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485" r:id="rId2"/>
    <p:sldId id="315" r:id="rId3"/>
    <p:sldId id="316" r:id="rId4"/>
    <p:sldId id="486" r:id="rId5"/>
    <p:sldId id="487" r:id="rId6"/>
    <p:sldId id="488" r:id="rId7"/>
    <p:sldId id="489" r:id="rId8"/>
    <p:sldId id="267" r:id="rId9"/>
    <p:sldId id="490" r:id="rId10"/>
    <p:sldId id="491" r:id="rId11"/>
    <p:sldId id="492" r:id="rId12"/>
    <p:sldId id="286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26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F3182-F71F-D940-81CC-2F21CF86167F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E0092-B069-B648-8492-B20C3DE5B3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716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Marcador de Posição da Imagem do Diapositivo 1">
            <a:extLst>
              <a:ext uri="{FF2B5EF4-FFF2-40B4-BE49-F238E27FC236}">
                <a16:creationId xmlns:a16="http://schemas.microsoft.com/office/drawing/2014/main" id="{DBA872F3-BD9F-4957-A407-9800143D95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Marcador de Posição de Notas 2">
            <a:extLst>
              <a:ext uri="{FF2B5EF4-FFF2-40B4-BE49-F238E27FC236}">
                <a16:creationId xmlns:a16="http://schemas.microsoft.com/office/drawing/2014/main" id="{17F811D6-20AB-4263-97C1-50CF28249B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altLang="zh-CN" sz="2000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7411" name="Marcador de Posição do Número do Diapositivo 3">
            <a:extLst>
              <a:ext uri="{FF2B5EF4-FFF2-40B4-BE49-F238E27FC236}">
                <a16:creationId xmlns:a16="http://schemas.microsoft.com/office/drawing/2014/main" id="{4A10BB34-87BF-4367-A68D-7839F529BD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059F8A-DB63-4CE9-B06C-12DA0C5F1895}" type="slidenum">
              <a:rPr lang="pt-PT" altLang="zh-CN">
                <a:latin typeface="Calibri" panose="020F0502020204030204" pitchFamily="34" charset="0"/>
              </a:rPr>
              <a:pPr/>
              <a:t>5</a:t>
            </a:fld>
            <a:endParaRPr lang="pt-PT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BD1D526B-CD04-4FB0-AE22-EEB2756E6D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2A31D17B-23D1-4508-9257-E2D8CCE8E3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pt-PT" altLang="zh-CN" sz="2000" i="1">
                <a:latin typeface="Arial" panose="020B0604020202020204" pitchFamily="34" charset="0"/>
                <a:cs typeface="Lucida Sans Unicode" panose="020B0602030504020204" pitchFamily="34" charset="0"/>
              </a:rPr>
              <a:t>c1</a:t>
            </a:r>
            <a:r>
              <a:rPr lang="pt-PT" altLang="zh-CN" sz="2000">
                <a:latin typeface="Arial" panose="020B0604020202020204" pitchFamily="34" charset="0"/>
                <a:cs typeface="Lucida Sans Unicode" panose="020B0602030504020204" pitchFamily="34" charset="0"/>
              </a:rPr>
              <a:t>, </a:t>
            </a:r>
            <a:r>
              <a:rPr lang="pt-PT" altLang="zh-CN" sz="2000" i="1">
                <a:latin typeface="Arial" panose="020B0604020202020204" pitchFamily="34" charset="0"/>
                <a:cs typeface="Lucida Sans Unicode" panose="020B0602030504020204" pitchFamily="34" charset="0"/>
              </a:rPr>
              <a:t>c2 </a:t>
            </a:r>
            <a:r>
              <a:rPr lang="pt-PT" altLang="zh-CN" sz="2000">
                <a:latin typeface="Arial" panose="020B0604020202020204" pitchFamily="34" charset="0"/>
                <a:cs typeface="Lucida Sans Unicode" panose="020B0602030504020204" pitchFamily="34" charset="0"/>
              </a:rPr>
              <a:t>: The balance factors between the effect of  self-knowledge and social knowledge in  moving the particle towards the target. Usually  the value 2 is suggested for both factors in the  literature)</a:t>
            </a:r>
          </a:p>
          <a:p>
            <a:pPr eaLnBrk="1">
              <a:spcBef>
                <a:spcPct val="0"/>
              </a:spcBef>
            </a:pPr>
            <a:r>
              <a:rPr lang="pt-PT" altLang="zh-CN" sz="2000" i="1">
                <a:latin typeface="Arial" panose="020B0604020202020204" pitchFamily="34" charset="0"/>
                <a:cs typeface="Lucida Sans Unicode" panose="020B0602030504020204" pitchFamily="34" charset="0"/>
              </a:rPr>
              <a:t>rand </a:t>
            </a:r>
            <a:r>
              <a:rPr lang="pt-PT" altLang="zh-CN" sz="2000">
                <a:latin typeface="Arial" panose="020B0604020202020204" pitchFamily="34" charset="0"/>
                <a:cs typeface="Lucida Sans Unicode" panose="020B0602030504020204" pitchFamily="34" charset="0"/>
              </a:rPr>
              <a:t>:A random number between 0 and 1, and  different at each iteration</a:t>
            </a:r>
          </a:p>
          <a:p>
            <a:pPr eaLnBrk="1">
              <a:spcBef>
                <a:spcPct val="0"/>
              </a:spcBef>
            </a:pPr>
            <a:r>
              <a:rPr lang="pt-PT" altLang="zh-CN" sz="2000" i="1">
                <a:latin typeface="Arial" panose="020B0604020202020204" pitchFamily="34" charset="0"/>
                <a:cs typeface="Lucida Sans Unicode" panose="020B0602030504020204" pitchFamily="34" charset="0"/>
              </a:rPr>
              <a:t>w </a:t>
            </a:r>
            <a:r>
              <a:rPr lang="pt-PT" altLang="zh-CN" sz="2000">
                <a:latin typeface="Arial" panose="020B0604020202020204" pitchFamily="34" charset="0"/>
                <a:cs typeface="Lucida Sans Unicode" panose="020B0602030504020204" pitchFamily="34" charset="0"/>
              </a:rPr>
              <a:t>: Inertia weight</a:t>
            </a:r>
          </a:p>
          <a:p>
            <a:pPr eaLnBrk="1">
              <a:spcBef>
                <a:spcPct val="0"/>
              </a:spcBef>
            </a:pPr>
            <a:r>
              <a:rPr lang="pt-PT" altLang="zh-CN" sz="2000" i="1">
                <a:latin typeface="Arial" panose="020B0604020202020204" pitchFamily="34" charset="0"/>
                <a:cs typeface="Lucida Sans Unicode" panose="020B0602030504020204" pitchFamily="34" charset="0"/>
              </a:rPr>
              <a:t>pbest </a:t>
            </a:r>
            <a:r>
              <a:rPr lang="pt-PT" altLang="zh-CN" sz="2000">
                <a:latin typeface="Arial" panose="020B0604020202020204" pitchFamily="34" charset="0"/>
                <a:cs typeface="Lucida Sans Unicode" panose="020B0602030504020204" pitchFamily="34" charset="0"/>
              </a:rPr>
              <a:t>: The best position of a particle</a:t>
            </a:r>
          </a:p>
          <a:p>
            <a:pPr eaLnBrk="1">
              <a:spcBef>
                <a:spcPct val="0"/>
              </a:spcBef>
            </a:pPr>
            <a:r>
              <a:rPr lang="pt-PT" altLang="zh-CN" sz="2000" i="1">
                <a:latin typeface="Arial" panose="020B0604020202020204" pitchFamily="34" charset="0"/>
                <a:cs typeface="Lucida Sans Unicode" panose="020B0602030504020204" pitchFamily="34" charset="0"/>
              </a:rPr>
              <a:t>gbest</a:t>
            </a:r>
            <a:r>
              <a:rPr lang="pt-PT" altLang="zh-CN" sz="2000">
                <a:latin typeface="Arial" panose="020B0604020202020204" pitchFamily="34" charset="0"/>
                <a:cs typeface="Lucida Sans Unicode" panose="020B0602030504020204" pitchFamily="34" charset="0"/>
              </a:rPr>
              <a:t> : The best position within the swarm</a:t>
            </a:r>
          </a:p>
          <a:p>
            <a:pPr eaLnBrk="1">
              <a:spcBef>
                <a:spcPct val="0"/>
              </a:spcBef>
            </a:pPr>
            <a:r>
              <a:rPr lang="pt-PT" altLang="zh-CN" sz="2000" i="1">
                <a:latin typeface="Arial" panose="020B0604020202020204" pitchFamily="34" charset="0"/>
                <a:cs typeface="Lucida Sans Unicode" panose="020B0602030504020204" pitchFamily="34" charset="0"/>
              </a:rPr>
              <a:t>prtvel </a:t>
            </a:r>
            <a:r>
              <a:rPr lang="pt-PT" altLang="zh-CN" sz="2000">
                <a:latin typeface="Arial" panose="020B0604020202020204" pitchFamily="34" charset="0"/>
                <a:cs typeface="Lucida Sans Unicode" panose="020B0602030504020204" pitchFamily="34" charset="0"/>
              </a:rPr>
              <a:t>: The velocity of jth particle in ith iteration</a:t>
            </a:r>
          </a:p>
          <a:p>
            <a:pPr eaLnBrk="1">
              <a:spcBef>
                <a:spcPct val="0"/>
              </a:spcBef>
            </a:pPr>
            <a:r>
              <a:rPr lang="pt-PT" altLang="zh-CN" sz="2000" i="1">
                <a:latin typeface="Arial" panose="020B0604020202020204" pitchFamily="34" charset="0"/>
                <a:cs typeface="Lucida Sans Unicode" panose="020B0602030504020204" pitchFamily="34" charset="0"/>
              </a:rPr>
              <a:t>prtpos </a:t>
            </a:r>
            <a:r>
              <a:rPr lang="pt-PT" altLang="zh-CN" sz="2000">
                <a:latin typeface="Arial" panose="020B0604020202020204" pitchFamily="34" charset="0"/>
                <a:cs typeface="Lucida Sans Unicode" panose="020B0602030504020204" pitchFamily="34" charset="0"/>
              </a:rPr>
              <a:t>: The position of jth particle in ith iteration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>
            <a:extLst>
              <a:ext uri="{FF2B5EF4-FFF2-40B4-BE49-F238E27FC236}">
                <a16:creationId xmlns:a16="http://schemas.microsoft.com/office/drawing/2014/main" id="{A792B8CE-451C-4BE7-A84A-551AF9DD2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Marcador de Posição de Notas 2">
            <a:extLst>
              <a:ext uri="{FF2B5EF4-FFF2-40B4-BE49-F238E27FC236}">
                <a16:creationId xmlns:a16="http://schemas.microsoft.com/office/drawing/2014/main" id="{AB5C01C5-2AAE-4EDB-BD7F-F21ED38D9B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altLang="zh-CN" sz="2000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9459" name="Marcador de Posição do Número do Diapositivo 3">
            <a:extLst>
              <a:ext uri="{FF2B5EF4-FFF2-40B4-BE49-F238E27FC236}">
                <a16:creationId xmlns:a16="http://schemas.microsoft.com/office/drawing/2014/main" id="{95F5F4B9-E8BD-4BF6-9D67-4521DFBE4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84B687-3214-48C8-BDF0-D10D895DEB52}" type="slidenum">
              <a:rPr lang="pt-PT" altLang="zh-CN">
                <a:latin typeface="Calibri" panose="020F0502020204030204" pitchFamily="34" charset="0"/>
              </a:rPr>
              <a:pPr/>
              <a:t>6</a:t>
            </a:fld>
            <a:endParaRPr lang="pt-PT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Marcador de Posição da Imagem do Diapositivo 1">
            <a:extLst>
              <a:ext uri="{FF2B5EF4-FFF2-40B4-BE49-F238E27FC236}">
                <a16:creationId xmlns:a16="http://schemas.microsoft.com/office/drawing/2014/main" id="{4CA458B7-A768-4570-B4DD-A8339F7AC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Marcador de Posição de Notas 2">
            <a:extLst>
              <a:ext uri="{FF2B5EF4-FFF2-40B4-BE49-F238E27FC236}">
                <a16:creationId xmlns:a16="http://schemas.microsoft.com/office/drawing/2014/main" id="{46F07F69-4BB7-4E2E-BC82-1056063871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altLang="zh-CN" sz="2000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1507" name="Marcador de Posição do Número do Diapositivo 3">
            <a:extLst>
              <a:ext uri="{FF2B5EF4-FFF2-40B4-BE49-F238E27FC236}">
                <a16:creationId xmlns:a16="http://schemas.microsoft.com/office/drawing/2014/main" id="{6C242FA5-C0EF-4455-B87F-D97854B75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B5AE78-9670-42A9-BC21-634BD6DCFBE9}" type="slidenum">
              <a:rPr lang="pt-PT" altLang="zh-CN">
                <a:latin typeface="Calibri" panose="020F0502020204030204" pitchFamily="34" charset="0"/>
              </a:rPr>
              <a:pPr/>
              <a:t>7</a:t>
            </a:fld>
            <a:endParaRPr lang="pt-PT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6440670B-D86B-4B17-985C-EA3A229749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66211755-2A6C-4D70-A1E0-6B7ECC79C3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altLang="zh-CN" sz="2000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ADB27411-2C19-4FA3-99E0-96F30C6F6C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2827E022-FABB-4B7B-A041-004C075F32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altLang="zh-CN" sz="2000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E1252FCB-6F97-440F-A27C-796C69317F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EF7B6457-E641-4AA9-B30C-FE580DF538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altLang="zh-CN" sz="2000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F9B8DD8F-A450-49F3-A322-D4D10F782B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EE5DC371-E66A-4527-B835-6999D1E088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PT" altLang="zh-CN"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22F0BBE-6CEC-414E-BE17-EE75FA8652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FF15ADC6-FC95-4EE6-B914-F1298DB913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PT" altLang="zh-CN"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DA71E18D-5660-4879-B144-90D76DEBD0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D4B595D5-FFFC-4F31-9E90-C522EEA8FA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altLang="zh-CN" sz="2000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4FDA7-0FDA-E040-B2D0-81339D575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FB62DD-8A0A-EA48-81D0-F49888CDE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B9661-2EE1-884C-98B7-AD57B4AD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A80D-45FA-8648-B58D-732CAF4DE813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FA2D9-2528-7241-B00B-3E1388EC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56986-BFE7-154D-9758-AA548D3F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8D25-0624-C042-B506-92639168D2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602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78E0B-3F83-CB48-8CD2-B616B372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4341BA-FA04-E94D-90E5-0BE556C3B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D8D28-A4BF-C549-AD83-084E3B15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A80D-45FA-8648-B58D-732CAF4DE813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DB323-0EE0-054C-8D13-74AE5F85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31F15-2DAE-7946-8D9A-09B17A5E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8D25-0624-C042-B506-92639168D2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811F08-106C-EB49-86C1-2868D9BED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491B0F-1583-694B-A902-75381B5DD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52DEA-A937-1543-A2ED-F73C06E7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A80D-45FA-8648-B58D-732CAF4DE813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11B68-B6D0-B94F-8851-5FF4BDA9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FE5BF-0B23-1E4F-98E7-8E3F600C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8D25-0624-C042-B506-92639168D2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18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F6A0E-E468-944A-B592-32A8DD9D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9ECA6-679A-B84A-8ABE-367F60C0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E63DD-23CD-6C41-904A-6FCC5A57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A80D-45FA-8648-B58D-732CAF4DE813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B7319-F0FE-A046-8B84-038FCB6D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80FF9-1D4E-2E41-86AC-1F3AD5B6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8D25-0624-C042-B506-92639168D2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2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47760-08BC-E242-B53D-FE4494B7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2F7F2-CFBE-A541-9B31-7B6FDEA6B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311D4-6FDF-094B-A8E7-37DAD733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A80D-45FA-8648-B58D-732CAF4DE813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C8C4E-A96C-354D-A8B5-EA814BFB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D81C4-AABC-4141-8B3B-9094523D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8D25-0624-C042-B506-92639168D2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4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5A85E-92F5-1345-BB9C-FF8B848E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996A5-3703-804A-A689-D41D54BF1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143D4C-58EE-824D-9B24-3CD62A678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9C8227-E80A-6449-ACB0-1BE169FD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A80D-45FA-8648-B58D-732CAF4DE813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D189AB-3F83-534A-A6A6-074D0A28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95DA8-8540-E840-B4DB-C5B33FB5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8D25-0624-C042-B506-92639168D2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069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5C8D9-DCA3-314C-A086-1225182A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E8CD3-6043-1C47-953A-F378A96B0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C6A0E4-CF04-E147-A155-D0DA19B55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CDACE-910A-2B47-9655-8EF7779AF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6D5035-61A9-B04F-9976-1DED31CBE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7E063B-0F99-824D-8D7B-210E0545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A80D-45FA-8648-B58D-732CAF4DE813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D52151-DBD6-ED44-A467-EE94D45C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16CAD9-C674-BD41-805C-4AD6E004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8D25-0624-C042-B506-92639168D2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97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08E60-E754-574D-88FB-9E1A33F7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11EFE7-ED97-A849-BC09-70CC1018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A80D-45FA-8648-B58D-732CAF4DE813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5FDBE-121D-A541-BCFF-0A5903C2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9F885-FCF8-6F40-A39A-B462D161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8D25-0624-C042-B506-92639168D2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52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3A15C3-5CAC-3946-B2D4-14BF0CF7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A80D-45FA-8648-B58D-732CAF4DE813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F6B4F8-D2D3-7E49-8043-8744E9C0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25C125-2858-344E-BDE7-2B0AE490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8D25-0624-C042-B506-92639168D2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5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EE25-B043-504C-8594-66DCC058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A0C4F-8379-0942-9C80-C8C481476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F34EA9-6FEC-FF41-8CF4-CC06604CF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881AD-0187-CE46-8307-42BD1FA7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A80D-45FA-8648-B58D-732CAF4DE813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BE4C0-86B3-3840-9298-93837458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07ABE-D490-654E-9DAF-31A0687A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8D25-0624-C042-B506-92639168D2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8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20D58-4F14-F74E-94CD-64F457BF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EE563A-3E6D-B84D-B004-D844628D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B7D8D-A0E3-A74F-A596-949F1839A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524F7-5798-4C4D-ABC7-CCCE73B6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A80D-45FA-8648-B58D-732CAF4DE813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44271-0A44-4F43-B52B-338DEFEB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0C6F6-5280-FF43-80AE-09DAF4E4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8D25-0624-C042-B506-92639168D2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49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01ED32-D93E-8546-B6BC-746A9FEF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68E41-B6C1-ED47-B715-1CB7571E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7A813-057B-DE49-85B4-EF4D4264F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A80D-45FA-8648-B58D-732CAF4DE813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B19CD-07CC-FA47-8C4A-8049B905D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EC1F4-DD6F-2848-8FEB-7F9D3459B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18D25-0624-C042-B506-92639168D2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90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Text Box 5">
            <a:extLst>
              <a:ext uri="{FF2B5EF4-FFF2-40B4-BE49-F238E27FC236}">
                <a16:creationId xmlns:a16="http://schemas.microsoft.com/office/drawing/2014/main" id="{1A734A5F-E2C6-4543-A073-CE734740E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908050"/>
            <a:ext cx="59769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>
                <a:solidFill>
                  <a:srgbClr val="0099CC"/>
                </a:solidFill>
              </a:rPr>
              <a:t>Swarm Intelligence</a:t>
            </a:r>
          </a:p>
        </p:txBody>
      </p:sp>
      <p:sp>
        <p:nvSpPr>
          <p:cNvPr id="88074" name="Text Box 10">
            <a:extLst>
              <a:ext uri="{FF2B5EF4-FFF2-40B4-BE49-F238E27FC236}">
                <a16:creationId xmlns:a16="http://schemas.microsoft.com/office/drawing/2014/main" id="{4156E475-B296-4A53-B855-CB04EA4C2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2924176"/>
            <a:ext cx="69119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/>
              <a:t>Also known as</a:t>
            </a:r>
          </a:p>
          <a:p>
            <a:pPr lvl="1">
              <a:spcBef>
                <a:spcPct val="50000"/>
              </a:spcBef>
            </a:pPr>
            <a:r>
              <a:rPr lang="en-US" altLang="zh-CN" sz="4000"/>
              <a:t>- Artificial Life Computation</a:t>
            </a:r>
          </a:p>
          <a:p>
            <a:pPr lvl="1">
              <a:spcBef>
                <a:spcPct val="50000"/>
              </a:spcBef>
            </a:pPr>
            <a:r>
              <a:rPr lang="en-US" altLang="zh-CN" sz="4000"/>
              <a:t>- Evolutionary Computation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58B27-9416-4C11-B481-2A5BF5E0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3536"/>
            <a:ext cx="8229600" cy="1143000"/>
          </a:xfrm>
        </p:spPr>
        <p:txBody>
          <a:bodyPr>
            <a:normAutofit/>
          </a:bodyPr>
          <a:lstStyle/>
          <a:p>
            <a:pPr marL="54864"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Concept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26626" name="Marcador de Posição de Conteúdo 2">
            <a:extLst>
              <a:ext uri="{FF2B5EF4-FFF2-40B4-BE49-F238E27FC236}">
                <a16:creationId xmlns:a16="http://schemas.microsoft.com/office/drawing/2014/main" id="{50537DC5-5054-44F7-8854-77C24614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1" y="1524000"/>
            <a:ext cx="8424863" cy="1422400"/>
          </a:xfrm>
        </p:spPr>
        <p:txBody>
          <a:bodyPr/>
          <a:lstStyle/>
          <a:p>
            <a:pPr eaLnBrk="1">
              <a:buClr>
                <a:srgbClr val="72A376"/>
              </a:buClr>
            </a:pPr>
            <a:r>
              <a:rPr lang="en-US" altLang="zh-CN" sz="2600" dirty="0">
                <a:ea typeface="宋体" panose="02010600030101010101" pitchFamily="2" charset="-122"/>
              </a:rPr>
              <a:t>Each particle adjusts its travelling speed dynamically corresponding to the flying experiences of itself and its colleagues</a:t>
            </a:r>
          </a:p>
        </p:txBody>
      </p:sp>
      <p:sp>
        <p:nvSpPr>
          <p:cNvPr id="26627" name="Rectângulo 4">
            <a:extLst>
              <a:ext uri="{FF2B5EF4-FFF2-40B4-BE49-F238E27FC236}">
                <a16:creationId xmlns:a16="http://schemas.microsoft.com/office/drawing/2014/main" id="{1B9F3894-CF14-44CA-BDF2-5EEA84748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9" y="2781300"/>
            <a:ext cx="4033837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92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49300" indent="-292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</a:pPr>
            <a:r>
              <a:rPr lang="en-US" altLang="zh-CN" sz="2000" dirty="0">
                <a:latin typeface="Rockwell" panose="02060603020205020403" pitchFamily="18" charset="0"/>
              </a:rPr>
              <a:t>Each particle modifies its position according to:</a:t>
            </a:r>
          </a:p>
          <a:p>
            <a:pPr lvl="1">
              <a:spcAft>
                <a:spcPts val="1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its current position</a:t>
            </a:r>
          </a:p>
          <a:p>
            <a:pPr lvl="2">
              <a:spcAft>
                <a:spcPts val="1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its current velocity</a:t>
            </a:r>
          </a:p>
          <a:p>
            <a:pPr lvl="2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the distance between its current position and </a:t>
            </a:r>
            <a:r>
              <a:rPr lang="en-US" altLang="zh-CN" i="1" u="sng" dirty="0" err="1">
                <a:latin typeface="Rockwell" panose="02060603020205020403" pitchFamily="18" charset="0"/>
              </a:rPr>
              <a:t>pbest</a:t>
            </a:r>
            <a:endParaRPr lang="en-US" altLang="zh-CN" i="1" u="sng" dirty="0">
              <a:latin typeface="Rockwell" panose="02060603020205020403" pitchFamily="18" charset="0"/>
            </a:endParaRPr>
          </a:p>
          <a:p>
            <a:pPr lvl="2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the distance between its current position and </a:t>
            </a:r>
            <a:r>
              <a:rPr lang="en-US" altLang="zh-CN" i="1" u="sng" dirty="0" err="1">
                <a:latin typeface="Rockwell" panose="02060603020205020403" pitchFamily="18" charset="0"/>
              </a:rPr>
              <a:t>gbest</a:t>
            </a:r>
            <a:endParaRPr lang="en-US" altLang="zh-CN" i="1" u="sng" dirty="0">
              <a:latin typeface="Rockwell" panose="02060603020205020403" pitchFamily="18" charset="0"/>
            </a:endParaRPr>
          </a:p>
        </p:txBody>
      </p:sp>
      <p:pic>
        <p:nvPicPr>
          <p:cNvPr id="26628" name="Picture 6">
            <a:extLst>
              <a:ext uri="{FF2B5EF4-FFF2-40B4-BE49-F238E27FC236}">
                <a16:creationId xmlns:a16="http://schemas.microsoft.com/office/drawing/2014/main" id="{157CDA6C-50A0-4D3D-A75B-328C8F03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9" y="3213101"/>
            <a:ext cx="4897437" cy="290671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994F9-EC9C-4CF9-ACD3-2199B69E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 to the PSO: </a:t>
            </a:r>
            <a:r>
              <a:rPr lang="en-US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- Neighborhood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D714432-D2E6-4DCC-B234-B65699DB4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r="3106" b="4703"/>
          <a:stretch>
            <a:fillRect/>
          </a:stretch>
        </p:blipFill>
        <p:spPr bwMode="auto">
          <a:xfrm>
            <a:off x="2717800" y="1747839"/>
            <a:ext cx="6546850" cy="4344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675" name="Group 35">
            <a:extLst>
              <a:ext uri="{FF2B5EF4-FFF2-40B4-BE49-F238E27FC236}">
                <a16:creationId xmlns:a16="http://schemas.microsoft.com/office/drawing/2014/main" id="{53FE0A20-B9EC-4DE2-9909-084CC3C6350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00238"/>
            <a:ext cx="5257800" cy="3810000"/>
            <a:chOff x="1248" y="1152"/>
            <a:chExt cx="3312" cy="2400"/>
          </a:xfrm>
        </p:grpSpPr>
        <p:sp>
          <p:nvSpPr>
            <p:cNvPr id="28692" name="Oval 5">
              <a:extLst>
                <a:ext uri="{FF2B5EF4-FFF2-40B4-BE49-F238E27FC236}">
                  <a16:creationId xmlns:a16="http://schemas.microsoft.com/office/drawing/2014/main" id="{4E14F325-007E-4402-B188-43D66C946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48"/>
              <a:ext cx="192" cy="192"/>
            </a:xfrm>
            <a:prstGeom prst="ellipse">
              <a:avLst/>
            </a:prstGeom>
            <a:solidFill>
              <a:srgbClr val="13D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693" name="Oval 6">
              <a:extLst>
                <a:ext uri="{FF2B5EF4-FFF2-40B4-BE49-F238E27FC236}">
                  <a16:creationId xmlns:a16="http://schemas.microsoft.com/office/drawing/2014/main" id="{47FF3031-5535-4D0D-8355-14460BF2C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728"/>
              <a:ext cx="192" cy="192"/>
            </a:xfrm>
            <a:prstGeom prst="ellipse">
              <a:avLst/>
            </a:prstGeom>
            <a:solidFill>
              <a:srgbClr val="13D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694" name="Oval 7">
              <a:extLst>
                <a:ext uri="{FF2B5EF4-FFF2-40B4-BE49-F238E27FC236}">
                  <a16:creationId xmlns:a16="http://schemas.microsoft.com/office/drawing/2014/main" id="{0E59866C-9A00-42CF-A3CD-1F8375354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92"/>
              <a:ext cx="192" cy="192"/>
            </a:xfrm>
            <a:prstGeom prst="ellipse">
              <a:avLst/>
            </a:prstGeom>
            <a:solidFill>
              <a:srgbClr val="13D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695" name="Oval 8">
              <a:extLst>
                <a:ext uri="{FF2B5EF4-FFF2-40B4-BE49-F238E27FC236}">
                  <a16:creationId xmlns:a16="http://schemas.microsoft.com/office/drawing/2014/main" id="{90C28FAE-E3C7-4A0B-9B2B-864ADEEF7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60"/>
              <a:ext cx="192" cy="192"/>
            </a:xfrm>
            <a:prstGeom prst="ellipse">
              <a:avLst/>
            </a:prstGeom>
            <a:solidFill>
              <a:srgbClr val="13D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696" name="Oval 9">
              <a:extLst>
                <a:ext uri="{FF2B5EF4-FFF2-40B4-BE49-F238E27FC236}">
                  <a16:creationId xmlns:a16="http://schemas.microsoft.com/office/drawing/2014/main" id="{D9C20D26-9F4B-4A5D-B473-70963426B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360"/>
              <a:ext cx="192" cy="192"/>
            </a:xfrm>
            <a:prstGeom prst="ellipse">
              <a:avLst/>
            </a:prstGeom>
            <a:solidFill>
              <a:srgbClr val="13D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697" name="Oval 10">
              <a:extLst>
                <a:ext uri="{FF2B5EF4-FFF2-40B4-BE49-F238E27FC236}">
                  <a16:creationId xmlns:a16="http://schemas.microsoft.com/office/drawing/2014/main" id="{3A5CC8CD-610C-4ADF-82A1-120780D41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976"/>
              <a:ext cx="192" cy="192"/>
            </a:xfrm>
            <a:prstGeom prst="ellipse">
              <a:avLst/>
            </a:prstGeom>
            <a:solidFill>
              <a:srgbClr val="13D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698" name="Oval 11">
              <a:extLst>
                <a:ext uri="{FF2B5EF4-FFF2-40B4-BE49-F238E27FC236}">
                  <a16:creationId xmlns:a16="http://schemas.microsoft.com/office/drawing/2014/main" id="{1BA81FC5-CA2F-44A9-A902-683F0596C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88"/>
              <a:ext cx="192" cy="192"/>
            </a:xfrm>
            <a:prstGeom prst="ellipse">
              <a:avLst/>
            </a:prstGeom>
            <a:solidFill>
              <a:srgbClr val="13D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699" name="Oval 12">
              <a:extLst>
                <a:ext uri="{FF2B5EF4-FFF2-40B4-BE49-F238E27FC236}">
                  <a16:creationId xmlns:a16="http://schemas.microsoft.com/office/drawing/2014/main" id="{4F47BC10-9683-4F6E-B30D-03C96FEBE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016"/>
              <a:ext cx="192" cy="192"/>
            </a:xfrm>
            <a:prstGeom prst="ellipse">
              <a:avLst/>
            </a:prstGeom>
            <a:solidFill>
              <a:srgbClr val="13D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700" name="Oval 13">
              <a:extLst>
                <a:ext uri="{FF2B5EF4-FFF2-40B4-BE49-F238E27FC236}">
                  <a16:creationId xmlns:a16="http://schemas.microsoft.com/office/drawing/2014/main" id="{EB2F9666-CAFA-4748-A70C-CD74739E5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152"/>
              <a:ext cx="192" cy="192"/>
            </a:xfrm>
            <a:prstGeom prst="ellipse">
              <a:avLst/>
            </a:prstGeom>
            <a:solidFill>
              <a:srgbClr val="13D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701" name="Oval 14">
              <a:extLst>
                <a:ext uri="{FF2B5EF4-FFF2-40B4-BE49-F238E27FC236}">
                  <a16:creationId xmlns:a16="http://schemas.microsoft.com/office/drawing/2014/main" id="{EF1CFE8E-B65B-49B7-80DC-7F632AC9F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192" cy="192"/>
            </a:xfrm>
            <a:prstGeom prst="ellipse">
              <a:avLst/>
            </a:prstGeom>
            <a:solidFill>
              <a:srgbClr val="13D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702" name="Oval 15">
              <a:extLst>
                <a:ext uri="{FF2B5EF4-FFF2-40B4-BE49-F238E27FC236}">
                  <a16:creationId xmlns:a16="http://schemas.microsoft.com/office/drawing/2014/main" id="{3B939D1F-84C2-4EA5-B520-21D4C643C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192" cy="192"/>
            </a:xfrm>
            <a:prstGeom prst="ellipse">
              <a:avLst/>
            </a:prstGeom>
            <a:solidFill>
              <a:srgbClr val="13D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703" name="Oval 16">
              <a:extLst>
                <a:ext uri="{FF2B5EF4-FFF2-40B4-BE49-F238E27FC236}">
                  <a16:creationId xmlns:a16="http://schemas.microsoft.com/office/drawing/2014/main" id="{23AE5795-1139-4B1A-83CC-307EF17C6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ellipse">
              <a:avLst/>
            </a:prstGeom>
            <a:solidFill>
              <a:srgbClr val="13D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704" name="Oval 17">
              <a:extLst>
                <a:ext uri="{FF2B5EF4-FFF2-40B4-BE49-F238E27FC236}">
                  <a16:creationId xmlns:a16="http://schemas.microsoft.com/office/drawing/2014/main" id="{7B8D7E9F-1D66-498D-BB1F-E6BFC45A4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160"/>
              <a:ext cx="192" cy="192"/>
            </a:xfrm>
            <a:prstGeom prst="ellipse">
              <a:avLst/>
            </a:prstGeom>
            <a:solidFill>
              <a:srgbClr val="13D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705" name="Oval 18">
              <a:extLst>
                <a:ext uri="{FF2B5EF4-FFF2-40B4-BE49-F238E27FC236}">
                  <a16:creationId xmlns:a16="http://schemas.microsoft.com/office/drawing/2014/main" id="{96429A46-11FF-4458-BC78-58A8D04F5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728"/>
              <a:ext cx="192" cy="192"/>
            </a:xfrm>
            <a:prstGeom prst="ellipse">
              <a:avLst/>
            </a:prstGeom>
            <a:solidFill>
              <a:srgbClr val="13D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28676" name="Group 19">
            <a:extLst>
              <a:ext uri="{FF2B5EF4-FFF2-40B4-BE49-F238E27FC236}">
                <a16:creationId xmlns:a16="http://schemas.microsoft.com/office/drawing/2014/main" id="{9D0A1F52-0145-4643-AE93-AA8D64E1400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652838"/>
            <a:ext cx="1371600" cy="1295400"/>
            <a:chOff x="3024" y="2256"/>
            <a:chExt cx="864" cy="816"/>
          </a:xfrm>
        </p:grpSpPr>
        <p:sp>
          <p:nvSpPr>
            <p:cNvPr id="28689" name="Oval 20">
              <a:extLst>
                <a:ext uri="{FF2B5EF4-FFF2-40B4-BE49-F238E27FC236}">
                  <a16:creationId xmlns:a16="http://schemas.microsoft.com/office/drawing/2014/main" id="{A1A04332-186F-458F-9777-65EB1AB93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56"/>
              <a:ext cx="48" cy="48"/>
            </a:xfrm>
            <a:prstGeom prst="ellipse">
              <a:avLst/>
            </a:prstGeom>
            <a:solidFill>
              <a:srgbClr val="4E4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690" name="Line 21">
              <a:extLst>
                <a:ext uri="{FF2B5EF4-FFF2-40B4-BE49-F238E27FC236}">
                  <a16:creationId xmlns:a16="http://schemas.microsoft.com/office/drawing/2014/main" id="{F65503C3-2329-459E-8CAC-0D7C1CEE74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2304"/>
              <a:ext cx="768" cy="384"/>
            </a:xfrm>
            <a:prstGeom prst="line">
              <a:avLst/>
            </a:prstGeom>
            <a:noFill/>
            <a:ln w="28575">
              <a:solidFill>
                <a:srgbClr val="4E43D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Line 22">
              <a:extLst>
                <a:ext uri="{FF2B5EF4-FFF2-40B4-BE49-F238E27FC236}">
                  <a16:creationId xmlns:a16="http://schemas.microsoft.com/office/drawing/2014/main" id="{373CCA2B-74C4-4F4C-9953-EA93857DE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352"/>
              <a:ext cx="96" cy="720"/>
            </a:xfrm>
            <a:prstGeom prst="line">
              <a:avLst/>
            </a:prstGeom>
            <a:noFill/>
            <a:ln w="28575">
              <a:solidFill>
                <a:srgbClr val="4E43D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677" name="Group 23">
            <a:extLst>
              <a:ext uri="{FF2B5EF4-FFF2-40B4-BE49-F238E27FC236}">
                <a16:creationId xmlns:a16="http://schemas.microsoft.com/office/drawing/2014/main" id="{1CD6BFC3-5124-4D3A-9324-C7D7D8142D4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738438"/>
            <a:ext cx="990600" cy="1828800"/>
            <a:chOff x="1632" y="1680"/>
            <a:chExt cx="624" cy="1152"/>
          </a:xfrm>
        </p:grpSpPr>
        <p:sp>
          <p:nvSpPr>
            <p:cNvPr id="28687" name="Oval 24">
              <a:extLst>
                <a:ext uri="{FF2B5EF4-FFF2-40B4-BE49-F238E27FC236}">
                  <a16:creationId xmlns:a16="http://schemas.microsoft.com/office/drawing/2014/main" id="{BD1C57C3-0977-4677-969C-20A0A0F7F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256"/>
              <a:ext cx="48" cy="48"/>
            </a:xfrm>
            <a:prstGeom prst="ellipse">
              <a:avLst/>
            </a:prstGeom>
            <a:solidFill>
              <a:srgbClr val="4E4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688" name="Oval 25">
              <a:extLst>
                <a:ext uri="{FF2B5EF4-FFF2-40B4-BE49-F238E27FC236}">
                  <a16:creationId xmlns:a16="http://schemas.microsoft.com/office/drawing/2014/main" id="{4C8B03CB-6212-4C33-8A89-4554884C38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1284">
              <a:off x="1632" y="1680"/>
              <a:ext cx="624" cy="1152"/>
            </a:xfrm>
            <a:prstGeom prst="ellipse">
              <a:avLst/>
            </a:prstGeom>
            <a:noFill/>
            <a:ln w="38100">
              <a:solidFill>
                <a:srgbClr val="4E43D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28678" name="Group 26">
            <a:extLst>
              <a:ext uri="{FF2B5EF4-FFF2-40B4-BE49-F238E27FC236}">
                <a16:creationId xmlns:a16="http://schemas.microsoft.com/office/drawing/2014/main" id="{0E590DED-5DC2-4321-BF89-3B74D4395EBA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586038"/>
            <a:ext cx="990600" cy="1828800"/>
            <a:chOff x="1248" y="1584"/>
            <a:chExt cx="624" cy="1152"/>
          </a:xfrm>
        </p:grpSpPr>
        <p:sp>
          <p:nvSpPr>
            <p:cNvPr id="28685" name="Oval 27">
              <a:extLst>
                <a:ext uri="{FF2B5EF4-FFF2-40B4-BE49-F238E27FC236}">
                  <a16:creationId xmlns:a16="http://schemas.microsoft.com/office/drawing/2014/main" id="{DD8E1A2D-4913-4A5C-A69D-58EF48EB1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064"/>
              <a:ext cx="48" cy="48"/>
            </a:xfrm>
            <a:prstGeom prst="ellipse">
              <a:avLst/>
            </a:prstGeom>
            <a:solidFill>
              <a:srgbClr val="4E4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8686" name="Oval 28">
              <a:extLst>
                <a:ext uri="{FF2B5EF4-FFF2-40B4-BE49-F238E27FC236}">
                  <a16:creationId xmlns:a16="http://schemas.microsoft.com/office/drawing/2014/main" id="{8033C4A1-58EE-4A54-97E8-B637259887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86385">
              <a:off x="1248" y="1584"/>
              <a:ext cx="624" cy="1152"/>
            </a:xfrm>
            <a:prstGeom prst="ellipse">
              <a:avLst/>
            </a:prstGeom>
            <a:noFill/>
            <a:ln w="38100">
              <a:solidFill>
                <a:srgbClr val="4E43D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</p:grpSp>
      <p:sp>
        <p:nvSpPr>
          <p:cNvPr id="28679" name="Text Box 29">
            <a:extLst>
              <a:ext uri="{FF2B5EF4-FFF2-40B4-BE49-F238E27FC236}">
                <a16:creationId xmlns:a16="http://schemas.microsoft.com/office/drawing/2014/main" id="{AD384B52-B355-43A5-9C99-7B11550FC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2132013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r-FR" sz="2400">
                <a:solidFill>
                  <a:schemeClr val="bg1"/>
                </a:solidFill>
                <a:latin typeface="Rockwell" panose="02060603020205020403" pitchFamily="18" charset="0"/>
              </a:rPr>
              <a:t>geographical</a:t>
            </a:r>
            <a:endParaRPr lang="en-US" altLang="fr-FR" sz="1600">
              <a:solidFill>
                <a:schemeClr val="bg1"/>
              </a:solidFill>
              <a:latin typeface="Times" panose="02020603050405020304" pitchFamily="18" charset="0"/>
            </a:endParaRPr>
          </a:p>
        </p:txBody>
      </p:sp>
      <p:sp>
        <p:nvSpPr>
          <p:cNvPr id="28680" name="Text Box 30">
            <a:extLst>
              <a:ext uri="{FF2B5EF4-FFF2-40B4-BE49-F238E27FC236}">
                <a16:creationId xmlns:a16="http://schemas.microsoft.com/office/drawing/2014/main" id="{6CEB2ADE-C574-4D12-BA13-02B3083C2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4940300"/>
            <a:ext cx="101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fr-FR" sz="2400">
                <a:solidFill>
                  <a:schemeClr val="bg1"/>
                </a:solidFill>
                <a:latin typeface="Rockwell" panose="02060603020205020403" pitchFamily="18" charset="0"/>
              </a:rPr>
              <a:t>social</a:t>
            </a:r>
          </a:p>
        </p:txBody>
      </p:sp>
      <p:grpSp>
        <p:nvGrpSpPr>
          <p:cNvPr id="28681" name="Group 31">
            <a:extLst>
              <a:ext uri="{FF2B5EF4-FFF2-40B4-BE49-F238E27FC236}">
                <a16:creationId xmlns:a16="http://schemas.microsoft.com/office/drawing/2014/main" id="{6A522D5B-A076-4DF5-AE76-1A0D512C607D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052638"/>
            <a:ext cx="990600" cy="3352800"/>
            <a:chOff x="2352" y="1248"/>
            <a:chExt cx="624" cy="2112"/>
          </a:xfrm>
        </p:grpSpPr>
        <p:sp>
          <p:nvSpPr>
            <p:cNvPr id="28682" name="Line 32">
              <a:extLst>
                <a:ext uri="{FF2B5EF4-FFF2-40B4-BE49-F238E27FC236}">
                  <a16:creationId xmlns:a16="http://schemas.microsoft.com/office/drawing/2014/main" id="{B5210BF9-9F0B-4215-8EEF-BA00CB6C1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2" y="1248"/>
              <a:ext cx="528" cy="1392"/>
            </a:xfrm>
            <a:prstGeom prst="line">
              <a:avLst/>
            </a:prstGeom>
            <a:noFill/>
            <a:ln w="28575">
              <a:solidFill>
                <a:srgbClr val="4E43D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Line 33">
              <a:extLst>
                <a:ext uri="{FF2B5EF4-FFF2-40B4-BE49-F238E27FC236}">
                  <a16:creationId xmlns:a16="http://schemas.microsoft.com/office/drawing/2014/main" id="{03B2DB9C-612C-4130-BE92-A786E5702A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832"/>
              <a:ext cx="288" cy="528"/>
            </a:xfrm>
            <a:prstGeom prst="line">
              <a:avLst/>
            </a:prstGeom>
            <a:noFill/>
            <a:ln w="28575">
              <a:solidFill>
                <a:srgbClr val="4E43D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Oval 34">
              <a:extLst>
                <a:ext uri="{FF2B5EF4-FFF2-40B4-BE49-F238E27FC236}">
                  <a16:creationId xmlns:a16="http://schemas.microsoft.com/office/drawing/2014/main" id="{462AEDB3-1F06-4F81-8257-45945E966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36"/>
              <a:ext cx="48" cy="48"/>
            </a:xfrm>
            <a:prstGeom prst="ellipse">
              <a:avLst/>
            </a:prstGeom>
            <a:solidFill>
              <a:srgbClr val="4E4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7E7D9-BBCB-4E02-B9F9-ED82C897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r>
              <a:rPr lang="en-US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- Neighborhood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grpSp>
        <p:nvGrpSpPr>
          <p:cNvPr id="30722" name="Grupo 3">
            <a:extLst>
              <a:ext uri="{FF2B5EF4-FFF2-40B4-BE49-F238E27FC236}">
                <a16:creationId xmlns:a16="http://schemas.microsoft.com/office/drawing/2014/main" id="{2B17A796-E89B-4932-A9FD-EC3DFAC7248B}"/>
              </a:ext>
            </a:extLst>
          </p:cNvPr>
          <p:cNvGrpSpPr>
            <a:grpSpLocks/>
          </p:cNvGrpSpPr>
          <p:nvPr/>
        </p:nvGrpSpPr>
        <p:grpSpPr bwMode="auto">
          <a:xfrm>
            <a:off x="2717800" y="1749425"/>
            <a:ext cx="6756400" cy="4559300"/>
            <a:chOff x="1193800" y="1676400"/>
            <a:chExt cx="6756400" cy="4559300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81B84EFE-57CB-4EA7-801F-94226D6433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93800" y="1676400"/>
              <a:ext cx="6756400" cy="4559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30724" name="Group 4">
              <a:extLst>
                <a:ext uri="{FF2B5EF4-FFF2-40B4-BE49-F238E27FC236}">
                  <a16:creationId xmlns:a16="http://schemas.microsoft.com/office/drawing/2014/main" id="{A1E0179C-DD53-4038-8F57-632B806BF6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1828800"/>
              <a:ext cx="5257800" cy="3810000"/>
              <a:chOff x="1248" y="1152"/>
              <a:chExt cx="3312" cy="2400"/>
            </a:xfrm>
          </p:grpSpPr>
          <p:sp>
            <p:nvSpPr>
              <p:cNvPr id="30727" name="Oval 5">
                <a:extLst>
                  <a:ext uri="{FF2B5EF4-FFF2-40B4-BE49-F238E27FC236}">
                    <a16:creationId xmlns:a16="http://schemas.microsoft.com/office/drawing/2014/main" id="{2F8EDE37-AC64-4425-89D0-5B8887C34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4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pt-PT" altLang="zh-CN">
                  <a:latin typeface="Rockwell" panose="02060603020205020403" pitchFamily="18" charset="0"/>
                </a:endParaRPr>
              </a:p>
            </p:txBody>
          </p:sp>
          <p:sp>
            <p:nvSpPr>
              <p:cNvPr id="30728" name="Oval 6">
                <a:extLst>
                  <a:ext uri="{FF2B5EF4-FFF2-40B4-BE49-F238E27FC236}">
                    <a16:creationId xmlns:a16="http://schemas.microsoft.com/office/drawing/2014/main" id="{72EAE5B7-6482-44E6-A7F2-2B1904E7C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pt-PT" altLang="zh-CN">
                  <a:latin typeface="Rockwell" panose="02060603020205020403" pitchFamily="18" charset="0"/>
                </a:endParaRPr>
              </a:p>
            </p:txBody>
          </p:sp>
          <p:sp>
            <p:nvSpPr>
              <p:cNvPr id="30729" name="Oval 7">
                <a:extLst>
                  <a:ext uri="{FF2B5EF4-FFF2-40B4-BE49-F238E27FC236}">
                    <a16:creationId xmlns:a16="http://schemas.microsoft.com/office/drawing/2014/main" id="{2EB853D8-C685-4C94-8145-6C75446CB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pt-PT" altLang="zh-CN">
                  <a:latin typeface="Rockwell" panose="02060603020205020403" pitchFamily="18" charset="0"/>
                </a:endParaRPr>
              </a:p>
            </p:txBody>
          </p:sp>
          <p:sp>
            <p:nvSpPr>
              <p:cNvPr id="30730" name="Oval 8">
                <a:extLst>
                  <a:ext uri="{FF2B5EF4-FFF2-40B4-BE49-F238E27FC236}">
                    <a16:creationId xmlns:a16="http://schemas.microsoft.com/office/drawing/2014/main" id="{33D37331-3FB1-467D-B0D2-2CB49D425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16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pt-PT" altLang="zh-CN">
                  <a:latin typeface="Rockwell" panose="02060603020205020403" pitchFamily="18" charset="0"/>
                </a:endParaRPr>
              </a:p>
            </p:txBody>
          </p:sp>
          <p:sp>
            <p:nvSpPr>
              <p:cNvPr id="30731" name="Oval 9">
                <a:extLst>
                  <a:ext uri="{FF2B5EF4-FFF2-40B4-BE49-F238E27FC236}">
                    <a16:creationId xmlns:a16="http://schemas.microsoft.com/office/drawing/2014/main" id="{C50F8A4B-A321-4307-B43A-8A515D207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pt-PT" altLang="zh-CN">
                  <a:latin typeface="Rockwell" panose="02060603020205020403" pitchFamily="18" charset="0"/>
                </a:endParaRPr>
              </a:p>
            </p:txBody>
          </p:sp>
          <p:sp>
            <p:nvSpPr>
              <p:cNvPr id="30732" name="Oval 10">
                <a:extLst>
                  <a:ext uri="{FF2B5EF4-FFF2-40B4-BE49-F238E27FC236}">
                    <a16:creationId xmlns:a16="http://schemas.microsoft.com/office/drawing/2014/main" id="{A9D32A7A-B6A4-4E5A-B7C5-BBD6C6A08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pt-PT" altLang="zh-CN">
                  <a:latin typeface="Rockwell" panose="02060603020205020403" pitchFamily="18" charset="0"/>
                </a:endParaRPr>
              </a:p>
            </p:txBody>
          </p:sp>
          <p:sp>
            <p:nvSpPr>
              <p:cNvPr id="30733" name="Oval 11">
                <a:extLst>
                  <a:ext uri="{FF2B5EF4-FFF2-40B4-BE49-F238E27FC236}">
                    <a16:creationId xmlns:a16="http://schemas.microsoft.com/office/drawing/2014/main" id="{74B28A13-D5E1-4A9A-9951-1D670D9DD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48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pt-PT" altLang="zh-CN">
                  <a:latin typeface="Rockwell" panose="02060603020205020403" pitchFamily="18" charset="0"/>
                </a:endParaRPr>
              </a:p>
            </p:txBody>
          </p:sp>
          <p:sp>
            <p:nvSpPr>
              <p:cNvPr id="30734" name="Oval 12">
                <a:extLst>
                  <a:ext uri="{FF2B5EF4-FFF2-40B4-BE49-F238E27FC236}">
                    <a16:creationId xmlns:a16="http://schemas.microsoft.com/office/drawing/2014/main" id="{4396CBF5-D594-46D7-A336-75CB73F73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016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pt-PT" altLang="zh-CN">
                  <a:latin typeface="Rockwell" panose="02060603020205020403" pitchFamily="18" charset="0"/>
                </a:endParaRPr>
              </a:p>
            </p:txBody>
          </p:sp>
          <p:sp>
            <p:nvSpPr>
              <p:cNvPr id="30735" name="Oval 13">
                <a:extLst>
                  <a:ext uri="{FF2B5EF4-FFF2-40B4-BE49-F238E27FC236}">
                    <a16:creationId xmlns:a16="http://schemas.microsoft.com/office/drawing/2014/main" id="{ADECB9C3-051B-4800-8244-494C6775D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pt-PT" altLang="zh-CN">
                  <a:latin typeface="Rockwell" panose="02060603020205020403" pitchFamily="18" charset="0"/>
                </a:endParaRPr>
              </a:p>
            </p:txBody>
          </p:sp>
          <p:sp>
            <p:nvSpPr>
              <p:cNvPr id="30736" name="Oval 14">
                <a:extLst>
                  <a:ext uri="{FF2B5EF4-FFF2-40B4-BE49-F238E27FC236}">
                    <a16:creationId xmlns:a16="http://schemas.microsoft.com/office/drawing/2014/main" id="{FF7D3F47-2F3D-4884-88F1-1CF37B143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64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pt-PT" altLang="zh-CN">
                  <a:latin typeface="Rockwell" panose="02060603020205020403" pitchFamily="18" charset="0"/>
                </a:endParaRPr>
              </a:p>
            </p:txBody>
          </p:sp>
          <p:sp>
            <p:nvSpPr>
              <p:cNvPr id="30737" name="Oval 15">
                <a:extLst>
                  <a:ext uri="{FF2B5EF4-FFF2-40B4-BE49-F238E27FC236}">
                    <a16:creationId xmlns:a16="http://schemas.microsoft.com/office/drawing/2014/main" id="{E38F3E27-2304-404B-84E4-54F6C6FE1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pt-PT" altLang="zh-CN">
                  <a:latin typeface="Rockwell" panose="02060603020205020403" pitchFamily="18" charset="0"/>
                </a:endParaRPr>
              </a:p>
            </p:txBody>
          </p:sp>
          <p:sp>
            <p:nvSpPr>
              <p:cNvPr id="30738" name="Oval 16">
                <a:extLst>
                  <a:ext uri="{FF2B5EF4-FFF2-40B4-BE49-F238E27FC236}">
                    <a16:creationId xmlns:a16="http://schemas.microsoft.com/office/drawing/2014/main" id="{6E6B028A-A79F-4BBC-908E-5E6F0B57D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16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pt-PT" altLang="zh-CN">
                  <a:latin typeface="Rockwell" panose="02060603020205020403" pitchFamily="18" charset="0"/>
                </a:endParaRPr>
              </a:p>
            </p:txBody>
          </p:sp>
          <p:sp>
            <p:nvSpPr>
              <p:cNvPr id="30739" name="Oval 17">
                <a:extLst>
                  <a:ext uri="{FF2B5EF4-FFF2-40B4-BE49-F238E27FC236}">
                    <a16:creationId xmlns:a16="http://schemas.microsoft.com/office/drawing/2014/main" id="{3C3B24E0-6A55-40A2-9CA4-017E18997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16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pt-PT" altLang="zh-CN">
                  <a:latin typeface="Rockwell" panose="02060603020205020403" pitchFamily="18" charset="0"/>
                </a:endParaRPr>
              </a:p>
            </p:txBody>
          </p:sp>
          <p:sp>
            <p:nvSpPr>
              <p:cNvPr id="30740" name="Oval 18">
                <a:extLst>
                  <a:ext uri="{FF2B5EF4-FFF2-40B4-BE49-F238E27FC236}">
                    <a16:creationId xmlns:a16="http://schemas.microsoft.com/office/drawing/2014/main" id="{5ECB9438-6D70-4645-91A0-2876499FB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pt-PT" altLang="zh-CN">
                  <a:latin typeface="Rockwell" panose="02060603020205020403" pitchFamily="18" charset="0"/>
                </a:endParaRPr>
              </a:p>
            </p:txBody>
          </p:sp>
        </p:grpSp>
        <p:sp>
          <p:nvSpPr>
            <p:cNvPr id="30725" name="Text Box 29">
              <a:extLst>
                <a:ext uri="{FF2B5EF4-FFF2-40B4-BE49-F238E27FC236}">
                  <a16:creationId xmlns:a16="http://schemas.microsoft.com/office/drawing/2014/main" id="{3AD617DC-B483-4D9C-971D-6987C2102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664" y="5373216"/>
              <a:ext cx="11247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r-FR" altLang="fr-FR" sz="2400">
                  <a:solidFill>
                    <a:schemeClr val="bg1"/>
                  </a:solidFill>
                  <a:latin typeface="Rockwell" panose="02060603020205020403" pitchFamily="18" charset="0"/>
                </a:rPr>
                <a:t>global</a:t>
              </a:r>
            </a:p>
          </p:txBody>
        </p:sp>
        <p:sp>
          <p:nvSpPr>
            <p:cNvPr id="30726" name="Oval 35">
              <a:extLst>
                <a:ext uri="{FF2B5EF4-FFF2-40B4-BE49-F238E27FC236}">
                  <a16:creationId xmlns:a16="http://schemas.microsoft.com/office/drawing/2014/main" id="{E424112C-6E5F-4099-AEC1-6F0273FB2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3510691"/>
              <a:ext cx="255677" cy="522418"/>
            </a:xfrm>
            <a:prstGeom prst="ellips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pt-PT" altLang="zh-CN">
                <a:latin typeface="Rockwell" panose="02060603020205020403" pitchFamily="18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B0313-E903-4A18-939D-ADB94AE5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3536"/>
            <a:ext cx="8229600" cy="1143000"/>
          </a:xfrm>
        </p:spPr>
        <p:txBody>
          <a:bodyPr>
            <a:normAutofit/>
          </a:bodyPr>
          <a:lstStyle/>
          <a:p>
            <a:pPr marL="54864"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Concept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26626" name="Marcador de Posição de Conteúdo 2">
            <a:extLst>
              <a:ext uri="{FF2B5EF4-FFF2-40B4-BE49-F238E27FC236}">
                <a16:creationId xmlns:a16="http://schemas.microsoft.com/office/drawing/2014/main" id="{B5328004-D75E-4105-A22A-098EE052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1" y="1524000"/>
            <a:ext cx="8424863" cy="1422400"/>
          </a:xfrm>
        </p:spPr>
        <p:txBody>
          <a:bodyPr/>
          <a:lstStyle/>
          <a:p>
            <a:pPr eaLnBrk="1">
              <a:buClr>
                <a:srgbClr val="72A376"/>
              </a:buClr>
            </a:pPr>
            <a:r>
              <a:rPr lang="en-US" altLang="zh-CN" sz="2600" dirty="0">
                <a:ea typeface="宋体" panose="02010600030101010101" pitchFamily="2" charset="-122"/>
              </a:rPr>
              <a:t>Each particle adjusts its travelling speed dynamically corresponding to the flying experiences of itself and its colleagues</a:t>
            </a:r>
          </a:p>
        </p:txBody>
      </p:sp>
      <p:sp>
        <p:nvSpPr>
          <p:cNvPr id="26627" name="Rectângulo 4">
            <a:extLst>
              <a:ext uri="{FF2B5EF4-FFF2-40B4-BE49-F238E27FC236}">
                <a16:creationId xmlns:a16="http://schemas.microsoft.com/office/drawing/2014/main" id="{9DD5FA21-EB7D-47C6-8628-6905852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9" y="2781300"/>
            <a:ext cx="4033837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92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49300" indent="-292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</a:pPr>
            <a:r>
              <a:rPr lang="en-US" altLang="zh-CN" sz="2000">
                <a:latin typeface="Rockwell" panose="02060603020205020403" pitchFamily="18" charset="0"/>
              </a:rPr>
              <a:t>Each particle modifies its position according to:</a:t>
            </a:r>
          </a:p>
          <a:p>
            <a:pPr lvl="1">
              <a:spcAft>
                <a:spcPts val="1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>
                <a:latin typeface="Rockwell" panose="02060603020205020403" pitchFamily="18" charset="0"/>
              </a:rPr>
              <a:t>its current position</a:t>
            </a:r>
          </a:p>
          <a:p>
            <a:pPr lvl="2">
              <a:spcAft>
                <a:spcPts val="1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>
                <a:latin typeface="Rockwell" panose="02060603020205020403" pitchFamily="18" charset="0"/>
              </a:rPr>
              <a:t>its current velocity</a:t>
            </a:r>
          </a:p>
          <a:p>
            <a:pPr lvl="2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>
                <a:latin typeface="Rockwell" panose="02060603020205020403" pitchFamily="18" charset="0"/>
              </a:rPr>
              <a:t>the distance between its current position and </a:t>
            </a:r>
            <a:r>
              <a:rPr lang="en-US" altLang="zh-CN" i="1" u="sng">
                <a:latin typeface="Rockwell" panose="02060603020205020403" pitchFamily="18" charset="0"/>
              </a:rPr>
              <a:t>pbest</a:t>
            </a:r>
          </a:p>
          <a:p>
            <a:pPr lvl="2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>
                <a:latin typeface="Rockwell" panose="02060603020205020403" pitchFamily="18" charset="0"/>
              </a:rPr>
              <a:t>the distance between its current position and </a:t>
            </a:r>
            <a:r>
              <a:rPr lang="en-US" altLang="zh-CN" i="1" u="sng">
                <a:latin typeface="Rockwell" panose="02060603020205020403" pitchFamily="18" charset="0"/>
              </a:rPr>
              <a:t>gbest</a:t>
            </a:r>
          </a:p>
        </p:txBody>
      </p:sp>
      <p:pic>
        <p:nvPicPr>
          <p:cNvPr id="26628" name="Picture 6">
            <a:extLst>
              <a:ext uri="{FF2B5EF4-FFF2-40B4-BE49-F238E27FC236}">
                <a16:creationId xmlns:a16="http://schemas.microsoft.com/office/drawing/2014/main" id="{1BD8C3E9-5E64-4283-BDCD-8D782B55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9" y="3213101"/>
            <a:ext cx="4897437" cy="290671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6742-E7C1-483D-849E-3DA83405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714" y="326561"/>
            <a:ext cx="8229599" cy="1143000"/>
          </a:xfrm>
        </p:spPr>
        <p:txBody>
          <a:bodyPr>
            <a:normAutofit fontScale="90000"/>
          </a:bodyPr>
          <a:lstStyle/>
          <a:p>
            <a:pPr marL="54864"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 to the PSO: </a:t>
            </a:r>
            <a:r>
              <a:rPr lang="en-US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- Parameters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E64902-0D91-42F7-A69D-2B197C8EB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3" y="1341439"/>
            <a:ext cx="8229600" cy="4852987"/>
          </a:xfrm>
        </p:spPr>
        <p:txBody>
          <a:bodyPr>
            <a:normAutofit/>
          </a:bodyPr>
          <a:lstStyle/>
          <a:p>
            <a:pPr marL="292100" lvl="1" indent="-2921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</a:pPr>
            <a:r>
              <a:rPr lang="en-US" altLang="zh-CN" dirty="0">
                <a:ea typeface="宋体" panose="02010600030101010101" pitchFamily="2" charset="-122"/>
              </a:rPr>
              <a:t>Algorithm parameters</a:t>
            </a:r>
          </a:p>
          <a:p>
            <a:pPr marL="292100" lvl="1" indent="-2921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1800" b="1" i="1" dirty="0">
                <a:ea typeface="宋体" panose="02010600030101010101" pitchFamily="2" charset="-122"/>
              </a:rPr>
              <a:t>A</a:t>
            </a:r>
            <a:r>
              <a:rPr lang="en-US" altLang="zh-CN" sz="1800" dirty="0">
                <a:ea typeface="宋体" panose="02010600030101010101" pitchFamily="2" charset="-122"/>
              </a:rPr>
              <a:t> : Population of agents</a:t>
            </a:r>
          </a:p>
          <a:p>
            <a:pPr marL="292100" lvl="1" indent="-2921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1800" b="1" i="1" dirty="0">
                <a:ea typeface="宋体" panose="02010600030101010101" pitchFamily="2" charset="-122"/>
              </a:rPr>
              <a:t>p</a:t>
            </a:r>
            <a:r>
              <a:rPr lang="en-US" altLang="zh-CN" sz="1800" b="1" i="1" baseline="-25000" dirty="0"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 : Position of agent </a:t>
            </a:r>
            <a:r>
              <a:rPr lang="en-US" altLang="zh-CN" sz="1800" b="1" i="1" dirty="0">
                <a:ea typeface="宋体" panose="02010600030101010101" pitchFamily="2" charset="-122"/>
              </a:rPr>
              <a:t>a</a:t>
            </a:r>
            <a:r>
              <a:rPr lang="en-US" altLang="zh-CN" sz="1800" b="1" i="1" baseline="-25000" dirty="0"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 in the solution space</a:t>
            </a:r>
          </a:p>
          <a:p>
            <a:pPr marL="292100" lvl="1" indent="-2921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1800" b="1" i="1" dirty="0">
                <a:ea typeface="宋体" panose="02010600030101010101" pitchFamily="2" charset="-122"/>
              </a:rPr>
              <a:t>f</a:t>
            </a:r>
            <a:r>
              <a:rPr lang="en-US" altLang="zh-CN" sz="1800" dirty="0">
                <a:ea typeface="宋体" panose="02010600030101010101" pitchFamily="2" charset="-122"/>
              </a:rPr>
              <a:t> : Objective function </a:t>
            </a:r>
          </a:p>
          <a:p>
            <a:pPr marL="292100" lvl="1" indent="-2921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1800" b="1" i="1" dirty="0">
                <a:ea typeface="宋体" panose="02010600030101010101" pitchFamily="2" charset="-122"/>
              </a:rPr>
              <a:t>v</a:t>
            </a:r>
            <a:r>
              <a:rPr lang="en-US" altLang="zh-CN" sz="1800" b="1" i="1" baseline="-25000" dirty="0"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 : Velocity of agent’s </a:t>
            </a:r>
            <a:r>
              <a:rPr lang="en-US" altLang="zh-CN" sz="1800" b="1" i="1" dirty="0">
                <a:ea typeface="宋体" panose="02010600030101010101" pitchFamily="2" charset="-122"/>
              </a:rPr>
              <a:t>a</a:t>
            </a:r>
            <a:r>
              <a:rPr lang="en-US" altLang="zh-CN" sz="1800" b="1" i="1" baseline="-25000" dirty="0"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</a:p>
          <a:p>
            <a:pPr marL="292100" lvl="1" indent="-2921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1800" b="1" i="1" dirty="0">
                <a:ea typeface="宋体" panose="02010600030101010101" pitchFamily="2" charset="-122"/>
              </a:rPr>
              <a:t>V(a</a:t>
            </a:r>
            <a:r>
              <a:rPr lang="en-US" altLang="zh-CN" sz="1800" b="1" i="1" baseline="-25000" dirty="0">
                <a:ea typeface="宋体" panose="02010600030101010101" pitchFamily="2" charset="-122"/>
              </a:rPr>
              <a:t>i</a:t>
            </a:r>
            <a:r>
              <a:rPr lang="en-US" altLang="zh-CN" sz="1800" b="1" i="1" dirty="0">
                <a:ea typeface="宋体" panose="02010600030101010101" pitchFamily="2" charset="-122"/>
              </a:rPr>
              <a:t>)</a:t>
            </a:r>
            <a:r>
              <a:rPr lang="en-US" altLang="zh-CN" sz="1800" dirty="0">
                <a:ea typeface="宋体" panose="02010600030101010101" pitchFamily="2" charset="-122"/>
              </a:rPr>
              <a:t> : Neighborhood of agent a</a:t>
            </a:r>
            <a:r>
              <a:rPr lang="en-US" altLang="zh-CN" sz="1800" b="1" i="1" baseline="-25000" dirty="0"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  (fixed)</a:t>
            </a:r>
            <a:endParaRPr lang="en-US" altLang="zh-CN" sz="1300" dirty="0">
              <a:ea typeface="宋体" panose="02010600030101010101" pitchFamily="2" charset="-122"/>
            </a:endParaRPr>
          </a:p>
          <a:p>
            <a:pPr marL="292100" lvl="1" indent="-2921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</a:pPr>
            <a:r>
              <a:rPr lang="en-US" altLang="zh-CN" dirty="0">
                <a:ea typeface="宋体" panose="02010600030101010101" pitchFamily="2" charset="-122"/>
              </a:rPr>
              <a:t>The neighborhood concept in PSO is not the same as the one used in local search, since in PSO each particle’s neighborhood never changes (is fixed)</a:t>
            </a:r>
            <a:endParaRPr lang="en-US" altLang="zh-CN" sz="13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81752-D183-44B9-97CF-A75D3BC4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6E1CD594-5C87-4064-B58B-367E04479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1557339"/>
            <a:ext cx="5472112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600"/>
              </a:lnSpc>
            </a:pPr>
            <a:r>
              <a:rPr lang="pt-BR" altLang="zh-CN">
                <a:latin typeface="Rockwell" panose="02060603020205020403" pitchFamily="18" charset="0"/>
              </a:rPr>
              <a:t>[</a:t>
            </a:r>
            <a:r>
              <a:rPr lang="pt-BR" altLang="zh-CN" sz="1600">
                <a:latin typeface="Rockwell" panose="02060603020205020403" pitchFamily="18" charset="0"/>
              </a:rPr>
              <a:t>x*] = PSO()</a:t>
            </a:r>
          </a:p>
          <a:p>
            <a:pPr>
              <a:lnSpc>
                <a:spcPts val="2600"/>
              </a:lnSpc>
            </a:pP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= Particle_Initialization();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For </a:t>
            </a:r>
            <a:r>
              <a:rPr lang="pt-BR" altLang="zh-CN" sz="1600" i="1">
                <a:latin typeface="Rockwell" panose="02060603020205020403" pitchFamily="18" charset="0"/>
              </a:rPr>
              <a:t>i</a:t>
            </a:r>
            <a:r>
              <a:rPr lang="pt-BR" altLang="zh-CN" sz="1600">
                <a:latin typeface="Rockwell" panose="02060603020205020403" pitchFamily="18" charset="0"/>
              </a:rPr>
              <a:t>=1 to </a:t>
            </a:r>
            <a:r>
              <a:rPr lang="pt-BR" altLang="zh-CN" sz="1600" i="1">
                <a:latin typeface="Rockwell" panose="02060603020205020403" pitchFamily="18" charset="0"/>
              </a:rPr>
              <a:t>it_max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For each particle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in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do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   </a:t>
            </a:r>
            <a:r>
              <a:rPr lang="pt-BR" altLang="zh-CN" sz="1600" i="1">
                <a:latin typeface="Rockwell" panose="02060603020205020403" pitchFamily="18" charset="0"/>
              </a:rPr>
              <a:t>fp</a:t>
            </a:r>
            <a:r>
              <a:rPr lang="pt-BR" altLang="zh-CN" sz="1600">
                <a:latin typeface="Rockwell" panose="02060603020205020403" pitchFamily="18" charset="0"/>
              </a:rPr>
              <a:t> = f(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); 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   If </a:t>
            </a:r>
            <a:r>
              <a:rPr lang="pt-BR" altLang="zh-CN" sz="1600" i="1">
                <a:latin typeface="Rockwell" panose="02060603020205020403" pitchFamily="18" charset="0"/>
              </a:rPr>
              <a:t>fp</a:t>
            </a:r>
            <a:r>
              <a:rPr lang="pt-BR" altLang="zh-CN" sz="1600">
                <a:latin typeface="Rockwell" panose="02060603020205020403" pitchFamily="18" charset="0"/>
              </a:rPr>
              <a:t> is better than f(</a:t>
            </a:r>
            <a:r>
              <a:rPr lang="pt-BR" altLang="zh-CN" sz="1600" i="1">
                <a:latin typeface="Rockwell" panose="02060603020205020403" pitchFamily="18" charset="0"/>
              </a:rPr>
              <a:t>pBest</a:t>
            </a:r>
            <a:r>
              <a:rPr lang="pt-BR" altLang="zh-CN" sz="1600">
                <a:latin typeface="Rockwell" panose="02060603020205020403" pitchFamily="18" charset="0"/>
              </a:rPr>
              <a:t>) 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            </a:t>
            </a:r>
            <a:r>
              <a:rPr lang="pt-BR" altLang="zh-CN" sz="1600" i="1">
                <a:latin typeface="Rockwell" panose="02060603020205020403" pitchFamily="18" charset="0"/>
              </a:rPr>
              <a:t>pBest</a:t>
            </a:r>
            <a:r>
              <a:rPr lang="pt-BR" altLang="zh-CN" sz="1600">
                <a:latin typeface="Rockwell" panose="02060603020205020403" pitchFamily="18" charset="0"/>
              </a:rPr>
              <a:t> =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   end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end</a:t>
            </a:r>
            <a:br>
              <a:rPr lang="pt-BR" altLang="zh-CN" sz="1600">
                <a:latin typeface="Rockwell" panose="02060603020205020403" pitchFamily="18" charset="0"/>
              </a:rPr>
            </a:br>
            <a:r>
              <a:rPr lang="pt-BR" altLang="zh-CN" sz="1600">
                <a:latin typeface="Rockwell" panose="02060603020205020403" pitchFamily="18" charset="0"/>
              </a:rPr>
              <a:t>   </a:t>
            </a:r>
            <a:r>
              <a:rPr lang="pt-BR" altLang="zh-CN" sz="1600" i="1">
                <a:latin typeface="Rockwell" panose="02060603020205020403" pitchFamily="18" charset="0"/>
              </a:rPr>
              <a:t>gBest</a:t>
            </a:r>
            <a:r>
              <a:rPr lang="pt-BR" altLang="zh-CN" sz="1600">
                <a:latin typeface="Rockwell" panose="02060603020205020403" pitchFamily="18" charset="0"/>
              </a:rPr>
              <a:t> = best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in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For each particle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in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do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     </a:t>
            </a:r>
            <a:r>
              <a:rPr lang="pt-BR" altLang="zh-CN" sz="1600" i="1">
                <a:latin typeface="Rockwell" panose="02060603020205020403" pitchFamily="18" charset="0"/>
              </a:rPr>
              <a:t>v</a:t>
            </a:r>
            <a:r>
              <a:rPr lang="pt-BR" altLang="zh-CN" sz="1600">
                <a:latin typeface="Rockwell" panose="02060603020205020403" pitchFamily="18" charset="0"/>
              </a:rPr>
              <a:t> = </a:t>
            </a:r>
            <a:r>
              <a:rPr lang="pt-BR" altLang="zh-CN" sz="1600" i="1">
                <a:latin typeface="Rockwell" panose="02060603020205020403" pitchFamily="18" charset="0"/>
              </a:rPr>
              <a:t>v</a:t>
            </a:r>
            <a:r>
              <a:rPr lang="pt-BR" altLang="zh-CN" sz="1600">
                <a:latin typeface="Rockwell" panose="02060603020205020403" pitchFamily="18" charset="0"/>
              </a:rPr>
              <a:t> + </a:t>
            </a:r>
            <a:r>
              <a:rPr lang="pt-BR" altLang="zh-CN" sz="1600" i="1">
                <a:latin typeface="Rockwell" panose="02060603020205020403" pitchFamily="18" charset="0"/>
              </a:rPr>
              <a:t>c1</a:t>
            </a:r>
            <a:r>
              <a:rPr lang="pt-BR" altLang="zh-CN" sz="1600">
                <a:latin typeface="Rockwell" panose="02060603020205020403" pitchFamily="18" charset="0"/>
              </a:rPr>
              <a:t>*</a:t>
            </a:r>
            <a:r>
              <a:rPr lang="pt-BR" altLang="zh-CN" sz="1600" i="1">
                <a:latin typeface="Rockwell" panose="02060603020205020403" pitchFamily="18" charset="0"/>
              </a:rPr>
              <a:t>rand</a:t>
            </a:r>
            <a:r>
              <a:rPr lang="pt-BR" altLang="zh-CN" sz="1600">
                <a:latin typeface="Rockwell" panose="02060603020205020403" pitchFamily="18" charset="0"/>
              </a:rPr>
              <a:t>*(</a:t>
            </a:r>
            <a:r>
              <a:rPr lang="pt-BR" altLang="zh-CN" sz="1600" i="1">
                <a:latin typeface="Rockwell" panose="02060603020205020403" pitchFamily="18" charset="0"/>
              </a:rPr>
              <a:t>pBest</a:t>
            </a:r>
            <a:r>
              <a:rPr lang="pt-BR" altLang="zh-CN" sz="1600">
                <a:latin typeface="Rockwell" panose="02060603020205020403" pitchFamily="18" charset="0"/>
              </a:rPr>
              <a:t> –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) + </a:t>
            </a:r>
            <a:r>
              <a:rPr lang="pt-BR" altLang="zh-CN" sz="1600" i="1">
                <a:latin typeface="Rockwell" panose="02060603020205020403" pitchFamily="18" charset="0"/>
              </a:rPr>
              <a:t>c2</a:t>
            </a:r>
            <a:r>
              <a:rPr lang="pt-BR" altLang="zh-CN" sz="1600">
                <a:latin typeface="Rockwell" panose="02060603020205020403" pitchFamily="18" charset="0"/>
              </a:rPr>
              <a:t>*</a:t>
            </a:r>
            <a:r>
              <a:rPr lang="pt-BR" altLang="zh-CN" sz="1600" i="1">
                <a:latin typeface="Rockwell" panose="02060603020205020403" pitchFamily="18" charset="0"/>
              </a:rPr>
              <a:t>rand</a:t>
            </a:r>
            <a:r>
              <a:rPr lang="pt-BR" altLang="zh-CN" sz="1600">
                <a:latin typeface="Rockwell" panose="02060603020205020403" pitchFamily="18" charset="0"/>
              </a:rPr>
              <a:t>*(</a:t>
            </a:r>
            <a:r>
              <a:rPr lang="pt-BR" altLang="zh-CN" sz="1600" i="1">
                <a:latin typeface="Rockwell" panose="02060603020205020403" pitchFamily="18" charset="0"/>
              </a:rPr>
              <a:t>gBest</a:t>
            </a:r>
            <a:r>
              <a:rPr lang="pt-BR" altLang="zh-CN" sz="1600">
                <a:latin typeface="Rockwell" panose="02060603020205020403" pitchFamily="18" charset="0"/>
              </a:rPr>
              <a:t> –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    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=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+ </a:t>
            </a:r>
            <a:r>
              <a:rPr lang="pt-BR" altLang="zh-CN" sz="1600" i="1">
                <a:latin typeface="Rockwell" panose="02060603020205020403" pitchFamily="18" charset="0"/>
              </a:rPr>
              <a:t>v</a:t>
            </a:r>
            <a:r>
              <a:rPr lang="pt-BR" altLang="zh-CN" sz="1600">
                <a:latin typeface="Rockwell" panose="02060603020205020403" pitchFamily="18" charset="0"/>
              </a:rPr>
              <a:t>; </a:t>
            </a:r>
            <a:br>
              <a:rPr lang="pt-BR" altLang="zh-CN" sz="1600">
                <a:latin typeface="Rockwell" panose="02060603020205020403" pitchFamily="18" charset="0"/>
              </a:rPr>
            </a:br>
            <a:r>
              <a:rPr lang="pt-BR" altLang="zh-CN" sz="1600">
                <a:latin typeface="Rockwell" panose="02060603020205020403" pitchFamily="18" charset="0"/>
              </a:rPr>
              <a:t>   end</a:t>
            </a:r>
            <a:br>
              <a:rPr lang="pt-BR" altLang="zh-CN" sz="1600">
                <a:latin typeface="Rockwell" panose="02060603020205020403" pitchFamily="18" charset="0"/>
              </a:rPr>
            </a:br>
            <a:r>
              <a:rPr lang="pt-BR" altLang="zh-CN" sz="1600">
                <a:latin typeface="Rockwell" panose="02060603020205020403" pitchFamily="18" charset="0"/>
              </a:rPr>
              <a:t>end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51CD8A-B465-49BB-B892-FBE28F7F5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7" y="1512724"/>
            <a:ext cx="2509715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D:\Cenas da Su\FEUP\PDEEC\1º Semestre\Decision Support - Apoio à Decisão\6. Populational Metaheuristics\Presentation\IMG_0301.jpg">
            <a:extLst>
              <a:ext uri="{FF2B5EF4-FFF2-40B4-BE49-F238E27FC236}">
                <a16:creationId xmlns:a16="http://schemas.microsoft.com/office/drawing/2014/main" id="{D9134F56-BFD1-46FE-B353-42131846C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8753" r="6050" b="10782"/>
          <a:stretch>
            <a:fillRect/>
          </a:stretch>
        </p:blipFill>
        <p:spPr bwMode="auto">
          <a:xfrm>
            <a:off x="2279576" y="4077072"/>
            <a:ext cx="252028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81752-D183-44B9-97CF-A75D3BC4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6E1CD594-5C87-4064-B58B-367E04479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1557339"/>
            <a:ext cx="5472112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600"/>
              </a:lnSpc>
            </a:pPr>
            <a:r>
              <a:rPr lang="pt-BR" altLang="zh-CN">
                <a:latin typeface="Rockwell" panose="02060603020205020403" pitchFamily="18" charset="0"/>
              </a:rPr>
              <a:t>[</a:t>
            </a:r>
            <a:r>
              <a:rPr lang="pt-BR" altLang="zh-CN" sz="1600">
                <a:latin typeface="Rockwell" panose="02060603020205020403" pitchFamily="18" charset="0"/>
              </a:rPr>
              <a:t>x*] = PSO()</a:t>
            </a:r>
          </a:p>
          <a:p>
            <a:pPr>
              <a:lnSpc>
                <a:spcPts val="2600"/>
              </a:lnSpc>
            </a:pP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= Particle_Initialization();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For </a:t>
            </a:r>
            <a:r>
              <a:rPr lang="pt-BR" altLang="zh-CN" sz="1600" i="1">
                <a:latin typeface="Rockwell" panose="02060603020205020403" pitchFamily="18" charset="0"/>
              </a:rPr>
              <a:t>i</a:t>
            </a:r>
            <a:r>
              <a:rPr lang="pt-BR" altLang="zh-CN" sz="1600">
                <a:latin typeface="Rockwell" panose="02060603020205020403" pitchFamily="18" charset="0"/>
              </a:rPr>
              <a:t>=1 to </a:t>
            </a:r>
            <a:r>
              <a:rPr lang="pt-BR" altLang="zh-CN" sz="1600" i="1">
                <a:latin typeface="Rockwell" panose="02060603020205020403" pitchFamily="18" charset="0"/>
              </a:rPr>
              <a:t>it_max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For each particle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in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do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   </a:t>
            </a:r>
            <a:r>
              <a:rPr lang="pt-BR" altLang="zh-CN" sz="1600" i="1">
                <a:latin typeface="Rockwell" panose="02060603020205020403" pitchFamily="18" charset="0"/>
              </a:rPr>
              <a:t>fp</a:t>
            </a:r>
            <a:r>
              <a:rPr lang="pt-BR" altLang="zh-CN" sz="1600">
                <a:latin typeface="Rockwell" panose="02060603020205020403" pitchFamily="18" charset="0"/>
              </a:rPr>
              <a:t> = f(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); 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   If </a:t>
            </a:r>
            <a:r>
              <a:rPr lang="pt-BR" altLang="zh-CN" sz="1600" i="1">
                <a:latin typeface="Rockwell" panose="02060603020205020403" pitchFamily="18" charset="0"/>
              </a:rPr>
              <a:t>fp</a:t>
            </a:r>
            <a:r>
              <a:rPr lang="pt-BR" altLang="zh-CN" sz="1600">
                <a:latin typeface="Rockwell" panose="02060603020205020403" pitchFamily="18" charset="0"/>
              </a:rPr>
              <a:t> is better than f(</a:t>
            </a:r>
            <a:r>
              <a:rPr lang="pt-BR" altLang="zh-CN" sz="1600" i="1">
                <a:latin typeface="Rockwell" panose="02060603020205020403" pitchFamily="18" charset="0"/>
              </a:rPr>
              <a:t>pBest</a:t>
            </a:r>
            <a:r>
              <a:rPr lang="pt-BR" altLang="zh-CN" sz="1600">
                <a:latin typeface="Rockwell" panose="02060603020205020403" pitchFamily="18" charset="0"/>
              </a:rPr>
              <a:t>) 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            </a:t>
            </a:r>
            <a:r>
              <a:rPr lang="pt-BR" altLang="zh-CN" sz="1600" i="1">
                <a:latin typeface="Rockwell" panose="02060603020205020403" pitchFamily="18" charset="0"/>
              </a:rPr>
              <a:t>pBest</a:t>
            </a:r>
            <a:r>
              <a:rPr lang="pt-BR" altLang="zh-CN" sz="1600">
                <a:latin typeface="Rockwell" panose="02060603020205020403" pitchFamily="18" charset="0"/>
              </a:rPr>
              <a:t> =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   end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end</a:t>
            </a:r>
            <a:br>
              <a:rPr lang="pt-BR" altLang="zh-CN" sz="1600">
                <a:latin typeface="Rockwell" panose="02060603020205020403" pitchFamily="18" charset="0"/>
              </a:rPr>
            </a:br>
            <a:r>
              <a:rPr lang="pt-BR" altLang="zh-CN" sz="1600">
                <a:latin typeface="Rockwell" panose="02060603020205020403" pitchFamily="18" charset="0"/>
              </a:rPr>
              <a:t>   </a:t>
            </a:r>
            <a:r>
              <a:rPr lang="pt-BR" altLang="zh-CN" sz="1600" i="1">
                <a:latin typeface="Rockwell" panose="02060603020205020403" pitchFamily="18" charset="0"/>
              </a:rPr>
              <a:t>gBest</a:t>
            </a:r>
            <a:r>
              <a:rPr lang="pt-BR" altLang="zh-CN" sz="1600">
                <a:latin typeface="Rockwell" panose="02060603020205020403" pitchFamily="18" charset="0"/>
              </a:rPr>
              <a:t> = best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in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For each particle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in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do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     </a:t>
            </a:r>
            <a:r>
              <a:rPr lang="pt-BR" altLang="zh-CN" sz="1600" i="1">
                <a:latin typeface="Rockwell" panose="02060603020205020403" pitchFamily="18" charset="0"/>
              </a:rPr>
              <a:t>v</a:t>
            </a:r>
            <a:r>
              <a:rPr lang="pt-BR" altLang="zh-CN" sz="1600">
                <a:latin typeface="Rockwell" panose="02060603020205020403" pitchFamily="18" charset="0"/>
              </a:rPr>
              <a:t> = </a:t>
            </a:r>
            <a:r>
              <a:rPr lang="pt-BR" altLang="zh-CN" sz="1600" i="1">
                <a:latin typeface="Rockwell" panose="02060603020205020403" pitchFamily="18" charset="0"/>
              </a:rPr>
              <a:t>v</a:t>
            </a:r>
            <a:r>
              <a:rPr lang="pt-BR" altLang="zh-CN" sz="1600">
                <a:latin typeface="Rockwell" panose="02060603020205020403" pitchFamily="18" charset="0"/>
              </a:rPr>
              <a:t> + </a:t>
            </a:r>
            <a:r>
              <a:rPr lang="pt-BR" altLang="zh-CN" sz="1600" i="1">
                <a:latin typeface="Rockwell" panose="02060603020205020403" pitchFamily="18" charset="0"/>
              </a:rPr>
              <a:t>c1</a:t>
            </a:r>
            <a:r>
              <a:rPr lang="pt-BR" altLang="zh-CN" sz="1600">
                <a:latin typeface="Rockwell" panose="02060603020205020403" pitchFamily="18" charset="0"/>
              </a:rPr>
              <a:t>*</a:t>
            </a:r>
            <a:r>
              <a:rPr lang="pt-BR" altLang="zh-CN" sz="1600" i="1">
                <a:latin typeface="Rockwell" panose="02060603020205020403" pitchFamily="18" charset="0"/>
              </a:rPr>
              <a:t>rand</a:t>
            </a:r>
            <a:r>
              <a:rPr lang="pt-BR" altLang="zh-CN" sz="1600">
                <a:latin typeface="Rockwell" panose="02060603020205020403" pitchFamily="18" charset="0"/>
              </a:rPr>
              <a:t>*(</a:t>
            </a:r>
            <a:r>
              <a:rPr lang="pt-BR" altLang="zh-CN" sz="1600" i="1">
                <a:latin typeface="Rockwell" panose="02060603020205020403" pitchFamily="18" charset="0"/>
              </a:rPr>
              <a:t>pBest</a:t>
            </a:r>
            <a:r>
              <a:rPr lang="pt-BR" altLang="zh-CN" sz="1600">
                <a:latin typeface="Rockwell" panose="02060603020205020403" pitchFamily="18" charset="0"/>
              </a:rPr>
              <a:t> –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) + </a:t>
            </a:r>
            <a:r>
              <a:rPr lang="pt-BR" altLang="zh-CN" sz="1600" i="1">
                <a:latin typeface="Rockwell" panose="02060603020205020403" pitchFamily="18" charset="0"/>
              </a:rPr>
              <a:t>c2</a:t>
            </a:r>
            <a:r>
              <a:rPr lang="pt-BR" altLang="zh-CN" sz="1600">
                <a:latin typeface="Rockwell" panose="02060603020205020403" pitchFamily="18" charset="0"/>
              </a:rPr>
              <a:t>*</a:t>
            </a:r>
            <a:r>
              <a:rPr lang="pt-BR" altLang="zh-CN" sz="1600" i="1">
                <a:latin typeface="Rockwell" panose="02060603020205020403" pitchFamily="18" charset="0"/>
              </a:rPr>
              <a:t>rand</a:t>
            </a:r>
            <a:r>
              <a:rPr lang="pt-BR" altLang="zh-CN" sz="1600">
                <a:latin typeface="Rockwell" panose="02060603020205020403" pitchFamily="18" charset="0"/>
              </a:rPr>
              <a:t>*(</a:t>
            </a:r>
            <a:r>
              <a:rPr lang="pt-BR" altLang="zh-CN" sz="1600" i="1">
                <a:latin typeface="Rockwell" panose="02060603020205020403" pitchFamily="18" charset="0"/>
              </a:rPr>
              <a:t>gBest</a:t>
            </a:r>
            <a:r>
              <a:rPr lang="pt-BR" altLang="zh-CN" sz="1600">
                <a:latin typeface="Rockwell" panose="02060603020205020403" pitchFamily="18" charset="0"/>
              </a:rPr>
              <a:t> –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    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=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+ </a:t>
            </a:r>
            <a:r>
              <a:rPr lang="pt-BR" altLang="zh-CN" sz="1600" i="1">
                <a:latin typeface="Rockwell" panose="02060603020205020403" pitchFamily="18" charset="0"/>
              </a:rPr>
              <a:t>v</a:t>
            </a:r>
            <a:r>
              <a:rPr lang="pt-BR" altLang="zh-CN" sz="1600">
                <a:latin typeface="Rockwell" panose="02060603020205020403" pitchFamily="18" charset="0"/>
              </a:rPr>
              <a:t>; </a:t>
            </a:r>
            <a:br>
              <a:rPr lang="pt-BR" altLang="zh-CN" sz="1600">
                <a:latin typeface="Rockwell" panose="02060603020205020403" pitchFamily="18" charset="0"/>
              </a:rPr>
            </a:br>
            <a:r>
              <a:rPr lang="pt-BR" altLang="zh-CN" sz="1600">
                <a:latin typeface="Rockwell" panose="02060603020205020403" pitchFamily="18" charset="0"/>
              </a:rPr>
              <a:t>   end</a:t>
            </a:r>
            <a:br>
              <a:rPr lang="pt-BR" altLang="zh-CN" sz="1600">
                <a:latin typeface="Rockwell" panose="02060603020205020403" pitchFamily="18" charset="0"/>
              </a:rPr>
            </a:br>
            <a:r>
              <a:rPr lang="pt-BR" altLang="zh-CN" sz="1600">
                <a:latin typeface="Rockwell" panose="02060603020205020403" pitchFamily="18" charset="0"/>
              </a:rPr>
              <a:t>end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51CD8A-B465-49BB-B892-FBE28F7F5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7" y="1512724"/>
            <a:ext cx="2509715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D:\Cenas da Su\FEUP\PDEEC\1º Semestre\Decision Support - Apoio à Decisão\6. Populational Metaheuristics\Presentation\IMG_0301.jpg">
            <a:extLst>
              <a:ext uri="{FF2B5EF4-FFF2-40B4-BE49-F238E27FC236}">
                <a16:creationId xmlns:a16="http://schemas.microsoft.com/office/drawing/2014/main" id="{D9134F56-BFD1-46FE-B353-42131846C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8753" r="6050" b="10782"/>
          <a:stretch>
            <a:fillRect/>
          </a:stretch>
        </p:blipFill>
        <p:spPr bwMode="auto">
          <a:xfrm>
            <a:off x="2279576" y="4077072"/>
            <a:ext cx="252028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6563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81752-D183-44B9-97CF-A75D3BC4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6E1CD594-5C87-4064-B58B-367E04479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1557339"/>
            <a:ext cx="5472112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600"/>
              </a:lnSpc>
            </a:pPr>
            <a:r>
              <a:rPr lang="pt-BR" altLang="zh-CN">
                <a:latin typeface="Rockwell" panose="02060603020205020403" pitchFamily="18" charset="0"/>
              </a:rPr>
              <a:t>[</a:t>
            </a:r>
            <a:r>
              <a:rPr lang="pt-BR" altLang="zh-CN" sz="1600">
                <a:latin typeface="Rockwell" panose="02060603020205020403" pitchFamily="18" charset="0"/>
              </a:rPr>
              <a:t>x*] = PSO()</a:t>
            </a:r>
          </a:p>
          <a:p>
            <a:pPr>
              <a:lnSpc>
                <a:spcPts val="2600"/>
              </a:lnSpc>
            </a:pP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= Particle_Initialization();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For </a:t>
            </a:r>
            <a:r>
              <a:rPr lang="pt-BR" altLang="zh-CN" sz="1600" i="1">
                <a:latin typeface="Rockwell" panose="02060603020205020403" pitchFamily="18" charset="0"/>
              </a:rPr>
              <a:t>i</a:t>
            </a:r>
            <a:r>
              <a:rPr lang="pt-BR" altLang="zh-CN" sz="1600">
                <a:latin typeface="Rockwell" panose="02060603020205020403" pitchFamily="18" charset="0"/>
              </a:rPr>
              <a:t>=1 to </a:t>
            </a:r>
            <a:r>
              <a:rPr lang="pt-BR" altLang="zh-CN" sz="1600" i="1">
                <a:latin typeface="Rockwell" panose="02060603020205020403" pitchFamily="18" charset="0"/>
              </a:rPr>
              <a:t>it_max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For each particle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in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do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   </a:t>
            </a:r>
            <a:r>
              <a:rPr lang="pt-BR" altLang="zh-CN" sz="1600" i="1">
                <a:latin typeface="Rockwell" panose="02060603020205020403" pitchFamily="18" charset="0"/>
              </a:rPr>
              <a:t>fp</a:t>
            </a:r>
            <a:r>
              <a:rPr lang="pt-BR" altLang="zh-CN" sz="1600">
                <a:latin typeface="Rockwell" panose="02060603020205020403" pitchFamily="18" charset="0"/>
              </a:rPr>
              <a:t> = f(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); 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   If </a:t>
            </a:r>
            <a:r>
              <a:rPr lang="pt-BR" altLang="zh-CN" sz="1600" i="1">
                <a:latin typeface="Rockwell" panose="02060603020205020403" pitchFamily="18" charset="0"/>
              </a:rPr>
              <a:t>fp</a:t>
            </a:r>
            <a:r>
              <a:rPr lang="pt-BR" altLang="zh-CN" sz="1600">
                <a:latin typeface="Rockwell" panose="02060603020205020403" pitchFamily="18" charset="0"/>
              </a:rPr>
              <a:t> is better than f(</a:t>
            </a:r>
            <a:r>
              <a:rPr lang="pt-BR" altLang="zh-CN" sz="1600" i="1">
                <a:latin typeface="Rockwell" panose="02060603020205020403" pitchFamily="18" charset="0"/>
              </a:rPr>
              <a:t>pBest</a:t>
            </a:r>
            <a:r>
              <a:rPr lang="pt-BR" altLang="zh-CN" sz="1600">
                <a:latin typeface="Rockwell" panose="02060603020205020403" pitchFamily="18" charset="0"/>
              </a:rPr>
              <a:t>) 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            </a:t>
            </a:r>
            <a:r>
              <a:rPr lang="pt-BR" altLang="zh-CN" sz="1600" i="1">
                <a:latin typeface="Rockwell" panose="02060603020205020403" pitchFamily="18" charset="0"/>
              </a:rPr>
              <a:t>pBest</a:t>
            </a:r>
            <a:r>
              <a:rPr lang="pt-BR" altLang="zh-CN" sz="1600">
                <a:latin typeface="Rockwell" panose="02060603020205020403" pitchFamily="18" charset="0"/>
              </a:rPr>
              <a:t> =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   end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end</a:t>
            </a:r>
            <a:br>
              <a:rPr lang="pt-BR" altLang="zh-CN" sz="1600">
                <a:latin typeface="Rockwell" panose="02060603020205020403" pitchFamily="18" charset="0"/>
              </a:rPr>
            </a:br>
            <a:r>
              <a:rPr lang="pt-BR" altLang="zh-CN" sz="1600">
                <a:latin typeface="Rockwell" panose="02060603020205020403" pitchFamily="18" charset="0"/>
              </a:rPr>
              <a:t>   </a:t>
            </a:r>
            <a:r>
              <a:rPr lang="pt-BR" altLang="zh-CN" sz="1600" i="1">
                <a:latin typeface="Rockwell" panose="02060603020205020403" pitchFamily="18" charset="0"/>
              </a:rPr>
              <a:t>gBest</a:t>
            </a:r>
            <a:r>
              <a:rPr lang="pt-BR" altLang="zh-CN" sz="1600">
                <a:latin typeface="Rockwell" panose="02060603020205020403" pitchFamily="18" charset="0"/>
              </a:rPr>
              <a:t> = best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in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For each particle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in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do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     </a:t>
            </a:r>
            <a:r>
              <a:rPr lang="pt-BR" altLang="zh-CN" sz="1600" i="1">
                <a:latin typeface="Rockwell" panose="02060603020205020403" pitchFamily="18" charset="0"/>
              </a:rPr>
              <a:t>v</a:t>
            </a:r>
            <a:r>
              <a:rPr lang="pt-BR" altLang="zh-CN" sz="1600">
                <a:latin typeface="Rockwell" panose="02060603020205020403" pitchFamily="18" charset="0"/>
              </a:rPr>
              <a:t> = </a:t>
            </a:r>
            <a:r>
              <a:rPr lang="pt-BR" altLang="zh-CN" sz="1600" i="1">
                <a:latin typeface="Rockwell" panose="02060603020205020403" pitchFamily="18" charset="0"/>
              </a:rPr>
              <a:t>v</a:t>
            </a:r>
            <a:r>
              <a:rPr lang="pt-BR" altLang="zh-CN" sz="1600">
                <a:latin typeface="Rockwell" panose="02060603020205020403" pitchFamily="18" charset="0"/>
              </a:rPr>
              <a:t> + </a:t>
            </a:r>
            <a:r>
              <a:rPr lang="pt-BR" altLang="zh-CN" sz="1600" i="1">
                <a:latin typeface="Rockwell" panose="02060603020205020403" pitchFamily="18" charset="0"/>
              </a:rPr>
              <a:t>c1</a:t>
            </a:r>
            <a:r>
              <a:rPr lang="pt-BR" altLang="zh-CN" sz="1600">
                <a:latin typeface="Rockwell" panose="02060603020205020403" pitchFamily="18" charset="0"/>
              </a:rPr>
              <a:t>*</a:t>
            </a:r>
            <a:r>
              <a:rPr lang="pt-BR" altLang="zh-CN" sz="1600" i="1">
                <a:latin typeface="Rockwell" panose="02060603020205020403" pitchFamily="18" charset="0"/>
              </a:rPr>
              <a:t>rand</a:t>
            </a:r>
            <a:r>
              <a:rPr lang="pt-BR" altLang="zh-CN" sz="1600">
                <a:latin typeface="Rockwell" panose="02060603020205020403" pitchFamily="18" charset="0"/>
              </a:rPr>
              <a:t>*(</a:t>
            </a:r>
            <a:r>
              <a:rPr lang="pt-BR" altLang="zh-CN" sz="1600" i="1">
                <a:latin typeface="Rockwell" panose="02060603020205020403" pitchFamily="18" charset="0"/>
              </a:rPr>
              <a:t>pBest</a:t>
            </a:r>
            <a:r>
              <a:rPr lang="pt-BR" altLang="zh-CN" sz="1600">
                <a:latin typeface="Rockwell" panose="02060603020205020403" pitchFamily="18" charset="0"/>
              </a:rPr>
              <a:t> –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) + </a:t>
            </a:r>
            <a:r>
              <a:rPr lang="pt-BR" altLang="zh-CN" sz="1600" i="1">
                <a:latin typeface="Rockwell" panose="02060603020205020403" pitchFamily="18" charset="0"/>
              </a:rPr>
              <a:t>c2</a:t>
            </a:r>
            <a:r>
              <a:rPr lang="pt-BR" altLang="zh-CN" sz="1600">
                <a:latin typeface="Rockwell" panose="02060603020205020403" pitchFamily="18" charset="0"/>
              </a:rPr>
              <a:t>*</a:t>
            </a:r>
            <a:r>
              <a:rPr lang="pt-BR" altLang="zh-CN" sz="1600" i="1">
                <a:latin typeface="Rockwell" panose="02060603020205020403" pitchFamily="18" charset="0"/>
              </a:rPr>
              <a:t>rand</a:t>
            </a:r>
            <a:r>
              <a:rPr lang="pt-BR" altLang="zh-CN" sz="1600">
                <a:latin typeface="Rockwell" panose="02060603020205020403" pitchFamily="18" charset="0"/>
              </a:rPr>
              <a:t>*(</a:t>
            </a:r>
            <a:r>
              <a:rPr lang="pt-BR" altLang="zh-CN" sz="1600" i="1">
                <a:latin typeface="Rockwell" panose="02060603020205020403" pitchFamily="18" charset="0"/>
              </a:rPr>
              <a:t>gBest</a:t>
            </a:r>
            <a:r>
              <a:rPr lang="pt-BR" altLang="zh-CN" sz="1600">
                <a:latin typeface="Rockwell" panose="02060603020205020403" pitchFamily="18" charset="0"/>
              </a:rPr>
              <a:t> –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pt-BR" altLang="zh-CN" sz="1600">
                <a:latin typeface="Rockwell" panose="02060603020205020403" pitchFamily="18" charset="0"/>
              </a:rPr>
              <a:t>       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= </a:t>
            </a:r>
            <a:r>
              <a:rPr lang="pt-BR" altLang="zh-CN" sz="1600" i="1">
                <a:latin typeface="Rockwell" panose="02060603020205020403" pitchFamily="18" charset="0"/>
              </a:rPr>
              <a:t>p</a:t>
            </a:r>
            <a:r>
              <a:rPr lang="pt-BR" altLang="zh-CN" sz="1600">
                <a:latin typeface="Rockwell" panose="02060603020205020403" pitchFamily="18" charset="0"/>
              </a:rPr>
              <a:t> + </a:t>
            </a:r>
            <a:r>
              <a:rPr lang="pt-BR" altLang="zh-CN" sz="1600" i="1">
                <a:latin typeface="Rockwell" panose="02060603020205020403" pitchFamily="18" charset="0"/>
              </a:rPr>
              <a:t>v</a:t>
            </a:r>
            <a:r>
              <a:rPr lang="pt-BR" altLang="zh-CN" sz="1600">
                <a:latin typeface="Rockwell" panose="02060603020205020403" pitchFamily="18" charset="0"/>
              </a:rPr>
              <a:t>; </a:t>
            </a:r>
            <a:br>
              <a:rPr lang="pt-BR" altLang="zh-CN" sz="1600">
                <a:latin typeface="Rockwell" panose="02060603020205020403" pitchFamily="18" charset="0"/>
              </a:rPr>
            </a:br>
            <a:r>
              <a:rPr lang="pt-BR" altLang="zh-CN" sz="1600">
                <a:latin typeface="Rockwell" panose="02060603020205020403" pitchFamily="18" charset="0"/>
              </a:rPr>
              <a:t>   end</a:t>
            </a:r>
            <a:br>
              <a:rPr lang="pt-BR" altLang="zh-CN" sz="1600">
                <a:latin typeface="Rockwell" panose="02060603020205020403" pitchFamily="18" charset="0"/>
              </a:rPr>
            </a:br>
            <a:r>
              <a:rPr lang="pt-BR" altLang="zh-CN" sz="1600">
                <a:latin typeface="Rockwell" panose="02060603020205020403" pitchFamily="18" charset="0"/>
              </a:rPr>
              <a:t>end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51CD8A-B465-49BB-B892-FBE28F7F5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7" y="1512724"/>
            <a:ext cx="2509715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D:\Cenas da Su\FEUP\PDEEC\1º Semestre\Decision Support - Apoio à Decisão\6. Populational Metaheuristics\Presentation\IMG_0301.jpg">
            <a:extLst>
              <a:ext uri="{FF2B5EF4-FFF2-40B4-BE49-F238E27FC236}">
                <a16:creationId xmlns:a16="http://schemas.microsoft.com/office/drawing/2014/main" id="{D9134F56-BFD1-46FE-B353-42131846C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8753" r="6050" b="10782"/>
          <a:stretch>
            <a:fillRect/>
          </a:stretch>
        </p:blipFill>
        <p:spPr bwMode="auto">
          <a:xfrm>
            <a:off x="2279576" y="4077072"/>
            <a:ext cx="252028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0703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89E3F-7B5C-40F6-B66E-9EE66E19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4818" name="Rectangle 4">
            <a:extLst>
              <a:ext uri="{FF2B5EF4-FFF2-40B4-BE49-F238E27FC236}">
                <a16:creationId xmlns:a16="http://schemas.microsoft.com/office/drawing/2014/main" id="{6D0BA364-D5A0-466A-B48C-0B61A4B76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484313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92100" indent="-292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49300" indent="-292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6500" indent="-292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Aft>
                <a:spcPts val="30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</a:pPr>
            <a:r>
              <a:rPr lang="pt-BR" altLang="zh-CN" sz="2400" dirty="0">
                <a:latin typeface="Rockwell" panose="02060603020205020403" pitchFamily="18" charset="0"/>
              </a:rPr>
              <a:t>Particle update rule</a:t>
            </a:r>
          </a:p>
          <a:p>
            <a:pPr lvl="2" algn="ctr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pt-BR" altLang="zh-CN" sz="2000" i="1" dirty="0">
                <a:latin typeface="Rockwell" panose="02060603020205020403" pitchFamily="18" charset="0"/>
              </a:rPr>
              <a:t>p</a:t>
            </a:r>
            <a:r>
              <a:rPr lang="pt-BR" altLang="zh-CN" sz="2000" dirty="0">
                <a:latin typeface="Rockwell" panose="02060603020205020403" pitchFamily="18" charset="0"/>
              </a:rPr>
              <a:t> = </a:t>
            </a:r>
            <a:r>
              <a:rPr lang="pt-BR" altLang="zh-CN" sz="2000" i="1" dirty="0">
                <a:latin typeface="Rockwell" panose="02060603020205020403" pitchFamily="18" charset="0"/>
              </a:rPr>
              <a:t>p</a:t>
            </a:r>
            <a:r>
              <a:rPr lang="pt-BR" altLang="zh-CN" sz="2000" dirty="0">
                <a:latin typeface="Rockwell" panose="02060603020205020403" pitchFamily="18" charset="0"/>
              </a:rPr>
              <a:t> + </a:t>
            </a:r>
            <a:r>
              <a:rPr lang="pt-BR" altLang="zh-CN" sz="2000" i="1" dirty="0">
                <a:latin typeface="Rockwell" panose="02060603020205020403" pitchFamily="18" charset="0"/>
              </a:rPr>
              <a:t>v</a:t>
            </a:r>
            <a:r>
              <a:rPr lang="pt-BR" altLang="zh-CN" sz="2000" dirty="0">
                <a:latin typeface="Rockwell" panose="02060603020205020403" pitchFamily="18" charset="0"/>
              </a:rPr>
              <a:t> </a:t>
            </a:r>
          </a:p>
          <a:p>
            <a:pPr lvl="2">
              <a:spcAft>
                <a:spcPts val="30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</a:pPr>
            <a:r>
              <a:rPr lang="pt-BR" altLang="zh-CN" sz="2400" dirty="0">
                <a:latin typeface="Rockwell" panose="02060603020205020403" pitchFamily="18" charset="0"/>
              </a:rPr>
              <a:t>with</a:t>
            </a:r>
          </a:p>
          <a:p>
            <a:pPr lvl="3" algn="ctr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pt-BR" altLang="zh-CN" sz="2000" i="1" dirty="0">
                <a:latin typeface="Rockwell" panose="02060603020205020403" pitchFamily="18" charset="0"/>
              </a:rPr>
              <a:t>v</a:t>
            </a:r>
            <a:r>
              <a:rPr lang="pt-BR" altLang="zh-CN" sz="2000" dirty="0">
                <a:latin typeface="Rockwell" panose="02060603020205020403" pitchFamily="18" charset="0"/>
              </a:rPr>
              <a:t> = </a:t>
            </a:r>
            <a:r>
              <a:rPr lang="pt-BR" altLang="zh-CN" sz="2000" i="1" dirty="0">
                <a:latin typeface="Rockwell" panose="02060603020205020403" pitchFamily="18" charset="0"/>
              </a:rPr>
              <a:t>v</a:t>
            </a:r>
            <a:r>
              <a:rPr lang="pt-BR" altLang="zh-CN" sz="2000" dirty="0">
                <a:latin typeface="Rockwell" panose="02060603020205020403" pitchFamily="18" charset="0"/>
              </a:rPr>
              <a:t> + </a:t>
            </a:r>
            <a:r>
              <a:rPr lang="pt-BR" altLang="zh-CN" sz="2000" i="1" dirty="0">
                <a:latin typeface="Rockwell" panose="02060603020205020403" pitchFamily="18" charset="0"/>
              </a:rPr>
              <a:t>c</a:t>
            </a:r>
            <a:r>
              <a:rPr lang="pt-BR" altLang="zh-CN" sz="2000" i="1" baseline="-25000" dirty="0">
                <a:latin typeface="Rockwell" panose="02060603020205020403" pitchFamily="18" charset="0"/>
              </a:rPr>
              <a:t>1 </a:t>
            </a:r>
            <a:r>
              <a:rPr lang="pt-BR" altLang="zh-CN" sz="2000" dirty="0">
                <a:latin typeface="Rockwell" panose="02060603020205020403" pitchFamily="18" charset="0"/>
              </a:rPr>
              <a:t>* </a:t>
            </a:r>
            <a:r>
              <a:rPr lang="pt-BR" altLang="zh-CN" sz="2000" i="1" dirty="0">
                <a:latin typeface="Rockwell" panose="02060603020205020403" pitchFamily="18" charset="0"/>
              </a:rPr>
              <a:t>rand </a:t>
            </a:r>
            <a:r>
              <a:rPr lang="pt-BR" altLang="zh-CN" sz="2000" dirty="0">
                <a:latin typeface="Rockwell" panose="02060603020205020403" pitchFamily="18" charset="0"/>
              </a:rPr>
              <a:t>* (</a:t>
            </a:r>
            <a:r>
              <a:rPr lang="pt-BR" altLang="zh-CN" sz="2000" i="1" dirty="0">
                <a:latin typeface="Rockwell" panose="02060603020205020403" pitchFamily="18" charset="0"/>
              </a:rPr>
              <a:t>pBest</a:t>
            </a:r>
            <a:r>
              <a:rPr lang="pt-BR" altLang="zh-CN" sz="2000" dirty="0">
                <a:latin typeface="Rockwell" panose="02060603020205020403" pitchFamily="18" charset="0"/>
              </a:rPr>
              <a:t> – </a:t>
            </a:r>
            <a:r>
              <a:rPr lang="pt-BR" altLang="zh-CN" sz="2000" i="1" dirty="0">
                <a:latin typeface="Rockwell" panose="02060603020205020403" pitchFamily="18" charset="0"/>
              </a:rPr>
              <a:t>p</a:t>
            </a:r>
            <a:r>
              <a:rPr lang="pt-BR" altLang="zh-CN" sz="2000" dirty="0">
                <a:latin typeface="Rockwell" panose="02060603020205020403" pitchFamily="18" charset="0"/>
              </a:rPr>
              <a:t>) + </a:t>
            </a:r>
            <a:r>
              <a:rPr lang="pt-BR" altLang="zh-CN" sz="2000" i="1" dirty="0">
                <a:latin typeface="Rockwell" panose="02060603020205020403" pitchFamily="18" charset="0"/>
              </a:rPr>
              <a:t>c</a:t>
            </a:r>
            <a:r>
              <a:rPr lang="pt-BR" altLang="zh-CN" sz="2000" i="1" baseline="-25000" dirty="0">
                <a:latin typeface="Rockwell" panose="02060603020205020403" pitchFamily="18" charset="0"/>
              </a:rPr>
              <a:t>2</a:t>
            </a:r>
            <a:r>
              <a:rPr lang="pt-BR" altLang="zh-CN" sz="2000" dirty="0">
                <a:latin typeface="Rockwell" panose="02060603020205020403" pitchFamily="18" charset="0"/>
              </a:rPr>
              <a:t> * </a:t>
            </a:r>
            <a:r>
              <a:rPr lang="pt-BR" altLang="zh-CN" sz="2000" i="1" dirty="0">
                <a:latin typeface="Rockwell" panose="02060603020205020403" pitchFamily="18" charset="0"/>
              </a:rPr>
              <a:t>rand</a:t>
            </a:r>
            <a:r>
              <a:rPr lang="pt-BR" altLang="zh-CN" sz="2000" dirty="0">
                <a:latin typeface="Rockwell" panose="02060603020205020403" pitchFamily="18" charset="0"/>
              </a:rPr>
              <a:t> * (</a:t>
            </a:r>
            <a:r>
              <a:rPr lang="pt-BR" altLang="zh-CN" sz="2000" i="1" dirty="0">
                <a:latin typeface="Rockwell" panose="02060603020205020403" pitchFamily="18" charset="0"/>
              </a:rPr>
              <a:t>gBest</a:t>
            </a:r>
            <a:r>
              <a:rPr lang="pt-BR" altLang="zh-CN" sz="2000" dirty="0">
                <a:latin typeface="Rockwell" panose="02060603020205020403" pitchFamily="18" charset="0"/>
              </a:rPr>
              <a:t> – </a:t>
            </a:r>
            <a:r>
              <a:rPr lang="pt-BR" altLang="zh-CN" sz="2000" i="1" dirty="0">
                <a:latin typeface="Rockwell" panose="02060603020205020403" pitchFamily="18" charset="0"/>
              </a:rPr>
              <a:t>p</a:t>
            </a:r>
            <a:r>
              <a:rPr lang="pt-BR" altLang="zh-CN" sz="2000" dirty="0">
                <a:latin typeface="Rockwell" panose="02060603020205020403" pitchFamily="18" charset="0"/>
              </a:rPr>
              <a:t>)</a:t>
            </a:r>
          </a:p>
          <a:p>
            <a:pPr lvl="2">
              <a:spcAft>
                <a:spcPts val="30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</a:pPr>
            <a:r>
              <a:rPr lang="pt-BR" altLang="zh-CN" sz="2400" dirty="0">
                <a:latin typeface="Rockwell" panose="02060603020205020403" pitchFamily="18" charset="0"/>
              </a:rPr>
              <a:t>where</a:t>
            </a:r>
          </a:p>
          <a:p>
            <a:pPr lvl="1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altLang="zh-CN" i="1" dirty="0">
                <a:latin typeface="Rockwell" panose="02060603020205020403" pitchFamily="18" charset="0"/>
              </a:rPr>
              <a:t>p</a:t>
            </a:r>
            <a:r>
              <a:rPr lang="pt-BR" altLang="zh-CN" dirty="0">
                <a:latin typeface="Rockwell" panose="02060603020205020403" pitchFamily="18" charset="0"/>
              </a:rPr>
              <a:t>: particle’s position</a:t>
            </a:r>
          </a:p>
          <a:p>
            <a:pPr lvl="1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altLang="zh-CN" i="1" dirty="0">
                <a:latin typeface="Rockwell" panose="02060603020205020403" pitchFamily="18" charset="0"/>
              </a:rPr>
              <a:t>v</a:t>
            </a:r>
            <a:r>
              <a:rPr lang="pt-BR" altLang="zh-CN" dirty="0">
                <a:latin typeface="Rockwell" panose="02060603020205020403" pitchFamily="18" charset="0"/>
              </a:rPr>
              <a:t>: path direction</a:t>
            </a:r>
          </a:p>
          <a:p>
            <a:pPr lvl="1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altLang="zh-CN" i="1" dirty="0">
                <a:latin typeface="Rockwell" panose="02060603020205020403" pitchFamily="18" charset="0"/>
              </a:rPr>
              <a:t>c</a:t>
            </a:r>
            <a:r>
              <a:rPr lang="pt-BR" altLang="zh-CN" i="1" baseline="-25000" dirty="0">
                <a:latin typeface="Rockwell" panose="02060603020205020403" pitchFamily="18" charset="0"/>
              </a:rPr>
              <a:t>1</a:t>
            </a:r>
            <a:r>
              <a:rPr lang="pt-BR" altLang="zh-CN" dirty="0">
                <a:latin typeface="Rockwell" panose="02060603020205020403" pitchFamily="18" charset="0"/>
              </a:rPr>
              <a:t>: weight of local information </a:t>
            </a:r>
          </a:p>
          <a:p>
            <a:pPr lvl="1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altLang="zh-CN" i="1" dirty="0">
                <a:latin typeface="Rockwell" panose="02060603020205020403" pitchFamily="18" charset="0"/>
              </a:rPr>
              <a:t>c</a:t>
            </a:r>
            <a:r>
              <a:rPr lang="pt-BR" altLang="zh-CN" i="1" baseline="-25000" dirty="0">
                <a:latin typeface="Rockwell" panose="02060603020205020403" pitchFamily="18" charset="0"/>
              </a:rPr>
              <a:t>2</a:t>
            </a:r>
            <a:r>
              <a:rPr lang="pt-BR" altLang="zh-CN" dirty="0">
                <a:latin typeface="Rockwell" panose="02060603020205020403" pitchFamily="18" charset="0"/>
              </a:rPr>
              <a:t>: weight of global information</a:t>
            </a:r>
          </a:p>
          <a:p>
            <a:pPr lvl="1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altLang="zh-CN" i="1" dirty="0">
                <a:latin typeface="Rockwell" panose="02060603020205020403" pitchFamily="18" charset="0"/>
              </a:rPr>
              <a:t>pBest</a:t>
            </a:r>
            <a:r>
              <a:rPr lang="pt-BR" altLang="zh-CN" dirty="0">
                <a:latin typeface="Rockwell" panose="02060603020205020403" pitchFamily="18" charset="0"/>
              </a:rPr>
              <a:t>: best position of the particle</a:t>
            </a:r>
          </a:p>
          <a:p>
            <a:pPr lvl="1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altLang="zh-CN" i="1" dirty="0">
                <a:latin typeface="Rockwell" panose="02060603020205020403" pitchFamily="18" charset="0"/>
              </a:rPr>
              <a:t>gBest</a:t>
            </a:r>
            <a:r>
              <a:rPr lang="pt-BR" altLang="zh-CN" dirty="0">
                <a:latin typeface="Rockwell" panose="02060603020205020403" pitchFamily="18" charset="0"/>
              </a:rPr>
              <a:t>: best position </a:t>
            </a:r>
            <a:r>
              <a:rPr lang="pt-BR" altLang="zh-CN" dirty="0"/>
              <a:t>of the swarm</a:t>
            </a:r>
            <a:endParaRPr lang="pt-BR" altLang="zh-CN" dirty="0">
              <a:latin typeface="Rockwell" panose="02060603020205020403" pitchFamily="18" charset="0"/>
            </a:endParaRPr>
          </a:p>
          <a:p>
            <a:pPr lvl="1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altLang="zh-CN" i="1" dirty="0">
                <a:latin typeface="Rockwell" panose="02060603020205020403" pitchFamily="18" charset="0"/>
              </a:rPr>
              <a:t>rand</a:t>
            </a:r>
            <a:r>
              <a:rPr lang="pt-BR" altLang="zh-CN" dirty="0">
                <a:latin typeface="Rockwell" panose="02060603020205020403" pitchFamily="18" charset="0"/>
              </a:rPr>
              <a:t>: random variable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028DE-93BD-4B71-A73A-A923B9DB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 to the PSO: </a:t>
            </a:r>
            <a:r>
              <a:rPr lang="en-US" b="1" u="sng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- Parameters</a:t>
            </a:r>
          </a:p>
        </p:txBody>
      </p:sp>
      <p:sp>
        <p:nvSpPr>
          <p:cNvPr id="36866" name="Rectangle 4">
            <a:extLst>
              <a:ext uri="{FF2B5EF4-FFF2-40B4-BE49-F238E27FC236}">
                <a16:creationId xmlns:a16="http://schemas.microsoft.com/office/drawing/2014/main" id="{4ADB4434-CDE1-4A4E-ADE2-F7138C676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1711325"/>
            <a:ext cx="84582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92100" indent="-2921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</a:pPr>
            <a:r>
              <a:rPr lang="en-US" altLang="zh-CN" sz="2400">
                <a:latin typeface="Rockwell" panose="02060603020205020403" pitchFamily="18" charset="0"/>
              </a:rPr>
              <a:t>Number of particles usually between 10 and 50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</a:pPr>
            <a:r>
              <a:rPr lang="en-US" altLang="zh-CN" sz="2400" i="1">
                <a:latin typeface="Rockwell" panose="02060603020205020403" pitchFamily="18" charset="0"/>
              </a:rPr>
              <a:t>C</a:t>
            </a:r>
            <a:r>
              <a:rPr lang="en-US" altLang="zh-CN" sz="2400" i="1" baseline="-25000">
                <a:latin typeface="Rockwell" panose="02060603020205020403" pitchFamily="18" charset="0"/>
              </a:rPr>
              <a:t>1</a:t>
            </a:r>
            <a:r>
              <a:rPr lang="en-US" altLang="zh-CN" sz="2400">
                <a:latin typeface="Rockwell" panose="02060603020205020403" pitchFamily="18" charset="0"/>
              </a:rPr>
              <a:t> is the importance of personal best value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</a:pPr>
            <a:r>
              <a:rPr lang="en-US" altLang="zh-CN" sz="2400" i="1">
                <a:latin typeface="Rockwell" panose="02060603020205020403" pitchFamily="18" charset="0"/>
              </a:rPr>
              <a:t>C</a:t>
            </a:r>
            <a:r>
              <a:rPr lang="en-US" altLang="zh-CN" sz="2400" i="1" baseline="-25000">
                <a:latin typeface="Rockwell" panose="02060603020205020403" pitchFamily="18" charset="0"/>
              </a:rPr>
              <a:t>2</a:t>
            </a:r>
            <a:r>
              <a:rPr lang="en-US" altLang="zh-CN" sz="2400">
                <a:latin typeface="Rockwell" panose="02060603020205020403" pitchFamily="18" charset="0"/>
              </a:rPr>
              <a:t> is the importance of neighborhood best value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</a:pPr>
            <a:r>
              <a:rPr lang="en-US" altLang="zh-CN" sz="2400">
                <a:latin typeface="Rockwell" panose="02060603020205020403" pitchFamily="18" charset="0"/>
              </a:rPr>
              <a:t>Usually </a:t>
            </a:r>
            <a:r>
              <a:rPr lang="en-US" altLang="zh-CN" sz="2400" i="1">
                <a:latin typeface="Rockwell" panose="02060603020205020403" pitchFamily="18" charset="0"/>
              </a:rPr>
              <a:t>C</a:t>
            </a:r>
            <a:r>
              <a:rPr lang="en-US" altLang="zh-CN" sz="2400" i="1" baseline="-25000">
                <a:latin typeface="Rockwell" panose="02060603020205020403" pitchFamily="18" charset="0"/>
              </a:rPr>
              <a:t>1 </a:t>
            </a:r>
            <a:r>
              <a:rPr lang="en-US" altLang="zh-CN" sz="2400">
                <a:latin typeface="Rockwell" panose="02060603020205020403" pitchFamily="18" charset="0"/>
              </a:rPr>
              <a:t>+</a:t>
            </a:r>
            <a:r>
              <a:rPr lang="en-US" altLang="zh-CN" sz="2400" i="1">
                <a:latin typeface="Rockwell" panose="02060603020205020403" pitchFamily="18" charset="0"/>
              </a:rPr>
              <a:t> C</a:t>
            </a:r>
            <a:r>
              <a:rPr lang="en-US" altLang="zh-CN" sz="2400" i="1" baseline="-25000">
                <a:latin typeface="Rockwell" panose="02060603020205020403" pitchFamily="18" charset="0"/>
              </a:rPr>
              <a:t>2</a:t>
            </a:r>
            <a:r>
              <a:rPr lang="en-US" altLang="zh-CN" sz="2400">
                <a:latin typeface="Rockwell" panose="02060603020205020403" pitchFamily="18" charset="0"/>
              </a:rPr>
              <a:t> = 4 (empirically chosen value)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</a:pPr>
            <a:r>
              <a:rPr lang="en-US" altLang="zh-CN" sz="2400">
                <a:latin typeface="Rockwell" panose="02060603020205020403" pitchFamily="18" charset="0"/>
              </a:rPr>
              <a:t>If velocity is too low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>
                <a:latin typeface="Rockwell" panose="02060603020205020403" pitchFamily="18" charset="0"/>
              </a:rPr>
              <a:t>algorithm too slow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</a:pPr>
            <a:r>
              <a:rPr lang="en-US" altLang="zh-CN" sz="2400">
                <a:latin typeface="Rockwell" panose="02060603020205020403" pitchFamily="18" charset="0"/>
              </a:rPr>
              <a:t>If velocity is too high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>
                <a:latin typeface="Rockwell" panose="02060603020205020403" pitchFamily="18" charset="0"/>
              </a:rPr>
              <a:t>algorithm too unstable  </a:t>
            </a:r>
            <a:endParaRPr lang="en-GB" altLang="zh-CN" sz="240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Oval 7">
            <a:extLst>
              <a:ext uri="{FF2B5EF4-FFF2-40B4-BE49-F238E27FC236}">
                <a16:creationId xmlns:a16="http://schemas.microsoft.com/office/drawing/2014/main" id="{B4FB81AD-700D-4861-A412-9601BF082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665164"/>
            <a:ext cx="5761038" cy="5761037"/>
          </a:xfrm>
          <a:prstGeom prst="ellipse">
            <a:avLst/>
          </a:prstGeom>
          <a:noFill/>
          <a:ln w="635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9094" name="Picture 6" descr="果蝇">
            <a:extLst>
              <a:ext uri="{FF2B5EF4-FFF2-40B4-BE49-F238E27FC236}">
                <a16:creationId xmlns:a16="http://schemas.microsoft.com/office/drawing/2014/main" id="{1E0C4EBF-A427-41A2-9258-F42C94D1D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4" y="2205039"/>
            <a:ext cx="2230437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7" name="Picture 9" descr="20120516015650510">
            <a:extLst>
              <a:ext uri="{FF2B5EF4-FFF2-40B4-BE49-F238E27FC236}">
                <a16:creationId xmlns:a16="http://schemas.microsoft.com/office/drawing/2014/main" id="{58D0D849-FEEA-455B-9E69-355A03969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6" y="1096963"/>
            <a:ext cx="2447925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8" name="Picture 10" descr="蚁群">
            <a:extLst>
              <a:ext uri="{FF2B5EF4-FFF2-40B4-BE49-F238E27FC236}">
                <a16:creationId xmlns:a16="http://schemas.microsoft.com/office/drawing/2014/main" id="{368EC520-EA2A-4650-8BA9-84D0A7374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1" y="4768851"/>
            <a:ext cx="2303463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100" name="Picture 12" descr="20130821160259_ffrJu">
            <a:extLst>
              <a:ext uri="{FF2B5EF4-FFF2-40B4-BE49-F238E27FC236}">
                <a16:creationId xmlns:a16="http://schemas.microsoft.com/office/drawing/2014/main" id="{A5603D12-FC4E-4534-B8BF-7180C1E5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6" y="231775"/>
            <a:ext cx="230346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102" name="Picture 14" descr="20086213855135_2">
            <a:extLst>
              <a:ext uri="{FF2B5EF4-FFF2-40B4-BE49-F238E27FC236}">
                <a16:creationId xmlns:a16="http://schemas.microsoft.com/office/drawing/2014/main" id="{F8552590-8B8D-4809-AC5A-FCA4CFEE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4264026"/>
            <a:ext cx="2520950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104" name="Picture 16" descr="01300000264219123693111700101">
            <a:extLst>
              <a:ext uri="{FF2B5EF4-FFF2-40B4-BE49-F238E27FC236}">
                <a16:creationId xmlns:a16="http://schemas.microsoft.com/office/drawing/2014/main" id="{D3FDCF16-89C5-440D-B1B1-D0D1054E4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1" y="4797426"/>
            <a:ext cx="1604963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105" name="Text Box 17">
            <a:extLst>
              <a:ext uri="{FF2B5EF4-FFF2-40B4-BE49-F238E27FC236}">
                <a16:creationId xmlns:a16="http://schemas.microsoft.com/office/drawing/2014/main" id="{4EF5E83F-B152-47E1-84D8-0C725DD9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2781300"/>
            <a:ext cx="40322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u="sng">
                <a:solidFill>
                  <a:srgbClr val="00FF00"/>
                </a:solidFill>
              </a:rPr>
              <a:t>Personal</a:t>
            </a:r>
            <a:r>
              <a:rPr lang="en-US" altLang="zh-CN" sz="3200">
                <a:solidFill>
                  <a:srgbClr val="00FF00"/>
                </a:solidFill>
              </a:rPr>
              <a:t> experience</a:t>
            </a:r>
          </a:p>
          <a:p>
            <a:pPr algn="ctr"/>
            <a:r>
              <a:rPr lang="en-US" altLang="zh-CN" sz="3200">
                <a:solidFill>
                  <a:srgbClr val="00FF00"/>
                </a:solidFill>
              </a:rPr>
              <a:t>+</a:t>
            </a:r>
          </a:p>
          <a:p>
            <a:pPr algn="ctr"/>
            <a:r>
              <a:rPr lang="en-US" altLang="zh-CN" sz="3200" b="1" u="sng">
                <a:solidFill>
                  <a:srgbClr val="00FF00"/>
                </a:solidFill>
              </a:rPr>
              <a:t>Social</a:t>
            </a:r>
            <a:r>
              <a:rPr lang="en-US" altLang="zh-CN" sz="3200">
                <a:solidFill>
                  <a:srgbClr val="00FF00"/>
                </a:solidFill>
              </a:rPr>
              <a:t> experience</a:t>
            </a:r>
          </a:p>
        </p:txBody>
      </p:sp>
      <p:pic>
        <p:nvPicPr>
          <p:cNvPr id="2050" name="Picture 2" descr="C:\Users\Su\Desktop\12123233985zwAUl8.jpg">
            <a:extLst>
              <a:ext uri="{FF2B5EF4-FFF2-40B4-BE49-F238E27FC236}">
                <a16:creationId xmlns:a16="http://schemas.microsoft.com/office/drawing/2014/main" id="{D6096A28-0D24-42F7-92BD-D540109B3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 b="19656"/>
          <a:stretch>
            <a:fillRect/>
          </a:stretch>
        </p:blipFill>
        <p:spPr bwMode="auto">
          <a:xfrm>
            <a:off x="1849739" y="2858129"/>
            <a:ext cx="2513708" cy="1647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7052E-6 L 0.33073 -0.02103 " pathEditMode="relative" ptsTypes="AA"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790D2-7C07-4DE1-8316-D092AC37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7890" name="Marcador de Posição de Conteúdo 2">
            <a:extLst>
              <a:ext uri="{FF2B5EF4-FFF2-40B4-BE49-F238E27FC236}">
                <a16:creationId xmlns:a16="http://schemas.microsoft.com/office/drawing/2014/main" id="{111DCB7A-261F-4E49-9F5E-6FEA9A4F6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4800"/>
            <a:ext cx="8229600" cy="487838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spcAft>
                <a:spcPts val="1800"/>
              </a:spcAft>
              <a:buFont typeface="Rockwell" panose="02060603020205020403" pitchFamily="18" charset="0"/>
              <a:buAutoNum type="arabicPeriod"/>
            </a:pPr>
            <a:r>
              <a:rPr lang="en-US" altLang="zh-CN" sz="2200">
                <a:ea typeface="宋体" panose="02010600030101010101" pitchFamily="2" charset="-122"/>
              </a:rPr>
              <a:t>Create a ‘population’ of agents (particles) uniformly distributed over X </a:t>
            </a:r>
          </a:p>
          <a:p>
            <a:pPr marL="514350" indent="-514350">
              <a:lnSpc>
                <a:spcPct val="150000"/>
              </a:lnSpc>
              <a:spcAft>
                <a:spcPts val="1800"/>
              </a:spcAft>
              <a:buFont typeface="Rockwell" panose="02060603020205020403" pitchFamily="18" charset="0"/>
              <a:buAutoNum type="arabicPeriod"/>
            </a:pPr>
            <a:r>
              <a:rPr lang="en-US" altLang="zh-CN" sz="2200">
                <a:ea typeface="宋体" panose="02010600030101010101" pitchFamily="2" charset="-122"/>
              </a:rPr>
              <a:t>Evaluate each particle’s position according to the objective function</a:t>
            </a:r>
          </a:p>
          <a:p>
            <a:pPr marL="514350" indent="-514350">
              <a:lnSpc>
                <a:spcPct val="150000"/>
              </a:lnSpc>
              <a:spcAft>
                <a:spcPts val="1800"/>
              </a:spcAft>
              <a:buFont typeface="Rockwell" panose="02060603020205020403" pitchFamily="18" charset="0"/>
              <a:buAutoNum type="arabicPeriod"/>
            </a:pPr>
            <a:r>
              <a:rPr lang="en-US" altLang="zh-CN" sz="2200">
                <a:ea typeface="宋体" panose="02010600030101010101" pitchFamily="2" charset="-122"/>
              </a:rPr>
              <a:t>If a particle’s current position is better than its previous best position, update it</a:t>
            </a:r>
          </a:p>
          <a:p>
            <a:pPr marL="514350" indent="-514350">
              <a:lnSpc>
                <a:spcPct val="150000"/>
              </a:lnSpc>
              <a:spcAft>
                <a:spcPts val="1800"/>
              </a:spcAft>
              <a:buFont typeface="Rockwell" panose="02060603020205020403" pitchFamily="18" charset="0"/>
              <a:buAutoNum type="arabicPeriod"/>
            </a:pPr>
            <a:r>
              <a:rPr lang="en-US" altLang="zh-CN" sz="2200">
                <a:ea typeface="宋体" panose="02010600030101010101" pitchFamily="2" charset="-122"/>
              </a:rPr>
              <a:t>Determine the best particle (according to the particles’ previous best positions)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467DE-A51B-4D15-8CC1-FC1D46CD7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032" y="908721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Particle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Swarm</a:t>
            </a:r>
            <a:b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Optimization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E1D861-9C04-429F-906B-C894E0695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4213" y="3043239"/>
            <a:ext cx="6400800" cy="3265487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zh-CN" sz="34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3400">
              <a:ea typeface="宋体" panose="02010600030101010101" pitchFamily="2" charset="-122"/>
            </a:endParaRPr>
          </a:p>
        </p:txBody>
      </p:sp>
      <p:pic>
        <p:nvPicPr>
          <p:cNvPr id="14339" name="Picture 7" descr="brdflck">
            <a:extLst>
              <a:ext uri="{FF2B5EF4-FFF2-40B4-BE49-F238E27FC236}">
                <a16:creationId xmlns:a16="http://schemas.microsoft.com/office/drawing/2014/main" id="{0F8AEA19-8B3F-42C1-84E7-15E560874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2997200"/>
            <a:ext cx="3560763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61019-2594-4D5F-A0ED-D3D0E18A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3536"/>
            <a:ext cx="8229600" cy="1143000"/>
          </a:xfrm>
        </p:spPr>
        <p:txBody>
          <a:bodyPr/>
          <a:lstStyle/>
          <a:p>
            <a:pPr marL="54864"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Summary</a:t>
            </a:r>
            <a:endParaRPr lang="pt-PT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5362" name="Marcador de Posição de Conteúdo 2">
            <a:extLst>
              <a:ext uri="{FF2B5EF4-FFF2-40B4-BE49-F238E27FC236}">
                <a16:creationId xmlns:a16="http://schemas.microsoft.com/office/drawing/2014/main" id="{2C36A1AB-BA43-4DB7-B068-A460B2D14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46238"/>
            <a:ext cx="8229600" cy="5022850"/>
          </a:xfrm>
        </p:spPr>
        <p:txBody>
          <a:bodyPr/>
          <a:lstStyle/>
          <a:p>
            <a:pPr eaLnBrk="1" hangingPunct="1"/>
            <a:r>
              <a:rPr lang="en-US" altLang="zh-CN" sz="3000">
                <a:ea typeface="宋体" panose="02010600030101010101" pitchFamily="2" charset="-122"/>
              </a:rPr>
              <a:t>Introduction to Particle Swarm Optimization (PSO)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Origins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Concept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PSO Algorithm</a:t>
            </a: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000">
                <a:ea typeface="宋体" panose="02010600030101010101" pitchFamily="2" charset="-122"/>
              </a:rPr>
              <a:t>PSO for the Bin Packing Problem (BPP)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Problem Formulation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Algorithm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Simulation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28612-C94D-474D-822E-F0155233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3536"/>
            <a:ext cx="8229600" cy="1143000"/>
          </a:xfrm>
        </p:spPr>
        <p:txBody>
          <a:bodyPr>
            <a:normAutofit/>
          </a:bodyPr>
          <a:lstStyle/>
          <a:p>
            <a:pPr marL="54864"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Origins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445CF78D-9255-432B-B969-625FFA746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1625" y="3212976"/>
            <a:ext cx="2636619" cy="28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387" name="Marcador de Posição de Conteúdo 2">
            <a:extLst>
              <a:ext uri="{FF2B5EF4-FFF2-40B4-BE49-F238E27FC236}">
                <a16:creationId xmlns:a16="http://schemas.microsoft.com/office/drawing/2014/main" id="{87BC9969-AAD4-4E0C-864D-6070B442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1530350"/>
            <a:ext cx="8434388" cy="153828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 u="sng">
                <a:ea typeface="宋体" panose="02010600030101010101" pitchFamily="2" charset="-122"/>
              </a:rPr>
              <a:t>Inspired from the nature</a:t>
            </a:r>
            <a:r>
              <a:rPr lang="en-US" altLang="zh-CN" sz="2400">
                <a:ea typeface="宋体" panose="02010600030101010101" pitchFamily="2" charset="-122"/>
              </a:rPr>
              <a:t> social behavior and dynamic movements with communications of insects, birds and fish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449975B-911F-41EF-975A-79BBC8DBB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7969" y="3212976"/>
            <a:ext cx="3845151" cy="28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733D5-D26C-4BCE-9363-835823F6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3536"/>
            <a:ext cx="8229600" cy="1143000"/>
          </a:xfrm>
        </p:spPr>
        <p:txBody>
          <a:bodyPr>
            <a:normAutofit/>
          </a:bodyPr>
          <a:lstStyle/>
          <a:p>
            <a:pPr marL="54864"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Origins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8434" name="Text Box 4">
            <a:extLst>
              <a:ext uri="{FF2B5EF4-FFF2-40B4-BE49-F238E27FC236}">
                <a16:creationId xmlns:a16="http://schemas.microsoft.com/office/drawing/2014/main" id="{5258B124-648A-4761-9329-8CFB8D9DA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5373688"/>
            <a:ext cx="8064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zh-CN" sz="2400">
                <a:latin typeface="Rockwell" panose="02060603020205020403" pitchFamily="18" charset="0"/>
              </a:rPr>
              <a:t> 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2537E24A-443E-40C2-A2F9-7E48B9553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3141663"/>
            <a:ext cx="2497138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">
            <a:extLst>
              <a:ext uri="{FF2B5EF4-FFF2-40B4-BE49-F238E27FC236}">
                <a16:creationId xmlns:a16="http://schemas.microsoft.com/office/drawing/2014/main" id="{3B7AC6C5-F27E-4928-A2C9-494F087F7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41663"/>
            <a:ext cx="2497138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>
            <a:extLst>
              <a:ext uri="{FF2B5EF4-FFF2-40B4-BE49-F238E27FC236}">
                <a16:creationId xmlns:a16="http://schemas.microsoft.com/office/drawing/2014/main" id="{BD1C9B52-F207-471B-8034-890DD0064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4" y="3141663"/>
            <a:ext cx="2498725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Marcador de Posição de Conteúdo 2">
            <a:extLst>
              <a:ext uri="{FF2B5EF4-FFF2-40B4-BE49-F238E27FC236}">
                <a16:creationId xmlns:a16="http://schemas.microsoft.com/office/drawing/2014/main" id="{1323F71C-6C6A-48F0-B0B6-275C9C168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1530351"/>
            <a:ext cx="8434388" cy="1393825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pt-BR" altLang="zh-CN" sz="2400">
                <a:ea typeface="宋体" panose="02010600030101010101" pitchFamily="2" charset="-122"/>
              </a:rPr>
              <a:t>In 1986, Craig Reynolds described this </a:t>
            </a:r>
            <a:r>
              <a:rPr lang="en-US" altLang="zh-CN" sz="2400">
                <a:ea typeface="宋体" panose="02010600030101010101" pitchFamily="2" charset="-122"/>
              </a:rPr>
              <a:t>process</a:t>
            </a:r>
            <a:r>
              <a:rPr lang="pt-BR" altLang="zh-CN" sz="2400">
                <a:ea typeface="宋体" panose="02010600030101010101" pitchFamily="2" charset="-122"/>
              </a:rPr>
              <a:t> in 3 simple </a:t>
            </a:r>
            <a:r>
              <a:rPr lang="en-US" altLang="zh-CN" sz="2400">
                <a:ea typeface="宋体" panose="02010600030101010101" pitchFamily="2" charset="-122"/>
              </a:rPr>
              <a:t>behaviors:</a:t>
            </a:r>
          </a:p>
        </p:txBody>
      </p:sp>
      <p:sp>
        <p:nvSpPr>
          <p:cNvPr id="18439" name="Rectângulo 13">
            <a:extLst>
              <a:ext uri="{FF2B5EF4-FFF2-40B4-BE49-F238E27FC236}">
                <a16:creationId xmlns:a16="http://schemas.microsoft.com/office/drawing/2014/main" id="{5BAD2014-B0E4-4114-9C13-3C75C8C33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5013325"/>
            <a:ext cx="25193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zh-CN" b="1" u="sng">
                <a:latin typeface="Rockwell" panose="02060603020205020403" pitchFamily="18" charset="0"/>
              </a:rPr>
              <a:t>Separation</a:t>
            </a:r>
            <a:endParaRPr lang="en-US" altLang="zh-CN">
              <a:latin typeface="Rockwell" panose="02060603020205020403" pitchFamily="18" charset="0"/>
            </a:endParaRPr>
          </a:p>
          <a:p>
            <a:r>
              <a:rPr lang="en-US" altLang="zh-CN" sz="1600">
                <a:latin typeface="Rockwell" panose="02060603020205020403" pitchFamily="18" charset="0"/>
              </a:rPr>
              <a:t>avoid crowding local flockmates </a:t>
            </a:r>
            <a:endParaRPr lang="pt-PT" altLang="zh-CN" sz="1600">
              <a:latin typeface="Rockwell" panose="02060603020205020403" pitchFamily="18" charset="0"/>
            </a:endParaRPr>
          </a:p>
        </p:txBody>
      </p:sp>
      <p:sp>
        <p:nvSpPr>
          <p:cNvPr id="18440" name="Rectângulo 14">
            <a:extLst>
              <a:ext uri="{FF2B5EF4-FFF2-40B4-BE49-F238E27FC236}">
                <a16:creationId xmlns:a16="http://schemas.microsoft.com/office/drawing/2014/main" id="{5F80E85E-9714-47E6-951C-58A451F7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6" y="5013325"/>
            <a:ext cx="2663825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zh-CN" b="1" u="sng">
                <a:latin typeface="Rockwell" panose="02060603020205020403" pitchFamily="18" charset="0"/>
              </a:rPr>
              <a:t>Alignment</a:t>
            </a:r>
            <a:endParaRPr lang="en-US" altLang="zh-CN" u="sng">
              <a:latin typeface="Rockwell" panose="02060603020205020403" pitchFamily="18" charset="0"/>
            </a:endParaRPr>
          </a:p>
          <a:p>
            <a:r>
              <a:rPr lang="en-US" altLang="zh-CN" sz="1600">
                <a:latin typeface="Rockwell" panose="02060603020205020403" pitchFamily="18" charset="0"/>
              </a:rPr>
              <a:t>move towards the average heading of local flockmates </a:t>
            </a:r>
            <a:endParaRPr lang="pt-PT" altLang="zh-CN" sz="1600">
              <a:latin typeface="Rockwell" panose="02060603020205020403" pitchFamily="18" charset="0"/>
            </a:endParaRPr>
          </a:p>
        </p:txBody>
      </p:sp>
      <p:sp>
        <p:nvSpPr>
          <p:cNvPr id="18441" name="Rectângulo 15">
            <a:extLst>
              <a:ext uri="{FF2B5EF4-FFF2-40B4-BE49-F238E27FC236}">
                <a16:creationId xmlns:a16="http://schemas.microsoft.com/office/drawing/2014/main" id="{2A6D6D8E-50F0-4791-8F21-C945C8ED5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4" y="5013325"/>
            <a:ext cx="2663825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zh-CN" b="1" u="sng">
                <a:latin typeface="Rockwell" panose="02060603020205020403" pitchFamily="18" charset="0"/>
              </a:rPr>
              <a:t>Cohesion</a:t>
            </a:r>
            <a:endParaRPr lang="en-US" altLang="zh-CN" u="sng">
              <a:latin typeface="Rockwell" panose="02060603020205020403" pitchFamily="18" charset="0"/>
            </a:endParaRPr>
          </a:p>
          <a:p>
            <a:r>
              <a:rPr lang="en-US" altLang="zh-CN" sz="1600">
                <a:latin typeface="Rockwell" panose="02060603020205020403" pitchFamily="18" charset="0"/>
              </a:rPr>
              <a:t>move toward the average position of local flockmates </a:t>
            </a:r>
            <a:endParaRPr lang="pt-PT" altLang="zh-CN" sz="160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99B27-9C5C-45D8-8AD3-2D7DDABF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3536"/>
            <a:ext cx="8229600" cy="1143000"/>
          </a:xfrm>
        </p:spPr>
        <p:txBody>
          <a:bodyPr>
            <a:normAutofit/>
          </a:bodyPr>
          <a:lstStyle/>
          <a:p>
            <a:pPr marL="54864"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Origins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20482" name="Marcador de Posição de Conteúdo 2">
            <a:extLst>
              <a:ext uri="{FF2B5EF4-FFF2-40B4-BE49-F238E27FC236}">
                <a16:creationId xmlns:a16="http://schemas.microsoft.com/office/drawing/2014/main" id="{169A1030-FF3F-470B-86B0-1916EFFE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451" y="4076701"/>
            <a:ext cx="8291513" cy="22320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>
                <a:ea typeface="宋体" panose="02010600030101010101" pitchFamily="2" charset="-122"/>
              </a:rPr>
              <a:t>Application to optimization:  </a:t>
            </a:r>
            <a:r>
              <a:rPr lang="en-US" altLang="zh-CN" sz="2400" u="sng">
                <a:ea typeface="宋体" panose="02010600030101010101" pitchFamily="2" charset="-122"/>
              </a:rPr>
              <a:t>Particle Swarm Optimization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>
                <a:ea typeface="宋体" panose="02010600030101010101" pitchFamily="2" charset="-122"/>
              </a:rPr>
              <a:t>Proposed by </a:t>
            </a:r>
            <a:r>
              <a:rPr lang="pt-BR" altLang="zh-CN" sz="2400">
                <a:ea typeface="宋体" panose="02010600030101010101" pitchFamily="2" charset="-122"/>
              </a:rPr>
              <a:t>James </a:t>
            </a:r>
            <a:r>
              <a:rPr lang="en-US" altLang="zh-CN" sz="2400">
                <a:ea typeface="宋体" panose="02010600030101010101" pitchFamily="2" charset="-122"/>
              </a:rPr>
              <a:t>Kennedy &amp; </a:t>
            </a:r>
            <a:r>
              <a:rPr lang="pt-BR" altLang="zh-CN" sz="2400">
                <a:ea typeface="宋体" panose="02010600030101010101" pitchFamily="2" charset="-122"/>
              </a:rPr>
              <a:t>Russell </a:t>
            </a:r>
            <a:r>
              <a:rPr lang="en-US" altLang="zh-CN" sz="2400">
                <a:ea typeface="宋体" panose="02010600030101010101" pitchFamily="2" charset="-122"/>
              </a:rPr>
              <a:t>Eberhart (1995)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>
                <a:ea typeface="宋体" panose="02010600030101010101" pitchFamily="2" charset="-122"/>
              </a:rPr>
              <a:t>Combines </a:t>
            </a:r>
            <a:r>
              <a:rPr lang="en-US" altLang="zh-CN" sz="2400" u="sng">
                <a:ea typeface="宋体" panose="02010600030101010101" pitchFamily="2" charset="-122"/>
              </a:rPr>
              <a:t>self-experiences</a:t>
            </a:r>
            <a:r>
              <a:rPr lang="en-US" altLang="zh-CN" sz="2400">
                <a:ea typeface="宋体" panose="02010600030101010101" pitchFamily="2" charset="-122"/>
              </a:rPr>
              <a:t> with </a:t>
            </a:r>
            <a:r>
              <a:rPr lang="en-US" altLang="zh-CN" sz="2400" u="sng">
                <a:ea typeface="宋体" panose="02010600030101010101" pitchFamily="2" charset="-122"/>
              </a:rPr>
              <a:t>social experiences</a:t>
            </a:r>
          </a:p>
        </p:txBody>
      </p:sp>
      <p:pic>
        <p:nvPicPr>
          <p:cNvPr id="2050" name="Picture 2" descr="C:\Users\Su\Desktop\12123233985zwAUl8.jpg">
            <a:extLst>
              <a:ext uri="{FF2B5EF4-FFF2-40B4-BE49-F238E27FC236}">
                <a16:creationId xmlns:a16="http://schemas.microsoft.com/office/drawing/2014/main" id="{1789ABB5-3406-41E3-B1FD-FEEF68FE4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b="19656"/>
          <a:stretch>
            <a:fillRect/>
          </a:stretch>
        </p:blipFill>
        <p:spPr bwMode="auto">
          <a:xfrm>
            <a:off x="3578895" y="1637544"/>
            <a:ext cx="5116116" cy="2680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66064-3B20-4B88-BD9B-95243071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3536"/>
            <a:ext cx="8229600" cy="1143000"/>
          </a:xfrm>
        </p:spPr>
        <p:txBody>
          <a:bodyPr>
            <a:normAutofit/>
          </a:bodyPr>
          <a:lstStyle/>
          <a:p>
            <a:pPr marL="54864"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Concept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2FCAD7-F031-40E8-9CF6-6F5B5C1D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1628776"/>
            <a:ext cx="5256212" cy="47355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200">
                <a:ea typeface="宋体" panose="02010600030101010101" pitchFamily="2" charset="-122"/>
              </a:rPr>
              <a:t>Uses a number of agents (</a:t>
            </a:r>
            <a:r>
              <a:rPr lang="en-US" altLang="zh-CN" sz="2200" b="1">
                <a:ea typeface="宋体" panose="02010600030101010101" pitchFamily="2" charset="-122"/>
              </a:rPr>
              <a:t>particles</a:t>
            </a:r>
            <a:r>
              <a:rPr lang="en-US" altLang="zh-CN" sz="2200">
                <a:ea typeface="宋体" panose="02010600030101010101" pitchFamily="2" charset="-122"/>
              </a:rPr>
              <a:t>) that constitute a swarm moving around in the search space looking for the best solution</a:t>
            </a:r>
          </a:p>
          <a:p>
            <a:pPr eaLnBrk="1" hangingPunct="1"/>
            <a:endParaRPr lang="en-US" altLang="zh-CN" sz="220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200">
                <a:ea typeface="宋体" panose="02010600030101010101" pitchFamily="2" charset="-122"/>
              </a:rPr>
              <a:t>Each particle in search space adjusts its “flying” according to its own flying experience as well as the flying experience of other particles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2668C51-AF02-4C45-B9DB-1729404B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r="39237"/>
          <a:stretch>
            <a:fillRect/>
          </a:stretch>
        </p:blipFill>
        <p:spPr bwMode="auto">
          <a:xfrm>
            <a:off x="7248128" y="1981176"/>
            <a:ext cx="3096344" cy="3824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A66A9-8FB1-484F-BAD6-81DC5DE9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3536"/>
            <a:ext cx="8229600" cy="1143000"/>
          </a:xfrm>
        </p:spPr>
        <p:txBody>
          <a:bodyPr>
            <a:normAutofit/>
          </a:bodyPr>
          <a:lstStyle/>
          <a:p>
            <a:pPr marL="54864"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Concept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24578" name="Marcador de Posição de Conteúdo 2">
            <a:extLst>
              <a:ext uri="{FF2B5EF4-FFF2-40B4-BE49-F238E27FC236}">
                <a16:creationId xmlns:a16="http://schemas.microsoft.com/office/drawing/2014/main" id="{17F372D5-BA98-48C6-B249-0257F774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57338"/>
            <a:ext cx="8229600" cy="480695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400">
                <a:ea typeface="宋体" panose="02010600030101010101" pitchFamily="2" charset="-122"/>
              </a:rPr>
              <a:t>Collection of flying particles (swarm) - Changing solutions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400">
                <a:ea typeface="宋体" panose="02010600030101010101" pitchFamily="2" charset="-122"/>
              </a:rPr>
              <a:t>Search area - Possible solutions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400">
                <a:ea typeface="宋体" panose="02010600030101010101" pitchFamily="2" charset="-122"/>
              </a:rPr>
              <a:t>Movement towards a promising area to get the global optimum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400">
                <a:ea typeface="宋体" panose="02010600030101010101" pitchFamily="2" charset="-122"/>
              </a:rPr>
              <a:t>Each particle keeps track: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1900">
                <a:ea typeface="宋体" panose="02010600030101010101" pitchFamily="2" charset="-122"/>
              </a:rPr>
              <a:t>its best solution, personal best, </a:t>
            </a:r>
            <a:r>
              <a:rPr lang="en-US" altLang="zh-CN" sz="1900" i="1" u="sng">
                <a:ea typeface="宋体" panose="02010600030101010101" pitchFamily="2" charset="-122"/>
              </a:rPr>
              <a:t>pbest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1900">
                <a:ea typeface="宋体" panose="02010600030101010101" pitchFamily="2" charset="-122"/>
              </a:rPr>
              <a:t>the best value of any particle, global best, </a:t>
            </a:r>
            <a:r>
              <a:rPr lang="en-US" altLang="zh-CN" sz="1900" i="1" u="sng">
                <a:ea typeface="宋体" panose="02010600030101010101" pitchFamily="2" charset="-122"/>
              </a:rPr>
              <a:t>gbest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2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Microsoft Macintosh PowerPoint</Application>
  <PresentationFormat>宽屏</PresentationFormat>
  <Paragraphs>145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Rockwell</vt:lpstr>
      <vt:lpstr>Times</vt:lpstr>
      <vt:lpstr>Times New Roman</vt:lpstr>
      <vt:lpstr>Wingdings 2</vt:lpstr>
      <vt:lpstr>Office 主题​​</vt:lpstr>
      <vt:lpstr>PowerPoint 演示文稿</vt:lpstr>
      <vt:lpstr>PowerPoint 演示文稿</vt:lpstr>
      <vt:lpstr>The Particle Swarm Optimization Algorithm</vt:lpstr>
      <vt:lpstr>Summary</vt:lpstr>
      <vt:lpstr>Introduction to the PSO: Origins</vt:lpstr>
      <vt:lpstr>Introduction to the PSO: Origins</vt:lpstr>
      <vt:lpstr>Introduction to the PSO: Origins</vt:lpstr>
      <vt:lpstr>Introduction to the PSO: Concept</vt:lpstr>
      <vt:lpstr>Introduction to the PSO: Concept</vt:lpstr>
      <vt:lpstr>Introduction to the PSO: Concept</vt:lpstr>
      <vt:lpstr>Introduction to the PSO: Algorithm - Neighborhood</vt:lpstr>
      <vt:lpstr>Introduction to the PSO: Algorithm - Neighborhood</vt:lpstr>
      <vt:lpstr>Introduction to the PSO: Concept</vt:lpstr>
      <vt:lpstr>Introduction to the PSO: Algorithm - Parameters</vt:lpstr>
      <vt:lpstr>Introduction to the PSO: Algorithm</vt:lpstr>
      <vt:lpstr>Introduction to the PSO: Algorithm</vt:lpstr>
      <vt:lpstr>Introduction to the PSO: Algorithm</vt:lpstr>
      <vt:lpstr>Introduction to the PSO: Algorithm</vt:lpstr>
      <vt:lpstr>Introduction to the PSO: Algorithm - Parameters</vt:lpstr>
      <vt:lpstr>Introduction to the PSO: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靳 洪博</dc:creator>
  <cp:lastModifiedBy>靳 洪博</cp:lastModifiedBy>
  <cp:revision>1</cp:revision>
  <dcterms:created xsi:type="dcterms:W3CDTF">2022-03-23T13:24:55Z</dcterms:created>
  <dcterms:modified xsi:type="dcterms:W3CDTF">2022-03-23T13:25:20Z</dcterms:modified>
</cp:coreProperties>
</file>