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AF5DF-CC8F-1644-8AF5-18B4BE6F6EF3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9B2F-AA0E-EA4B-A71E-B4CC24D31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93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4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31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5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7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88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0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72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A7D7-4202-8949-8185-183776D4632A}" type="datetimeFigureOut">
              <a:rPr kumimoji="1" lang="zh-CN" altLang="en-US" smtClean="0"/>
              <a:t>2022/6/4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D864-C729-6C44-9EFB-9F39FB211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0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443" y="2146300"/>
            <a:ext cx="10341293" cy="2109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sz="3600" dirty="0">
                <a:latin typeface="SimHei" charset="-122"/>
                <a:ea typeface="SimHei" charset="-122"/>
                <a:cs typeface="SimHei" charset="-122"/>
              </a:rPr>
              <a:t>《毛泽东思想和中国特色社会主义理论体系概论》</a:t>
            </a:r>
          </a:p>
          <a:p>
            <a:pPr algn="ctr">
              <a:lnSpc>
                <a:spcPct val="200000"/>
              </a:lnSpc>
            </a:pPr>
            <a:r>
              <a:rPr lang="zh-CN" altLang="zh-CN" sz="3600" dirty="0" smtClean="0">
                <a:latin typeface="SimHei" charset="-122"/>
                <a:ea typeface="SimHei" charset="-122"/>
                <a:cs typeface="SimHei" charset="-122"/>
              </a:rPr>
              <a:t>期末</a:t>
            </a:r>
            <a:r>
              <a:rPr lang="zh-CN" altLang="en-US" sz="3600" dirty="0" smtClean="0">
                <a:effectLst/>
                <a:latin typeface="SimHei" charset="-122"/>
                <a:ea typeface="SimHei" charset="-122"/>
                <a:cs typeface="SimHei" charset="-122"/>
              </a:rPr>
              <a:t>考查事宜说明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6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9131" y="385010"/>
            <a:ext cx="10683374" cy="659330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zh-CN" altLang="zh-CN" sz="3200" b="1" dirty="0"/>
              <a:t>考查说明</a:t>
            </a:r>
            <a:r>
              <a:rPr lang="zh-CN" altLang="zh-CN" sz="3200" b="1" dirty="0" smtClean="0"/>
              <a:t>：</a:t>
            </a:r>
            <a:endParaRPr lang="en-US" altLang="zh-CN" sz="3200" b="1" dirty="0" smtClean="0"/>
          </a:p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1.6</a:t>
            </a:r>
            <a:r>
              <a:rPr lang="zh-CN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月</a:t>
            </a:r>
            <a:r>
              <a:rPr lang="en-US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13</a:t>
            </a:r>
            <a:r>
              <a:rPr lang="zh-CN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日上午</a:t>
            </a:r>
            <a:r>
              <a:rPr lang="en-US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9:00-10:00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在乐学平台所建课堂发布课程考查</a:t>
            </a:r>
            <a:r>
              <a:rPr lang="zh-CN" altLang="zh-CN" sz="2800" b="1" dirty="0" smtClean="0">
                <a:latin typeface="SimSun" charset="-122"/>
                <a:ea typeface="SimSun" charset="-122"/>
                <a:cs typeface="SimSun" charset="-122"/>
              </a:rPr>
              <a:t>试题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r>
              <a:rPr lang="zh-CN" altLang="zh-CN" sz="2800" b="1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endParaRPr lang="zh-CN" altLang="zh-CN" sz="2800" b="1" dirty="0">
              <a:latin typeface="SimSun" charset="-122"/>
              <a:ea typeface="SimSun" charset="-122"/>
              <a:cs typeface="SimSun" charset="-122"/>
            </a:endParaRPr>
          </a:p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.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提交截止时间及方式：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6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月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20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日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23:59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前在乐学平台本课程指定位置处提交</a:t>
            </a:r>
            <a:r>
              <a:rPr lang="zh-CN" altLang="zh-CN" sz="2800" b="1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3</a:t>
            </a: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.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两道统一命题，一道任课教师自主命题，共</a:t>
            </a: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3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题，</a:t>
            </a:r>
            <a:r>
              <a:rPr lang="zh-CN" altLang="zh-CN" sz="2800" b="1" dirty="0" smtClean="0">
                <a:latin typeface="SimSun" charset="-122"/>
                <a:ea typeface="SimSun" charset="-122"/>
                <a:cs typeface="SimSun" charset="-122"/>
              </a:rPr>
              <a:t>每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题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20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分，总计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60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分。</a:t>
            </a:r>
            <a:endParaRPr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4.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请同学务必确认自己乐学平台有该授课教师的课堂。若没有，请及时联系助教或主管老师进行添加。</a:t>
            </a:r>
            <a:endParaRPr lang="zh-CN" altLang="zh-CN" sz="2800" b="1" dirty="0">
              <a:latin typeface="SimSun" charset="-122"/>
              <a:ea typeface="SimSun" charset="-122"/>
              <a:cs typeface="SimSun" charset="-122"/>
            </a:endParaRPr>
          </a:p>
          <a:p>
            <a:pPr algn="just">
              <a:lnSpc>
                <a:spcPct val="175000"/>
              </a:lnSpc>
              <a:spcBef>
                <a:spcPts val="0"/>
              </a:spcBef>
            </a:pP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5</a:t>
            </a: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.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考查过程出现意外情况的处理方案：若因不可抗力因素指定时间内</a:t>
            </a:r>
            <a:r>
              <a:rPr lang="zh-CN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无法完成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考查环节，学生应在考查</a:t>
            </a:r>
            <a:r>
              <a:rPr lang="zh-CN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截止时间前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，与课堂主管教师联系并获得老师反馈意见，同时联系所在学院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书院教学干事，</a:t>
            </a:r>
            <a:r>
              <a:rPr lang="zh-CN" altLang="zh-CN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申请缓考</a:t>
            </a:r>
            <a:r>
              <a:rPr lang="zh-CN" altLang="zh-CN" sz="2800" b="1" dirty="0">
                <a:latin typeface="SimSun" charset="-122"/>
                <a:ea typeface="SimSun" charset="-122"/>
                <a:cs typeface="SimSun" charset="-122"/>
              </a:rPr>
              <a:t>。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 </a:t>
            </a:r>
            <a:endParaRPr lang="zh-CN" altLang="zh-CN" sz="2800" b="1" dirty="0">
              <a:latin typeface="SimSun" charset="-122"/>
              <a:ea typeface="SimSun" charset="-122"/>
              <a:cs typeface="SimSun" charset="-122"/>
            </a:endParaRP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30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763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3200" b="1" dirty="0">
                <a:latin typeface="DengXian" charset="-122"/>
                <a:ea typeface="DengXian" charset="-122"/>
                <a:cs typeface="DengXian" charset="-122"/>
              </a:rPr>
              <a:t>答题要求（学生须知）：</a:t>
            </a:r>
            <a:endParaRPr lang="zh-CN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1.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请在答题纸作答，每题作答不少于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500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字。</a:t>
            </a:r>
            <a:endParaRPr lang="zh-CN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2.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答题内容选用宋体小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4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号字。页面超过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页，</a:t>
            </a:r>
            <a:r>
              <a:rPr lang="zh-CN" altLang="zh-CN" b="1" dirty="0" smtClean="0">
                <a:latin typeface="SimSun" charset="-122"/>
                <a:ea typeface="SimSun" charset="-122"/>
                <a:cs typeface="SimSun" charset="-122"/>
              </a:rPr>
              <a:t>要</a:t>
            </a:r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标注</a:t>
            </a:r>
            <a:r>
              <a:rPr lang="zh-CN" altLang="zh-CN" b="1" dirty="0" smtClean="0">
                <a:latin typeface="SimSun" charset="-122"/>
                <a:ea typeface="SimSun" charset="-122"/>
                <a:cs typeface="SimSun" charset="-122"/>
              </a:rPr>
              <a:t>页码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，页码对齐方式“居中”。</a:t>
            </a:r>
            <a:endParaRPr lang="zh-CN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3.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答题纸文件命名：学号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-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姓名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-</a:t>
            </a:r>
            <a:r>
              <a:rPr lang="zh-CN" altLang="zh-CN" b="1" dirty="0">
                <a:latin typeface="SimSun" charset="-122"/>
                <a:ea typeface="SimSun" charset="-122"/>
                <a:cs typeface="SimSun" charset="-122"/>
              </a:rPr>
              <a:t>学院（书院）</a:t>
            </a:r>
            <a:r>
              <a:rPr lang="zh-CN" altLang="zh-CN" b="1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lang="en-US" altLang="zh-CN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b="1" dirty="0" smtClean="0">
                <a:latin typeface="SimSun" charset="-122"/>
                <a:ea typeface="SimSun" charset="-122"/>
                <a:cs typeface="SimSun" charset="-122"/>
              </a:rPr>
              <a:t>4.</a:t>
            </a:r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查重率在</a:t>
            </a:r>
            <a:r>
              <a:rPr lang="en-US" altLang="zh-CN" b="1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en-US" altLang="zh-CN" b="1" dirty="0">
                <a:latin typeface="SimSun" charset="-122"/>
                <a:ea typeface="SimSun" charset="-122"/>
                <a:cs typeface="SimSun" charset="-122"/>
              </a:rPr>
              <a:t>5</a:t>
            </a:r>
            <a:r>
              <a:rPr lang="en-US" altLang="zh-CN" b="1" dirty="0" smtClean="0">
                <a:latin typeface="SimSun" charset="-122"/>
                <a:ea typeface="SimSun" charset="-122"/>
                <a:cs typeface="SimSun" charset="-122"/>
              </a:rPr>
              <a:t>%</a:t>
            </a:r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以下。</a:t>
            </a:r>
            <a:endParaRPr lang="zh-CN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4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247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DengXian Light</vt:lpstr>
      <vt:lpstr>SimHei</vt:lpstr>
      <vt:lpstr>SimSun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2022-06-04T03:03:22Z</dcterms:created>
  <dcterms:modified xsi:type="dcterms:W3CDTF">2022-06-04T09:47:24Z</dcterms:modified>
</cp:coreProperties>
</file>