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748" r:id="rId2"/>
    <p:sldId id="836" r:id="rId3"/>
    <p:sldId id="831" r:id="rId4"/>
    <p:sldId id="835" r:id="rId5"/>
    <p:sldId id="832" r:id="rId6"/>
    <p:sldId id="837" r:id="rId7"/>
    <p:sldId id="838" r:id="rId8"/>
    <p:sldId id="682" r:id="rId9"/>
    <p:sldId id="780" r:id="rId10"/>
    <p:sldId id="782" r:id="rId11"/>
    <p:sldId id="783" r:id="rId12"/>
    <p:sldId id="839" r:id="rId13"/>
    <p:sldId id="843" r:id="rId14"/>
    <p:sldId id="852" r:id="rId15"/>
    <p:sldId id="853" r:id="rId16"/>
    <p:sldId id="786" r:id="rId17"/>
    <p:sldId id="841" r:id="rId18"/>
    <p:sldId id="787" r:id="rId19"/>
    <p:sldId id="788" r:id="rId20"/>
    <p:sldId id="789" r:id="rId21"/>
    <p:sldId id="842" r:id="rId22"/>
    <p:sldId id="790" r:id="rId23"/>
    <p:sldId id="791" r:id="rId24"/>
    <p:sldId id="792" r:id="rId25"/>
    <p:sldId id="793" r:id="rId26"/>
    <p:sldId id="794" r:id="rId27"/>
    <p:sldId id="849" r:id="rId28"/>
    <p:sldId id="850" r:id="rId29"/>
  </p:sldIdLst>
  <p:sldSz cx="9144000" cy="6858000" type="screen4x3"/>
  <p:notesSz cx="6858000" cy="9144000"/>
  <p:defaultTextStyle>
    <a:defPPr>
      <a:defRPr lang="zh-CN"/>
    </a:defPPr>
    <a:lvl1pPr algn="ctr" rtl="0" eaLnBrk="0" fontAlgn="base" hangingPunct="0">
      <a:spcBef>
        <a:spcPct val="0"/>
      </a:spcBef>
      <a:spcAft>
        <a:spcPct val="0"/>
      </a:spcAft>
      <a:defRPr kumimoji="1" sz="2800" b="1" kern="1200">
        <a:solidFill>
          <a:schemeClr val="tx1"/>
        </a:solidFill>
        <a:latin typeface="Times New Roman" pitchFamily="18" charset="0"/>
        <a:ea typeface="黑体" pitchFamily="49" charset="-122"/>
        <a:cs typeface="+mn-cs"/>
      </a:defRPr>
    </a:lvl1pPr>
    <a:lvl2pPr marL="457200" algn="ctr" rtl="0" eaLnBrk="0" fontAlgn="base" hangingPunct="0">
      <a:spcBef>
        <a:spcPct val="0"/>
      </a:spcBef>
      <a:spcAft>
        <a:spcPct val="0"/>
      </a:spcAft>
      <a:defRPr kumimoji="1" sz="2800" b="1" kern="1200">
        <a:solidFill>
          <a:schemeClr val="tx1"/>
        </a:solidFill>
        <a:latin typeface="Times New Roman" pitchFamily="18" charset="0"/>
        <a:ea typeface="黑体" pitchFamily="49" charset="-122"/>
        <a:cs typeface="+mn-cs"/>
      </a:defRPr>
    </a:lvl2pPr>
    <a:lvl3pPr marL="914400" algn="ctr" rtl="0" eaLnBrk="0" fontAlgn="base" hangingPunct="0">
      <a:spcBef>
        <a:spcPct val="0"/>
      </a:spcBef>
      <a:spcAft>
        <a:spcPct val="0"/>
      </a:spcAft>
      <a:defRPr kumimoji="1" sz="2800" b="1" kern="1200">
        <a:solidFill>
          <a:schemeClr val="tx1"/>
        </a:solidFill>
        <a:latin typeface="Times New Roman" pitchFamily="18" charset="0"/>
        <a:ea typeface="黑体" pitchFamily="49" charset="-122"/>
        <a:cs typeface="+mn-cs"/>
      </a:defRPr>
    </a:lvl3pPr>
    <a:lvl4pPr marL="1371600" algn="ctr" rtl="0" eaLnBrk="0" fontAlgn="base" hangingPunct="0">
      <a:spcBef>
        <a:spcPct val="0"/>
      </a:spcBef>
      <a:spcAft>
        <a:spcPct val="0"/>
      </a:spcAft>
      <a:defRPr kumimoji="1" sz="2800" b="1" kern="1200">
        <a:solidFill>
          <a:schemeClr val="tx1"/>
        </a:solidFill>
        <a:latin typeface="Times New Roman" pitchFamily="18" charset="0"/>
        <a:ea typeface="黑体" pitchFamily="49" charset="-122"/>
        <a:cs typeface="+mn-cs"/>
      </a:defRPr>
    </a:lvl4pPr>
    <a:lvl5pPr marL="1828800" algn="ctr" rtl="0" eaLnBrk="0" fontAlgn="base" hangingPunct="0">
      <a:spcBef>
        <a:spcPct val="0"/>
      </a:spcBef>
      <a:spcAft>
        <a:spcPct val="0"/>
      </a:spcAft>
      <a:defRPr kumimoji="1" sz="2800" b="1"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800" b="1"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800" b="1"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800" b="1"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800" b="1" kern="1200">
        <a:solidFill>
          <a:schemeClr val="tx1"/>
        </a:solidFill>
        <a:latin typeface="Times New Roman" pitchFamily="18" charset="0"/>
        <a:ea typeface="黑体" pitchFamily="49" charset="-122"/>
        <a:cs typeface="+mn-cs"/>
      </a:defRPr>
    </a:lvl9pPr>
  </p:defaultTextStyle>
  <p:extLst>
    <p:ext uri="{EFAFB233-063F-42B5-8137-9DF3F51BA10A}">
      <p15:sldGuideLst xmlns:p15="http://schemas.microsoft.com/office/powerpoint/2012/main">
        <p15:guide id="1" orient="horz" pos="2916">
          <p15:clr>
            <a:srgbClr val="A4A3A4"/>
          </p15:clr>
        </p15:guide>
        <p15:guide id="2" pos="2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F0FF"/>
    <a:srgbClr val="3333FF"/>
    <a:srgbClr val="FF3300"/>
    <a:srgbClr val="0000DE"/>
    <a:srgbClr val="CC3300"/>
    <a:srgbClr val="FF9797"/>
    <a:srgbClr val="D6D5D4"/>
    <a:srgbClr val="8ED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9046" autoAdjust="0"/>
  </p:normalViewPr>
  <p:slideViewPr>
    <p:cSldViewPr snapToGrid="0">
      <p:cViewPr varScale="1">
        <p:scale>
          <a:sx n="73" d="100"/>
          <a:sy n="73" d="100"/>
        </p:scale>
        <p:origin x="1380" y="36"/>
      </p:cViewPr>
      <p:guideLst>
        <p:guide orient="horz" pos="2916"/>
        <p:guide pos="236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0" d="100"/>
          <a:sy n="40" d="100"/>
        </p:scale>
        <p:origin x="-15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62AA8-8554-4CFA-B99B-3B3986E8072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76D2867-AC39-4E0E-B7EC-32BD8D585359}">
      <dgm:prSet phldrT="[文本]" custT="1"/>
      <dgm:spPr/>
      <dgm:t>
        <a:bodyPr/>
        <a:lstStyle/>
        <a:p>
          <a:r>
            <a:rPr lang="en-US" altLang="zh-CN" sz="3600" b="1" dirty="0" smtClean="0"/>
            <a:t>1</a:t>
          </a:r>
          <a:endParaRPr lang="zh-CN" altLang="en-US" sz="3600" b="1" dirty="0"/>
        </a:p>
      </dgm:t>
    </dgm:pt>
    <dgm:pt modelId="{A33AB414-2E05-4684-83D9-8961588325FA}" type="parTrans" cxnId="{72DDF75C-217B-4771-91C2-B695C0B216E1}">
      <dgm:prSet/>
      <dgm:spPr/>
      <dgm:t>
        <a:bodyPr/>
        <a:lstStyle/>
        <a:p>
          <a:endParaRPr lang="zh-CN" altLang="en-US" b="1"/>
        </a:p>
      </dgm:t>
    </dgm:pt>
    <dgm:pt modelId="{49F2A43D-B96B-40D8-B29E-09281410F9A6}" type="sibTrans" cxnId="{72DDF75C-217B-4771-91C2-B695C0B216E1}">
      <dgm:prSet/>
      <dgm:spPr/>
      <dgm:t>
        <a:bodyPr/>
        <a:lstStyle/>
        <a:p>
          <a:endParaRPr lang="zh-CN" altLang="en-US" b="1"/>
        </a:p>
      </dgm:t>
    </dgm:pt>
    <dgm:pt modelId="{56A766B2-5079-4DEE-A0E4-EA582CFD6D5E}">
      <dgm:prSet phldrT="[文本]"/>
      <dgm:spPr/>
      <dgm:t>
        <a:bodyPr/>
        <a:lstStyle/>
        <a:p>
          <a:r>
            <a:rPr lang="zh-CN" altLang="en-US" b="1" dirty="0" smtClean="0">
              <a:latin typeface="+mn-ea"/>
              <a:ea typeface="+mn-ea"/>
            </a:rPr>
            <a:t>理解受控源定义和基本模型；</a:t>
          </a:r>
          <a:endParaRPr lang="zh-CN" altLang="en-US" b="1" dirty="0"/>
        </a:p>
      </dgm:t>
    </dgm:pt>
    <dgm:pt modelId="{D7F4641B-C36D-462D-9AE8-BAF59898613B}" type="parTrans" cxnId="{8AB9106D-0E1F-4A3A-A519-163A288AD87A}">
      <dgm:prSet/>
      <dgm:spPr/>
      <dgm:t>
        <a:bodyPr/>
        <a:lstStyle/>
        <a:p>
          <a:endParaRPr lang="zh-CN" altLang="en-US" b="1"/>
        </a:p>
      </dgm:t>
    </dgm:pt>
    <dgm:pt modelId="{E286A7B7-2905-42BF-9BFD-CBB92229E9E0}" type="sibTrans" cxnId="{8AB9106D-0E1F-4A3A-A519-163A288AD87A}">
      <dgm:prSet/>
      <dgm:spPr/>
      <dgm:t>
        <a:bodyPr/>
        <a:lstStyle/>
        <a:p>
          <a:endParaRPr lang="zh-CN" altLang="en-US" b="1"/>
        </a:p>
      </dgm:t>
    </dgm:pt>
    <dgm:pt modelId="{F27C26C5-A894-4BB0-A080-E3C37B42D5E3}">
      <dgm:prSet phldrT="[文本]" custT="1"/>
      <dgm:spPr/>
      <dgm:t>
        <a:bodyPr/>
        <a:lstStyle/>
        <a:p>
          <a:r>
            <a:rPr lang="en-US" altLang="zh-CN" sz="3600" b="1" dirty="0" smtClean="0"/>
            <a:t>2</a:t>
          </a:r>
          <a:endParaRPr lang="zh-CN" altLang="en-US" sz="3600" b="1" dirty="0"/>
        </a:p>
      </dgm:t>
    </dgm:pt>
    <dgm:pt modelId="{4E1C33CF-C7B5-4C4F-B15F-231A1F6091A7}" type="parTrans" cxnId="{AE052D3B-22AE-4A61-B33F-9B734E86A4A3}">
      <dgm:prSet/>
      <dgm:spPr/>
      <dgm:t>
        <a:bodyPr/>
        <a:lstStyle/>
        <a:p>
          <a:endParaRPr lang="zh-CN" altLang="en-US" b="1"/>
        </a:p>
      </dgm:t>
    </dgm:pt>
    <dgm:pt modelId="{2B212EBA-C6C5-437F-BACE-4904411C09CF}" type="sibTrans" cxnId="{AE052D3B-22AE-4A61-B33F-9B734E86A4A3}">
      <dgm:prSet/>
      <dgm:spPr/>
      <dgm:t>
        <a:bodyPr/>
        <a:lstStyle/>
        <a:p>
          <a:endParaRPr lang="zh-CN" altLang="en-US" b="1"/>
        </a:p>
      </dgm:t>
    </dgm:pt>
    <dgm:pt modelId="{4757ABFC-35E0-4609-BAE9-C0C184C5ABF0}">
      <dgm:prSet phldrT="[文本]"/>
      <dgm:spPr/>
      <dgm:t>
        <a:bodyPr/>
        <a:lstStyle/>
        <a:p>
          <a:r>
            <a:rPr lang="zh-CN" altLang="en-US" b="1" dirty="0" smtClean="0">
              <a:latin typeface="+mn-ea"/>
              <a:ea typeface="+mn-ea"/>
            </a:rPr>
            <a:t>掌握四类受控源的不同特点和各自</a:t>
          </a:r>
          <a:r>
            <a:rPr lang="en-US" altLang="zh-CN" b="1" dirty="0" smtClean="0">
              <a:latin typeface="+mn-lt"/>
              <a:ea typeface="+mn-ea"/>
            </a:rPr>
            <a:t>VCR</a:t>
          </a:r>
          <a:r>
            <a:rPr lang="zh-CN" altLang="en-US" b="1" dirty="0" smtClean="0">
              <a:latin typeface="+mn-ea"/>
              <a:ea typeface="+mn-ea"/>
            </a:rPr>
            <a:t>形式；</a:t>
          </a:r>
          <a:endParaRPr lang="zh-CN" altLang="en-US" b="1" dirty="0"/>
        </a:p>
      </dgm:t>
    </dgm:pt>
    <dgm:pt modelId="{AB45B3D5-756F-4BBA-9315-4508EF69679F}" type="parTrans" cxnId="{D1B42040-49BC-42D6-A129-7EFA424BD8B1}">
      <dgm:prSet/>
      <dgm:spPr/>
      <dgm:t>
        <a:bodyPr/>
        <a:lstStyle/>
        <a:p>
          <a:endParaRPr lang="zh-CN" altLang="en-US" b="1"/>
        </a:p>
      </dgm:t>
    </dgm:pt>
    <dgm:pt modelId="{0358460B-4260-4DE7-8825-26D0B1A085D3}" type="sibTrans" cxnId="{D1B42040-49BC-42D6-A129-7EFA424BD8B1}">
      <dgm:prSet/>
      <dgm:spPr/>
      <dgm:t>
        <a:bodyPr/>
        <a:lstStyle/>
        <a:p>
          <a:endParaRPr lang="zh-CN" altLang="en-US" b="1"/>
        </a:p>
      </dgm:t>
    </dgm:pt>
    <dgm:pt modelId="{B96E26A5-DA0D-4F90-8581-A072C268B278}">
      <dgm:prSet phldrT="[文本]" custT="1"/>
      <dgm:spPr/>
      <dgm:t>
        <a:bodyPr/>
        <a:lstStyle/>
        <a:p>
          <a:r>
            <a:rPr lang="en-US" altLang="zh-CN" sz="3600" b="1" dirty="0" smtClean="0"/>
            <a:t>3</a:t>
          </a:r>
          <a:endParaRPr lang="zh-CN" altLang="en-US" sz="3600" b="1" dirty="0"/>
        </a:p>
      </dgm:t>
    </dgm:pt>
    <dgm:pt modelId="{5220666C-09BB-4512-9007-F9D968A9E71B}" type="parTrans" cxnId="{A2985CD3-B8DF-42BE-8311-4614118D3E94}">
      <dgm:prSet/>
      <dgm:spPr/>
      <dgm:t>
        <a:bodyPr/>
        <a:lstStyle/>
        <a:p>
          <a:endParaRPr lang="zh-CN" altLang="en-US" b="1"/>
        </a:p>
      </dgm:t>
    </dgm:pt>
    <dgm:pt modelId="{FF071833-C561-45D9-82B4-1B5DE1D2EE6E}" type="sibTrans" cxnId="{A2985CD3-B8DF-42BE-8311-4614118D3E94}">
      <dgm:prSet/>
      <dgm:spPr/>
      <dgm:t>
        <a:bodyPr/>
        <a:lstStyle/>
        <a:p>
          <a:endParaRPr lang="zh-CN" altLang="en-US" b="1"/>
        </a:p>
      </dgm:t>
    </dgm:pt>
    <dgm:pt modelId="{1D1C50C5-2E6E-4B0F-A21F-AB1342573BE9}">
      <dgm:prSet phldrT="[文本]"/>
      <dgm:spPr/>
      <dgm:t>
        <a:bodyPr/>
        <a:lstStyle/>
        <a:p>
          <a:r>
            <a:rPr lang="zh-CN" altLang="en-US" b="1" dirty="0" smtClean="0">
              <a:latin typeface="+mn-ea"/>
              <a:ea typeface="+mn-ea"/>
            </a:rPr>
            <a:t>掌握含受控源电路的分析方法；</a:t>
          </a:r>
          <a:endParaRPr lang="zh-CN" altLang="en-US" b="1" dirty="0"/>
        </a:p>
      </dgm:t>
    </dgm:pt>
    <dgm:pt modelId="{6611C8B0-616F-4346-92E9-2DEEF4D5D463}" type="parTrans" cxnId="{FDF78CCD-F968-407E-B5D9-370787FA4017}">
      <dgm:prSet/>
      <dgm:spPr/>
      <dgm:t>
        <a:bodyPr/>
        <a:lstStyle/>
        <a:p>
          <a:endParaRPr lang="zh-CN" altLang="en-US" b="1"/>
        </a:p>
      </dgm:t>
    </dgm:pt>
    <dgm:pt modelId="{FF36C3C4-F24B-4072-A13C-EE01E2FA63F4}" type="sibTrans" cxnId="{FDF78CCD-F968-407E-B5D9-370787FA4017}">
      <dgm:prSet/>
      <dgm:spPr/>
      <dgm:t>
        <a:bodyPr/>
        <a:lstStyle/>
        <a:p>
          <a:endParaRPr lang="zh-CN" altLang="en-US" b="1"/>
        </a:p>
      </dgm:t>
    </dgm:pt>
    <dgm:pt modelId="{10202E5B-D232-4206-B9BB-95BBCBF5DEDB}" type="pres">
      <dgm:prSet presAssocID="{56462AA8-8554-4CFA-B99B-3B3986E80722}" presName="linearFlow" presStyleCnt="0">
        <dgm:presLayoutVars>
          <dgm:dir/>
          <dgm:animLvl val="lvl"/>
          <dgm:resizeHandles val="exact"/>
        </dgm:presLayoutVars>
      </dgm:prSet>
      <dgm:spPr/>
      <dgm:t>
        <a:bodyPr/>
        <a:lstStyle/>
        <a:p>
          <a:endParaRPr lang="zh-CN" altLang="en-US"/>
        </a:p>
      </dgm:t>
    </dgm:pt>
    <dgm:pt modelId="{41CE80D0-6E14-4009-AF32-9318A100E743}" type="pres">
      <dgm:prSet presAssocID="{676D2867-AC39-4E0E-B7EC-32BD8D585359}" presName="composite" presStyleCnt="0"/>
      <dgm:spPr/>
    </dgm:pt>
    <dgm:pt modelId="{8424548E-8421-4E35-AA1C-8110D4C54979}" type="pres">
      <dgm:prSet presAssocID="{676D2867-AC39-4E0E-B7EC-32BD8D585359}" presName="parentText" presStyleLbl="alignNode1" presStyleIdx="0" presStyleCnt="3">
        <dgm:presLayoutVars>
          <dgm:chMax val="1"/>
          <dgm:bulletEnabled val="1"/>
        </dgm:presLayoutVars>
      </dgm:prSet>
      <dgm:spPr/>
      <dgm:t>
        <a:bodyPr/>
        <a:lstStyle/>
        <a:p>
          <a:endParaRPr lang="zh-CN" altLang="en-US"/>
        </a:p>
      </dgm:t>
    </dgm:pt>
    <dgm:pt modelId="{F8BC032C-4592-450C-B1B7-C1B14284963E}" type="pres">
      <dgm:prSet presAssocID="{676D2867-AC39-4E0E-B7EC-32BD8D585359}" presName="descendantText" presStyleLbl="alignAcc1" presStyleIdx="0" presStyleCnt="3" custScaleY="100000">
        <dgm:presLayoutVars>
          <dgm:bulletEnabled val="1"/>
        </dgm:presLayoutVars>
      </dgm:prSet>
      <dgm:spPr/>
      <dgm:t>
        <a:bodyPr/>
        <a:lstStyle/>
        <a:p>
          <a:endParaRPr lang="zh-CN" altLang="en-US"/>
        </a:p>
      </dgm:t>
    </dgm:pt>
    <dgm:pt modelId="{69618300-883A-4D75-9463-E84604A260FA}" type="pres">
      <dgm:prSet presAssocID="{49F2A43D-B96B-40D8-B29E-09281410F9A6}" presName="sp" presStyleCnt="0"/>
      <dgm:spPr/>
    </dgm:pt>
    <dgm:pt modelId="{185E5D54-8F8A-48CD-896C-30810CCB5D9C}" type="pres">
      <dgm:prSet presAssocID="{F27C26C5-A894-4BB0-A080-E3C37B42D5E3}" presName="composite" presStyleCnt="0"/>
      <dgm:spPr/>
    </dgm:pt>
    <dgm:pt modelId="{4BC91570-2222-446C-A72D-AAC06769BAF9}" type="pres">
      <dgm:prSet presAssocID="{F27C26C5-A894-4BB0-A080-E3C37B42D5E3}" presName="parentText" presStyleLbl="alignNode1" presStyleIdx="1" presStyleCnt="3">
        <dgm:presLayoutVars>
          <dgm:chMax val="1"/>
          <dgm:bulletEnabled val="1"/>
        </dgm:presLayoutVars>
      </dgm:prSet>
      <dgm:spPr/>
      <dgm:t>
        <a:bodyPr/>
        <a:lstStyle/>
        <a:p>
          <a:endParaRPr lang="zh-CN" altLang="en-US"/>
        </a:p>
      </dgm:t>
    </dgm:pt>
    <dgm:pt modelId="{843F5930-61EA-490C-8CCD-447464CAF1F8}" type="pres">
      <dgm:prSet presAssocID="{F27C26C5-A894-4BB0-A080-E3C37B42D5E3}" presName="descendantText" presStyleLbl="alignAcc1" presStyleIdx="1" presStyleCnt="3">
        <dgm:presLayoutVars>
          <dgm:bulletEnabled val="1"/>
        </dgm:presLayoutVars>
      </dgm:prSet>
      <dgm:spPr/>
      <dgm:t>
        <a:bodyPr/>
        <a:lstStyle/>
        <a:p>
          <a:endParaRPr lang="zh-CN" altLang="en-US"/>
        </a:p>
      </dgm:t>
    </dgm:pt>
    <dgm:pt modelId="{D79D9C3F-CFB5-4013-B1C3-CCFCE3F6E1AB}" type="pres">
      <dgm:prSet presAssocID="{2B212EBA-C6C5-437F-BACE-4904411C09CF}" presName="sp" presStyleCnt="0"/>
      <dgm:spPr/>
    </dgm:pt>
    <dgm:pt modelId="{CE345C7F-CDD1-4073-A552-68C4B74CF6AA}" type="pres">
      <dgm:prSet presAssocID="{B96E26A5-DA0D-4F90-8581-A072C268B278}" presName="composite" presStyleCnt="0"/>
      <dgm:spPr/>
    </dgm:pt>
    <dgm:pt modelId="{2C6476AF-CEB3-4E24-AC32-5818AF6871E6}" type="pres">
      <dgm:prSet presAssocID="{B96E26A5-DA0D-4F90-8581-A072C268B278}" presName="parentText" presStyleLbl="alignNode1" presStyleIdx="2" presStyleCnt="3">
        <dgm:presLayoutVars>
          <dgm:chMax val="1"/>
          <dgm:bulletEnabled val="1"/>
        </dgm:presLayoutVars>
      </dgm:prSet>
      <dgm:spPr/>
      <dgm:t>
        <a:bodyPr/>
        <a:lstStyle/>
        <a:p>
          <a:endParaRPr lang="zh-CN" altLang="en-US"/>
        </a:p>
      </dgm:t>
    </dgm:pt>
    <dgm:pt modelId="{29C7738F-CB6D-48D0-9C1A-C0DAD84F27B1}" type="pres">
      <dgm:prSet presAssocID="{B96E26A5-DA0D-4F90-8581-A072C268B278}" presName="descendantText" presStyleLbl="alignAcc1" presStyleIdx="2" presStyleCnt="3">
        <dgm:presLayoutVars>
          <dgm:bulletEnabled val="1"/>
        </dgm:presLayoutVars>
      </dgm:prSet>
      <dgm:spPr/>
      <dgm:t>
        <a:bodyPr/>
        <a:lstStyle/>
        <a:p>
          <a:endParaRPr lang="zh-CN" altLang="en-US"/>
        </a:p>
      </dgm:t>
    </dgm:pt>
  </dgm:ptLst>
  <dgm:cxnLst>
    <dgm:cxn modelId="{72DDF75C-217B-4771-91C2-B695C0B216E1}" srcId="{56462AA8-8554-4CFA-B99B-3B3986E80722}" destId="{676D2867-AC39-4E0E-B7EC-32BD8D585359}" srcOrd="0" destOrd="0" parTransId="{A33AB414-2E05-4684-83D9-8961588325FA}" sibTransId="{49F2A43D-B96B-40D8-B29E-09281410F9A6}"/>
    <dgm:cxn modelId="{C559F64E-83DF-464A-8D56-266A22509A48}" type="presOf" srcId="{4757ABFC-35E0-4609-BAE9-C0C184C5ABF0}" destId="{843F5930-61EA-490C-8CCD-447464CAF1F8}" srcOrd="0" destOrd="0" presId="urn:microsoft.com/office/officeart/2005/8/layout/chevron2"/>
    <dgm:cxn modelId="{FDF78CCD-F968-407E-B5D9-370787FA4017}" srcId="{B96E26A5-DA0D-4F90-8581-A072C268B278}" destId="{1D1C50C5-2E6E-4B0F-A21F-AB1342573BE9}" srcOrd="0" destOrd="0" parTransId="{6611C8B0-616F-4346-92E9-2DEEF4D5D463}" sibTransId="{FF36C3C4-F24B-4072-A13C-EE01E2FA63F4}"/>
    <dgm:cxn modelId="{CB230BE3-C86C-4000-BB6F-C0A95E8A1272}" type="presOf" srcId="{676D2867-AC39-4E0E-B7EC-32BD8D585359}" destId="{8424548E-8421-4E35-AA1C-8110D4C54979}" srcOrd="0" destOrd="0" presId="urn:microsoft.com/office/officeart/2005/8/layout/chevron2"/>
    <dgm:cxn modelId="{8AB9106D-0E1F-4A3A-A519-163A288AD87A}" srcId="{676D2867-AC39-4E0E-B7EC-32BD8D585359}" destId="{56A766B2-5079-4DEE-A0E4-EA582CFD6D5E}" srcOrd="0" destOrd="0" parTransId="{D7F4641B-C36D-462D-9AE8-BAF59898613B}" sibTransId="{E286A7B7-2905-42BF-9BFD-CBB92229E9E0}"/>
    <dgm:cxn modelId="{AE052D3B-22AE-4A61-B33F-9B734E86A4A3}" srcId="{56462AA8-8554-4CFA-B99B-3B3986E80722}" destId="{F27C26C5-A894-4BB0-A080-E3C37B42D5E3}" srcOrd="1" destOrd="0" parTransId="{4E1C33CF-C7B5-4C4F-B15F-231A1F6091A7}" sibTransId="{2B212EBA-C6C5-437F-BACE-4904411C09CF}"/>
    <dgm:cxn modelId="{54BAA5E9-3A2B-4C40-93BB-AB20A5838F0D}" type="presOf" srcId="{56462AA8-8554-4CFA-B99B-3B3986E80722}" destId="{10202E5B-D232-4206-B9BB-95BBCBF5DEDB}" srcOrd="0" destOrd="0" presId="urn:microsoft.com/office/officeart/2005/8/layout/chevron2"/>
    <dgm:cxn modelId="{ABD879A4-B4B9-4A50-B41D-0783D5AD3C0C}" type="presOf" srcId="{1D1C50C5-2E6E-4B0F-A21F-AB1342573BE9}" destId="{29C7738F-CB6D-48D0-9C1A-C0DAD84F27B1}" srcOrd="0" destOrd="0" presId="urn:microsoft.com/office/officeart/2005/8/layout/chevron2"/>
    <dgm:cxn modelId="{A2985CD3-B8DF-42BE-8311-4614118D3E94}" srcId="{56462AA8-8554-4CFA-B99B-3B3986E80722}" destId="{B96E26A5-DA0D-4F90-8581-A072C268B278}" srcOrd="2" destOrd="0" parTransId="{5220666C-09BB-4512-9007-F9D968A9E71B}" sibTransId="{FF071833-C561-45D9-82B4-1B5DE1D2EE6E}"/>
    <dgm:cxn modelId="{A72B5F8A-88A4-47A3-BB75-03183D90817A}" type="presOf" srcId="{56A766B2-5079-4DEE-A0E4-EA582CFD6D5E}" destId="{F8BC032C-4592-450C-B1B7-C1B14284963E}" srcOrd="0" destOrd="0" presId="urn:microsoft.com/office/officeart/2005/8/layout/chevron2"/>
    <dgm:cxn modelId="{C0353806-EB26-444D-8BFA-D1889070E1E3}" type="presOf" srcId="{B96E26A5-DA0D-4F90-8581-A072C268B278}" destId="{2C6476AF-CEB3-4E24-AC32-5818AF6871E6}" srcOrd="0" destOrd="0" presId="urn:microsoft.com/office/officeart/2005/8/layout/chevron2"/>
    <dgm:cxn modelId="{D1B42040-49BC-42D6-A129-7EFA424BD8B1}" srcId="{F27C26C5-A894-4BB0-A080-E3C37B42D5E3}" destId="{4757ABFC-35E0-4609-BAE9-C0C184C5ABF0}" srcOrd="0" destOrd="0" parTransId="{AB45B3D5-756F-4BBA-9315-4508EF69679F}" sibTransId="{0358460B-4260-4DE7-8825-26D0B1A085D3}"/>
    <dgm:cxn modelId="{4FDA7982-96D4-4EAD-8823-E125B4A91BEB}" type="presOf" srcId="{F27C26C5-A894-4BB0-A080-E3C37B42D5E3}" destId="{4BC91570-2222-446C-A72D-AAC06769BAF9}" srcOrd="0" destOrd="0" presId="urn:microsoft.com/office/officeart/2005/8/layout/chevron2"/>
    <dgm:cxn modelId="{92AF628D-F832-4C20-AF86-0169F1AE07C4}" type="presParOf" srcId="{10202E5B-D232-4206-B9BB-95BBCBF5DEDB}" destId="{41CE80D0-6E14-4009-AF32-9318A100E743}" srcOrd="0" destOrd="0" presId="urn:microsoft.com/office/officeart/2005/8/layout/chevron2"/>
    <dgm:cxn modelId="{DB3C3B70-06C4-4B82-ACBC-0208882590E4}" type="presParOf" srcId="{41CE80D0-6E14-4009-AF32-9318A100E743}" destId="{8424548E-8421-4E35-AA1C-8110D4C54979}" srcOrd="0" destOrd="0" presId="urn:microsoft.com/office/officeart/2005/8/layout/chevron2"/>
    <dgm:cxn modelId="{51BD28C9-0F57-4206-BCBF-4E8D92C0A217}" type="presParOf" srcId="{41CE80D0-6E14-4009-AF32-9318A100E743}" destId="{F8BC032C-4592-450C-B1B7-C1B14284963E}" srcOrd="1" destOrd="0" presId="urn:microsoft.com/office/officeart/2005/8/layout/chevron2"/>
    <dgm:cxn modelId="{6CDC92C1-7BDA-42A2-A274-5A47B4F8204B}" type="presParOf" srcId="{10202E5B-D232-4206-B9BB-95BBCBF5DEDB}" destId="{69618300-883A-4D75-9463-E84604A260FA}" srcOrd="1" destOrd="0" presId="urn:microsoft.com/office/officeart/2005/8/layout/chevron2"/>
    <dgm:cxn modelId="{86AB67FF-1FE2-420C-B4AF-C25206B273A4}" type="presParOf" srcId="{10202E5B-D232-4206-B9BB-95BBCBF5DEDB}" destId="{185E5D54-8F8A-48CD-896C-30810CCB5D9C}" srcOrd="2" destOrd="0" presId="urn:microsoft.com/office/officeart/2005/8/layout/chevron2"/>
    <dgm:cxn modelId="{430BBCE7-32E2-4F65-B16A-561DF1E86DB5}" type="presParOf" srcId="{185E5D54-8F8A-48CD-896C-30810CCB5D9C}" destId="{4BC91570-2222-446C-A72D-AAC06769BAF9}" srcOrd="0" destOrd="0" presId="urn:microsoft.com/office/officeart/2005/8/layout/chevron2"/>
    <dgm:cxn modelId="{E1BB065E-7D9C-4417-BCCD-D57FDBA4EE28}" type="presParOf" srcId="{185E5D54-8F8A-48CD-896C-30810CCB5D9C}" destId="{843F5930-61EA-490C-8CCD-447464CAF1F8}" srcOrd="1" destOrd="0" presId="urn:microsoft.com/office/officeart/2005/8/layout/chevron2"/>
    <dgm:cxn modelId="{CF30C947-695E-481C-8DDD-0950B0739D53}" type="presParOf" srcId="{10202E5B-D232-4206-B9BB-95BBCBF5DEDB}" destId="{D79D9C3F-CFB5-4013-B1C3-CCFCE3F6E1AB}" srcOrd="3" destOrd="0" presId="urn:microsoft.com/office/officeart/2005/8/layout/chevron2"/>
    <dgm:cxn modelId="{78C96C2A-5B56-4121-BB52-8ACB0EFAF987}" type="presParOf" srcId="{10202E5B-D232-4206-B9BB-95BBCBF5DEDB}" destId="{CE345C7F-CDD1-4073-A552-68C4B74CF6AA}" srcOrd="4" destOrd="0" presId="urn:microsoft.com/office/officeart/2005/8/layout/chevron2"/>
    <dgm:cxn modelId="{D98F2D14-9813-4B95-BEEA-41040EF94DED}" type="presParOf" srcId="{CE345C7F-CDD1-4073-A552-68C4B74CF6AA}" destId="{2C6476AF-CEB3-4E24-AC32-5818AF6871E6}" srcOrd="0" destOrd="0" presId="urn:microsoft.com/office/officeart/2005/8/layout/chevron2"/>
    <dgm:cxn modelId="{1A96FA59-6825-48C6-A0D5-F269FD3CADAB}" type="presParOf" srcId="{CE345C7F-CDD1-4073-A552-68C4B74CF6AA}" destId="{29C7738F-CB6D-48D0-9C1A-C0DAD84F27B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4548E-8421-4E35-AA1C-8110D4C54979}">
      <dsp:nvSpPr>
        <dsp:cNvPr id="0" name=""/>
        <dsp:cNvSpPr/>
      </dsp:nvSpPr>
      <dsp:spPr>
        <a:xfrm rot="5400000">
          <a:off x="-222648" y="225622"/>
          <a:ext cx="1484322" cy="10390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b="1" kern="1200" dirty="0" smtClean="0"/>
            <a:t>1</a:t>
          </a:r>
          <a:endParaRPr lang="zh-CN" altLang="en-US" sz="3600" b="1" kern="1200" dirty="0"/>
        </a:p>
      </dsp:txBody>
      <dsp:txXfrm rot="-5400000">
        <a:off x="1" y="522487"/>
        <a:ext cx="1039025" cy="445297"/>
      </dsp:txXfrm>
    </dsp:sp>
    <dsp:sp modelId="{F8BC032C-4592-450C-B1B7-C1B14284963E}">
      <dsp:nvSpPr>
        <dsp:cNvPr id="0" name=""/>
        <dsp:cNvSpPr/>
      </dsp:nvSpPr>
      <dsp:spPr>
        <a:xfrm rot="5400000">
          <a:off x="3494287" y="-2452288"/>
          <a:ext cx="965316" cy="58758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latin typeface="+mn-ea"/>
              <a:ea typeface="+mn-ea"/>
            </a:rPr>
            <a:t>理解受控源定义和基本模型；</a:t>
          </a:r>
          <a:endParaRPr lang="zh-CN" altLang="en-US" sz="2800" b="1" kern="1200" dirty="0"/>
        </a:p>
      </dsp:txBody>
      <dsp:txXfrm rot="-5400000">
        <a:off x="1039025" y="50097"/>
        <a:ext cx="5828718" cy="871070"/>
      </dsp:txXfrm>
    </dsp:sp>
    <dsp:sp modelId="{4BC91570-2222-446C-A72D-AAC06769BAF9}">
      <dsp:nvSpPr>
        <dsp:cNvPr id="0" name=""/>
        <dsp:cNvSpPr/>
      </dsp:nvSpPr>
      <dsp:spPr>
        <a:xfrm rot="5400000">
          <a:off x="-222648" y="1514487"/>
          <a:ext cx="1484322" cy="10390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b="1" kern="1200" dirty="0" smtClean="0"/>
            <a:t>2</a:t>
          </a:r>
          <a:endParaRPr lang="zh-CN" altLang="en-US" sz="3600" b="1" kern="1200" dirty="0"/>
        </a:p>
      </dsp:txBody>
      <dsp:txXfrm rot="-5400000">
        <a:off x="1" y="1811352"/>
        <a:ext cx="1039025" cy="445297"/>
      </dsp:txXfrm>
    </dsp:sp>
    <dsp:sp modelId="{843F5930-61EA-490C-8CCD-447464CAF1F8}">
      <dsp:nvSpPr>
        <dsp:cNvPr id="0" name=""/>
        <dsp:cNvSpPr/>
      </dsp:nvSpPr>
      <dsp:spPr>
        <a:xfrm rot="5400000">
          <a:off x="3494541" y="-1163677"/>
          <a:ext cx="964809" cy="58758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latin typeface="+mn-ea"/>
              <a:ea typeface="+mn-ea"/>
            </a:rPr>
            <a:t>掌握四类受控源的不同特点和各自</a:t>
          </a:r>
          <a:r>
            <a:rPr lang="en-US" altLang="zh-CN" sz="2800" b="1" kern="1200" dirty="0" smtClean="0">
              <a:latin typeface="+mn-lt"/>
              <a:ea typeface="+mn-ea"/>
            </a:rPr>
            <a:t>VCR</a:t>
          </a:r>
          <a:r>
            <a:rPr lang="zh-CN" altLang="en-US" sz="2800" b="1" kern="1200" dirty="0" smtClean="0">
              <a:latin typeface="+mn-ea"/>
              <a:ea typeface="+mn-ea"/>
            </a:rPr>
            <a:t>形式；</a:t>
          </a:r>
          <a:endParaRPr lang="zh-CN" altLang="en-US" sz="2800" b="1" kern="1200" dirty="0"/>
        </a:p>
      </dsp:txBody>
      <dsp:txXfrm rot="-5400000">
        <a:off x="1039025" y="1338937"/>
        <a:ext cx="5828743" cy="870613"/>
      </dsp:txXfrm>
    </dsp:sp>
    <dsp:sp modelId="{2C6476AF-CEB3-4E24-AC32-5818AF6871E6}">
      <dsp:nvSpPr>
        <dsp:cNvPr id="0" name=""/>
        <dsp:cNvSpPr/>
      </dsp:nvSpPr>
      <dsp:spPr>
        <a:xfrm rot="5400000">
          <a:off x="-222648" y="2803351"/>
          <a:ext cx="1484322" cy="10390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altLang="zh-CN" sz="3600" b="1" kern="1200" dirty="0" smtClean="0"/>
            <a:t>3</a:t>
          </a:r>
          <a:endParaRPr lang="zh-CN" altLang="en-US" sz="3600" b="1" kern="1200" dirty="0"/>
        </a:p>
      </dsp:txBody>
      <dsp:txXfrm rot="-5400000">
        <a:off x="1" y="3100216"/>
        <a:ext cx="1039025" cy="445297"/>
      </dsp:txXfrm>
    </dsp:sp>
    <dsp:sp modelId="{29C7738F-CB6D-48D0-9C1A-C0DAD84F27B1}">
      <dsp:nvSpPr>
        <dsp:cNvPr id="0" name=""/>
        <dsp:cNvSpPr/>
      </dsp:nvSpPr>
      <dsp:spPr>
        <a:xfrm rot="5400000">
          <a:off x="3494541" y="125187"/>
          <a:ext cx="964809" cy="58758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latin typeface="+mn-ea"/>
              <a:ea typeface="+mn-ea"/>
            </a:rPr>
            <a:t>掌握含受控源电路的分析方法；</a:t>
          </a:r>
          <a:endParaRPr lang="zh-CN" altLang="en-US" sz="2800" b="1" kern="1200" dirty="0"/>
        </a:p>
      </dsp:txBody>
      <dsp:txXfrm rot="-5400000">
        <a:off x="1039025" y="2627801"/>
        <a:ext cx="5828743" cy="8706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ea typeface="宋体" pitchFamily="2" charset="-122"/>
              </a:defRPr>
            </a:lvl1pPr>
          </a:lstStyle>
          <a:p>
            <a:pPr>
              <a:defRPr/>
            </a:pPr>
            <a:fld id="{3209A719-F8FA-40D3-B728-AE2E836A7E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3174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ea typeface="宋体" pitchFamily="2" charset="-122"/>
              </a:defRPr>
            </a:lvl1pPr>
          </a:lstStyle>
          <a:p>
            <a:pPr>
              <a:defRPr/>
            </a:pPr>
            <a:fld id="{8597BA80-237E-47DA-9BCF-58321D81C7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userDrawn="1"/>
        </p:nvSpPr>
        <p:spPr>
          <a:xfrm>
            <a:off x="-621" y="6519863"/>
            <a:ext cx="688009" cy="338554"/>
          </a:xfrm>
          <a:prstGeom prst="rect">
            <a:avLst/>
          </a:prstGeom>
        </p:spPr>
        <p:txBody>
          <a:bodyPr wrap="none">
            <a:spAutoFit/>
          </a:bodyPr>
          <a:lstStyle/>
          <a:p>
            <a:pPr algn="r">
              <a:defRPr/>
            </a:pPr>
            <a:fld id="{07E3645D-4E49-4559-8016-AC81A63FFE19}" type="slidenum">
              <a:rPr lang="zh-CN" altLang="en-US" sz="1600"/>
              <a:pPr algn="r">
                <a:defRPr/>
              </a:pPr>
              <a:t>‹#›</a:t>
            </a:fld>
            <a:r>
              <a:rPr lang="en-US" altLang="zh-CN" sz="1600" dirty="0" smtClean="0"/>
              <a:t>/28</a:t>
            </a:r>
            <a:endParaRPr lang="zh-CN" altLang="en-US" sz="1600"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userDrawn="1"/>
        </p:nvSpPr>
        <p:spPr>
          <a:xfrm>
            <a:off x="-621" y="6519863"/>
            <a:ext cx="688009" cy="338554"/>
          </a:xfrm>
          <a:prstGeom prst="rect">
            <a:avLst/>
          </a:prstGeom>
        </p:spPr>
        <p:txBody>
          <a:bodyPr wrap="none">
            <a:spAutoFit/>
          </a:bodyPr>
          <a:lstStyle/>
          <a:p>
            <a:pPr algn="r">
              <a:defRPr/>
            </a:pPr>
            <a:fld id="{0BEFC4ED-75D0-4018-91E3-8E3AAF8F0D49}" type="slidenum">
              <a:rPr lang="zh-CN" altLang="en-US" sz="1600"/>
              <a:pPr algn="r">
                <a:defRPr/>
              </a:pPr>
              <a:t>‹#›</a:t>
            </a:fld>
            <a:r>
              <a:rPr lang="en-US" altLang="zh-CN" sz="1600" dirty="0" smtClean="0"/>
              <a:t>/28</a:t>
            </a:r>
            <a:endParaRPr lang="zh-CN" altLang="en-US" sz="1600" dirty="0"/>
          </a:p>
        </p:txBody>
      </p:sp>
    </p:spTree>
  </p:cSld>
  <p:clrMap bg1="lt1" tx1="dk1" bg2="lt2" tx2="dk2" accent1="accent1" accent2="accent2" accent3="accent3" accent4="accent4" accent5="accent5" accent6="accent6" hlink="hlink" folHlink="folHlink"/>
  <p:sldLayoutIdLst>
    <p:sldLayoutId id="2147484123" r:id="rId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Layout" Target="../slideLayouts/slideLayout1.xml"/><Relationship Id="rId7" Type="http://schemas.openxmlformats.org/officeDocument/2006/relationships/image" Target="../media/image17.wmf"/><Relationship Id="rId2" Type="http://schemas.openxmlformats.org/officeDocument/2006/relationships/tags" Target="../tags/tag2.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wmf"/><Relationship Id="rId3" Type="http://schemas.openxmlformats.org/officeDocument/2006/relationships/slideLayout" Target="../slideLayouts/slideLayout1.xml"/><Relationship Id="rId7" Type="http://schemas.openxmlformats.org/officeDocument/2006/relationships/image" Target="../media/image21.wmf"/><Relationship Id="rId12" Type="http://schemas.openxmlformats.org/officeDocument/2006/relationships/oleObject" Target="../embeddings/oleObject23.bin"/><Relationship Id="rId17" Type="http://schemas.openxmlformats.org/officeDocument/2006/relationships/image" Target="../media/image26.wmf"/><Relationship Id="rId2" Type="http://schemas.openxmlformats.org/officeDocument/2006/relationships/tags" Target="../tags/tag3.xml"/><Relationship Id="rId16" Type="http://schemas.openxmlformats.org/officeDocument/2006/relationships/oleObject" Target="../embeddings/oleObject25.bin"/><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1.xml"/><Relationship Id="rId7" Type="http://schemas.openxmlformats.org/officeDocument/2006/relationships/image" Target="../media/image4.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Text Box 31"/>
          <p:cNvSpPr txBox="1">
            <a:spLocks noChangeArrowheads="1"/>
          </p:cNvSpPr>
          <p:nvPr/>
        </p:nvSpPr>
        <p:spPr bwMode="auto">
          <a:xfrm>
            <a:off x="2382838" y="2652713"/>
            <a:ext cx="6221412" cy="2554287"/>
          </a:xfrm>
          <a:prstGeom prst="rect">
            <a:avLst/>
          </a:prstGeom>
          <a:noFill/>
          <a:ln w="9525">
            <a:noFill/>
            <a:miter lim="800000"/>
            <a:headEnd/>
            <a:tailEnd/>
          </a:ln>
        </p:spPr>
        <p:txBody>
          <a:bodyPr>
            <a:spAutoFit/>
          </a:bodyPr>
          <a:lstStyle/>
          <a:p>
            <a:pPr algn="l" eaLnBrk="1" hangingPunct="1">
              <a:lnSpc>
                <a:spcPct val="125000"/>
              </a:lnSpc>
              <a:defRPr/>
            </a:pPr>
            <a:r>
              <a:rPr lang="en-US" altLang="zh-CN" sz="3200" dirty="0">
                <a:effectLst>
                  <a:outerShdw blurRad="38100" dist="38100" dir="2700000" algn="tl">
                    <a:srgbClr val="C0C0C0"/>
                  </a:outerShdw>
                </a:effectLst>
                <a:ea typeface="华文行楷" pitchFamily="2" charset="-122"/>
                <a:cs typeface="Times New Roman" pitchFamily="18" charset="0"/>
              </a:rPr>
              <a:t>§</a:t>
            </a:r>
            <a:r>
              <a:rPr lang="en-US" altLang="zh-CN" sz="3200" dirty="0">
                <a:latin typeface="+mn-lt"/>
              </a:rPr>
              <a:t>1.7 </a:t>
            </a:r>
            <a:r>
              <a:rPr lang="zh-CN" altLang="en-US" sz="3200" dirty="0">
                <a:latin typeface="+mn-lt"/>
              </a:rPr>
              <a:t>受控源</a:t>
            </a:r>
            <a:endParaRPr lang="en-US" altLang="zh-CN" sz="3200" dirty="0">
              <a:latin typeface="+mn-lt"/>
            </a:endParaRPr>
          </a:p>
          <a:p>
            <a:pPr algn="l" eaLnBrk="1" hangingPunct="1">
              <a:lnSpc>
                <a:spcPct val="125000"/>
              </a:lnSpc>
              <a:defRPr/>
            </a:pPr>
            <a:r>
              <a:rPr lang="en-US" altLang="zh-CN" sz="3200" dirty="0">
                <a:effectLst>
                  <a:outerShdw blurRad="38100" dist="38100" dir="2700000" algn="tl">
                    <a:srgbClr val="C0C0C0"/>
                  </a:outerShdw>
                </a:effectLst>
                <a:ea typeface="华文行楷" pitchFamily="2" charset="-122"/>
                <a:cs typeface="Times New Roman" pitchFamily="18" charset="0"/>
              </a:rPr>
              <a:t>§</a:t>
            </a:r>
            <a:r>
              <a:rPr lang="en-US" altLang="zh-CN" sz="3200" dirty="0"/>
              <a:t>1.8 </a:t>
            </a:r>
            <a:r>
              <a:rPr lang="zh-CN" altLang="en-US" sz="3200" dirty="0"/>
              <a:t>分压分流</a:t>
            </a:r>
            <a:endParaRPr lang="en-US" altLang="zh-CN" sz="3200" dirty="0"/>
          </a:p>
          <a:p>
            <a:pPr algn="l" eaLnBrk="1" hangingPunct="1">
              <a:lnSpc>
                <a:spcPct val="125000"/>
              </a:lnSpc>
              <a:defRPr/>
            </a:pPr>
            <a:r>
              <a:rPr lang="en-US" altLang="zh-CN" sz="3200" dirty="0">
                <a:effectLst>
                  <a:outerShdw blurRad="38100" dist="38100" dir="2700000" algn="tl">
                    <a:srgbClr val="C0C0C0"/>
                  </a:outerShdw>
                </a:effectLst>
                <a:ea typeface="华文行楷" pitchFamily="2" charset="-122"/>
                <a:cs typeface="Times New Roman" pitchFamily="18" charset="0"/>
              </a:rPr>
              <a:t>§</a:t>
            </a:r>
            <a:r>
              <a:rPr lang="en-US" altLang="zh-CN" sz="3200" dirty="0"/>
              <a:t>1.9 </a:t>
            </a:r>
            <a:r>
              <a:rPr lang="zh-CN" altLang="en-US" sz="3200" dirty="0">
                <a:latin typeface="+mn-lt"/>
              </a:rPr>
              <a:t>两类约束  </a:t>
            </a:r>
            <a:r>
              <a:rPr lang="en-US" altLang="zh-CN" sz="3200" dirty="0">
                <a:latin typeface="+mn-lt"/>
              </a:rPr>
              <a:t>KL</a:t>
            </a:r>
            <a:r>
              <a:rPr lang="zh-CN" altLang="en-US" sz="3200" dirty="0">
                <a:latin typeface="+mn-lt"/>
              </a:rPr>
              <a:t>方程的独立性</a:t>
            </a:r>
            <a:endParaRPr lang="en-US" altLang="zh-CN" sz="3200" dirty="0">
              <a:latin typeface="+mn-lt"/>
            </a:endParaRPr>
          </a:p>
          <a:p>
            <a:pPr algn="l" eaLnBrk="1" hangingPunct="1">
              <a:lnSpc>
                <a:spcPct val="125000"/>
              </a:lnSpc>
              <a:defRPr/>
            </a:pPr>
            <a:r>
              <a:rPr lang="en-US" altLang="zh-CN" sz="3200" dirty="0">
                <a:effectLst>
                  <a:outerShdw blurRad="38100" dist="38100" dir="2700000" algn="tl">
                    <a:srgbClr val="C0C0C0"/>
                  </a:outerShdw>
                </a:effectLst>
                <a:ea typeface="华文行楷" pitchFamily="2" charset="-122"/>
                <a:cs typeface="Times New Roman" pitchFamily="18" charset="0"/>
              </a:rPr>
              <a:t>§</a:t>
            </a:r>
            <a:r>
              <a:rPr lang="en-US" altLang="zh-CN" sz="3200" dirty="0"/>
              <a:t>1.10 </a:t>
            </a:r>
            <a:r>
              <a:rPr lang="zh-CN" altLang="en-US" sz="3200" dirty="0"/>
              <a:t>支路分析</a:t>
            </a:r>
            <a:r>
              <a:rPr lang="en-US" altLang="zh-CN" sz="3200" dirty="0">
                <a:latin typeface="+mn-lt"/>
              </a:rPr>
              <a:t>  </a:t>
            </a:r>
          </a:p>
        </p:txBody>
      </p:sp>
      <p:sp>
        <p:nvSpPr>
          <p:cNvPr id="15363" name="矩形 2"/>
          <p:cNvSpPr>
            <a:spLocks noChangeArrowheads="1"/>
          </p:cNvSpPr>
          <p:nvPr/>
        </p:nvSpPr>
        <p:spPr bwMode="auto">
          <a:xfrm>
            <a:off x="1598613" y="1682750"/>
            <a:ext cx="5845175" cy="862013"/>
          </a:xfrm>
          <a:prstGeom prst="rect">
            <a:avLst/>
          </a:prstGeom>
          <a:noFill/>
          <a:ln w="9525">
            <a:noFill/>
            <a:miter lim="800000"/>
            <a:headEnd/>
            <a:tailEnd/>
          </a:ln>
        </p:spPr>
        <p:txBody>
          <a:bodyPr wrap="none">
            <a:spAutoFit/>
          </a:bodyPr>
          <a:lstStyle/>
          <a:p>
            <a:pPr eaLnBrk="1" hangingPunct="1">
              <a:lnSpc>
                <a:spcPct val="125000"/>
              </a:lnSpc>
            </a:pPr>
            <a:r>
              <a:rPr lang="en-US" altLang="zh-CN" sz="4000">
                <a:solidFill>
                  <a:srgbClr val="FF3300"/>
                </a:solidFill>
                <a:latin typeface="楷体" pitchFamily="49" charset="-122"/>
                <a:ea typeface="楷体" pitchFamily="49" charset="-122"/>
              </a:rPr>
              <a:t>《</a:t>
            </a:r>
            <a:r>
              <a:rPr lang="zh-CN" altLang="en-US" sz="4000">
                <a:solidFill>
                  <a:srgbClr val="FF3300"/>
                </a:solidFill>
                <a:latin typeface="楷体" pitchFamily="49" charset="-122"/>
                <a:ea typeface="楷体" pitchFamily="49" charset="-122"/>
              </a:rPr>
              <a:t>电路分析基础</a:t>
            </a:r>
            <a:r>
              <a:rPr lang="en-US" altLang="zh-CN" sz="4000">
                <a:solidFill>
                  <a:srgbClr val="FF3300"/>
                </a:solidFill>
                <a:latin typeface="楷体" pitchFamily="49" charset="-122"/>
                <a:ea typeface="楷体" pitchFamily="49" charset="-122"/>
              </a:rPr>
              <a:t>》</a:t>
            </a:r>
            <a:r>
              <a:rPr lang="zh-CN" altLang="en-US" sz="4000">
                <a:solidFill>
                  <a:srgbClr val="FF3300"/>
                </a:solidFill>
                <a:latin typeface="楷体" pitchFamily="49" charset="-122"/>
                <a:ea typeface="楷体" pitchFamily="49" charset="-122"/>
              </a:rPr>
              <a:t>第二讲</a:t>
            </a:r>
            <a:endParaRPr lang="en-US" altLang="zh-CN" sz="4000">
              <a:solidFill>
                <a:srgbClr val="FF3300"/>
              </a:solidFill>
              <a:latin typeface="楷体" pitchFamily="49" charset="-122"/>
              <a:ea typeface="楷体" pitchFamily="49" charset="-122"/>
            </a:endParaRPr>
          </a:p>
        </p:txBody>
      </p:sp>
    </p:spTree>
  </p:cSld>
  <p:clrMapOvr>
    <a:masterClrMapping/>
  </p:clrMapOvr>
  <p:transition advTm="8220">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60363" y="608013"/>
            <a:ext cx="1627187" cy="522287"/>
          </a:xfrm>
          <a:prstGeom prst="rect">
            <a:avLst/>
          </a:prstGeom>
          <a:noFill/>
          <a:ln w="9525">
            <a:noFill/>
            <a:miter lim="800000"/>
            <a:headEnd/>
            <a:tailEnd/>
          </a:ln>
        </p:spPr>
        <p:txBody>
          <a:bodyPr wrap="none">
            <a:spAutoFit/>
          </a:bodyPr>
          <a:lstStyle/>
          <a:p>
            <a:pPr algn="l" eaLnBrk="1" hangingPunct="1">
              <a:defRPr/>
            </a:pPr>
            <a:r>
              <a:rPr kumimoji="0" lang="zh-CN" altLang="en-US" dirty="0">
                <a:latin typeface="+mn-ea"/>
                <a:ea typeface="+mn-ea"/>
              </a:rPr>
              <a:t>扩音电路</a:t>
            </a:r>
          </a:p>
        </p:txBody>
      </p:sp>
      <p:sp>
        <p:nvSpPr>
          <p:cNvPr id="71722" name="Text Box 42"/>
          <p:cNvSpPr txBox="1">
            <a:spLocks noChangeArrowheads="1"/>
          </p:cNvSpPr>
          <p:nvPr/>
        </p:nvSpPr>
        <p:spPr bwMode="auto">
          <a:xfrm>
            <a:off x="457200" y="5172075"/>
            <a:ext cx="8447088" cy="977900"/>
          </a:xfrm>
          <a:prstGeom prst="rect">
            <a:avLst/>
          </a:prstGeom>
          <a:noFill/>
          <a:ln w="9525">
            <a:noFill/>
            <a:miter lim="800000"/>
            <a:headEnd/>
            <a:tailEnd/>
          </a:ln>
        </p:spPr>
        <p:txBody>
          <a:bodyPr>
            <a:spAutoFit/>
          </a:bodyPr>
          <a:lstStyle/>
          <a:p>
            <a:pPr algn="l" eaLnBrk="1" hangingPunct="1">
              <a:lnSpc>
                <a:spcPct val="120000"/>
              </a:lnSpc>
              <a:defRPr/>
            </a:pPr>
            <a:r>
              <a:rPr kumimoji="0" lang="zh-CN" altLang="en-US" sz="2400" dirty="0">
                <a:latin typeface="+mn-lt"/>
                <a:ea typeface="楷体_GB2312" pitchFamily="49" charset="-122"/>
              </a:rPr>
              <a:t>核心部分为</a:t>
            </a:r>
            <a:r>
              <a:rPr kumimoji="0" lang="en-US" altLang="zh-CN" sz="2400" dirty="0">
                <a:latin typeface="+mn-lt"/>
                <a:ea typeface="楷体_GB2312" pitchFamily="49" charset="-122"/>
              </a:rPr>
              <a:t>VCCS</a:t>
            </a:r>
            <a:r>
              <a:rPr kumimoji="0" lang="zh-CN" altLang="en-US" sz="2400" dirty="0">
                <a:latin typeface="+mn-lt"/>
                <a:ea typeface="楷体_GB2312" pitchFamily="49" charset="-122"/>
              </a:rPr>
              <a:t>，</a:t>
            </a:r>
            <a:r>
              <a:rPr kumimoji="0" lang="en-US" altLang="zh-CN" sz="2400" i="1" dirty="0">
                <a:ea typeface="楷体_GB2312" pitchFamily="49" charset="-122"/>
              </a:rPr>
              <a:t> </a:t>
            </a:r>
            <a:r>
              <a:rPr kumimoji="0" lang="en-US" altLang="zh-CN" sz="2400" i="1" dirty="0" err="1">
                <a:ea typeface="楷体_GB2312" pitchFamily="49" charset="-122"/>
              </a:rPr>
              <a:t>R</a:t>
            </a:r>
            <a:r>
              <a:rPr kumimoji="0" lang="en-US" altLang="zh-CN" sz="2400" baseline="-25000" dirty="0" err="1">
                <a:ea typeface="楷体_GB2312" pitchFamily="49" charset="-122"/>
              </a:rPr>
              <a:t>i</a:t>
            </a:r>
            <a:r>
              <a:rPr kumimoji="0" lang="zh-CN" altLang="en-US" sz="2400" dirty="0">
                <a:latin typeface="+mn-lt"/>
                <a:ea typeface="楷体_GB2312" pitchFamily="49" charset="-122"/>
              </a:rPr>
              <a:t>和</a:t>
            </a:r>
            <a:r>
              <a:rPr kumimoji="0" lang="en-US" altLang="zh-CN" sz="2400" i="1" dirty="0">
                <a:ea typeface="楷体_GB2312" pitchFamily="49" charset="-122"/>
              </a:rPr>
              <a:t>R</a:t>
            </a:r>
            <a:r>
              <a:rPr kumimoji="0" lang="en-US" altLang="zh-CN" sz="2400" baseline="-25000" dirty="0">
                <a:ea typeface="楷体_GB2312" pitchFamily="49" charset="-122"/>
              </a:rPr>
              <a:t>o</a:t>
            </a:r>
            <a:r>
              <a:rPr kumimoji="0" lang="zh-CN" altLang="en-US" sz="2400" dirty="0">
                <a:latin typeface="+mn-lt"/>
                <a:ea typeface="楷体_GB2312" pitchFamily="49" charset="-122"/>
              </a:rPr>
              <a:t>分别为放大器的输入电阻和输出电阻，信源模型由电压源</a:t>
            </a:r>
            <a:r>
              <a:rPr kumimoji="0" lang="en-US" altLang="zh-CN" sz="2400" i="1" dirty="0">
                <a:latin typeface="+mn-lt"/>
                <a:ea typeface="楷体_GB2312" pitchFamily="49" charset="-122"/>
              </a:rPr>
              <a:t>u</a:t>
            </a:r>
            <a:r>
              <a:rPr kumimoji="0" lang="en-US" altLang="zh-CN" sz="2400" i="1" baseline="-25000" dirty="0">
                <a:latin typeface="+mn-lt"/>
                <a:ea typeface="楷体_GB2312" pitchFamily="49" charset="-122"/>
              </a:rPr>
              <a:t>s</a:t>
            </a:r>
            <a:r>
              <a:rPr kumimoji="0" lang="zh-CN" altLang="en-US" sz="2400" dirty="0">
                <a:latin typeface="+mn-lt"/>
                <a:ea typeface="楷体_GB2312" pitchFamily="49" charset="-122"/>
              </a:rPr>
              <a:t>和电阻</a:t>
            </a:r>
            <a:r>
              <a:rPr kumimoji="0" lang="en-US" altLang="zh-CN" sz="2400" i="1" dirty="0">
                <a:latin typeface="+mn-lt"/>
                <a:ea typeface="楷体_GB2312" pitchFamily="49" charset="-122"/>
              </a:rPr>
              <a:t>R</a:t>
            </a:r>
            <a:r>
              <a:rPr kumimoji="0" lang="en-US" altLang="zh-CN" sz="2400" i="1" baseline="-25000" dirty="0">
                <a:latin typeface="+mn-lt"/>
                <a:ea typeface="楷体_GB2312" pitchFamily="49" charset="-122"/>
              </a:rPr>
              <a:t>s</a:t>
            </a:r>
            <a:r>
              <a:rPr kumimoji="0" lang="zh-CN" altLang="en-US" sz="2400" dirty="0">
                <a:latin typeface="+mn-lt"/>
                <a:ea typeface="楷体_GB2312" pitchFamily="49" charset="-122"/>
              </a:rPr>
              <a:t>组成，负载</a:t>
            </a:r>
            <a:r>
              <a:rPr kumimoji="0" lang="en-US" altLang="zh-CN" sz="2400" i="1" dirty="0">
                <a:latin typeface="+mn-lt"/>
                <a:ea typeface="楷体_GB2312" pitchFamily="49" charset="-122"/>
              </a:rPr>
              <a:t>R</a:t>
            </a:r>
            <a:r>
              <a:rPr kumimoji="0" lang="en-US" altLang="zh-CN" sz="2400" baseline="-25000" dirty="0">
                <a:latin typeface="+mn-lt"/>
                <a:ea typeface="楷体_GB2312" pitchFamily="49" charset="-122"/>
              </a:rPr>
              <a:t>L</a:t>
            </a:r>
            <a:r>
              <a:rPr kumimoji="0" lang="zh-CN" altLang="en-US" sz="2400" dirty="0">
                <a:latin typeface="+mn-lt"/>
                <a:ea typeface="楷体_GB2312" pitchFamily="49" charset="-122"/>
              </a:rPr>
              <a:t>代表下一级</a:t>
            </a:r>
            <a:r>
              <a:rPr kumimoji="0" lang="en-US" altLang="zh-CN" sz="2400" dirty="0">
                <a:latin typeface="+mn-lt"/>
                <a:ea typeface="楷体_GB2312" pitchFamily="49" charset="-122"/>
              </a:rPr>
              <a:t>. </a:t>
            </a:r>
            <a:endParaRPr kumimoji="0" lang="zh-CN" altLang="en-US" sz="2400" dirty="0">
              <a:latin typeface="+mn-lt"/>
              <a:ea typeface="楷体_GB2312" pitchFamily="49" charset="-122"/>
            </a:endParaRPr>
          </a:p>
        </p:txBody>
      </p:sp>
      <p:grpSp>
        <p:nvGrpSpPr>
          <p:cNvPr id="19460" name="Group 142"/>
          <p:cNvGrpSpPr>
            <a:grpSpLocks/>
          </p:cNvGrpSpPr>
          <p:nvPr/>
        </p:nvGrpSpPr>
        <p:grpSpPr bwMode="auto">
          <a:xfrm>
            <a:off x="1412875" y="2798763"/>
            <a:ext cx="6202363" cy="2087562"/>
            <a:chOff x="1014" y="2560"/>
            <a:chExt cx="3907" cy="1315"/>
          </a:xfrm>
        </p:grpSpPr>
        <p:grpSp>
          <p:nvGrpSpPr>
            <p:cNvPr id="19509" name="Group 45"/>
            <p:cNvGrpSpPr>
              <a:grpSpLocks/>
            </p:cNvGrpSpPr>
            <p:nvPr/>
          </p:nvGrpSpPr>
          <p:grpSpPr bwMode="auto">
            <a:xfrm>
              <a:off x="1852" y="2560"/>
              <a:ext cx="2292" cy="1315"/>
              <a:chOff x="0" y="-16"/>
              <a:chExt cx="2359" cy="1315"/>
            </a:xfrm>
          </p:grpSpPr>
          <p:sp>
            <p:nvSpPr>
              <p:cNvPr id="19528" name="Rectangle 46"/>
              <p:cNvSpPr>
                <a:spLocks noChangeArrowheads="1"/>
              </p:cNvSpPr>
              <p:nvPr/>
            </p:nvSpPr>
            <p:spPr bwMode="auto">
              <a:xfrm>
                <a:off x="146" y="-16"/>
                <a:ext cx="2087" cy="1315"/>
              </a:xfrm>
              <a:prstGeom prst="rect">
                <a:avLst/>
              </a:prstGeom>
              <a:solidFill>
                <a:srgbClr val="C5F0FF"/>
              </a:solidFill>
              <a:ln w="12700">
                <a:solidFill>
                  <a:schemeClr val="tx2"/>
                </a:solidFill>
                <a:miter lim="800000"/>
                <a:headEnd/>
                <a:tailEnd/>
              </a:ln>
            </p:spPr>
            <p:txBody>
              <a:bodyPr wrap="none" anchor="ctr"/>
              <a:lstStyle/>
              <a:p>
                <a:endParaRPr lang="zh-CN" altLang="en-US"/>
              </a:p>
            </p:txBody>
          </p:sp>
          <p:grpSp>
            <p:nvGrpSpPr>
              <p:cNvPr id="19529" name="Group 47"/>
              <p:cNvGrpSpPr>
                <a:grpSpLocks/>
              </p:cNvGrpSpPr>
              <p:nvPr/>
            </p:nvGrpSpPr>
            <p:grpSpPr bwMode="auto">
              <a:xfrm>
                <a:off x="0" y="151"/>
                <a:ext cx="1073" cy="1061"/>
                <a:chOff x="0" y="-30"/>
                <a:chExt cx="1073" cy="1061"/>
              </a:xfrm>
            </p:grpSpPr>
            <p:sp>
              <p:nvSpPr>
                <p:cNvPr id="19542" name="Line 48"/>
                <p:cNvSpPr>
                  <a:spLocks noChangeShapeType="1"/>
                </p:cNvSpPr>
                <p:nvPr/>
              </p:nvSpPr>
              <p:spPr bwMode="auto">
                <a:xfrm>
                  <a:off x="0" y="0"/>
                  <a:ext cx="864" cy="0"/>
                </a:xfrm>
                <a:prstGeom prst="line">
                  <a:avLst/>
                </a:prstGeom>
                <a:noFill/>
                <a:ln w="28575">
                  <a:solidFill>
                    <a:schemeClr val="tx2"/>
                  </a:solidFill>
                  <a:round/>
                  <a:headEnd type="oval" w="med" len="med"/>
                  <a:tailEnd type="oval" w="med" len="med"/>
                </a:ln>
              </p:spPr>
              <p:txBody>
                <a:bodyPr/>
                <a:lstStyle/>
                <a:p>
                  <a:endParaRPr lang="zh-CN" altLang="en-US"/>
                </a:p>
              </p:txBody>
            </p:sp>
            <p:sp>
              <p:nvSpPr>
                <p:cNvPr id="19543" name="Line 49"/>
                <p:cNvSpPr>
                  <a:spLocks noChangeShapeType="1"/>
                </p:cNvSpPr>
                <p:nvPr/>
              </p:nvSpPr>
              <p:spPr bwMode="auto">
                <a:xfrm>
                  <a:off x="45" y="953"/>
                  <a:ext cx="864" cy="0"/>
                </a:xfrm>
                <a:prstGeom prst="line">
                  <a:avLst/>
                </a:prstGeom>
                <a:noFill/>
                <a:ln w="28575">
                  <a:solidFill>
                    <a:schemeClr val="tx2"/>
                  </a:solidFill>
                  <a:round/>
                  <a:headEnd type="oval" w="med" len="med"/>
                  <a:tailEnd type="oval" w="med" len="med"/>
                </a:ln>
              </p:spPr>
              <p:txBody>
                <a:bodyPr/>
                <a:lstStyle/>
                <a:p>
                  <a:endParaRPr lang="zh-CN" altLang="en-US"/>
                </a:p>
              </p:txBody>
            </p:sp>
            <p:grpSp>
              <p:nvGrpSpPr>
                <p:cNvPr id="19544" name="Group 50"/>
                <p:cNvGrpSpPr>
                  <a:grpSpLocks/>
                </p:cNvGrpSpPr>
                <p:nvPr/>
              </p:nvGrpSpPr>
              <p:grpSpPr bwMode="auto">
                <a:xfrm>
                  <a:off x="430" y="0"/>
                  <a:ext cx="136" cy="953"/>
                  <a:chOff x="0" y="0"/>
                  <a:chExt cx="136" cy="953"/>
                </a:xfrm>
              </p:grpSpPr>
              <p:sp>
                <p:nvSpPr>
                  <p:cNvPr id="19550" name="Line 51"/>
                  <p:cNvSpPr>
                    <a:spLocks noChangeShapeType="1"/>
                  </p:cNvSpPr>
                  <p:nvPr/>
                </p:nvSpPr>
                <p:spPr bwMode="auto">
                  <a:xfrm>
                    <a:off x="69" y="0"/>
                    <a:ext cx="0" cy="953"/>
                  </a:xfrm>
                  <a:prstGeom prst="line">
                    <a:avLst/>
                  </a:prstGeom>
                  <a:noFill/>
                  <a:ln w="28575">
                    <a:solidFill>
                      <a:schemeClr val="tx2"/>
                    </a:solidFill>
                    <a:round/>
                    <a:headEnd type="oval" w="med" len="med"/>
                    <a:tailEnd type="oval" w="med" len="med"/>
                  </a:ln>
                </p:spPr>
                <p:txBody>
                  <a:bodyPr/>
                  <a:lstStyle/>
                  <a:p>
                    <a:endParaRPr lang="zh-CN" altLang="en-US"/>
                  </a:p>
                </p:txBody>
              </p:sp>
              <p:sp>
                <p:nvSpPr>
                  <p:cNvPr id="19551" name="Rectangle 52"/>
                  <p:cNvSpPr>
                    <a:spLocks noChangeArrowheads="1"/>
                  </p:cNvSpPr>
                  <p:nvPr/>
                </p:nvSpPr>
                <p:spPr bwMode="auto">
                  <a:xfrm>
                    <a:off x="0" y="318"/>
                    <a:ext cx="136" cy="317"/>
                  </a:xfrm>
                  <a:prstGeom prst="rect">
                    <a:avLst/>
                  </a:prstGeom>
                  <a:solidFill>
                    <a:srgbClr val="FF9797"/>
                  </a:solidFill>
                  <a:ln w="28575">
                    <a:solidFill>
                      <a:schemeClr val="tx2"/>
                    </a:solidFill>
                    <a:miter lim="800000"/>
                    <a:headEnd/>
                    <a:tailEnd/>
                  </a:ln>
                </p:spPr>
                <p:txBody>
                  <a:bodyPr wrap="none" anchor="ctr"/>
                  <a:lstStyle/>
                  <a:p>
                    <a:endParaRPr lang="zh-CN" altLang="en-US"/>
                  </a:p>
                </p:txBody>
              </p:sp>
            </p:grpSp>
            <p:grpSp>
              <p:nvGrpSpPr>
                <p:cNvPr id="19545" name="Group 53"/>
                <p:cNvGrpSpPr>
                  <a:grpSpLocks/>
                </p:cNvGrpSpPr>
                <p:nvPr/>
              </p:nvGrpSpPr>
              <p:grpSpPr bwMode="auto">
                <a:xfrm>
                  <a:off x="663" y="-30"/>
                  <a:ext cx="410" cy="1061"/>
                  <a:chOff x="119" y="-30"/>
                  <a:chExt cx="410" cy="1061"/>
                </a:xfrm>
              </p:grpSpPr>
              <p:sp>
                <p:nvSpPr>
                  <p:cNvPr id="71734" name="Text Box 54"/>
                  <p:cNvSpPr txBox="1">
                    <a:spLocks noChangeArrowheads="1"/>
                  </p:cNvSpPr>
                  <p:nvPr/>
                </p:nvSpPr>
                <p:spPr bwMode="auto">
                  <a:xfrm>
                    <a:off x="136" y="0"/>
                    <a:ext cx="357"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71735" name="Text Box 55"/>
                  <p:cNvSpPr txBox="1">
                    <a:spLocks noChangeArrowheads="1"/>
                  </p:cNvSpPr>
                  <p:nvPr/>
                </p:nvSpPr>
                <p:spPr bwMode="auto">
                  <a:xfrm>
                    <a:off x="136" y="589"/>
                    <a:ext cx="223"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19549" name="Text Box 56"/>
                  <p:cNvSpPr txBox="1">
                    <a:spLocks noChangeArrowheads="1"/>
                  </p:cNvSpPr>
                  <p:nvPr/>
                </p:nvSpPr>
                <p:spPr bwMode="auto">
                  <a:xfrm rot="10702485" flipV="1">
                    <a:off x="119" y="-30"/>
                    <a:ext cx="410" cy="679"/>
                  </a:xfrm>
                  <a:prstGeom prst="rect">
                    <a:avLst/>
                  </a:prstGeom>
                  <a:noFill/>
                  <a:ln w="9525">
                    <a:noFill/>
                    <a:miter lim="800000"/>
                    <a:headEnd/>
                    <a:tailEnd/>
                  </a:ln>
                </p:spPr>
                <p:txBody>
                  <a:bodyPr>
                    <a:spAutoFit/>
                  </a:bodyPr>
                  <a:lstStyle/>
                  <a:p>
                    <a:pPr algn="l" eaLnBrk="1" hangingPunct="1"/>
                    <a:r>
                      <a:rPr kumimoji="0" lang="zh-CN" altLang="en-US" sz="3200" i="1">
                        <a:solidFill>
                          <a:schemeClr val="hlink"/>
                        </a:solidFill>
                        <a:ea typeface="宋体" pitchFamily="2" charset="-122"/>
                      </a:rPr>
                      <a:t>  </a:t>
                    </a:r>
                    <a:r>
                      <a:rPr kumimoji="0" lang="en-US" altLang="zh-CN" sz="3200" i="1">
                        <a:solidFill>
                          <a:srgbClr val="FF3300"/>
                        </a:solidFill>
                        <a:ea typeface="宋体" pitchFamily="2" charset="-122"/>
                      </a:rPr>
                      <a:t>u</a:t>
                    </a:r>
                    <a:r>
                      <a:rPr kumimoji="0" lang="en-US" altLang="zh-CN" sz="3200" i="1" baseline="-25000">
                        <a:solidFill>
                          <a:srgbClr val="FF3300"/>
                        </a:solidFill>
                        <a:ea typeface="宋体" pitchFamily="2" charset="-122"/>
                      </a:rPr>
                      <a:t>i</a:t>
                    </a:r>
                  </a:p>
                </p:txBody>
              </p:sp>
            </p:grpSp>
            <p:sp>
              <p:nvSpPr>
                <p:cNvPr id="19546" name="Text Box 57"/>
                <p:cNvSpPr txBox="1">
                  <a:spLocks noChangeArrowheads="1"/>
                </p:cNvSpPr>
                <p:nvPr/>
              </p:nvSpPr>
              <p:spPr bwMode="auto">
                <a:xfrm>
                  <a:off x="136" y="318"/>
                  <a:ext cx="311"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3200" baseline="-25000">
                      <a:solidFill>
                        <a:schemeClr val="tx2"/>
                      </a:solidFill>
                      <a:ea typeface="宋体" pitchFamily="2" charset="-122"/>
                    </a:rPr>
                    <a:t>i</a:t>
                  </a:r>
                </a:p>
              </p:txBody>
            </p:sp>
          </p:grpSp>
          <p:grpSp>
            <p:nvGrpSpPr>
              <p:cNvPr id="19530" name="Group 58"/>
              <p:cNvGrpSpPr>
                <a:grpSpLocks/>
              </p:cNvGrpSpPr>
              <p:nvPr/>
            </p:nvGrpSpPr>
            <p:grpSpPr bwMode="auto">
              <a:xfrm>
                <a:off x="1089" y="181"/>
                <a:ext cx="1270" cy="953"/>
                <a:chOff x="0" y="0"/>
                <a:chExt cx="1270" cy="953"/>
              </a:xfrm>
            </p:grpSpPr>
            <p:sp>
              <p:nvSpPr>
                <p:cNvPr id="19531" name="Line 59"/>
                <p:cNvSpPr>
                  <a:spLocks noChangeShapeType="1"/>
                </p:cNvSpPr>
                <p:nvPr/>
              </p:nvSpPr>
              <p:spPr bwMode="auto">
                <a:xfrm>
                  <a:off x="177" y="0"/>
                  <a:ext cx="0" cy="953"/>
                </a:xfrm>
                <a:prstGeom prst="line">
                  <a:avLst/>
                </a:prstGeom>
                <a:noFill/>
                <a:ln w="28575">
                  <a:solidFill>
                    <a:schemeClr val="tx2"/>
                  </a:solidFill>
                  <a:round/>
                  <a:headEnd/>
                  <a:tailEnd/>
                </a:ln>
              </p:spPr>
              <p:txBody>
                <a:bodyPr/>
                <a:lstStyle/>
                <a:p>
                  <a:endParaRPr lang="zh-CN" altLang="en-US"/>
                </a:p>
              </p:txBody>
            </p:sp>
            <p:sp>
              <p:nvSpPr>
                <p:cNvPr id="19532" name="Line 60"/>
                <p:cNvSpPr>
                  <a:spLocks noChangeShapeType="1"/>
                </p:cNvSpPr>
                <p:nvPr/>
              </p:nvSpPr>
              <p:spPr bwMode="auto">
                <a:xfrm>
                  <a:off x="177" y="953"/>
                  <a:ext cx="1093" cy="0"/>
                </a:xfrm>
                <a:prstGeom prst="line">
                  <a:avLst/>
                </a:prstGeom>
                <a:noFill/>
                <a:ln w="28575">
                  <a:solidFill>
                    <a:schemeClr val="tx2"/>
                  </a:solidFill>
                  <a:round/>
                  <a:headEnd/>
                  <a:tailEnd type="oval" w="med" len="med"/>
                </a:ln>
              </p:spPr>
              <p:txBody>
                <a:bodyPr/>
                <a:lstStyle/>
                <a:p>
                  <a:endParaRPr lang="zh-CN" altLang="en-US"/>
                </a:p>
              </p:txBody>
            </p:sp>
            <p:sp>
              <p:nvSpPr>
                <p:cNvPr id="19533" name="Text Box 61"/>
                <p:cNvSpPr txBox="1">
                  <a:spLocks noChangeArrowheads="1"/>
                </p:cNvSpPr>
                <p:nvPr/>
              </p:nvSpPr>
              <p:spPr bwMode="auto">
                <a:xfrm>
                  <a:off x="131" y="510"/>
                  <a:ext cx="529" cy="291"/>
                </a:xfrm>
                <a:prstGeom prst="rect">
                  <a:avLst/>
                </a:prstGeom>
                <a:noFill/>
                <a:ln w="9525">
                  <a:noFill/>
                  <a:miter lim="800000"/>
                  <a:headEnd/>
                  <a:tailEnd/>
                </a:ln>
              </p:spPr>
              <p:txBody>
                <a:bodyPr wrap="none">
                  <a:spAutoFit/>
                </a:bodyPr>
                <a:lstStyle/>
                <a:p>
                  <a:pPr algn="l" eaLnBrk="1" hangingPunct="1"/>
                  <a:r>
                    <a:rPr kumimoji="0" lang="zh-CN" altLang="en-US" sz="2400">
                      <a:solidFill>
                        <a:srgbClr val="FF3300"/>
                      </a:solidFill>
                      <a:ea typeface="宋体" pitchFamily="2" charset="-122"/>
                    </a:rPr>
                    <a:t> </a:t>
                  </a:r>
                  <a:r>
                    <a:rPr kumimoji="0" lang="en-US" altLang="zh-CN" sz="2400" i="1">
                      <a:solidFill>
                        <a:srgbClr val="FF3300"/>
                      </a:solidFill>
                      <a:ea typeface="楷体_GB2312" pitchFamily="49" charset="-122"/>
                    </a:rPr>
                    <a:t>g</a:t>
                  </a:r>
                  <a:r>
                    <a:rPr kumimoji="0" lang="en-US" altLang="zh-CN" sz="2400" baseline="-25000">
                      <a:solidFill>
                        <a:srgbClr val="FF3300"/>
                      </a:solidFill>
                      <a:ea typeface="楷体_GB2312" pitchFamily="49" charset="-122"/>
                    </a:rPr>
                    <a:t>m</a:t>
                  </a:r>
                  <a:r>
                    <a:rPr kumimoji="0" lang="en-US" altLang="zh-CN" sz="2400" i="1">
                      <a:solidFill>
                        <a:srgbClr val="FF3300"/>
                      </a:solidFill>
                      <a:ea typeface="宋体" pitchFamily="2" charset="-122"/>
                    </a:rPr>
                    <a:t>u</a:t>
                  </a:r>
                  <a:r>
                    <a:rPr kumimoji="0" lang="en-US" altLang="zh-CN" sz="2400" i="1" baseline="-25000">
                      <a:solidFill>
                        <a:srgbClr val="FF3300"/>
                      </a:solidFill>
                      <a:ea typeface="宋体" pitchFamily="2" charset="-122"/>
                    </a:rPr>
                    <a:t>i</a:t>
                  </a:r>
                </a:p>
              </p:txBody>
            </p:sp>
            <p:sp>
              <p:nvSpPr>
                <p:cNvPr id="19534" name="Line 62"/>
                <p:cNvSpPr>
                  <a:spLocks noChangeShapeType="1"/>
                </p:cNvSpPr>
                <p:nvPr/>
              </p:nvSpPr>
              <p:spPr bwMode="auto">
                <a:xfrm>
                  <a:off x="177" y="0"/>
                  <a:ext cx="1093" cy="0"/>
                </a:xfrm>
                <a:prstGeom prst="line">
                  <a:avLst/>
                </a:prstGeom>
                <a:noFill/>
                <a:ln w="28575">
                  <a:solidFill>
                    <a:schemeClr val="tx2"/>
                  </a:solidFill>
                  <a:round/>
                  <a:headEnd/>
                  <a:tailEnd type="oval" w="med" len="med"/>
                </a:ln>
              </p:spPr>
              <p:txBody>
                <a:bodyPr/>
                <a:lstStyle/>
                <a:p>
                  <a:endParaRPr lang="zh-CN" altLang="en-US"/>
                </a:p>
              </p:txBody>
            </p:sp>
            <p:sp>
              <p:nvSpPr>
                <p:cNvPr id="19535" name="Rectangle 63"/>
                <p:cNvSpPr>
                  <a:spLocks noChangeArrowheads="1"/>
                </p:cNvSpPr>
                <p:nvPr/>
              </p:nvSpPr>
              <p:spPr bwMode="auto">
                <a:xfrm rot="2714370">
                  <a:off x="51" y="352"/>
                  <a:ext cx="240" cy="244"/>
                </a:xfrm>
                <a:prstGeom prst="rect">
                  <a:avLst/>
                </a:prstGeom>
                <a:solidFill>
                  <a:srgbClr val="FF9797"/>
                </a:solidFill>
                <a:ln w="31750">
                  <a:solidFill>
                    <a:schemeClr val="tx2"/>
                  </a:solidFill>
                  <a:miter lim="800000"/>
                  <a:headEnd/>
                  <a:tailEnd/>
                </a:ln>
              </p:spPr>
              <p:txBody>
                <a:bodyPr wrap="none" anchor="ctr"/>
                <a:lstStyle/>
                <a:p>
                  <a:endParaRPr lang="zh-CN" altLang="en-US"/>
                </a:p>
              </p:txBody>
            </p:sp>
            <p:sp>
              <p:nvSpPr>
                <p:cNvPr id="19536" name="Line 64"/>
                <p:cNvSpPr>
                  <a:spLocks noChangeShapeType="1"/>
                </p:cNvSpPr>
                <p:nvPr/>
              </p:nvSpPr>
              <p:spPr bwMode="auto">
                <a:xfrm>
                  <a:off x="177" y="680"/>
                  <a:ext cx="0" cy="168"/>
                </a:xfrm>
                <a:prstGeom prst="line">
                  <a:avLst/>
                </a:prstGeom>
                <a:noFill/>
                <a:ln w="28575">
                  <a:solidFill>
                    <a:srgbClr val="FF0000"/>
                  </a:solidFill>
                  <a:round/>
                  <a:headEnd/>
                  <a:tailEnd type="stealth" w="lg" len="lg"/>
                </a:ln>
              </p:spPr>
              <p:txBody>
                <a:bodyPr/>
                <a:lstStyle/>
                <a:p>
                  <a:endParaRPr lang="zh-CN" altLang="en-US"/>
                </a:p>
              </p:txBody>
            </p:sp>
            <p:sp>
              <p:nvSpPr>
                <p:cNvPr id="19537" name="Line 65"/>
                <p:cNvSpPr>
                  <a:spLocks noChangeShapeType="1"/>
                </p:cNvSpPr>
                <p:nvPr/>
              </p:nvSpPr>
              <p:spPr bwMode="auto">
                <a:xfrm>
                  <a:off x="0" y="476"/>
                  <a:ext cx="342" cy="0"/>
                </a:xfrm>
                <a:prstGeom prst="line">
                  <a:avLst/>
                </a:prstGeom>
                <a:noFill/>
                <a:ln w="28575">
                  <a:solidFill>
                    <a:schemeClr val="tx2"/>
                  </a:solidFill>
                  <a:round/>
                  <a:headEnd/>
                  <a:tailEnd/>
                </a:ln>
              </p:spPr>
              <p:txBody>
                <a:bodyPr/>
                <a:lstStyle/>
                <a:p>
                  <a:endParaRPr lang="zh-CN" altLang="en-US"/>
                </a:p>
              </p:txBody>
            </p:sp>
            <p:grpSp>
              <p:nvGrpSpPr>
                <p:cNvPr id="19538" name="Group 66"/>
                <p:cNvGrpSpPr>
                  <a:grpSpLocks/>
                </p:cNvGrpSpPr>
                <p:nvPr/>
              </p:nvGrpSpPr>
              <p:grpSpPr bwMode="auto">
                <a:xfrm>
                  <a:off x="708" y="0"/>
                  <a:ext cx="139" cy="953"/>
                  <a:chOff x="68" y="0"/>
                  <a:chExt cx="136" cy="953"/>
                </a:xfrm>
              </p:grpSpPr>
              <p:sp>
                <p:nvSpPr>
                  <p:cNvPr id="19540" name="Line 67"/>
                  <p:cNvSpPr>
                    <a:spLocks noChangeShapeType="1"/>
                  </p:cNvSpPr>
                  <p:nvPr/>
                </p:nvSpPr>
                <p:spPr bwMode="auto">
                  <a:xfrm>
                    <a:off x="137" y="0"/>
                    <a:ext cx="0" cy="953"/>
                  </a:xfrm>
                  <a:prstGeom prst="line">
                    <a:avLst/>
                  </a:prstGeom>
                  <a:noFill/>
                  <a:ln w="28575">
                    <a:solidFill>
                      <a:schemeClr val="tx2"/>
                    </a:solidFill>
                    <a:round/>
                    <a:headEnd type="oval" w="med" len="med"/>
                    <a:tailEnd type="oval" w="med" len="med"/>
                  </a:ln>
                </p:spPr>
                <p:txBody>
                  <a:bodyPr/>
                  <a:lstStyle/>
                  <a:p>
                    <a:endParaRPr lang="zh-CN" altLang="en-US"/>
                  </a:p>
                </p:txBody>
              </p:sp>
              <p:sp>
                <p:nvSpPr>
                  <p:cNvPr id="19541" name="Rectangle 68"/>
                  <p:cNvSpPr>
                    <a:spLocks noChangeArrowheads="1"/>
                  </p:cNvSpPr>
                  <p:nvPr/>
                </p:nvSpPr>
                <p:spPr bwMode="auto">
                  <a:xfrm>
                    <a:off x="68" y="318"/>
                    <a:ext cx="136" cy="317"/>
                  </a:xfrm>
                  <a:prstGeom prst="rect">
                    <a:avLst/>
                  </a:prstGeom>
                  <a:solidFill>
                    <a:srgbClr val="FF9797"/>
                  </a:solidFill>
                  <a:ln w="28575">
                    <a:solidFill>
                      <a:schemeClr val="tx2"/>
                    </a:solidFill>
                    <a:miter lim="800000"/>
                    <a:headEnd/>
                    <a:tailEnd/>
                  </a:ln>
                </p:spPr>
                <p:txBody>
                  <a:bodyPr wrap="none" anchor="ctr"/>
                  <a:lstStyle/>
                  <a:p>
                    <a:endParaRPr lang="zh-CN" altLang="en-US"/>
                  </a:p>
                </p:txBody>
              </p:sp>
            </p:grpSp>
            <p:sp>
              <p:nvSpPr>
                <p:cNvPr id="19539" name="Text Box 69"/>
                <p:cNvSpPr txBox="1">
                  <a:spLocks noChangeArrowheads="1"/>
                </p:cNvSpPr>
                <p:nvPr/>
              </p:nvSpPr>
              <p:spPr bwMode="auto">
                <a:xfrm>
                  <a:off x="818" y="325"/>
                  <a:ext cx="348"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O</a:t>
                  </a:r>
                </a:p>
              </p:txBody>
            </p:sp>
          </p:grpSp>
        </p:grpSp>
        <p:sp>
          <p:nvSpPr>
            <p:cNvPr id="19510" name="Line 72"/>
            <p:cNvSpPr>
              <a:spLocks noChangeShapeType="1"/>
            </p:cNvSpPr>
            <p:nvPr/>
          </p:nvSpPr>
          <p:spPr bwMode="auto">
            <a:xfrm>
              <a:off x="1146" y="2757"/>
              <a:ext cx="705" cy="0"/>
            </a:xfrm>
            <a:prstGeom prst="line">
              <a:avLst/>
            </a:prstGeom>
            <a:noFill/>
            <a:ln w="28575">
              <a:solidFill>
                <a:schemeClr val="tx1"/>
              </a:solidFill>
              <a:round/>
              <a:headEnd/>
              <a:tailEnd/>
            </a:ln>
          </p:spPr>
          <p:txBody>
            <a:bodyPr/>
            <a:lstStyle/>
            <a:p>
              <a:endParaRPr lang="zh-CN" altLang="en-US"/>
            </a:p>
          </p:txBody>
        </p:sp>
        <p:sp>
          <p:nvSpPr>
            <p:cNvPr id="19511" name="Rectangle 73"/>
            <p:cNvSpPr>
              <a:spLocks noChangeArrowheads="1"/>
            </p:cNvSpPr>
            <p:nvPr/>
          </p:nvSpPr>
          <p:spPr bwMode="auto">
            <a:xfrm>
              <a:off x="1367" y="2689"/>
              <a:ext cx="308" cy="136"/>
            </a:xfrm>
            <a:prstGeom prst="rect">
              <a:avLst/>
            </a:prstGeom>
            <a:solidFill>
              <a:srgbClr val="3333FF"/>
            </a:solidFill>
            <a:ln w="28575">
              <a:solidFill>
                <a:schemeClr val="hlink"/>
              </a:solidFill>
              <a:miter lim="800000"/>
              <a:headEnd/>
              <a:tailEnd/>
            </a:ln>
          </p:spPr>
          <p:txBody>
            <a:bodyPr wrap="none" anchor="ctr"/>
            <a:lstStyle/>
            <a:p>
              <a:endParaRPr lang="zh-CN" altLang="en-US"/>
            </a:p>
          </p:txBody>
        </p:sp>
        <p:sp>
          <p:nvSpPr>
            <p:cNvPr id="19512" name="Line 74"/>
            <p:cNvSpPr>
              <a:spLocks noChangeShapeType="1"/>
            </p:cNvSpPr>
            <p:nvPr/>
          </p:nvSpPr>
          <p:spPr bwMode="auto">
            <a:xfrm>
              <a:off x="1191" y="3710"/>
              <a:ext cx="704" cy="0"/>
            </a:xfrm>
            <a:prstGeom prst="line">
              <a:avLst/>
            </a:prstGeom>
            <a:noFill/>
            <a:ln w="28575">
              <a:solidFill>
                <a:schemeClr val="tx1"/>
              </a:solidFill>
              <a:round/>
              <a:headEnd/>
              <a:tailEnd/>
            </a:ln>
          </p:spPr>
          <p:txBody>
            <a:bodyPr/>
            <a:lstStyle/>
            <a:p>
              <a:endParaRPr lang="zh-CN" altLang="en-US"/>
            </a:p>
          </p:txBody>
        </p:sp>
        <p:sp>
          <p:nvSpPr>
            <p:cNvPr id="71756" name="Text Box 76"/>
            <p:cNvSpPr txBox="1">
              <a:spLocks noChangeArrowheads="1"/>
            </p:cNvSpPr>
            <p:nvPr/>
          </p:nvSpPr>
          <p:spPr bwMode="auto">
            <a:xfrm>
              <a:off x="1177" y="2712"/>
              <a:ext cx="321"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71757" name="Text Box 77"/>
            <p:cNvSpPr txBox="1">
              <a:spLocks noChangeArrowheads="1"/>
            </p:cNvSpPr>
            <p:nvPr/>
          </p:nvSpPr>
          <p:spPr bwMode="auto">
            <a:xfrm>
              <a:off x="1218" y="3295"/>
              <a:ext cx="201"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19515" name="Text Box 78"/>
            <p:cNvSpPr txBox="1">
              <a:spLocks noChangeArrowheads="1"/>
            </p:cNvSpPr>
            <p:nvPr/>
          </p:nvSpPr>
          <p:spPr bwMode="auto">
            <a:xfrm>
              <a:off x="1299" y="3045"/>
              <a:ext cx="305" cy="368"/>
            </a:xfrm>
            <a:prstGeom prst="rect">
              <a:avLst/>
            </a:prstGeom>
            <a:noFill/>
            <a:ln w="9525">
              <a:noFill/>
              <a:miter lim="800000"/>
              <a:headEnd/>
              <a:tailEnd/>
            </a:ln>
          </p:spPr>
          <p:txBody>
            <a:bodyPr wrap="none">
              <a:spAutoFit/>
            </a:bodyPr>
            <a:lstStyle/>
            <a:p>
              <a:pPr algn="l" eaLnBrk="1" hangingPunct="1"/>
              <a:r>
                <a:rPr kumimoji="0" lang="en-US" altLang="zh-CN" sz="3200" b="0" i="1">
                  <a:solidFill>
                    <a:schemeClr val="tx2"/>
                  </a:solidFill>
                  <a:ea typeface="宋体" pitchFamily="2" charset="-122"/>
                </a:rPr>
                <a:t>u</a:t>
              </a:r>
              <a:r>
                <a:rPr kumimoji="0" lang="en-US" altLang="zh-CN" sz="2000" baseline="-25000">
                  <a:solidFill>
                    <a:schemeClr val="tx2"/>
                  </a:solidFill>
                  <a:ea typeface="宋体" pitchFamily="2" charset="-122"/>
                </a:rPr>
                <a:t>S</a:t>
              </a:r>
            </a:p>
          </p:txBody>
        </p:sp>
        <p:sp>
          <p:nvSpPr>
            <p:cNvPr id="19516" name="Oval 79"/>
            <p:cNvSpPr>
              <a:spLocks noChangeArrowheads="1"/>
            </p:cNvSpPr>
            <p:nvPr/>
          </p:nvSpPr>
          <p:spPr bwMode="auto">
            <a:xfrm>
              <a:off x="1014" y="3087"/>
              <a:ext cx="306" cy="312"/>
            </a:xfrm>
            <a:prstGeom prst="ellipse">
              <a:avLst/>
            </a:prstGeom>
            <a:solidFill>
              <a:srgbClr val="3333FF"/>
            </a:solidFill>
            <a:ln w="28575">
              <a:solidFill>
                <a:schemeClr val="hlink"/>
              </a:solidFill>
              <a:round/>
              <a:headEnd/>
              <a:tailEnd/>
            </a:ln>
          </p:spPr>
          <p:txBody>
            <a:bodyPr wrap="none" anchor="ctr"/>
            <a:lstStyle/>
            <a:p>
              <a:endParaRPr lang="zh-CN" altLang="en-US"/>
            </a:p>
          </p:txBody>
        </p:sp>
        <p:sp>
          <p:nvSpPr>
            <p:cNvPr id="19517" name="Line 80"/>
            <p:cNvSpPr>
              <a:spLocks noChangeShapeType="1"/>
            </p:cNvSpPr>
            <p:nvPr/>
          </p:nvSpPr>
          <p:spPr bwMode="auto">
            <a:xfrm>
              <a:off x="1165" y="2754"/>
              <a:ext cx="0" cy="956"/>
            </a:xfrm>
            <a:prstGeom prst="line">
              <a:avLst/>
            </a:prstGeom>
            <a:noFill/>
            <a:ln w="28575">
              <a:solidFill>
                <a:schemeClr val="tx1"/>
              </a:solidFill>
              <a:round/>
              <a:headEnd type="oval" w="med" len="med"/>
              <a:tailEnd type="oval" w="med" len="med"/>
            </a:ln>
          </p:spPr>
          <p:txBody>
            <a:bodyPr/>
            <a:lstStyle/>
            <a:p>
              <a:endParaRPr lang="zh-CN" altLang="en-US"/>
            </a:p>
          </p:txBody>
        </p:sp>
        <p:sp>
          <p:nvSpPr>
            <p:cNvPr id="19518" name="Text Box 81"/>
            <p:cNvSpPr txBox="1">
              <a:spLocks noChangeArrowheads="1"/>
            </p:cNvSpPr>
            <p:nvPr/>
          </p:nvSpPr>
          <p:spPr bwMode="auto">
            <a:xfrm>
              <a:off x="1410" y="2803"/>
              <a:ext cx="314"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S</a:t>
              </a:r>
            </a:p>
          </p:txBody>
        </p:sp>
        <p:grpSp>
          <p:nvGrpSpPr>
            <p:cNvPr id="19519" name="Group 83"/>
            <p:cNvGrpSpPr>
              <a:grpSpLocks/>
            </p:cNvGrpSpPr>
            <p:nvPr/>
          </p:nvGrpSpPr>
          <p:grpSpPr bwMode="auto">
            <a:xfrm>
              <a:off x="4302" y="2757"/>
              <a:ext cx="619" cy="1031"/>
              <a:chOff x="0" y="0"/>
              <a:chExt cx="494" cy="1031"/>
            </a:xfrm>
          </p:grpSpPr>
          <p:sp>
            <p:nvSpPr>
              <p:cNvPr id="71764" name="Text Box 84"/>
              <p:cNvSpPr txBox="1">
                <a:spLocks noChangeArrowheads="1"/>
              </p:cNvSpPr>
              <p:nvPr/>
            </p:nvSpPr>
            <p:spPr bwMode="auto">
              <a:xfrm>
                <a:off x="137" y="0"/>
                <a:ext cx="357"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71765" name="Text Box 85"/>
              <p:cNvSpPr txBox="1">
                <a:spLocks noChangeArrowheads="1"/>
              </p:cNvSpPr>
              <p:nvPr/>
            </p:nvSpPr>
            <p:spPr bwMode="auto">
              <a:xfrm>
                <a:off x="137" y="589"/>
                <a:ext cx="223"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19527" name="Text Box 86"/>
              <p:cNvSpPr txBox="1">
                <a:spLocks noChangeArrowheads="1"/>
              </p:cNvSpPr>
              <p:nvPr/>
            </p:nvSpPr>
            <p:spPr bwMode="auto">
              <a:xfrm rot="10702485" flipV="1">
                <a:off x="0" y="314"/>
                <a:ext cx="411" cy="365"/>
              </a:xfrm>
              <a:prstGeom prst="rect">
                <a:avLst/>
              </a:prstGeom>
              <a:noFill/>
              <a:ln w="9525">
                <a:noFill/>
                <a:miter lim="800000"/>
                <a:headEnd/>
                <a:tailEnd/>
              </a:ln>
            </p:spPr>
            <p:txBody>
              <a:bodyPr>
                <a:spAutoFit/>
              </a:bodyPr>
              <a:lstStyle/>
              <a:p>
                <a:pPr algn="l" eaLnBrk="1" hangingPunct="1"/>
                <a:r>
                  <a:rPr kumimoji="0" lang="zh-CN" altLang="en-US" sz="3200" i="1">
                    <a:solidFill>
                      <a:schemeClr val="hlink"/>
                    </a:solidFill>
                    <a:ea typeface="宋体" pitchFamily="2" charset="-122"/>
                  </a:rPr>
                  <a:t>  </a:t>
                </a:r>
                <a:r>
                  <a:rPr kumimoji="0" lang="en-US" altLang="zh-CN" sz="3200" b="0" i="1">
                    <a:solidFill>
                      <a:schemeClr val="tx2"/>
                    </a:solidFill>
                    <a:ea typeface="宋体" pitchFamily="2" charset="-122"/>
                  </a:rPr>
                  <a:t>u</a:t>
                </a:r>
                <a:r>
                  <a:rPr kumimoji="0" lang="en-US" altLang="zh-CN" sz="2000" baseline="-25000">
                    <a:solidFill>
                      <a:schemeClr val="tx2"/>
                    </a:solidFill>
                    <a:ea typeface="宋体" pitchFamily="2" charset="-122"/>
                  </a:rPr>
                  <a:t>O</a:t>
                </a:r>
              </a:p>
            </p:txBody>
          </p:sp>
        </p:grpSp>
        <p:sp>
          <p:nvSpPr>
            <p:cNvPr id="19520" name="Line 88"/>
            <p:cNvSpPr>
              <a:spLocks noChangeShapeType="1"/>
            </p:cNvSpPr>
            <p:nvPr/>
          </p:nvSpPr>
          <p:spPr bwMode="auto">
            <a:xfrm>
              <a:off x="4388" y="2757"/>
              <a:ext cx="0" cy="953"/>
            </a:xfrm>
            <a:prstGeom prst="line">
              <a:avLst/>
            </a:prstGeom>
            <a:noFill/>
            <a:ln w="28575">
              <a:solidFill>
                <a:schemeClr val="tx1"/>
              </a:solidFill>
              <a:round/>
              <a:headEnd type="oval" w="med" len="med"/>
              <a:tailEnd type="oval" w="med" len="med"/>
            </a:ln>
          </p:spPr>
          <p:txBody>
            <a:bodyPr/>
            <a:lstStyle/>
            <a:p>
              <a:endParaRPr lang="zh-CN" altLang="en-US"/>
            </a:p>
          </p:txBody>
        </p:sp>
        <p:sp>
          <p:nvSpPr>
            <p:cNvPr id="20542" name="Rectangle 89"/>
            <p:cNvSpPr>
              <a:spLocks noChangeArrowheads="1"/>
            </p:cNvSpPr>
            <p:nvPr/>
          </p:nvSpPr>
          <p:spPr bwMode="auto">
            <a:xfrm>
              <a:off x="4320" y="3075"/>
              <a:ext cx="135" cy="317"/>
            </a:xfrm>
            <a:prstGeom prst="rect">
              <a:avLst/>
            </a:prstGeom>
            <a:solidFill>
              <a:schemeClr val="bg1"/>
            </a:solidFill>
            <a:ln w="28575">
              <a:solidFill>
                <a:schemeClr val="tx1">
                  <a:lumMod val="85000"/>
                  <a:lumOff val="15000"/>
                </a:schemeClr>
              </a:solidFill>
              <a:miter lim="800000"/>
              <a:headEnd/>
              <a:tailEnd/>
            </a:ln>
          </p:spPr>
          <p:txBody>
            <a:bodyPr wrap="none" anchor="ctr"/>
            <a:lstStyle/>
            <a:p>
              <a:pPr>
                <a:defRPr/>
              </a:pPr>
              <a:endParaRPr lang="zh-CN" altLang="en-US"/>
            </a:p>
          </p:txBody>
        </p:sp>
        <p:sp>
          <p:nvSpPr>
            <p:cNvPr id="19522" name="Line 90"/>
            <p:cNvSpPr>
              <a:spLocks noChangeShapeType="1"/>
            </p:cNvSpPr>
            <p:nvPr/>
          </p:nvSpPr>
          <p:spPr bwMode="auto">
            <a:xfrm>
              <a:off x="4144" y="2757"/>
              <a:ext cx="264" cy="0"/>
            </a:xfrm>
            <a:prstGeom prst="line">
              <a:avLst/>
            </a:prstGeom>
            <a:noFill/>
            <a:ln w="28575">
              <a:solidFill>
                <a:schemeClr val="tx1"/>
              </a:solidFill>
              <a:round/>
              <a:headEnd/>
              <a:tailEnd/>
            </a:ln>
          </p:spPr>
          <p:txBody>
            <a:bodyPr/>
            <a:lstStyle/>
            <a:p>
              <a:endParaRPr lang="zh-CN" altLang="en-US"/>
            </a:p>
          </p:txBody>
        </p:sp>
        <p:sp>
          <p:nvSpPr>
            <p:cNvPr id="19523" name="Line 91"/>
            <p:cNvSpPr>
              <a:spLocks noChangeShapeType="1"/>
            </p:cNvSpPr>
            <p:nvPr/>
          </p:nvSpPr>
          <p:spPr bwMode="auto">
            <a:xfrm>
              <a:off x="4144" y="3709"/>
              <a:ext cx="264" cy="0"/>
            </a:xfrm>
            <a:prstGeom prst="line">
              <a:avLst/>
            </a:prstGeom>
            <a:noFill/>
            <a:ln w="28575">
              <a:solidFill>
                <a:schemeClr val="tx1"/>
              </a:solidFill>
              <a:round/>
              <a:headEnd/>
              <a:tailEnd/>
            </a:ln>
          </p:spPr>
          <p:txBody>
            <a:bodyPr/>
            <a:lstStyle/>
            <a:p>
              <a:endParaRPr lang="zh-CN" altLang="en-US"/>
            </a:p>
          </p:txBody>
        </p:sp>
        <p:sp>
          <p:nvSpPr>
            <p:cNvPr id="19524" name="Text Box 92"/>
            <p:cNvSpPr txBox="1">
              <a:spLocks noChangeArrowheads="1"/>
            </p:cNvSpPr>
            <p:nvPr/>
          </p:nvSpPr>
          <p:spPr bwMode="auto">
            <a:xfrm>
              <a:off x="4028" y="3075"/>
              <a:ext cx="322" cy="327"/>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L</a:t>
              </a:r>
            </a:p>
          </p:txBody>
        </p:sp>
      </p:grpSp>
      <p:grpSp>
        <p:nvGrpSpPr>
          <p:cNvPr id="19461" name="组合 92"/>
          <p:cNvGrpSpPr>
            <a:grpSpLocks/>
          </p:cNvGrpSpPr>
          <p:nvPr/>
        </p:nvGrpSpPr>
        <p:grpSpPr bwMode="auto">
          <a:xfrm>
            <a:off x="2432050" y="160338"/>
            <a:ext cx="5662613" cy="1654175"/>
            <a:chOff x="1533525" y="-11113"/>
            <a:chExt cx="5662613" cy="1654176"/>
          </a:xfrm>
        </p:grpSpPr>
        <p:sp>
          <p:nvSpPr>
            <p:cNvPr id="19465" name="Line 95"/>
            <p:cNvSpPr>
              <a:spLocks noChangeShapeType="1"/>
            </p:cNvSpPr>
            <p:nvPr/>
          </p:nvSpPr>
          <p:spPr bwMode="auto">
            <a:xfrm>
              <a:off x="2692400" y="1174750"/>
              <a:ext cx="2247900" cy="1588"/>
            </a:xfrm>
            <a:prstGeom prst="line">
              <a:avLst/>
            </a:prstGeom>
            <a:noFill/>
            <a:ln w="38100">
              <a:solidFill>
                <a:schemeClr val="tx2"/>
              </a:solidFill>
              <a:round/>
              <a:headEnd type="oval" w="med" len="med"/>
              <a:tailEnd type="oval" w="med" len="med"/>
            </a:ln>
          </p:spPr>
          <p:txBody>
            <a:bodyPr/>
            <a:lstStyle/>
            <a:p>
              <a:endParaRPr lang="zh-CN" altLang="en-US"/>
            </a:p>
          </p:txBody>
        </p:sp>
        <p:sp>
          <p:nvSpPr>
            <p:cNvPr id="19466" name="Line 96"/>
            <p:cNvSpPr>
              <a:spLocks noChangeShapeType="1"/>
            </p:cNvSpPr>
            <p:nvPr/>
          </p:nvSpPr>
          <p:spPr bwMode="auto">
            <a:xfrm>
              <a:off x="2692400" y="450850"/>
              <a:ext cx="2251075" cy="1588"/>
            </a:xfrm>
            <a:prstGeom prst="line">
              <a:avLst/>
            </a:prstGeom>
            <a:noFill/>
            <a:ln w="38100">
              <a:solidFill>
                <a:schemeClr val="tx2"/>
              </a:solidFill>
              <a:round/>
              <a:headEnd type="oval" w="med" len="med"/>
              <a:tailEnd type="oval" w="med" len="med"/>
            </a:ln>
          </p:spPr>
          <p:txBody>
            <a:bodyPr/>
            <a:lstStyle/>
            <a:p>
              <a:endParaRPr lang="zh-CN" altLang="en-US"/>
            </a:p>
          </p:txBody>
        </p:sp>
        <p:sp>
          <p:nvSpPr>
            <p:cNvPr id="19467" name="Rectangle 97"/>
            <p:cNvSpPr>
              <a:spLocks noChangeArrowheads="1"/>
            </p:cNvSpPr>
            <p:nvPr/>
          </p:nvSpPr>
          <p:spPr bwMode="auto">
            <a:xfrm>
              <a:off x="3141663" y="284163"/>
              <a:ext cx="1416050" cy="1044575"/>
            </a:xfrm>
            <a:prstGeom prst="rect">
              <a:avLst/>
            </a:prstGeom>
            <a:solidFill>
              <a:srgbClr val="C5F0FF"/>
            </a:solidFill>
            <a:ln w="38100">
              <a:solidFill>
                <a:schemeClr val="tx2"/>
              </a:solidFill>
              <a:miter lim="800000"/>
              <a:headEnd/>
              <a:tailEnd/>
            </a:ln>
          </p:spPr>
          <p:txBody>
            <a:bodyPr wrap="none" anchor="ctr"/>
            <a:lstStyle/>
            <a:p>
              <a:pPr eaLnBrk="1" hangingPunct="1"/>
              <a:r>
                <a:rPr kumimoji="0" lang="zh-CN" altLang="en-US" b="0">
                  <a:solidFill>
                    <a:srgbClr val="FF0000"/>
                  </a:solidFill>
                  <a:latin typeface="黑体" pitchFamily="49" charset="-122"/>
                </a:rPr>
                <a:t>放大器</a:t>
              </a:r>
            </a:p>
          </p:txBody>
        </p:sp>
        <p:sp>
          <p:nvSpPr>
            <p:cNvPr id="71779" name="Text Box 99"/>
            <p:cNvSpPr txBox="1">
              <a:spLocks noChangeArrowheads="1"/>
            </p:cNvSpPr>
            <p:nvPr/>
          </p:nvSpPr>
          <p:spPr bwMode="auto">
            <a:xfrm>
              <a:off x="2520950" y="-11113"/>
              <a:ext cx="506413" cy="519112"/>
            </a:xfrm>
            <a:prstGeom prst="rect">
              <a:avLst/>
            </a:prstGeom>
            <a:noFill/>
            <a:ln w="9525">
              <a:noFill/>
              <a:miter lim="800000"/>
              <a:headEnd/>
              <a:tailEnd/>
            </a:ln>
            <a:effectLst/>
          </p:spPr>
          <p:txBody>
            <a:bodyPr>
              <a:spAutoFit/>
            </a:bodyPr>
            <a:lstStyle/>
            <a:p>
              <a:pPr algn="l" eaLnBrk="1" hangingPunct="1">
                <a:defRPr/>
              </a:pPr>
              <a:r>
                <a:rPr kumimoji="0" lang="en-US">
                  <a:effectLst>
                    <a:outerShdw blurRad="38100" dist="38100" dir="2700000" algn="tl">
                      <a:srgbClr val="C0C0C0"/>
                    </a:outerShdw>
                  </a:effectLst>
                  <a:latin typeface="Arial" pitchFamily="34" charset="0"/>
                  <a:ea typeface="宋体" pitchFamily="2" charset="-122"/>
                </a:rPr>
                <a:t>+</a:t>
              </a:r>
            </a:p>
          </p:txBody>
        </p:sp>
        <p:sp>
          <p:nvSpPr>
            <p:cNvPr id="71780" name="Text Box 100"/>
            <p:cNvSpPr txBox="1">
              <a:spLocks noChangeArrowheads="1"/>
            </p:cNvSpPr>
            <p:nvPr/>
          </p:nvSpPr>
          <p:spPr bwMode="auto">
            <a:xfrm>
              <a:off x="2519363" y="919163"/>
              <a:ext cx="315912" cy="703262"/>
            </a:xfrm>
            <a:prstGeom prst="rect">
              <a:avLst/>
            </a:prstGeom>
            <a:noFill/>
            <a:ln w="9525">
              <a:noFill/>
              <a:miter lim="800000"/>
              <a:headEnd/>
              <a:tailEnd/>
            </a:ln>
            <a:effectLst/>
          </p:spPr>
          <p:txBody>
            <a:bodyPr>
              <a:spAutoFit/>
            </a:bodyPr>
            <a:lstStyle/>
            <a:p>
              <a:pPr algn="l" eaLnBrk="1" hangingPunct="1">
                <a:defRPr/>
              </a:pPr>
              <a:r>
                <a:rPr kumimoji="0" lang="en-US" sz="4000">
                  <a:effectLst>
                    <a:outerShdw blurRad="38100" dist="38100" dir="2700000" algn="tl">
                      <a:srgbClr val="C0C0C0"/>
                    </a:outerShdw>
                  </a:effectLst>
                  <a:latin typeface="Arial" pitchFamily="34" charset="0"/>
                  <a:ea typeface="宋体" pitchFamily="2" charset="-122"/>
                </a:rPr>
                <a:t>-</a:t>
              </a:r>
            </a:p>
          </p:txBody>
        </p:sp>
        <p:sp>
          <p:nvSpPr>
            <p:cNvPr id="19470" name="Text Box 101"/>
            <p:cNvSpPr txBox="1">
              <a:spLocks noChangeArrowheads="1"/>
            </p:cNvSpPr>
            <p:nvPr/>
          </p:nvSpPr>
          <p:spPr bwMode="auto">
            <a:xfrm rot="10702485" flipV="1">
              <a:off x="2489200" y="465138"/>
              <a:ext cx="582613" cy="581025"/>
            </a:xfrm>
            <a:prstGeom prst="rect">
              <a:avLst/>
            </a:prstGeom>
            <a:noFill/>
            <a:ln w="9525">
              <a:noFill/>
              <a:miter lim="800000"/>
              <a:headEnd/>
              <a:tailEnd/>
            </a:ln>
          </p:spPr>
          <p:txBody>
            <a:bodyPr>
              <a:spAutoFit/>
            </a:bodyPr>
            <a:lstStyle/>
            <a:p>
              <a:pPr algn="l" eaLnBrk="1" hangingPunct="1"/>
              <a:r>
                <a:rPr kumimoji="0" lang="en-US" altLang="zh-CN" sz="3200" i="1">
                  <a:ea typeface="宋体" pitchFamily="2" charset="-122"/>
                </a:rPr>
                <a:t>u</a:t>
              </a:r>
              <a:r>
                <a:rPr kumimoji="0" lang="en-US" altLang="zh-CN" sz="3200" i="1" baseline="-25000">
                  <a:ea typeface="宋体" pitchFamily="2" charset="-122"/>
                </a:rPr>
                <a:t>i</a:t>
              </a:r>
              <a:endParaRPr kumimoji="0" lang="en-US" altLang="zh-CN" sz="1400">
                <a:ea typeface="宋体" pitchFamily="2" charset="-122"/>
              </a:endParaRPr>
            </a:p>
          </p:txBody>
        </p:sp>
        <p:sp>
          <p:nvSpPr>
            <p:cNvPr id="71783" name="Text Box 103"/>
            <p:cNvSpPr txBox="1">
              <a:spLocks noChangeArrowheads="1"/>
            </p:cNvSpPr>
            <p:nvPr/>
          </p:nvSpPr>
          <p:spPr bwMode="auto">
            <a:xfrm>
              <a:off x="4752975" y="-11113"/>
              <a:ext cx="506413" cy="519112"/>
            </a:xfrm>
            <a:prstGeom prst="rect">
              <a:avLst/>
            </a:prstGeom>
            <a:noFill/>
            <a:ln w="9525">
              <a:noFill/>
              <a:miter lim="800000"/>
              <a:headEnd/>
              <a:tailEnd/>
            </a:ln>
            <a:effectLst/>
          </p:spPr>
          <p:txBody>
            <a:bodyPr>
              <a:spAutoFit/>
            </a:bodyPr>
            <a:lstStyle/>
            <a:p>
              <a:pPr algn="l" eaLnBrk="1" hangingPunct="1">
                <a:defRPr/>
              </a:pPr>
              <a:r>
                <a:rPr kumimoji="0" lang="en-US">
                  <a:effectLst>
                    <a:outerShdw blurRad="38100" dist="38100" dir="2700000" algn="tl">
                      <a:srgbClr val="C0C0C0"/>
                    </a:outerShdw>
                  </a:effectLst>
                  <a:latin typeface="Arial" pitchFamily="34" charset="0"/>
                  <a:ea typeface="宋体" pitchFamily="2" charset="-122"/>
                </a:rPr>
                <a:t>+</a:t>
              </a:r>
            </a:p>
          </p:txBody>
        </p:sp>
        <p:sp>
          <p:nvSpPr>
            <p:cNvPr id="71784" name="Text Box 104"/>
            <p:cNvSpPr txBox="1">
              <a:spLocks noChangeArrowheads="1"/>
            </p:cNvSpPr>
            <p:nvPr/>
          </p:nvSpPr>
          <p:spPr bwMode="auto">
            <a:xfrm>
              <a:off x="4749800" y="942975"/>
              <a:ext cx="315913" cy="700088"/>
            </a:xfrm>
            <a:prstGeom prst="rect">
              <a:avLst/>
            </a:prstGeom>
            <a:noFill/>
            <a:ln w="9525">
              <a:noFill/>
              <a:miter lim="800000"/>
              <a:headEnd/>
              <a:tailEnd/>
            </a:ln>
            <a:effectLst/>
          </p:spPr>
          <p:txBody>
            <a:bodyPr>
              <a:spAutoFit/>
            </a:bodyPr>
            <a:lstStyle/>
            <a:p>
              <a:pPr algn="l" eaLnBrk="1" hangingPunct="1">
                <a:defRPr/>
              </a:pPr>
              <a:r>
                <a:rPr kumimoji="0" lang="en-US" sz="4000">
                  <a:effectLst>
                    <a:outerShdw blurRad="38100" dist="38100" dir="2700000" algn="tl">
                      <a:srgbClr val="C0C0C0"/>
                    </a:outerShdw>
                  </a:effectLst>
                  <a:latin typeface="Arial" pitchFamily="34" charset="0"/>
                  <a:ea typeface="宋体" pitchFamily="2" charset="-122"/>
                </a:rPr>
                <a:t>-</a:t>
              </a:r>
            </a:p>
          </p:txBody>
        </p:sp>
        <p:sp>
          <p:nvSpPr>
            <p:cNvPr id="19473" name="Text Box 105"/>
            <p:cNvSpPr txBox="1">
              <a:spLocks noChangeArrowheads="1"/>
            </p:cNvSpPr>
            <p:nvPr/>
          </p:nvSpPr>
          <p:spPr bwMode="auto">
            <a:xfrm rot="10702485" flipV="1">
              <a:off x="4602163" y="457200"/>
              <a:ext cx="582612" cy="584200"/>
            </a:xfrm>
            <a:prstGeom prst="rect">
              <a:avLst/>
            </a:prstGeom>
            <a:noFill/>
            <a:ln w="9525">
              <a:noFill/>
              <a:miter lim="800000"/>
              <a:headEnd/>
              <a:tailEnd/>
            </a:ln>
          </p:spPr>
          <p:txBody>
            <a:bodyPr>
              <a:spAutoFit/>
            </a:bodyPr>
            <a:lstStyle/>
            <a:p>
              <a:pPr algn="l" eaLnBrk="1" hangingPunct="1"/>
              <a:r>
                <a:rPr kumimoji="0" lang="en-US" altLang="zh-CN" sz="3200" i="1">
                  <a:ea typeface="宋体" pitchFamily="2" charset="-122"/>
                </a:rPr>
                <a:t>u</a:t>
              </a:r>
              <a:r>
                <a:rPr kumimoji="0" lang="en-US" altLang="zh-CN" sz="3200" baseline="-25000">
                  <a:ea typeface="宋体" pitchFamily="2" charset="-122"/>
                </a:rPr>
                <a:t>o</a:t>
              </a:r>
              <a:endParaRPr kumimoji="0" lang="en-US" altLang="zh-CN" sz="1400">
                <a:ea typeface="宋体" pitchFamily="2" charset="-122"/>
              </a:endParaRPr>
            </a:p>
          </p:txBody>
        </p:sp>
        <p:sp>
          <p:nvSpPr>
            <p:cNvPr id="19474" name="Line 107"/>
            <p:cNvSpPr>
              <a:spLocks noChangeShapeType="1"/>
            </p:cNvSpPr>
            <p:nvPr/>
          </p:nvSpPr>
          <p:spPr bwMode="auto">
            <a:xfrm>
              <a:off x="5908675" y="450850"/>
              <a:ext cx="468313" cy="1588"/>
            </a:xfrm>
            <a:prstGeom prst="line">
              <a:avLst/>
            </a:prstGeom>
            <a:noFill/>
            <a:ln w="38100">
              <a:solidFill>
                <a:schemeClr val="tx1"/>
              </a:solidFill>
              <a:round/>
              <a:headEnd/>
              <a:tailEnd/>
            </a:ln>
          </p:spPr>
          <p:txBody>
            <a:bodyPr/>
            <a:lstStyle/>
            <a:p>
              <a:endParaRPr lang="zh-CN" altLang="en-US"/>
            </a:p>
          </p:txBody>
        </p:sp>
        <p:sp>
          <p:nvSpPr>
            <p:cNvPr id="19475" name="Line 108"/>
            <p:cNvSpPr>
              <a:spLocks noChangeShapeType="1"/>
            </p:cNvSpPr>
            <p:nvPr/>
          </p:nvSpPr>
          <p:spPr bwMode="auto">
            <a:xfrm>
              <a:off x="5908675" y="1160463"/>
              <a:ext cx="468313" cy="1587"/>
            </a:xfrm>
            <a:prstGeom prst="line">
              <a:avLst/>
            </a:prstGeom>
            <a:noFill/>
            <a:ln w="38100">
              <a:solidFill>
                <a:schemeClr val="tx1"/>
              </a:solidFill>
              <a:round/>
              <a:headEnd/>
              <a:tailEnd/>
            </a:ln>
          </p:spPr>
          <p:txBody>
            <a:bodyPr/>
            <a:lstStyle/>
            <a:p>
              <a:endParaRPr lang="zh-CN" altLang="en-US"/>
            </a:p>
          </p:txBody>
        </p:sp>
        <p:grpSp>
          <p:nvGrpSpPr>
            <p:cNvPr id="19476" name="Group 109"/>
            <p:cNvGrpSpPr>
              <a:grpSpLocks/>
            </p:cNvGrpSpPr>
            <p:nvPr/>
          </p:nvGrpSpPr>
          <p:grpSpPr bwMode="auto">
            <a:xfrm>
              <a:off x="5008563" y="450850"/>
              <a:ext cx="2187575" cy="709613"/>
              <a:chOff x="0" y="0"/>
              <a:chExt cx="1542" cy="771"/>
            </a:xfrm>
          </p:grpSpPr>
          <p:grpSp>
            <p:nvGrpSpPr>
              <p:cNvPr id="19487" name="Group 110"/>
              <p:cNvGrpSpPr>
                <a:grpSpLocks/>
              </p:cNvGrpSpPr>
              <p:nvPr/>
            </p:nvGrpSpPr>
            <p:grpSpPr bwMode="auto">
              <a:xfrm>
                <a:off x="0" y="0"/>
                <a:ext cx="973" cy="771"/>
                <a:chOff x="0" y="0"/>
                <a:chExt cx="973" cy="771"/>
              </a:xfrm>
            </p:grpSpPr>
            <p:grpSp>
              <p:nvGrpSpPr>
                <p:cNvPr id="19490" name="Group 111"/>
                <p:cNvGrpSpPr>
                  <a:grpSpLocks/>
                </p:cNvGrpSpPr>
                <p:nvPr/>
              </p:nvGrpSpPr>
              <p:grpSpPr bwMode="auto">
                <a:xfrm>
                  <a:off x="45" y="0"/>
                  <a:ext cx="408" cy="771"/>
                  <a:chOff x="0" y="0"/>
                  <a:chExt cx="408" cy="975"/>
                </a:xfrm>
              </p:grpSpPr>
              <p:grpSp>
                <p:nvGrpSpPr>
                  <p:cNvPr id="19502" name="Group 112"/>
                  <p:cNvGrpSpPr>
                    <a:grpSpLocks/>
                  </p:cNvGrpSpPr>
                  <p:nvPr/>
                </p:nvGrpSpPr>
                <p:grpSpPr bwMode="auto">
                  <a:xfrm>
                    <a:off x="171" y="274"/>
                    <a:ext cx="237" cy="432"/>
                    <a:chOff x="0" y="0"/>
                    <a:chExt cx="288" cy="432"/>
                  </a:xfrm>
                </p:grpSpPr>
                <p:sp>
                  <p:nvSpPr>
                    <p:cNvPr id="19506" name="Oval 113"/>
                    <p:cNvSpPr>
                      <a:spLocks noChangeArrowheads="1"/>
                    </p:cNvSpPr>
                    <p:nvPr/>
                  </p:nvSpPr>
                  <p:spPr bwMode="auto">
                    <a:xfrm rot="5400000">
                      <a:off x="72" y="-72"/>
                      <a:ext cx="144" cy="288"/>
                    </a:xfrm>
                    <a:prstGeom prst="ellipse">
                      <a:avLst/>
                    </a:prstGeom>
                    <a:noFill/>
                    <a:ln w="31750">
                      <a:solidFill>
                        <a:schemeClr val="tx1"/>
                      </a:solidFill>
                      <a:round/>
                      <a:headEnd/>
                      <a:tailEnd/>
                    </a:ln>
                  </p:spPr>
                  <p:txBody>
                    <a:bodyPr wrap="none" anchor="ctr"/>
                    <a:lstStyle/>
                    <a:p>
                      <a:endParaRPr lang="zh-CN" altLang="en-US"/>
                    </a:p>
                  </p:txBody>
                </p:sp>
                <p:sp>
                  <p:nvSpPr>
                    <p:cNvPr id="19507" name="Oval 114"/>
                    <p:cNvSpPr>
                      <a:spLocks noChangeArrowheads="1"/>
                    </p:cNvSpPr>
                    <p:nvPr/>
                  </p:nvSpPr>
                  <p:spPr bwMode="auto">
                    <a:xfrm rot="5400000">
                      <a:off x="72" y="72"/>
                      <a:ext cx="144" cy="288"/>
                    </a:xfrm>
                    <a:prstGeom prst="ellipse">
                      <a:avLst/>
                    </a:prstGeom>
                    <a:noFill/>
                    <a:ln w="31750">
                      <a:solidFill>
                        <a:schemeClr val="tx1"/>
                      </a:solidFill>
                      <a:round/>
                      <a:headEnd/>
                      <a:tailEnd/>
                    </a:ln>
                  </p:spPr>
                  <p:txBody>
                    <a:bodyPr wrap="none" anchor="ctr"/>
                    <a:lstStyle/>
                    <a:p>
                      <a:endParaRPr lang="zh-CN" altLang="en-US"/>
                    </a:p>
                  </p:txBody>
                </p:sp>
                <p:sp>
                  <p:nvSpPr>
                    <p:cNvPr id="19508" name="Oval 115"/>
                    <p:cNvSpPr>
                      <a:spLocks noChangeArrowheads="1"/>
                    </p:cNvSpPr>
                    <p:nvPr/>
                  </p:nvSpPr>
                  <p:spPr bwMode="auto">
                    <a:xfrm rot="5400000">
                      <a:off x="72" y="216"/>
                      <a:ext cx="144" cy="288"/>
                    </a:xfrm>
                    <a:prstGeom prst="ellipse">
                      <a:avLst/>
                    </a:prstGeom>
                    <a:noFill/>
                    <a:ln w="31750">
                      <a:solidFill>
                        <a:schemeClr val="tx1"/>
                      </a:solidFill>
                      <a:round/>
                      <a:headEnd/>
                      <a:tailEnd/>
                    </a:ln>
                  </p:spPr>
                  <p:txBody>
                    <a:bodyPr wrap="none" anchor="ctr"/>
                    <a:lstStyle/>
                    <a:p>
                      <a:endParaRPr lang="zh-CN" altLang="en-US"/>
                    </a:p>
                  </p:txBody>
                </p:sp>
              </p:grpSp>
              <p:sp>
                <p:nvSpPr>
                  <p:cNvPr id="19503" name="Rectangle 116"/>
                  <p:cNvSpPr>
                    <a:spLocks noChangeArrowheads="1"/>
                  </p:cNvSpPr>
                  <p:nvPr/>
                </p:nvSpPr>
                <p:spPr bwMode="auto">
                  <a:xfrm rot="5400000">
                    <a:off x="-144" y="348"/>
                    <a:ext cx="576" cy="288"/>
                  </a:xfrm>
                  <a:prstGeom prst="rect">
                    <a:avLst/>
                  </a:prstGeom>
                  <a:solidFill>
                    <a:schemeClr val="bg1"/>
                  </a:solidFill>
                  <a:ln w="9525">
                    <a:noFill/>
                    <a:miter lim="800000"/>
                    <a:headEnd/>
                    <a:tailEnd/>
                  </a:ln>
                </p:spPr>
                <p:txBody>
                  <a:bodyPr wrap="none" anchor="ctr"/>
                  <a:lstStyle/>
                  <a:p>
                    <a:endParaRPr lang="zh-CN" altLang="en-US"/>
                  </a:p>
                </p:txBody>
              </p:sp>
              <p:sp>
                <p:nvSpPr>
                  <p:cNvPr id="19504" name="Line 117"/>
                  <p:cNvSpPr>
                    <a:spLocks noChangeShapeType="1"/>
                  </p:cNvSpPr>
                  <p:nvPr/>
                </p:nvSpPr>
                <p:spPr bwMode="auto">
                  <a:xfrm>
                    <a:off x="294" y="703"/>
                    <a:ext cx="0" cy="272"/>
                  </a:xfrm>
                  <a:prstGeom prst="line">
                    <a:avLst/>
                  </a:prstGeom>
                  <a:noFill/>
                  <a:ln w="38100">
                    <a:solidFill>
                      <a:schemeClr val="tx1"/>
                    </a:solidFill>
                    <a:round/>
                    <a:headEnd/>
                    <a:tailEnd/>
                  </a:ln>
                </p:spPr>
                <p:txBody>
                  <a:bodyPr/>
                  <a:lstStyle/>
                  <a:p>
                    <a:endParaRPr lang="zh-CN" altLang="en-US"/>
                  </a:p>
                </p:txBody>
              </p:sp>
              <p:sp>
                <p:nvSpPr>
                  <p:cNvPr id="19505" name="Line 118"/>
                  <p:cNvSpPr>
                    <a:spLocks noChangeShapeType="1"/>
                  </p:cNvSpPr>
                  <p:nvPr/>
                </p:nvSpPr>
                <p:spPr bwMode="auto">
                  <a:xfrm>
                    <a:off x="294" y="0"/>
                    <a:ext cx="0" cy="272"/>
                  </a:xfrm>
                  <a:prstGeom prst="line">
                    <a:avLst/>
                  </a:prstGeom>
                  <a:noFill/>
                  <a:ln w="38100">
                    <a:solidFill>
                      <a:schemeClr val="tx1"/>
                    </a:solidFill>
                    <a:round/>
                    <a:headEnd/>
                    <a:tailEnd/>
                  </a:ln>
                </p:spPr>
                <p:txBody>
                  <a:bodyPr/>
                  <a:lstStyle/>
                  <a:p>
                    <a:endParaRPr lang="zh-CN" altLang="en-US"/>
                  </a:p>
                </p:txBody>
              </p:sp>
            </p:grpSp>
            <p:grpSp>
              <p:nvGrpSpPr>
                <p:cNvPr id="19491" name="Group 119"/>
                <p:cNvGrpSpPr>
                  <a:grpSpLocks/>
                </p:cNvGrpSpPr>
                <p:nvPr/>
              </p:nvGrpSpPr>
              <p:grpSpPr bwMode="auto">
                <a:xfrm flipH="1">
                  <a:off x="544" y="0"/>
                  <a:ext cx="363" cy="771"/>
                  <a:chOff x="0" y="0"/>
                  <a:chExt cx="408" cy="975"/>
                </a:xfrm>
              </p:grpSpPr>
              <p:grpSp>
                <p:nvGrpSpPr>
                  <p:cNvPr id="19495" name="Group 120"/>
                  <p:cNvGrpSpPr>
                    <a:grpSpLocks/>
                  </p:cNvGrpSpPr>
                  <p:nvPr/>
                </p:nvGrpSpPr>
                <p:grpSpPr bwMode="auto">
                  <a:xfrm>
                    <a:off x="171" y="274"/>
                    <a:ext cx="237" cy="432"/>
                    <a:chOff x="0" y="0"/>
                    <a:chExt cx="288" cy="432"/>
                  </a:xfrm>
                </p:grpSpPr>
                <p:sp>
                  <p:nvSpPr>
                    <p:cNvPr id="19499" name="Oval 121"/>
                    <p:cNvSpPr>
                      <a:spLocks noChangeArrowheads="1"/>
                    </p:cNvSpPr>
                    <p:nvPr/>
                  </p:nvSpPr>
                  <p:spPr bwMode="auto">
                    <a:xfrm rot="5400000">
                      <a:off x="72" y="-72"/>
                      <a:ext cx="144" cy="288"/>
                    </a:xfrm>
                    <a:prstGeom prst="ellipse">
                      <a:avLst/>
                    </a:prstGeom>
                    <a:noFill/>
                    <a:ln w="31750">
                      <a:solidFill>
                        <a:schemeClr val="tx1"/>
                      </a:solidFill>
                      <a:round/>
                      <a:headEnd/>
                      <a:tailEnd/>
                    </a:ln>
                  </p:spPr>
                  <p:txBody>
                    <a:bodyPr wrap="none" anchor="ctr"/>
                    <a:lstStyle/>
                    <a:p>
                      <a:endParaRPr lang="zh-CN" altLang="en-US"/>
                    </a:p>
                  </p:txBody>
                </p:sp>
                <p:sp>
                  <p:nvSpPr>
                    <p:cNvPr id="19500" name="Oval 122"/>
                    <p:cNvSpPr>
                      <a:spLocks noChangeArrowheads="1"/>
                    </p:cNvSpPr>
                    <p:nvPr/>
                  </p:nvSpPr>
                  <p:spPr bwMode="auto">
                    <a:xfrm rot="5400000">
                      <a:off x="72" y="72"/>
                      <a:ext cx="144" cy="288"/>
                    </a:xfrm>
                    <a:prstGeom prst="ellipse">
                      <a:avLst/>
                    </a:prstGeom>
                    <a:noFill/>
                    <a:ln w="31750">
                      <a:solidFill>
                        <a:schemeClr val="tx1"/>
                      </a:solidFill>
                      <a:round/>
                      <a:headEnd/>
                      <a:tailEnd/>
                    </a:ln>
                  </p:spPr>
                  <p:txBody>
                    <a:bodyPr wrap="none" anchor="ctr"/>
                    <a:lstStyle/>
                    <a:p>
                      <a:endParaRPr lang="zh-CN" altLang="en-US"/>
                    </a:p>
                  </p:txBody>
                </p:sp>
                <p:sp>
                  <p:nvSpPr>
                    <p:cNvPr id="19501" name="Oval 123"/>
                    <p:cNvSpPr>
                      <a:spLocks noChangeArrowheads="1"/>
                    </p:cNvSpPr>
                    <p:nvPr/>
                  </p:nvSpPr>
                  <p:spPr bwMode="auto">
                    <a:xfrm rot="16200000" flipH="1">
                      <a:off x="72" y="216"/>
                      <a:ext cx="144" cy="288"/>
                    </a:xfrm>
                    <a:prstGeom prst="ellipse">
                      <a:avLst/>
                    </a:prstGeom>
                    <a:noFill/>
                    <a:ln w="31750">
                      <a:solidFill>
                        <a:schemeClr val="tx1"/>
                      </a:solidFill>
                      <a:round/>
                      <a:headEnd/>
                      <a:tailEnd/>
                    </a:ln>
                  </p:spPr>
                  <p:txBody>
                    <a:bodyPr wrap="none" anchor="ctr"/>
                    <a:lstStyle/>
                    <a:p>
                      <a:endParaRPr lang="zh-CN" altLang="en-US"/>
                    </a:p>
                  </p:txBody>
                </p:sp>
              </p:grpSp>
              <p:sp>
                <p:nvSpPr>
                  <p:cNvPr id="19496" name="Rectangle 124"/>
                  <p:cNvSpPr>
                    <a:spLocks noChangeArrowheads="1"/>
                  </p:cNvSpPr>
                  <p:nvPr/>
                </p:nvSpPr>
                <p:spPr bwMode="auto">
                  <a:xfrm rot="5400000">
                    <a:off x="-144" y="348"/>
                    <a:ext cx="576" cy="288"/>
                  </a:xfrm>
                  <a:prstGeom prst="rect">
                    <a:avLst/>
                  </a:prstGeom>
                  <a:solidFill>
                    <a:schemeClr val="bg1"/>
                  </a:solidFill>
                  <a:ln w="9525">
                    <a:noFill/>
                    <a:miter lim="800000"/>
                    <a:headEnd/>
                    <a:tailEnd/>
                  </a:ln>
                </p:spPr>
                <p:txBody>
                  <a:bodyPr wrap="none" anchor="ctr"/>
                  <a:lstStyle/>
                  <a:p>
                    <a:endParaRPr lang="zh-CN" altLang="en-US"/>
                  </a:p>
                </p:txBody>
              </p:sp>
              <p:sp>
                <p:nvSpPr>
                  <p:cNvPr id="19497" name="Line 125"/>
                  <p:cNvSpPr>
                    <a:spLocks noChangeShapeType="1"/>
                  </p:cNvSpPr>
                  <p:nvPr/>
                </p:nvSpPr>
                <p:spPr bwMode="auto">
                  <a:xfrm>
                    <a:off x="294" y="703"/>
                    <a:ext cx="0" cy="272"/>
                  </a:xfrm>
                  <a:prstGeom prst="line">
                    <a:avLst/>
                  </a:prstGeom>
                  <a:noFill/>
                  <a:ln w="38100">
                    <a:solidFill>
                      <a:schemeClr val="tx1"/>
                    </a:solidFill>
                    <a:round/>
                    <a:headEnd/>
                    <a:tailEnd/>
                  </a:ln>
                </p:spPr>
                <p:txBody>
                  <a:bodyPr/>
                  <a:lstStyle/>
                  <a:p>
                    <a:endParaRPr lang="zh-CN" altLang="en-US"/>
                  </a:p>
                </p:txBody>
              </p:sp>
              <p:sp>
                <p:nvSpPr>
                  <p:cNvPr id="19498" name="Line 126"/>
                  <p:cNvSpPr>
                    <a:spLocks noChangeShapeType="1"/>
                  </p:cNvSpPr>
                  <p:nvPr/>
                </p:nvSpPr>
                <p:spPr bwMode="auto">
                  <a:xfrm>
                    <a:off x="294" y="0"/>
                    <a:ext cx="0" cy="272"/>
                  </a:xfrm>
                  <a:prstGeom prst="line">
                    <a:avLst/>
                  </a:prstGeom>
                  <a:noFill/>
                  <a:ln w="38100">
                    <a:solidFill>
                      <a:schemeClr val="tx1"/>
                    </a:solidFill>
                    <a:round/>
                    <a:headEnd/>
                    <a:tailEnd/>
                  </a:ln>
                </p:spPr>
                <p:txBody>
                  <a:bodyPr/>
                  <a:lstStyle/>
                  <a:p>
                    <a:endParaRPr lang="zh-CN" altLang="en-US"/>
                  </a:p>
                </p:txBody>
              </p:sp>
            </p:grpSp>
            <p:sp>
              <p:nvSpPr>
                <p:cNvPr id="19492" name="Line 127"/>
                <p:cNvSpPr>
                  <a:spLocks noChangeShapeType="1"/>
                </p:cNvSpPr>
                <p:nvPr/>
              </p:nvSpPr>
              <p:spPr bwMode="auto">
                <a:xfrm>
                  <a:off x="0" y="0"/>
                  <a:ext cx="340" cy="0"/>
                </a:xfrm>
                <a:prstGeom prst="line">
                  <a:avLst/>
                </a:prstGeom>
                <a:noFill/>
                <a:ln w="38100">
                  <a:solidFill>
                    <a:schemeClr val="tx1"/>
                  </a:solidFill>
                  <a:round/>
                  <a:headEnd/>
                  <a:tailEnd/>
                </a:ln>
              </p:spPr>
              <p:txBody>
                <a:bodyPr/>
                <a:lstStyle/>
                <a:p>
                  <a:endParaRPr lang="zh-CN" altLang="en-US"/>
                </a:p>
              </p:txBody>
            </p:sp>
            <p:sp>
              <p:nvSpPr>
                <p:cNvPr id="19493" name="Line 128"/>
                <p:cNvSpPr>
                  <a:spLocks noChangeShapeType="1"/>
                </p:cNvSpPr>
                <p:nvPr/>
              </p:nvSpPr>
              <p:spPr bwMode="auto">
                <a:xfrm>
                  <a:off x="0" y="771"/>
                  <a:ext cx="340" cy="0"/>
                </a:xfrm>
                <a:prstGeom prst="line">
                  <a:avLst/>
                </a:prstGeom>
                <a:noFill/>
                <a:ln w="38100">
                  <a:solidFill>
                    <a:schemeClr val="tx1"/>
                  </a:solidFill>
                  <a:round/>
                  <a:headEnd/>
                  <a:tailEnd/>
                </a:ln>
              </p:spPr>
              <p:txBody>
                <a:bodyPr/>
                <a:lstStyle/>
                <a:p>
                  <a:endParaRPr lang="zh-CN" altLang="en-US"/>
                </a:p>
              </p:txBody>
            </p:sp>
            <p:sp>
              <p:nvSpPr>
                <p:cNvPr id="19494" name="Line 129"/>
                <p:cNvSpPr>
                  <a:spLocks noChangeShapeType="1"/>
                </p:cNvSpPr>
                <p:nvPr/>
              </p:nvSpPr>
              <p:spPr bwMode="auto">
                <a:xfrm>
                  <a:off x="973" y="0"/>
                  <a:ext cx="0" cy="771"/>
                </a:xfrm>
                <a:prstGeom prst="line">
                  <a:avLst/>
                </a:prstGeom>
                <a:noFill/>
                <a:ln w="38100">
                  <a:solidFill>
                    <a:schemeClr val="tx1"/>
                  </a:solidFill>
                  <a:round/>
                  <a:headEnd/>
                  <a:tailEnd/>
                </a:ln>
              </p:spPr>
              <p:txBody>
                <a:bodyPr/>
                <a:lstStyle/>
                <a:p>
                  <a:endParaRPr lang="zh-CN" altLang="en-US"/>
                </a:p>
              </p:txBody>
            </p:sp>
          </p:grpSp>
          <p:sp>
            <p:nvSpPr>
              <p:cNvPr id="71810" name="Sound"/>
              <p:cNvSpPr>
                <a:spLocks noEditPoints="1" noChangeArrowheads="1"/>
              </p:cNvSpPr>
              <p:nvPr/>
            </p:nvSpPr>
            <p:spPr bwMode="auto">
              <a:xfrm>
                <a:off x="908" y="91"/>
                <a:ext cx="634" cy="59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6600"/>
              </a:solidFill>
              <a:ln w="12700">
                <a:solidFill>
                  <a:srgbClr val="800000"/>
                </a:solidFill>
                <a:miter lim="800000"/>
                <a:headEnd/>
                <a:tailEnd/>
              </a:ln>
              <a:effectLst/>
            </p:spPr>
            <p:txBody>
              <a:bodyPr/>
              <a:lstStyle/>
              <a:p>
                <a:pPr algn="l" eaLnBrk="1" hangingPunct="1">
                  <a:defRPr/>
                </a:pPr>
                <a:endParaRPr kumimoji="0" lang="zh-CN" altLang="en-US" sz="1800" b="0">
                  <a:effectLst>
                    <a:outerShdw blurRad="38100" dist="38100" dir="2700000" algn="tl">
                      <a:srgbClr val="FFFFFF"/>
                    </a:outerShdw>
                  </a:effectLst>
                  <a:latin typeface="Arial" pitchFamily="34" charset="0"/>
                  <a:ea typeface="宋体" pitchFamily="2" charset="-122"/>
                </a:endParaRPr>
              </a:p>
            </p:txBody>
          </p:sp>
          <p:sp>
            <p:nvSpPr>
              <p:cNvPr id="19489" name="Line 131"/>
              <p:cNvSpPr>
                <a:spLocks noChangeShapeType="1"/>
              </p:cNvSpPr>
              <p:nvPr/>
            </p:nvSpPr>
            <p:spPr bwMode="auto">
              <a:xfrm>
                <a:off x="1021" y="295"/>
                <a:ext cx="0" cy="181"/>
              </a:xfrm>
              <a:prstGeom prst="line">
                <a:avLst/>
              </a:prstGeom>
              <a:noFill/>
              <a:ln w="38100">
                <a:solidFill>
                  <a:srgbClr val="800000"/>
                </a:solidFill>
                <a:round/>
                <a:headEnd/>
                <a:tailEnd/>
              </a:ln>
            </p:spPr>
            <p:txBody>
              <a:bodyPr/>
              <a:lstStyle/>
              <a:p>
                <a:endParaRPr lang="zh-CN" altLang="en-US"/>
              </a:p>
            </p:txBody>
          </p:sp>
        </p:grpSp>
        <p:grpSp>
          <p:nvGrpSpPr>
            <p:cNvPr id="19477" name="Group 132"/>
            <p:cNvGrpSpPr>
              <a:grpSpLocks/>
            </p:cNvGrpSpPr>
            <p:nvPr/>
          </p:nvGrpSpPr>
          <p:grpSpPr bwMode="auto">
            <a:xfrm>
              <a:off x="1533525" y="450850"/>
              <a:ext cx="1146175" cy="696913"/>
              <a:chOff x="0" y="0"/>
              <a:chExt cx="808" cy="756"/>
            </a:xfrm>
          </p:grpSpPr>
          <p:grpSp>
            <p:nvGrpSpPr>
              <p:cNvPr id="19478" name="Group 133"/>
              <p:cNvGrpSpPr>
                <a:grpSpLocks/>
              </p:cNvGrpSpPr>
              <p:nvPr/>
            </p:nvGrpSpPr>
            <p:grpSpPr bwMode="auto">
              <a:xfrm>
                <a:off x="0" y="136"/>
                <a:ext cx="574" cy="454"/>
                <a:chOff x="0" y="0"/>
                <a:chExt cx="710" cy="552"/>
              </a:xfrm>
            </p:grpSpPr>
            <p:grpSp>
              <p:nvGrpSpPr>
                <p:cNvPr id="19481" name="Group 134"/>
                <p:cNvGrpSpPr>
                  <a:grpSpLocks/>
                </p:cNvGrpSpPr>
                <p:nvPr/>
              </p:nvGrpSpPr>
              <p:grpSpPr bwMode="auto">
                <a:xfrm>
                  <a:off x="393" y="45"/>
                  <a:ext cx="317" cy="499"/>
                  <a:chOff x="0" y="0"/>
                  <a:chExt cx="317" cy="499"/>
                </a:xfrm>
              </p:grpSpPr>
              <p:sp>
                <p:nvSpPr>
                  <p:cNvPr id="19485" name="Oval 135"/>
                  <p:cNvSpPr>
                    <a:spLocks noChangeArrowheads="1"/>
                  </p:cNvSpPr>
                  <p:nvPr/>
                </p:nvSpPr>
                <p:spPr bwMode="auto">
                  <a:xfrm>
                    <a:off x="0" y="90"/>
                    <a:ext cx="295" cy="295"/>
                  </a:xfrm>
                  <a:prstGeom prst="ellipse">
                    <a:avLst/>
                  </a:prstGeom>
                  <a:solidFill>
                    <a:srgbClr val="3366FF"/>
                  </a:solidFill>
                  <a:ln w="38100">
                    <a:solidFill>
                      <a:schemeClr val="tx1"/>
                    </a:solidFill>
                    <a:round/>
                    <a:headEnd/>
                    <a:tailEnd/>
                  </a:ln>
                </p:spPr>
                <p:txBody>
                  <a:bodyPr wrap="none" anchor="ctr"/>
                  <a:lstStyle/>
                  <a:p>
                    <a:endParaRPr lang="zh-CN" altLang="en-US"/>
                  </a:p>
                </p:txBody>
              </p:sp>
              <p:sp>
                <p:nvSpPr>
                  <p:cNvPr id="19486" name="Line 136"/>
                  <p:cNvSpPr>
                    <a:spLocks noChangeShapeType="1"/>
                  </p:cNvSpPr>
                  <p:nvPr/>
                </p:nvSpPr>
                <p:spPr bwMode="auto">
                  <a:xfrm>
                    <a:off x="317" y="0"/>
                    <a:ext cx="0" cy="499"/>
                  </a:xfrm>
                  <a:prstGeom prst="line">
                    <a:avLst/>
                  </a:prstGeom>
                  <a:noFill/>
                  <a:ln w="38100">
                    <a:solidFill>
                      <a:schemeClr val="tx1"/>
                    </a:solidFill>
                    <a:round/>
                    <a:headEnd/>
                    <a:tailEnd/>
                  </a:ln>
                </p:spPr>
                <p:txBody>
                  <a:bodyPr/>
                  <a:lstStyle/>
                  <a:p>
                    <a:endParaRPr lang="zh-CN" altLang="en-US"/>
                  </a:p>
                </p:txBody>
              </p:sp>
            </p:grpSp>
            <p:sp>
              <p:nvSpPr>
                <p:cNvPr id="19482" name="未知"/>
                <p:cNvSpPr>
                  <a:spLocks/>
                </p:cNvSpPr>
                <p:nvPr/>
              </p:nvSpPr>
              <p:spPr bwMode="auto">
                <a:xfrm>
                  <a:off x="30" y="0"/>
                  <a:ext cx="323" cy="192"/>
                </a:xfrm>
                <a:custGeom>
                  <a:avLst/>
                  <a:gdLst>
                    <a:gd name="T0" fmla="*/ 0 w 323"/>
                    <a:gd name="T1" fmla="*/ 0 h 192"/>
                    <a:gd name="T2" fmla="*/ 18 w 323"/>
                    <a:gd name="T3" fmla="*/ 18 h 192"/>
                    <a:gd name="T4" fmla="*/ 105 w 323"/>
                    <a:gd name="T5" fmla="*/ 26 h 192"/>
                    <a:gd name="T6" fmla="*/ 114 w 323"/>
                    <a:gd name="T7" fmla="*/ 70 h 192"/>
                    <a:gd name="T8" fmla="*/ 140 w 323"/>
                    <a:gd name="T9" fmla="*/ 79 h 192"/>
                    <a:gd name="T10" fmla="*/ 149 w 323"/>
                    <a:gd name="T11" fmla="*/ 114 h 192"/>
                    <a:gd name="T12" fmla="*/ 227 w 323"/>
                    <a:gd name="T13" fmla="*/ 131 h 192"/>
                    <a:gd name="T14" fmla="*/ 297 w 323"/>
                    <a:gd name="T15" fmla="*/ 166 h 192"/>
                    <a:gd name="T16" fmla="*/ 323 w 323"/>
                    <a:gd name="T17" fmla="*/ 192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3"/>
                    <a:gd name="T28" fmla="*/ 0 h 192"/>
                    <a:gd name="T29" fmla="*/ 323 w 32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3" h="192">
                      <a:moveTo>
                        <a:pt x="0" y="0"/>
                      </a:moveTo>
                      <a:cubicBezTo>
                        <a:pt x="6" y="6"/>
                        <a:pt x="10" y="16"/>
                        <a:pt x="18" y="18"/>
                      </a:cubicBezTo>
                      <a:cubicBezTo>
                        <a:pt x="46" y="25"/>
                        <a:pt x="79" y="12"/>
                        <a:pt x="105" y="26"/>
                      </a:cubicBezTo>
                      <a:cubicBezTo>
                        <a:pt x="118" y="33"/>
                        <a:pt x="106" y="58"/>
                        <a:pt x="114" y="70"/>
                      </a:cubicBezTo>
                      <a:cubicBezTo>
                        <a:pt x="119" y="78"/>
                        <a:pt x="131" y="76"/>
                        <a:pt x="140" y="79"/>
                      </a:cubicBezTo>
                      <a:cubicBezTo>
                        <a:pt x="143" y="91"/>
                        <a:pt x="140" y="106"/>
                        <a:pt x="149" y="114"/>
                      </a:cubicBezTo>
                      <a:cubicBezTo>
                        <a:pt x="170" y="131"/>
                        <a:pt x="201" y="124"/>
                        <a:pt x="227" y="131"/>
                      </a:cubicBezTo>
                      <a:cubicBezTo>
                        <a:pt x="249" y="153"/>
                        <a:pt x="268" y="156"/>
                        <a:pt x="297" y="166"/>
                      </a:cubicBezTo>
                      <a:cubicBezTo>
                        <a:pt x="306" y="175"/>
                        <a:pt x="314" y="183"/>
                        <a:pt x="323" y="192"/>
                      </a:cubicBezTo>
                    </a:path>
                  </a:pathLst>
                </a:custGeom>
                <a:noFill/>
                <a:ln w="28575">
                  <a:solidFill>
                    <a:schemeClr val="tx1"/>
                  </a:solidFill>
                  <a:round/>
                  <a:headEnd/>
                  <a:tailEnd/>
                </a:ln>
              </p:spPr>
              <p:txBody>
                <a:bodyPr/>
                <a:lstStyle/>
                <a:p>
                  <a:endParaRPr lang="zh-CN" altLang="en-US"/>
                </a:p>
              </p:txBody>
            </p:sp>
            <p:sp>
              <p:nvSpPr>
                <p:cNvPr id="19483" name="未知"/>
                <p:cNvSpPr>
                  <a:spLocks/>
                </p:cNvSpPr>
                <p:nvPr/>
              </p:nvSpPr>
              <p:spPr bwMode="auto">
                <a:xfrm>
                  <a:off x="5" y="236"/>
                  <a:ext cx="283" cy="77"/>
                </a:xfrm>
                <a:custGeom>
                  <a:avLst/>
                  <a:gdLst>
                    <a:gd name="T0" fmla="*/ 4 w 283"/>
                    <a:gd name="T1" fmla="*/ 37 h 77"/>
                    <a:gd name="T2" fmla="*/ 38 w 283"/>
                    <a:gd name="T3" fmla="*/ 37 h 77"/>
                    <a:gd name="T4" fmla="*/ 65 w 283"/>
                    <a:gd name="T5" fmla="*/ 46 h 77"/>
                    <a:gd name="T6" fmla="*/ 143 w 283"/>
                    <a:gd name="T7" fmla="*/ 28 h 77"/>
                    <a:gd name="T8" fmla="*/ 222 w 283"/>
                    <a:gd name="T9" fmla="*/ 46 h 77"/>
                    <a:gd name="T10" fmla="*/ 248 w 283"/>
                    <a:gd name="T11" fmla="*/ 46 h 77"/>
                    <a:gd name="T12" fmla="*/ 283 w 283"/>
                    <a:gd name="T13" fmla="*/ 55 h 77"/>
                    <a:gd name="T14" fmla="*/ 0 60000 65536"/>
                    <a:gd name="T15" fmla="*/ 0 60000 65536"/>
                    <a:gd name="T16" fmla="*/ 0 60000 65536"/>
                    <a:gd name="T17" fmla="*/ 0 60000 65536"/>
                    <a:gd name="T18" fmla="*/ 0 60000 65536"/>
                    <a:gd name="T19" fmla="*/ 0 60000 65536"/>
                    <a:gd name="T20" fmla="*/ 0 60000 65536"/>
                    <a:gd name="T21" fmla="*/ 0 w 283"/>
                    <a:gd name="T22" fmla="*/ 0 h 77"/>
                    <a:gd name="T23" fmla="*/ 283 w 283"/>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 h="77">
                      <a:moveTo>
                        <a:pt x="4" y="37"/>
                      </a:moveTo>
                      <a:cubicBezTo>
                        <a:pt x="42" y="77"/>
                        <a:pt x="0" y="45"/>
                        <a:pt x="38" y="37"/>
                      </a:cubicBezTo>
                      <a:cubicBezTo>
                        <a:pt x="47" y="35"/>
                        <a:pt x="56" y="43"/>
                        <a:pt x="65" y="46"/>
                      </a:cubicBezTo>
                      <a:cubicBezTo>
                        <a:pt x="103" y="33"/>
                        <a:pt x="103" y="16"/>
                        <a:pt x="143" y="28"/>
                      </a:cubicBezTo>
                      <a:cubicBezTo>
                        <a:pt x="169" y="54"/>
                        <a:pt x="187" y="58"/>
                        <a:pt x="222" y="46"/>
                      </a:cubicBezTo>
                      <a:cubicBezTo>
                        <a:pt x="236" y="0"/>
                        <a:pt x="221" y="25"/>
                        <a:pt x="248" y="46"/>
                      </a:cubicBezTo>
                      <a:cubicBezTo>
                        <a:pt x="261" y="56"/>
                        <a:pt x="270" y="55"/>
                        <a:pt x="283" y="55"/>
                      </a:cubicBezTo>
                    </a:path>
                  </a:pathLst>
                </a:custGeom>
                <a:noFill/>
                <a:ln w="28575">
                  <a:solidFill>
                    <a:schemeClr val="tx1"/>
                  </a:solidFill>
                  <a:round/>
                  <a:headEnd/>
                  <a:tailEnd/>
                </a:ln>
              </p:spPr>
              <p:txBody>
                <a:bodyPr/>
                <a:lstStyle/>
                <a:p>
                  <a:endParaRPr lang="zh-CN" altLang="en-US"/>
                </a:p>
              </p:txBody>
            </p:sp>
            <p:sp>
              <p:nvSpPr>
                <p:cNvPr id="19484" name="未知"/>
                <p:cNvSpPr>
                  <a:spLocks/>
                </p:cNvSpPr>
                <p:nvPr/>
              </p:nvSpPr>
              <p:spPr bwMode="auto">
                <a:xfrm>
                  <a:off x="0" y="370"/>
                  <a:ext cx="331" cy="182"/>
                </a:xfrm>
                <a:custGeom>
                  <a:avLst/>
                  <a:gdLst>
                    <a:gd name="T0" fmla="*/ 0 w 331"/>
                    <a:gd name="T1" fmla="*/ 182 h 182"/>
                    <a:gd name="T2" fmla="*/ 61 w 331"/>
                    <a:gd name="T3" fmla="*/ 139 h 182"/>
                    <a:gd name="T4" fmla="*/ 87 w 331"/>
                    <a:gd name="T5" fmla="*/ 148 h 182"/>
                    <a:gd name="T6" fmla="*/ 113 w 331"/>
                    <a:gd name="T7" fmla="*/ 104 h 182"/>
                    <a:gd name="T8" fmla="*/ 166 w 331"/>
                    <a:gd name="T9" fmla="*/ 95 h 182"/>
                    <a:gd name="T10" fmla="*/ 244 w 331"/>
                    <a:gd name="T11" fmla="*/ 52 h 182"/>
                    <a:gd name="T12" fmla="*/ 331 w 331"/>
                    <a:gd name="T13" fmla="*/ 25 h 182"/>
                    <a:gd name="T14" fmla="*/ 0 60000 65536"/>
                    <a:gd name="T15" fmla="*/ 0 60000 65536"/>
                    <a:gd name="T16" fmla="*/ 0 60000 65536"/>
                    <a:gd name="T17" fmla="*/ 0 60000 65536"/>
                    <a:gd name="T18" fmla="*/ 0 60000 65536"/>
                    <a:gd name="T19" fmla="*/ 0 60000 65536"/>
                    <a:gd name="T20" fmla="*/ 0 60000 65536"/>
                    <a:gd name="T21" fmla="*/ 0 w 331"/>
                    <a:gd name="T22" fmla="*/ 0 h 182"/>
                    <a:gd name="T23" fmla="*/ 331 w 33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1" h="182">
                      <a:moveTo>
                        <a:pt x="0" y="182"/>
                      </a:moveTo>
                      <a:cubicBezTo>
                        <a:pt x="14" y="142"/>
                        <a:pt x="23" y="152"/>
                        <a:pt x="61" y="139"/>
                      </a:cubicBezTo>
                      <a:cubicBezTo>
                        <a:pt x="70" y="142"/>
                        <a:pt x="78" y="150"/>
                        <a:pt x="87" y="148"/>
                      </a:cubicBezTo>
                      <a:cubicBezTo>
                        <a:pt x="130" y="139"/>
                        <a:pt x="83" y="121"/>
                        <a:pt x="113" y="104"/>
                      </a:cubicBezTo>
                      <a:cubicBezTo>
                        <a:pt x="129" y="95"/>
                        <a:pt x="148" y="98"/>
                        <a:pt x="166" y="95"/>
                      </a:cubicBezTo>
                      <a:cubicBezTo>
                        <a:pt x="180" y="51"/>
                        <a:pt x="199" y="60"/>
                        <a:pt x="244" y="52"/>
                      </a:cubicBezTo>
                      <a:cubicBezTo>
                        <a:pt x="261" y="0"/>
                        <a:pt x="244" y="25"/>
                        <a:pt x="331" y="25"/>
                      </a:cubicBezTo>
                    </a:path>
                  </a:pathLst>
                </a:custGeom>
                <a:noFill/>
                <a:ln w="28575">
                  <a:solidFill>
                    <a:schemeClr val="tx1"/>
                  </a:solidFill>
                  <a:round/>
                  <a:headEnd/>
                  <a:tailEnd/>
                </a:ln>
              </p:spPr>
              <p:txBody>
                <a:bodyPr/>
                <a:lstStyle/>
                <a:p>
                  <a:endParaRPr lang="zh-CN" altLang="en-US"/>
                </a:p>
              </p:txBody>
            </p:sp>
          </p:grpSp>
          <p:sp>
            <p:nvSpPr>
              <p:cNvPr id="19479" name="未知"/>
              <p:cNvSpPr>
                <a:spLocks/>
              </p:cNvSpPr>
              <p:nvPr/>
            </p:nvSpPr>
            <p:spPr bwMode="auto">
              <a:xfrm>
                <a:off x="590" y="0"/>
                <a:ext cx="218" cy="244"/>
              </a:xfrm>
              <a:custGeom>
                <a:avLst/>
                <a:gdLst>
                  <a:gd name="T0" fmla="*/ 0 w 218"/>
                  <a:gd name="T1" fmla="*/ 239 h 244"/>
                  <a:gd name="T2" fmla="*/ 70 w 218"/>
                  <a:gd name="T3" fmla="*/ 230 h 244"/>
                  <a:gd name="T4" fmla="*/ 79 w 218"/>
                  <a:gd name="T5" fmla="*/ 178 h 244"/>
                  <a:gd name="T6" fmla="*/ 114 w 218"/>
                  <a:gd name="T7" fmla="*/ 169 h 244"/>
                  <a:gd name="T8" fmla="*/ 131 w 218"/>
                  <a:gd name="T9" fmla="*/ 143 h 244"/>
                  <a:gd name="T10" fmla="*/ 149 w 218"/>
                  <a:gd name="T11" fmla="*/ 91 h 244"/>
                  <a:gd name="T12" fmla="*/ 201 w 218"/>
                  <a:gd name="T13" fmla="*/ 73 h 244"/>
                  <a:gd name="T14" fmla="*/ 218 w 218"/>
                  <a:gd name="T15" fmla="*/ 3 h 244"/>
                  <a:gd name="T16" fmla="*/ 0 60000 65536"/>
                  <a:gd name="T17" fmla="*/ 0 60000 65536"/>
                  <a:gd name="T18" fmla="*/ 0 60000 65536"/>
                  <a:gd name="T19" fmla="*/ 0 60000 65536"/>
                  <a:gd name="T20" fmla="*/ 0 60000 65536"/>
                  <a:gd name="T21" fmla="*/ 0 60000 65536"/>
                  <a:gd name="T22" fmla="*/ 0 60000 65536"/>
                  <a:gd name="T23" fmla="*/ 0 60000 65536"/>
                  <a:gd name="T24" fmla="*/ 0 w 218"/>
                  <a:gd name="T25" fmla="*/ 0 h 244"/>
                  <a:gd name="T26" fmla="*/ 218 w 218"/>
                  <a:gd name="T27" fmla="*/ 244 h 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 h="244">
                    <a:moveTo>
                      <a:pt x="0" y="239"/>
                    </a:moveTo>
                    <a:cubicBezTo>
                      <a:pt x="23" y="236"/>
                      <a:pt x="51" y="244"/>
                      <a:pt x="70" y="230"/>
                    </a:cubicBezTo>
                    <a:cubicBezTo>
                      <a:pt x="84" y="219"/>
                      <a:pt x="69" y="192"/>
                      <a:pt x="79" y="178"/>
                    </a:cubicBezTo>
                    <a:cubicBezTo>
                      <a:pt x="86" y="168"/>
                      <a:pt x="102" y="172"/>
                      <a:pt x="114" y="169"/>
                    </a:cubicBezTo>
                    <a:cubicBezTo>
                      <a:pt x="120" y="160"/>
                      <a:pt x="127" y="152"/>
                      <a:pt x="131" y="143"/>
                    </a:cubicBezTo>
                    <a:cubicBezTo>
                      <a:pt x="139" y="126"/>
                      <a:pt x="132" y="97"/>
                      <a:pt x="149" y="91"/>
                    </a:cubicBezTo>
                    <a:cubicBezTo>
                      <a:pt x="166" y="85"/>
                      <a:pt x="201" y="73"/>
                      <a:pt x="201" y="73"/>
                    </a:cubicBezTo>
                    <a:cubicBezTo>
                      <a:pt x="210" y="0"/>
                      <a:pt x="186" y="3"/>
                      <a:pt x="218" y="3"/>
                    </a:cubicBezTo>
                  </a:path>
                </a:pathLst>
              </a:custGeom>
              <a:noFill/>
              <a:ln w="28575">
                <a:solidFill>
                  <a:schemeClr val="tx1"/>
                </a:solidFill>
                <a:round/>
                <a:headEnd/>
                <a:tailEnd/>
              </a:ln>
            </p:spPr>
            <p:txBody>
              <a:bodyPr/>
              <a:lstStyle/>
              <a:p>
                <a:endParaRPr lang="zh-CN" altLang="en-US"/>
              </a:p>
            </p:txBody>
          </p:sp>
          <p:sp>
            <p:nvSpPr>
              <p:cNvPr id="19480" name="未知"/>
              <p:cNvSpPr>
                <a:spLocks/>
              </p:cNvSpPr>
              <p:nvPr/>
            </p:nvSpPr>
            <p:spPr bwMode="auto">
              <a:xfrm>
                <a:off x="580" y="468"/>
                <a:ext cx="210" cy="288"/>
              </a:xfrm>
              <a:custGeom>
                <a:avLst/>
                <a:gdLst>
                  <a:gd name="T0" fmla="*/ 0 w 210"/>
                  <a:gd name="T1" fmla="*/ 0 h 288"/>
                  <a:gd name="T2" fmla="*/ 18 w 210"/>
                  <a:gd name="T3" fmla="*/ 18 h 288"/>
                  <a:gd name="T4" fmla="*/ 44 w 210"/>
                  <a:gd name="T5" fmla="*/ 27 h 288"/>
                  <a:gd name="T6" fmla="*/ 87 w 210"/>
                  <a:gd name="T7" fmla="*/ 96 h 288"/>
                  <a:gd name="T8" fmla="*/ 114 w 210"/>
                  <a:gd name="T9" fmla="*/ 175 h 288"/>
                  <a:gd name="T10" fmla="*/ 157 w 210"/>
                  <a:gd name="T11" fmla="*/ 210 h 288"/>
                  <a:gd name="T12" fmla="*/ 210 w 210"/>
                  <a:gd name="T13" fmla="*/ 288 h 288"/>
                  <a:gd name="T14" fmla="*/ 0 60000 65536"/>
                  <a:gd name="T15" fmla="*/ 0 60000 65536"/>
                  <a:gd name="T16" fmla="*/ 0 60000 65536"/>
                  <a:gd name="T17" fmla="*/ 0 60000 65536"/>
                  <a:gd name="T18" fmla="*/ 0 60000 65536"/>
                  <a:gd name="T19" fmla="*/ 0 60000 65536"/>
                  <a:gd name="T20" fmla="*/ 0 60000 65536"/>
                  <a:gd name="T21" fmla="*/ 0 w 210"/>
                  <a:gd name="T22" fmla="*/ 0 h 288"/>
                  <a:gd name="T23" fmla="*/ 210 w 210"/>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0" h="288">
                    <a:moveTo>
                      <a:pt x="0" y="0"/>
                    </a:moveTo>
                    <a:cubicBezTo>
                      <a:pt x="6" y="6"/>
                      <a:pt x="11" y="14"/>
                      <a:pt x="18" y="18"/>
                    </a:cubicBezTo>
                    <a:cubicBezTo>
                      <a:pt x="26" y="23"/>
                      <a:pt x="40" y="19"/>
                      <a:pt x="44" y="27"/>
                    </a:cubicBezTo>
                    <a:cubicBezTo>
                      <a:pt x="84" y="106"/>
                      <a:pt x="17" y="79"/>
                      <a:pt x="87" y="96"/>
                    </a:cubicBezTo>
                    <a:cubicBezTo>
                      <a:pt x="135" y="144"/>
                      <a:pt x="66" y="68"/>
                      <a:pt x="114" y="175"/>
                    </a:cubicBezTo>
                    <a:cubicBezTo>
                      <a:pt x="122" y="192"/>
                      <a:pt x="144" y="197"/>
                      <a:pt x="157" y="210"/>
                    </a:cubicBezTo>
                    <a:cubicBezTo>
                      <a:pt x="163" y="235"/>
                      <a:pt x="176" y="288"/>
                      <a:pt x="210" y="288"/>
                    </a:cubicBezTo>
                  </a:path>
                </a:pathLst>
              </a:custGeom>
              <a:noFill/>
              <a:ln w="28575">
                <a:solidFill>
                  <a:schemeClr val="tx1"/>
                </a:solidFill>
                <a:round/>
                <a:headEnd/>
                <a:tailEnd/>
              </a:ln>
            </p:spPr>
            <p:txBody>
              <a:bodyPr/>
              <a:lstStyle/>
              <a:p>
                <a:endParaRPr lang="zh-CN" altLang="en-US"/>
              </a:p>
            </p:txBody>
          </p:sp>
        </p:grpSp>
      </p:grpSp>
      <p:sp>
        <p:nvSpPr>
          <p:cNvPr id="19462" name="矩形 93"/>
          <p:cNvSpPr>
            <a:spLocks noChangeArrowheads="1"/>
          </p:cNvSpPr>
          <p:nvPr/>
        </p:nvSpPr>
        <p:spPr bwMode="auto">
          <a:xfrm>
            <a:off x="3762375" y="2997200"/>
            <a:ext cx="1620838" cy="1754188"/>
          </a:xfrm>
          <a:prstGeom prst="rect">
            <a:avLst/>
          </a:prstGeom>
          <a:noFill/>
          <a:ln w="28575" algn="ctr">
            <a:solidFill>
              <a:srgbClr val="FF3300"/>
            </a:solidFill>
            <a:prstDash val="dash"/>
            <a:round/>
            <a:headEnd/>
            <a:tailEnd/>
          </a:ln>
        </p:spPr>
        <p:txBody>
          <a:bodyPr anchor="ctr">
            <a:spAutoFit/>
          </a:bodyPr>
          <a:lstStyle/>
          <a:p>
            <a:endParaRPr lang="zh-CN" altLang="en-US"/>
          </a:p>
        </p:txBody>
      </p:sp>
      <p:sp>
        <p:nvSpPr>
          <p:cNvPr id="19463"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97" name="矩形 96"/>
          <p:cNvSpPr/>
          <p:nvPr/>
        </p:nvSpPr>
        <p:spPr>
          <a:xfrm>
            <a:off x="352425" y="1968500"/>
            <a:ext cx="4151313" cy="522288"/>
          </a:xfrm>
          <a:prstGeom prst="rect">
            <a:avLst/>
          </a:prstGeom>
        </p:spPr>
        <p:txBody>
          <a:bodyPr wrap="none">
            <a:spAutoFit/>
          </a:bodyPr>
          <a:lstStyle/>
          <a:p>
            <a:pPr>
              <a:defRPr/>
            </a:pPr>
            <a:r>
              <a:rPr kumimoji="0" lang="zh-CN" altLang="en-US" dirty="0">
                <a:latin typeface="+mn-ea"/>
                <a:ea typeface="+mn-ea"/>
              </a:rPr>
              <a:t>音响前置放大器电路模型</a:t>
            </a:r>
            <a:endParaRPr lang="zh-CN" altLang="en-US" dirty="0">
              <a:latin typeface="+mn-ea"/>
              <a:ea typeface="+mn-ea"/>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617538" y="3500438"/>
            <a:ext cx="809625" cy="579437"/>
          </a:xfrm>
          <a:prstGeom prst="rect">
            <a:avLst/>
          </a:prstGeom>
          <a:noFill/>
          <a:ln w="9525">
            <a:noFill/>
            <a:miter lim="800000"/>
            <a:headEnd/>
            <a:tailEnd/>
          </a:ln>
          <a:effectLst>
            <a:outerShdw dist="35921" dir="2700000" algn="ctr" rotWithShape="0">
              <a:schemeClr val="bg2"/>
            </a:outerShdw>
          </a:effectLst>
        </p:spPr>
        <p:txBody>
          <a:bodyPr>
            <a:spAutoFit/>
          </a:bodyPr>
          <a:lstStyle/>
          <a:p>
            <a:pPr algn="l" eaLnBrk="1" hangingPunct="1">
              <a:defRPr/>
            </a:pPr>
            <a:r>
              <a:rPr kumimoji="0" lang="zh-CN" altLang="en-US" sz="3200" dirty="0">
                <a:latin typeface="+mn-ea"/>
                <a:ea typeface="+mn-ea"/>
              </a:rPr>
              <a:t>解：</a:t>
            </a:r>
          </a:p>
        </p:txBody>
      </p:sp>
      <p:graphicFrame>
        <p:nvGraphicFramePr>
          <p:cNvPr id="72709" name="Object 5"/>
          <p:cNvGraphicFramePr>
            <a:graphicFrameLocks noChangeAspect="1"/>
          </p:cNvGraphicFramePr>
          <p:nvPr/>
        </p:nvGraphicFramePr>
        <p:xfrm>
          <a:off x="1400175" y="3609975"/>
          <a:ext cx="3149600" cy="503238"/>
        </p:xfrm>
        <a:graphic>
          <a:graphicData uri="http://schemas.openxmlformats.org/presentationml/2006/ole">
            <mc:AlternateContent xmlns:mc="http://schemas.openxmlformats.org/markup-compatibility/2006">
              <mc:Choice xmlns:v="urn:schemas-microsoft-com:vml" Requires="v">
                <p:oleObj spid="_x0000_s6149" name="Equation" r:id="rId3" imgW="1473120" imgH="228600" progId="Equation.DSMT4">
                  <p:embed/>
                </p:oleObj>
              </mc:Choice>
              <mc:Fallback>
                <p:oleObj name="Equation" r:id="rId3" imgW="147312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3609975"/>
                        <a:ext cx="3149600" cy="503238"/>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6150" name="Text Box 6"/>
          <p:cNvSpPr txBox="1">
            <a:spLocks noChangeArrowheads="1"/>
          </p:cNvSpPr>
          <p:nvPr/>
        </p:nvSpPr>
        <p:spPr bwMode="auto">
          <a:xfrm>
            <a:off x="785813" y="4751388"/>
            <a:ext cx="3095625" cy="523875"/>
          </a:xfrm>
          <a:prstGeom prst="rect">
            <a:avLst/>
          </a:prstGeom>
          <a:noFill/>
          <a:ln w="9525">
            <a:noFill/>
            <a:miter lim="800000"/>
            <a:headEnd/>
            <a:tailEnd/>
          </a:ln>
        </p:spPr>
        <p:txBody>
          <a:bodyPr>
            <a:spAutoFit/>
          </a:bodyPr>
          <a:lstStyle/>
          <a:p>
            <a:pPr algn="l" eaLnBrk="1" hangingPunct="1"/>
            <a:r>
              <a:rPr kumimoji="0" lang="zh-CN" altLang="en-US">
                <a:latin typeface="楷体_GB2312" pitchFamily="49" charset="-122"/>
                <a:ea typeface="楷体_GB2312" pitchFamily="49" charset="-122"/>
              </a:rPr>
              <a:t>则电压增益</a:t>
            </a:r>
            <a:r>
              <a:rPr kumimoji="0" lang="en-US" altLang="zh-CN">
                <a:latin typeface="楷体_GB2312" pitchFamily="49" charset="-122"/>
                <a:ea typeface="楷体_GB2312" pitchFamily="49" charset="-122"/>
              </a:rPr>
              <a:t>:</a:t>
            </a:r>
            <a:endParaRPr kumimoji="0" lang="zh-CN" altLang="en-US">
              <a:latin typeface="楷体_GB2312" pitchFamily="49" charset="-122"/>
              <a:ea typeface="楷体_GB2312" pitchFamily="49" charset="-122"/>
            </a:endParaRPr>
          </a:p>
        </p:txBody>
      </p:sp>
      <p:graphicFrame>
        <p:nvGraphicFramePr>
          <p:cNvPr id="72711" name="Object 7"/>
          <p:cNvGraphicFramePr>
            <a:graphicFrameLocks noChangeAspect="1"/>
          </p:cNvGraphicFramePr>
          <p:nvPr/>
        </p:nvGraphicFramePr>
        <p:xfrm>
          <a:off x="2967038" y="4527550"/>
          <a:ext cx="4451350" cy="1590675"/>
        </p:xfrm>
        <a:graphic>
          <a:graphicData uri="http://schemas.openxmlformats.org/presentationml/2006/ole">
            <mc:AlternateContent xmlns:mc="http://schemas.openxmlformats.org/markup-compatibility/2006">
              <mc:Choice xmlns:v="urn:schemas-microsoft-com:vml" Requires="v">
                <p:oleObj spid="_x0000_s6150" name="Equation" r:id="rId5" imgW="1930320" imgH="761760" progId="Equation.DSMT4">
                  <p:embed/>
                </p:oleObj>
              </mc:Choice>
              <mc:Fallback>
                <p:oleObj name="Equation" r:id="rId5" imgW="1930320" imgH="7617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038" y="4527550"/>
                        <a:ext cx="4451350" cy="1590675"/>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6151" name="Text Box 8"/>
          <p:cNvSpPr txBox="1">
            <a:spLocks noChangeArrowheads="1"/>
          </p:cNvSpPr>
          <p:nvPr/>
        </p:nvSpPr>
        <p:spPr bwMode="auto">
          <a:xfrm>
            <a:off x="4662488" y="5594350"/>
            <a:ext cx="3070225" cy="522288"/>
          </a:xfrm>
          <a:prstGeom prst="rect">
            <a:avLst/>
          </a:prstGeom>
          <a:noFill/>
          <a:ln w="9525">
            <a:noFill/>
            <a:miter lim="800000"/>
            <a:headEnd/>
            <a:tailEnd/>
          </a:ln>
        </p:spPr>
        <p:txBody>
          <a:bodyPr wrap="none">
            <a:spAutoFit/>
          </a:bodyPr>
          <a:lstStyle/>
          <a:p>
            <a:pPr algn="l" eaLnBrk="1" hangingPunct="1"/>
            <a:r>
              <a:rPr kumimoji="0" lang="zh-CN" altLang="en-US">
                <a:latin typeface="楷体_GB2312" pitchFamily="49" charset="-122"/>
                <a:ea typeface="楷体_GB2312" pitchFamily="49" charset="-122"/>
              </a:rPr>
              <a:t>（负号表示反向）</a:t>
            </a:r>
            <a:endParaRPr kumimoji="0" lang="zh-CN" altLang="en-US">
              <a:solidFill>
                <a:schemeClr val="tx2"/>
              </a:solidFill>
              <a:latin typeface="楷体_GB2312" pitchFamily="49" charset="-122"/>
              <a:ea typeface="楷体_GB2312" pitchFamily="49" charset="-122"/>
            </a:endParaRPr>
          </a:p>
        </p:txBody>
      </p:sp>
      <p:sp>
        <p:nvSpPr>
          <p:cNvPr id="52" name="Text Box 42"/>
          <p:cNvSpPr txBox="1">
            <a:spLocks noChangeArrowheads="1"/>
          </p:cNvSpPr>
          <p:nvPr/>
        </p:nvSpPr>
        <p:spPr bwMode="auto">
          <a:xfrm>
            <a:off x="6797675" y="793750"/>
            <a:ext cx="1500188" cy="2308225"/>
          </a:xfrm>
          <a:prstGeom prst="rect">
            <a:avLst/>
          </a:prstGeom>
          <a:solidFill>
            <a:schemeClr val="accent6">
              <a:lumMod val="20000"/>
              <a:lumOff val="80000"/>
            </a:schemeClr>
          </a:solidFill>
          <a:ln w="9525">
            <a:noFill/>
            <a:miter lim="800000"/>
            <a:headEnd/>
            <a:tailEnd/>
          </a:ln>
        </p:spPr>
        <p:txBody>
          <a:bodyPr>
            <a:spAutoFit/>
          </a:bodyPr>
          <a:lstStyle/>
          <a:p>
            <a:pPr algn="l" eaLnBrk="1" hangingPunct="1">
              <a:lnSpc>
                <a:spcPct val="120000"/>
              </a:lnSpc>
              <a:defRPr/>
            </a:pPr>
            <a:r>
              <a:rPr kumimoji="0" lang="en-US" altLang="zh-CN" sz="2400" i="1" dirty="0">
                <a:latin typeface="+mn-lt"/>
                <a:ea typeface="楷体_GB2312" pitchFamily="49" charset="-122"/>
              </a:rPr>
              <a:t>g</a:t>
            </a:r>
            <a:r>
              <a:rPr kumimoji="0" lang="en-US" altLang="zh-CN" sz="2400" baseline="-25000" dirty="0">
                <a:latin typeface="+mn-lt"/>
                <a:ea typeface="楷体_GB2312" pitchFamily="49" charset="-122"/>
              </a:rPr>
              <a:t>m</a:t>
            </a:r>
            <a:r>
              <a:rPr kumimoji="0" lang="en-US" altLang="zh-CN" sz="2400" dirty="0">
                <a:latin typeface="+mn-lt"/>
                <a:ea typeface="楷体_GB2312" pitchFamily="49" charset="-122"/>
              </a:rPr>
              <a:t>=30mS</a:t>
            </a:r>
          </a:p>
          <a:p>
            <a:pPr algn="l" eaLnBrk="1" hangingPunct="1">
              <a:lnSpc>
                <a:spcPct val="120000"/>
              </a:lnSpc>
              <a:defRPr/>
            </a:pPr>
            <a:r>
              <a:rPr kumimoji="0" lang="en-US" altLang="zh-CN" sz="2400" i="1" dirty="0" err="1">
                <a:latin typeface="+mn-lt"/>
                <a:ea typeface="楷体_GB2312" pitchFamily="49" charset="-122"/>
              </a:rPr>
              <a:t>R</a:t>
            </a:r>
            <a:r>
              <a:rPr kumimoji="0" lang="en-US" altLang="zh-CN" sz="2400" baseline="-25000" dirty="0" err="1">
                <a:latin typeface="+mn-lt"/>
                <a:ea typeface="楷体_GB2312" pitchFamily="49" charset="-122"/>
              </a:rPr>
              <a:t>i</a:t>
            </a:r>
            <a:r>
              <a:rPr kumimoji="0" lang="en-US" altLang="zh-CN" sz="2400" i="1" dirty="0">
                <a:latin typeface="+mn-lt"/>
                <a:ea typeface="楷体_GB2312" pitchFamily="49" charset="-122"/>
              </a:rPr>
              <a:t> </a:t>
            </a:r>
            <a:r>
              <a:rPr kumimoji="0" lang="en-US" altLang="zh-CN" sz="2400" dirty="0">
                <a:latin typeface="+mn-lt"/>
                <a:ea typeface="楷体_GB2312" pitchFamily="49" charset="-122"/>
              </a:rPr>
              <a:t>=2kΩ</a:t>
            </a:r>
          </a:p>
          <a:p>
            <a:pPr algn="l" eaLnBrk="1" hangingPunct="1">
              <a:lnSpc>
                <a:spcPct val="120000"/>
              </a:lnSpc>
              <a:defRPr/>
            </a:pPr>
            <a:r>
              <a:rPr kumimoji="0" lang="en-US" altLang="zh-CN" sz="2400" i="1" dirty="0">
                <a:latin typeface="+mn-lt"/>
                <a:ea typeface="楷体_GB2312" pitchFamily="49" charset="-122"/>
              </a:rPr>
              <a:t>R</a:t>
            </a:r>
            <a:r>
              <a:rPr kumimoji="0" lang="en-US" altLang="zh-CN" sz="2400" baseline="-25000" dirty="0">
                <a:latin typeface="+mn-lt"/>
                <a:ea typeface="楷体_GB2312" pitchFamily="49" charset="-122"/>
              </a:rPr>
              <a:t>o</a:t>
            </a:r>
            <a:r>
              <a:rPr kumimoji="0" lang="en-US" altLang="zh-CN" sz="2400" dirty="0">
                <a:latin typeface="+mn-lt"/>
                <a:ea typeface="楷体_GB2312" pitchFamily="49" charset="-122"/>
              </a:rPr>
              <a:t>=75kΩ</a:t>
            </a:r>
          </a:p>
          <a:p>
            <a:pPr algn="l" eaLnBrk="1" hangingPunct="1">
              <a:lnSpc>
                <a:spcPct val="120000"/>
              </a:lnSpc>
              <a:defRPr/>
            </a:pPr>
            <a:r>
              <a:rPr kumimoji="0" lang="en-US" altLang="zh-CN" sz="2400" i="1" dirty="0">
                <a:latin typeface="+mn-lt"/>
                <a:ea typeface="楷体_GB2312" pitchFamily="49" charset="-122"/>
              </a:rPr>
              <a:t>R</a:t>
            </a:r>
            <a:r>
              <a:rPr kumimoji="0" lang="en-US" altLang="zh-CN" sz="2400" baseline="-25000" dirty="0">
                <a:latin typeface="+mn-lt"/>
                <a:ea typeface="楷体_GB2312" pitchFamily="49" charset="-122"/>
              </a:rPr>
              <a:t>s</a:t>
            </a:r>
            <a:r>
              <a:rPr kumimoji="0" lang="en-US" altLang="zh-CN" sz="2400" dirty="0">
                <a:latin typeface="+mn-lt"/>
                <a:ea typeface="楷体_GB2312" pitchFamily="49" charset="-122"/>
              </a:rPr>
              <a:t>=500Ω</a:t>
            </a:r>
          </a:p>
          <a:p>
            <a:pPr algn="l" eaLnBrk="1" hangingPunct="1">
              <a:lnSpc>
                <a:spcPct val="120000"/>
              </a:lnSpc>
              <a:defRPr/>
            </a:pPr>
            <a:r>
              <a:rPr kumimoji="0" lang="en-US" altLang="zh-CN" sz="2400" i="1" dirty="0">
                <a:latin typeface="+mn-lt"/>
                <a:ea typeface="楷体_GB2312" pitchFamily="49" charset="-122"/>
              </a:rPr>
              <a:t>R</a:t>
            </a:r>
            <a:r>
              <a:rPr kumimoji="0" lang="en-US" altLang="zh-CN" sz="2400" baseline="-25000" dirty="0">
                <a:latin typeface="+mn-lt"/>
                <a:ea typeface="楷体_GB2312" pitchFamily="49" charset="-122"/>
              </a:rPr>
              <a:t>L</a:t>
            </a:r>
            <a:r>
              <a:rPr kumimoji="0" lang="en-US" altLang="zh-CN" sz="2400" dirty="0">
                <a:latin typeface="+mn-lt"/>
                <a:ea typeface="楷体_GB2312" pitchFamily="49" charset="-122"/>
              </a:rPr>
              <a:t>=10kΩ</a:t>
            </a:r>
            <a:endParaRPr kumimoji="0" lang="zh-CN" altLang="en-US" sz="2400" dirty="0">
              <a:latin typeface="+mn-lt"/>
              <a:ea typeface="楷体_GB2312" pitchFamily="49" charset="-122"/>
            </a:endParaRPr>
          </a:p>
        </p:txBody>
      </p:sp>
      <p:grpSp>
        <p:nvGrpSpPr>
          <p:cNvPr id="6153" name="Group 142"/>
          <p:cNvGrpSpPr>
            <a:grpSpLocks/>
          </p:cNvGrpSpPr>
          <p:nvPr/>
        </p:nvGrpSpPr>
        <p:grpSpPr bwMode="auto">
          <a:xfrm>
            <a:off x="468313" y="1090613"/>
            <a:ext cx="6202362" cy="2087562"/>
            <a:chOff x="1014" y="2560"/>
            <a:chExt cx="3907" cy="1315"/>
          </a:xfrm>
        </p:grpSpPr>
        <p:grpSp>
          <p:nvGrpSpPr>
            <p:cNvPr id="6156" name="Group 45"/>
            <p:cNvGrpSpPr>
              <a:grpSpLocks/>
            </p:cNvGrpSpPr>
            <p:nvPr/>
          </p:nvGrpSpPr>
          <p:grpSpPr bwMode="auto">
            <a:xfrm>
              <a:off x="1852" y="2560"/>
              <a:ext cx="2292" cy="1315"/>
              <a:chOff x="0" y="-16"/>
              <a:chExt cx="2359" cy="1315"/>
            </a:xfrm>
          </p:grpSpPr>
          <p:sp>
            <p:nvSpPr>
              <p:cNvPr id="6175" name="Rectangle 46"/>
              <p:cNvSpPr>
                <a:spLocks noChangeArrowheads="1"/>
              </p:cNvSpPr>
              <p:nvPr/>
            </p:nvSpPr>
            <p:spPr bwMode="auto">
              <a:xfrm>
                <a:off x="146" y="-16"/>
                <a:ext cx="2087" cy="1315"/>
              </a:xfrm>
              <a:prstGeom prst="rect">
                <a:avLst/>
              </a:prstGeom>
              <a:solidFill>
                <a:srgbClr val="C5F0FF"/>
              </a:solidFill>
              <a:ln w="12700">
                <a:solidFill>
                  <a:schemeClr val="tx2"/>
                </a:solidFill>
                <a:miter lim="800000"/>
                <a:headEnd/>
                <a:tailEnd/>
              </a:ln>
            </p:spPr>
            <p:txBody>
              <a:bodyPr wrap="none" anchor="ctr"/>
              <a:lstStyle/>
              <a:p>
                <a:endParaRPr lang="zh-CN" altLang="en-US"/>
              </a:p>
            </p:txBody>
          </p:sp>
          <p:grpSp>
            <p:nvGrpSpPr>
              <p:cNvPr id="6176" name="Group 47"/>
              <p:cNvGrpSpPr>
                <a:grpSpLocks/>
              </p:cNvGrpSpPr>
              <p:nvPr/>
            </p:nvGrpSpPr>
            <p:grpSpPr bwMode="auto">
              <a:xfrm>
                <a:off x="0" y="151"/>
                <a:ext cx="1073" cy="1061"/>
                <a:chOff x="0" y="-30"/>
                <a:chExt cx="1073" cy="1061"/>
              </a:xfrm>
            </p:grpSpPr>
            <p:sp>
              <p:nvSpPr>
                <p:cNvPr id="6189" name="Line 48"/>
                <p:cNvSpPr>
                  <a:spLocks noChangeShapeType="1"/>
                </p:cNvSpPr>
                <p:nvPr/>
              </p:nvSpPr>
              <p:spPr bwMode="auto">
                <a:xfrm>
                  <a:off x="0" y="0"/>
                  <a:ext cx="864" cy="0"/>
                </a:xfrm>
                <a:prstGeom prst="line">
                  <a:avLst/>
                </a:prstGeom>
                <a:noFill/>
                <a:ln w="28575">
                  <a:solidFill>
                    <a:schemeClr val="tx2"/>
                  </a:solidFill>
                  <a:round/>
                  <a:headEnd type="oval" w="med" len="med"/>
                  <a:tailEnd type="oval" w="med" len="med"/>
                </a:ln>
              </p:spPr>
              <p:txBody>
                <a:bodyPr/>
                <a:lstStyle/>
                <a:p>
                  <a:endParaRPr lang="zh-CN" altLang="en-US"/>
                </a:p>
              </p:txBody>
            </p:sp>
            <p:sp>
              <p:nvSpPr>
                <p:cNvPr id="6190" name="Line 49"/>
                <p:cNvSpPr>
                  <a:spLocks noChangeShapeType="1"/>
                </p:cNvSpPr>
                <p:nvPr/>
              </p:nvSpPr>
              <p:spPr bwMode="auto">
                <a:xfrm>
                  <a:off x="45" y="953"/>
                  <a:ext cx="864" cy="0"/>
                </a:xfrm>
                <a:prstGeom prst="line">
                  <a:avLst/>
                </a:prstGeom>
                <a:noFill/>
                <a:ln w="28575">
                  <a:solidFill>
                    <a:schemeClr val="tx2"/>
                  </a:solidFill>
                  <a:round/>
                  <a:headEnd type="oval" w="med" len="med"/>
                  <a:tailEnd type="oval" w="med" len="med"/>
                </a:ln>
              </p:spPr>
              <p:txBody>
                <a:bodyPr/>
                <a:lstStyle/>
                <a:p>
                  <a:endParaRPr lang="zh-CN" altLang="en-US"/>
                </a:p>
              </p:txBody>
            </p:sp>
            <p:grpSp>
              <p:nvGrpSpPr>
                <p:cNvPr id="6191" name="Group 50"/>
                <p:cNvGrpSpPr>
                  <a:grpSpLocks/>
                </p:cNvGrpSpPr>
                <p:nvPr/>
              </p:nvGrpSpPr>
              <p:grpSpPr bwMode="auto">
                <a:xfrm>
                  <a:off x="430" y="0"/>
                  <a:ext cx="136" cy="953"/>
                  <a:chOff x="0" y="0"/>
                  <a:chExt cx="136" cy="953"/>
                </a:xfrm>
              </p:grpSpPr>
              <p:sp>
                <p:nvSpPr>
                  <p:cNvPr id="6197" name="Line 51"/>
                  <p:cNvSpPr>
                    <a:spLocks noChangeShapeType="1"/>
                  </p:cNvSpPr>
                  <p:nvPr/>
                </p:nvSpPr>
                <p:spPr bwMode="auto">
                  <a:xfrm>
                    <a:off x="69" y="0"/>
                    <a:ext cx="0" cy="953"/>
                  </a:xfrm>
                  <a:prstGeom prst="line">
                    <a:avLst/>
                  </a:prstGeom>
                  <a:noFill/>
                  <a:ln w="28575">
                    <a:solidFill>
                      <a:schemeClr val="tx2"/>
                    </a:solidFill>
                    <a:round/>
                    <a:headEnd type="oval" w="med" len="med"/>
                    <a:tailEnd type="oval" w="med" len="med"/>
                  </a:ln>
                </p:spPr>
                <p:txBody>
                  <a:bodyPr/>
                  <a:lstStyle/>
                  <a:p>
                    <a:endParaRPr lang="zh-CN" altLang="en-US"/>
                  </a:p>
                </p:txBody>
              </p:sp>
              <p:sp>
                <p:nvSpPr>
                  <p:cNvPr id="6198" name="Rectangle 52"/>
                  <p:cNvSpPr>
                    <a:spLocks noChangeArrowheads="1"/>
                  </p:cNvSpPr>
                  <p:nvPr/>
                </p:nvSpPr>
                <p:spPr bwMode="auto">
                  <a:xfrm>
                    <a:off x="0" y="318"/>
                    <a:ext cx="136" cy="317"/>
                  </a:xfrm>
                  <a:prstGeom prst="rect">
                    <a:avLst/>
                  </a:prstGeom>
                  <a:solidFill>
                    <a:srgbClr val="FF9797"/>
                  </a:solidFill>
                  <a:ln w="28575">
                    <a:solidFill>
                      <a:schemeClr val="tx2"/>
                    </a:solidFill>
                    <a:miter lim="800000"/>
                    <a:headEnd/>
                    <a:tailEnd/>
                  </a:ln>
                </p:spPr>
                <p:txBody>
                  <a:bodyPr wrap="none" anchor="ctr"/>
                  <a:lstStyle/>
                  <a:p>
                    <a:endParaRPr lang="zh-CN" altLang="en-US"/>
                  </a:p>
                </p:txBody>
              </p:sp>
            </p:grpSp>
            <p:grpSp>
              <p:nvGrpSpPr>
                <p:cNvPr id="6192" name="Group 53"/>
                <p:cNvGrpSpPr>
                  <a:grpSpLocks/>
                </p:cNvGrpSpPr>
                <p:nvPr/>
              </p:nvGrpSpPr>
              <p:grpSpPr bwMode="auto">
                <a:xfrm>
                  <a:off x="663" y="-30"/>
                  <a:ext cx="410" cy="1061"/>
                  <a:chOff x="119" y="-30"/>
                  <a:chExt cx="410" cy="1061"/>
                </a:xfrm>
              </p:grpSpPr>
              <p:sp>
                <p:nvSpPr>
                  <p:cNvPr id="98" name="Text Box 54"/>
                  <p:cNvSpPr txBox="1">
                    <a:spLocks noChangeArrowheads="1"/>
                  </p:cNvSpPr>
                  <p:nvPr/>
                </p:nvSpPr>
                <p:spPr bwMode="auto">
                  <a:xfrm>
                    <a:off x="136" y="0"/>
                    <a:ext cx="357"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99" name="Text Box 55"/>
                  <p:cNvSpPr txBox="1">
                    <a:spLocks noChangeArrowheads="1"/>
                  </p:cNvSpPr>
                  <p:nvPr/>
                </p:nvSpPr>
                <p:spPr bwMode="auto">
                  <a:xfrm>
                    <a:off x="136" y="589"/>
                    <a:ext cx="223"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6196" name="Text Box 56"/>
                  <p:cNvSpPr txBox="1">
                    <a:spLocks noChangeArrowheads="1"/>
                  </p:cNvSpPr>
                  <p:nvPr/>
                </p:nvSpPr>
                <p:spPr bwMode="auto">
                  <a:xfrm rot="10702485" flipV="1">
                    <a:off x="119" y="-30"/>
                    <a:ext cx="410" cy="679"/>
                  </a:xfrm>
                  <a:prstGeom prst="rect">
                    <a:avLst/>
                  </a:prstGeom>
                  <a:noFill/>
                  <a:ln w="9525">
                    <a:noFill/>
                    <a:miter lim="800000"/>
                    <a:headEnd/>
                    <a:tailEnd/>
                  </a:ln>
                </p:spPr>
                <p:txBody>
                  <a:bodyPr>
                    <a:spAutoFit/>
                  </a:bodyPr>
                  <a:lstStyle/>
                  <a:p>
                    <a:pPr algn="l" eaLnBrk="1" hangingPunct="1"/>
                    <a:r>
                      <a:rPr kumimoji="0" lang="zh-CN" altLang="en-US" sz="3200" i="1">
                        <a:solidFill>
                          <a:schemeClr val="hlink"/>
                        </a:solidFill>
                        <a:ea typeface="宋体" pitchFamily="2" charset="-122"/>
                      </a:rPr>
                      <a:t>  </a:t>
                    </a:r>
                    <a:r>
                      <a:rPr kumimoji="0" lang="en-US" altLang="zh-CN" sz="3200" i="1">
                        <a:solidFill>
                          <a:srgbClr val="FF3300"/>
                        </a:solidFill>
                        <a:ea typeface="宋体" pitchFamily="2" charset="-122"/>
                      </a:rPr>
                      <a:t>u</a:t>
                    </a:r>
                    <a:r>
                      <a:rPr kumimoji="0" lang="en-US" altLang="zh-CN" sz="3200" i="1" baseline="-25000">
                        <a:solidFill>
                          <a:srgbClr val="FF3300"/>
                        </a:solidFill>
                        <a:ea typeface="宋体" pitchFamily="2" charset="-122"/>
                      </a:rPr>
                      <a:t>i</a:t>
                    </a:r>
                  </a:p>
                </p:txBody>
              </p:sp>
            </p:grpSp>
            <p:sp>
              <p:nvSpPr>
                <p:cNvPr id="6193" name="Text Box 57"/>
                <p:cNvSpPr txBox="1">
                  <a:spLocks noChangeArrowheads="1"/>
                </p:cNvSpPr>
                <p:nvPr/>
              </p:nvSpPr>
              <p:spPr bwMode="auto">
                <a:xfrm>
                  <a:off x="136" y="318"/>
                  <a:ext cx="311"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3200" baseline="-25000">
                      <a:solidFill>
                        <a:schemeClr val="tx2"/>
                      </a:solidFill>
                      <a:ea typeface="宋体" pitchFamily="2" charset="-122"/>
                    </a:rPr>
                    <a:t>i</a:t>
                  </a:r>
                </a:p>
              </p:txBody>
            </p:sp>
          </p:grpSp>
          <p:grpSp>
            <p:nvGrpSpPr>
              <p:cNvPr id="6177" name="Group 58"/>
              <p:cNvGrpSpPr>
                <a:grpSpLocks/>
              </p:cNvGrpSpPr>
              <p:nvPr/>
            </p:nvGrpSpPr>
            <p:grpSpPr bwMode="auto">
              <a:xfrm>
                <a:off x="1089" y="181"/>
                <a:ext cx="1270" cy="953"/>
                <a:chOff x="0" y="0"/>
                <a:chExt cx="1270" cy="953"/>
              </a:xfrm>
            </p:grpSpPr>
            <p:sp>
              <p:nvSpPr>
                <p:cNvPr id="6178" name="Line 59"/>
                <p:cNvSpPr>
                  <a:spLocks noChangeShapeType="1"/>
                </p:cNvSpPr>
                <p:nvPr/>
              </p:nvSpPr>
              <p:spPr bwMode="auto">
                <a:xfrm>
                  <a:off x="177" y="0"/>
                  <a:ext cx="0" cy="953"/>
                </a:xfrm>
                <a:prstGeom prst="line">
                  <a:avLst/>
                </a:prstGeom>
                <a:noFill/>
                <a:ln w="28575">
                  <a:solidFill>
                    <a:schemeClr val="tx2"/>
                  </a:solidFill>
                  <a:round/>
                  <a:headEnd/>
                  <a:tailEnd/>
                </a:ln>
              </p:spPr>
              <p:txBody>
                <a:bodyPr/>
                <a:lstStyle/>
                <a:p>
                  <a:endParaRPr lang="zh-CN" altLang="en-US"/>
                </a:p>
              </p:txBody>
            </p:sp>
            <p:sp>
              <p:nvSpPr>
                <p:cNvPr id="6179" name="Line 60"/>
                <p:cNvSpPr>
                  <a:spLocks noChangeShapeType="1"/>
                </p:cNvSpPr>
                <p:nvPr/>
              </p:nvSpPr>
              <p:spPr bwMode="auto">
                <a:xfrm>
                  <a:off x="177" y="953"/>
                  <a:ext cx="1093" cy="0"/>
                </a:xfrm>
                <a:prstGeom prst="line">
                  <a:avLst/>
                </a:prstGeom>
                <a:noFill/>
                <a:ln w="28575">
                  <a:solidFill>
                    <a:schemeClr val="tx2"/>
                  </a:solidFill>
                  <a:round/>
                  <a:headEnd/>
                  <a:tailEnd type="oval" w="med" len="med"/>
                </a:ln>
              </p:spPr>
              <p:txBody>
                <a:bodyPr/>
                <a:lstStyle/>
                <a:p>
                  <a:endParaRPr lang="zh-CN" altLang="en-US"/>
                </a:p>
              </p:txBody>
            </p:sp>
            <p:sp>
              <p:nvSpPr>
                <p:cNvPr id="6180" name="Text Box 61"/>
                <p:cNvSpPr txBox="1">
                  <a:spLocks noChangeArrowheads="1"/>
                </p:cNvSpPr>
                <p:nvPr/>
              </p:nvSpPr>
              <p:spPr bwMode="auto">
                <a:xfrm>
                  <a:off x="131" y="510"/>
                  <a:ext cx="529" cy="291"/>
                </a:xfrm>
                <a:prstGeom prst="rect">
                  <a:avLst/>
                </a:prstGeom>
                <a:noFill/>
                <a:ln w="9525">
                  <a:noFill/>
                  <a:miter lim="800000"/>
                  <a:headEnd/>
                  <a:tailEnd/>
                </a:ln>
              </p:spPr>
              <p:txBody>
                <a:bodyPr wrap="none">
                  <a:spAutoFit/>
                </a:bodyPr>
                <a:lstStyle/>
                <a:p>
                  <a:pPr algn="l" eaLnBrk="1" hangingPunct="1"/>
                  <a:r>
                    <a:rPr kumimoji="0" lang="zh-CN" altLang="en-US" sz="2400">
                      <a:solidFill>
                        <a:srgbClr val="FF3300"/>
                      </a:solidFill>
                      <a:ea typeface="宋体" pitchFamily="2" charset="-122"/>
                    </a:rPr>
                    <a:t> </a:t>
                  </a:r>
                  <a:r>
                    <a:rPr kumimoji="0" lang="en-US" altLang="zh-CN" sz="2400" i="1">
                      <a:solidFill>
                        <a:srgbClr val="FF3300"/>
                      </a:solidFill>
                      <a:ea typeface="楷体_GB2312" pitchFamily="49" charset="-122"/>
                    </a:rPr>
                    <a:t>g</a:t>
                  </a:r>
                  <a:r>
                    <a:rPr kumimoji="0" lang="en-US" altLang="zh-CN" sz="2400" baseline="-25000">
                      <a:solidFill>
                        <a:srgbClr val="FF3300"/>
                      </a:solidFill>
                      <a:ea typeface="楷体_GB2312" pitchFamily="49" charset="-122"/>
                    </a:rPr>
                    <a:t>m</a:t>
                  </a:r>
                  <a:r>
                    <a:rPr kumimoji="0" lang="en-US" altLang="zh-CN" sz="2400" i="1">
                      <a:solidFill>
                        <a:srgbClr val="FF3300"/>
                      </a:solidFill>
                      <a:ea typeface="宋体" pitchFamily="2" charset="-122"/>
                    </a:rPr>
                    <a:t>u</a:t>
                  </a:r>
                  <a:r>
                    <a:rPr kumimoji="0" lang="en-US" altLang="zh-CN" sz="2400" i="1" baseline="-25000">
                      <a:solidFill>
                        <a:srgbClr val="FF3300"/>
                      </a:solidFill>
                      <a:ea typeface="宋体" pitchFamily="2" charset="-122"/>
                    </a:rPr>
                    <a:t>i</a:t>
                  </a:r>
                </a:p>
              </p:txBody>
            </p:sp>
            <p:sp>
              <p:nvSpPr>
                <p:cNvPr id="6181" name="Line 62"/>
                <p:cNvSpPr>
                  <a:spLocks noChangeShapeType="1"/>
                </p:cNvSpPr>
                <p:nvPr/>
              </p:nvSpPr>
              <p:spPr bwMode="auto">
                <a:xfrm>
                  <a:off x="177" y="0"/>
                  <a:ext cx="1093" cy="0"/>
                </a:xfrm>
                <a:prstGeom prst="line">
                  <a:avLst/>
                </a:prstGeom>
                <a:noFill/>
                <a:ln w="28575">
                  <a:solidFill>
                    <a:schemeClr val="tx2"/>
                  </a:solidFill>
                  <a:round/>
                  <a:headEnd/>
                  <a:tailEnd type="oval" w="med" len="med"/>
                </a:ln>
              </p:spPr>
              <p:txBody>
                <a:bodyPr/>
                <a:lstStyle/>
                <a:p>
                  <a:endParaRPr lang="zh-CN" altLang="en-US"/>
                </a:p>
              </p:txBody>
            </p:sp>
            <p:sp>
              <p:nvSpPr>
                <p:cNvPr id="6182" name="Rectangle 63"/>
                <p:cNvSpPr>
                  <a:spLocks noChangeArrowheads="1"/>
                </p:cNvSpPr>
                <p:nvPr/>
              </p:nvSpPr>
              <p:spPr bwMode="auto">
                <a:xfrm rot="2714370">
                  <a:off x="51" y="352"/>
                  <a:ext cx="240" cy="244"/>
                </a:xfrm>
                <a:prstGeom prst="rect">
                  <a:avLst/>
                </a:prstGeom>
                <a:solidFill>
                  <a:srgbClr val="FF9797"/>
                </a:solidFill>
                <a:ln w="31750">
                  <a:solidFill>
                    <a:schemeClr val="tx2"/>
                  </a:solidFill>
                  <a:miter lim="800000"/>
                  <a:headEnd/>
                  <a:tailEnd/>
                </a:ln>
              </p:spPr>
              <p:txBody>
                <a:bodyPr wrap="none" anchor="ctr"/>
                <a:lstStyle/>
                <a:p>
                  <a:endParaRPr lang="zh-CN" altLang="en-US"/>
                </a:p>
              </p:txBody>
            </p:sp>
            <p:sp>
              <p:nvSpPr>
                <p:cNvPr id="6183" name="Line 64"/>
                <p:cNvSpPr>
                  <a:spLocks noChangeShapeType="1"/>
                </p:cNvSpPr>
                <p:nvPr/>
              </p:nvSpPr>
              <p:spPr bwMode="auto">
                <a:xfrm>
                  <a:off x="177" y="680"/>
                  <a:ext cx="0" cy="168"/>
                </a:xfrm>
                <a:prstGeom prst="line">
                  <a:avLst/>
                </a:prstGeom>
                <a:noFill/>
                <a:ln w="28575">
                  <a:solidFill>
                    <a:srgbClr val="FF0000"/>
                  </a:solidFill>
                  <a:round/>
                  <a:headEnd/>
                  <a:tailEnd type="stealth" w="lg" len="lg"/>
                </a:ln>
              </p:spPr>
              <p:txBody>
                <a:bodyPr/>
                <a:lstStyle/>
                <a:p>
                  <a:endParaRPr lang="zh-CN" altLang="en-US"/>
                </a:p>
              </p:txBody>
            </p:sp>
            <p:sp>
              <p:nvSpPr>
                <p:cNvPr id="6184" name="Line 65"/>
                <p:cNvSpPr>
                  <a:spLocks noChangeShapeType="1"/>
                </p:cNvSpPr>
                <p:nvPr/>
              </p:nvSpPr>
              <p:spPr bwMode="auto">
                <a:xfrm>
                  <a:off x="0" y="476"/>
                  <a:ext cx="342" cy="0"/>
                </a:xfrm>
                <a:prstGeom prst="line">
                  <a:avLst/>
                </a:prstGeom>
                <a:noFill/>
                <a:ln w="28575">
                  <a:solidFill>
                    <a:schemeClr val="tx2"/>
                  </a:solidFill>
                  <a:round/>
                  <a:headEnd/>
                  <a:tailEnd/>
                </a:ln>
              </p:spPr>
              <p:txBody>
                <a:bodyPr/>
                <a:lstStyle/>
                <a:p>
                  <a:endParaRPr lang="zh-CN" altLang="en-US"/>
                </a:p>
              </p:txBody>
            </p:sp>
            <p:grpSp>
              <p:nvGrpSpPr>
                <p:cNvPr id="6185" name="Group 66"/>
                <p:cNvGrpSpPr>
                  <a:grpSpLocks/>
                </p:cNvGrpSpPr>
                <p:nvPr/>
              </p:nvGrpSpPr>
              <p:grpSpPr bwMode="auto">
                <a:xfrm>
                  <a:off x="708" y="0"/>
                  <a:ext cx="139" cy="953"/>
                  <a:chOff x="68" y="0"/>
                  <a:chExt cx="136" cy="953"/>
                </a:xfrm>
              </p:grpSpPr>
              <p:sp>
                <p:nvSpPr>
                  <p:cNvPr id="6187" name="Line 67"/>
                  <p:cNvSpPr>
                    <a:spLocks noChangeShapeType="1"/>
                  </p:cNvSpPr>
                  <p:nvPr/>
                </p:nvSpPr>
                <p:spPr bwMode="auto">
                  <a:xfrm>
                    <a:off x="137" y="0"/>
                    <a:ext cx="0" cy="953"/>
                  </a:xfrm>
                  <a:prstGeom prst="line">
                    <a:avLst/>
                  </a:prstGeom>
                  <a:noFill/>
                  <a:ln w="28575">
                    <a:solidFill>
                      <a:schemeClr val="tx2"/>
                    </a:solidFill>
                    <a:round/>
                    <a:headEnd type="oval" w="med" len="med"/>
                    <a:tailEnd type="oval" w="med" len="med"/>
                  </a:ln>
                </p:spPr>
                <p:txBody>
                  <a:bodyPr/>
                  <a:lstStyle/>
                  <a:p>
                    <a:endParaRPr lang="zh-CN" altLang="en-US"/>
                  </a:p>
                </p:txBody>
              </p:sp>
              <p:sp>
                <p:nvSpPr>
                  <p:cNvPr id="6188" name="Rectangle 68"/>
                  <p:cNvSpPr>
                    <a:spLocks noChangeArrowheads="1"/>
                  </p:cNvSpPr>
                  <p:nvPr/>
                </p:nvSpPr>
                <p:spPr bwMode="auto">
                  <a:xfrm>
                    <a:off x="68" y="318"/>
                    <a:ext cx="136" cy="317"/>
                  </a:xfrm>
                  <a:prstGeom prst="rect">
                    <a:avLst/>
                  </a:prstGeom>
                  <a:solidFill>
                    <a:srgbClr val="FF9797"/>
                  </a:solidFill>
                  <a:ln w="28575">
                    <a:solidFill>
                      <a:schemeClr val="tx2"/>
                    </a:solidFill>
                    <a:miter lim="800000"/>
                    <a:headEnd/>
                    <a:tailEnd/>
                  </a:ln>
                </p:spPr>
                <p:txBody>
                  <a:bodyPr wrap="none" anchor="ctr"/>
                  <a:lstStyle/>
                  <a:p>
                    <a:endParaRPr lang="zh-CN" altLang="en-US"/>
                  </a:p>
                </p:txBody>
              </p:sp>
            </p:grpSp>
            <p:sp>
              <p:nvSpPr>
                <p:cNvPr id="6186" name="Text Box 69"/>
                <p:cNvSpPr txBox="1">
                  <a:spLocks noChangeArrowheads="1"/>
                </p:cNvSpPr>
                <p:nvPr/>
              </p:nvSpPr>
              <p:spPr bwMode="auto">
                <a:xfrm>
                  <a:off x="847" y="363"/>
                  <a:ext cx="348"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O</a:t>
                  </a:r>
                </a:p>
              </p:txBody>
            </p:sp>
          </p:grpSp>
        </p:grpSp>
        <p:sp>
          <p:nvSpPr>
            <p:cNvPr id="6157" name="Line 72"/>
            <p:cNvSpPr>
              <a:spLocks noChangeShapeType="1"/>
            </p:cNvSpPr>
            <p:nvPr/>
          </p:nvSpPr>
          <p:spPr bwMode="auto">
            <a:xfrm>
              <a:off x="1146" y="2757"/>
              <a:ext cx="705" cy="0"/>
            </a:xfrm>
            <a:prstGeom prst="line">
              <a:avLst/>
            </a:prstGeom>
            <a:noFill/>
            <a:ln w="28575">
              <a:solidFill>
                <a:schemeClr val="tx1"/>
              </a:solidFill>
              <a:round/>
              <a:headEnd/>
              <a:tailEnd/>
            </a:ln>
          </p:spPr>
          <p:txBody>
            <a:bodyPr/>
            <a:lstStyle/>
            <a:p>
              <a:endParaRPr lang="zh-CN" altLang="en-US"/>
            </a:p>
          </p:txBody>
        </p:sp>
        <p:sp>
          <p:nvSpPr>
            <p:cNvPr id="6158" name="Rectangle 73"/>
            <p:cNvSpPr>
              <a:spLocks noChangeArrowheads="1"/>
            </p:cNvSpPr>
            <p:nvPr/>
          </p:nvSpPr>
          <p:spPr bwMode="auto">
            <a:xfrm>
              <a:off x="1367" y="2689"/>
              <a:ext cx="308" cy="136"/>
            </a:xfrm>
            <a:prstGeom prst="rect">
              <a:avLst/>
            </a:prstGeom>
            <a:solidFill>
              <a:srgbClr val="3333FF"/>
            </a:solidFill>
            <a:ln w="28575">
              <a:solidFill>
                <a:schemeClr val="hlink"/>
              </a:solidFill>
              <a:miter lim="800000"/>
              <a:headEnd/>
              <a:tailEnd/>
            </a:ln>
          </p:spPr>
          <p:txBody>
            <a:bodyPr wrap="none" anchor="ctr"/>
            <a:lstStyle/>
            <a:p>
              <a:endParaRPr lang="zh-CN" altLang="en-US"/>
            </a:p>
          </p:txBody>
        </p:sp>
        <p:sp>
          <p:nvSpPr>
            <p:cNvPr id="6159" name="Line 74"/>
            <p:cNvSpPr>
              <a:spLocks noChangeShapeType="1"/>
            </p:cNvSpPr>
            <p:nvPr/>
          </p:nvSpPr>
          <p:spPr bwMode="auto">
            <a:xfrm>
              <a:off x="1191" y="3710"/>
              <a:ext cx="704" cy="0"/>
            </a:xfrm>
            <a:prstGeom prst="line">
              <a:avLst/>
            </a:prstGeom>
            <a:noFill/>
            <a:ln w="28575">
              <a:solidFill>
                <a:schemeClr val="tx1"/>
              </a:solidFill>
              <a:round/>
              <a:headEnd/>
              <a:tailEnd/>
            </a:ln>
          </p:spPr>
          <p:txBody>
            <a:bodyPr/>
            <a:lstStyle/>
            <a:p>
              <a:endParaRPr lang="zh-CN" altLang="en-US"/>
            </a:p>
          </p:txBody>
        </p:sp>
        <p:sp>
          <p:nvSpPr>
            <p:cNvPr id="60" name="Text Box 76"/>
            <p:cNvSpPr txBox="1">
              <a:spLocks noChangeArrowheads="1"/>
            </p:cNvSpPr>
            <p:nvPr/>
          </p:nvSpPr>
          <p:spPr bwMode="auto">
            <a:xfrm>
              <a:off x="1177" y="2712"/>
              <a:ext cx="321"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61" name="Text Box 77"/>
            <p:cNvSpPr txBox="1">
              <a:spLocks noChangeArrowheads="1"/>
            </p:cNvSpPr>
            <p:nvPr/>
          </p:nvSpPr>
          <p:spPr bwMode="auto">
            <a:xfrm>
              <a:off x="1218" y="3295"/>
              <a:ext cx="201"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6162" name="Text Box 78"/>
            <p:cNvSpPr txBox="1">
              <a:spLocks noChangeArrowheads="1"/>
            </p:cNvSpPr>
            <p:nvPr/>
          </p:nvSpPr>
          <p:spPr bwMode="auto">
            <a:xfrm>
              <a:off x="1299" y="3045"/>
              <a:ext cx="305" cy="368"/>
            </a:xfrm>
            <a:prstGeom prst="rect">
              <a:avLst/>
            </a:prstGeom>
            <a:noFill/>
            <a:ln w="9525">
              <a:noFill/>
              <a:miter lim="800000"/>
              <a:headEnd/>
              <a:tailEnd/>
            </a:ln>
          </p:spPr>
          <p:txBody>
            <a:bodyPr wrap="none">
              <a:spAutoFit/>
            </a:bodyPr>
            <a:lstStyle/>
            <a:p>
              <a:pPr algn="l" eaLnBrk="1" hangingPunct="1"/>
              <a:r>
                <a:rPr kumimoji="0" lang="en-US" altLang="zh-CN" sz="3200" b="0" i="1">
                  <a:solidFill>
                    <a:schemeClr val="tx2"/>
                  </a:solidFill>
                  <a:ea typeface="宋体" pitchFamily="2" charset="-122"/>
                </a:rPr>
                <a:t>u</a:t>
              </a:r>
              <a:r>
                <a:rPr kumimoji="0" lang="en-US" altLang="zh-CN" sz="2000" baseline="-25000">
                  <a:solidFill>
                    <a:schemeClr val="tx2"/>
                  </a:solidFill>
                  <a:ea typeface="宋体" pitchFamily="2" charset="-122"/>
                </a:rPr>
                <a:t>S</a:t>
              </a:r>
            </a:p>
          </p:txBody>
        </p:sp>
        <p:sp>
          <p:nvSpPr>
            <p:cNvPr id="6163" name="Oval 79"/>
            <p:cNvSpPr>
              <a:spLocks noChangeArrowheads="1"/>
            </p:cNvSpPr>
            <p:nvPr/>
          </p:nvSpPr>
          <p:spPr bwMode="auto">
            <a:xfrm>
              <a:off x="1014" y="3087"/>
              <a:ext cx="306" cy="312"/>
            </a:xfrm>
            <a:prstGeom prst="ellipse">
              <a:avLst/>
            </a:prstGeom>
            <a:solidFill>
              <a:srgbClr val="3333FF"/>
            </a:solidFill>
            <a:ln w="28575">
              <a:solidFill>
                <a:schemeClr val="hlink"/>
              </a:solidFill>
              <a:round/>
              <a:headEnd/>
              <a:tailEnd/>
            </a:ln>
          </p:spPr>
          <p:txBody>
            <a:bodyPr wrap="none" anchor="ctr"/>
            <a:lstStyle/>
            <a:p>
              <a:endParaRPr lang="zh-CN" altLang="en-US"/>
            </a:p>
          </p:txBody>
        </p:sp>
        <p:sp>
          <p:nvSpPr>
            <p:cNvPr id="6164" name="Line 80"/>
            <p:cNvSpPr>
              <a:spLocks noChangeShapeType="1"/>
            </p:cNvSpPr>
            <p:nvPr/>
          </p:nvSpPr>
          <p:spPr bwMode="auto">
            <a:xfrm>
              <a:off x="1165" y="2754"/>
              <a:ext cx="0" cy="956"/>
            </a:xfrm>
            <a:prstGeom prst="line">
              <a:avLst/>
            </a:prstGeom>
            <a:noFill/>
            <a:ln w="28575">
              <a:solidFill>
                <a:schemeClr val="tx1"/>
              </a:solidFill>
              <a:round/>
              <a:headEnd type="oval" w="med" len="med"/>
              <a:tailEnd type="oval" w="med" len="med"/>
            </a:ln>
          </p:spPr>
          <p:txBody>
            <a:bodyPr/>
            <a:lstStyle/>
            <a:p>
              <a:endParaRPr lang="zh-CN" altLang="en-US"/>
            </a:p>
          </p:txBody>
        </p:sp>
        <p:sp>
          <p:nvSpPr>
            <p:cNvPr id="6165" name="Text Box 81"/>
            <p:cNvSpPr txBox="1">
              <a:spLocks noChangeArrowheads="1"/>
            </p:cNvSpPr>
            <p:nvPr/>
          </p:nvSpPr>
          <p:spPr bwMode="auto">
            <a:xfrm>
              <a:off x="1410" y="2803"/>
              <a:ext cx="314" cy="330"/>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S</a:t>
              </a:r>
            </a:p>
          </p:txBody>
        </p:sp>
        <p:grpSp>
          <p:nvGrpSpPr>
            <p:cNvPr id="6166" name="Group 83"/>
            <p:cNvGrpSpPr>
              <a:grpSpLocks/>
            </p:cNvGrpSpPr>
            <p:nvPr/>
          </p:nvGrpSpPr>
          <p:grpSpPr bwMode="auto">
            <a:xfrm>
              <a:off x="4302" y="2757"/>
              <a:ext cx="619" cy="1031"/>
              <a:chOff x="0" y="0"/>
              <a:chExt cx="494" cy="1031"/>
            </a:xfrm>
          </p:grpSpPr>
          <p:sp>
            <p:nvSpPr>
              <p:cNvPr id="74" name="Text Box 84"/>
              <p:cNvSpPr txBox="1">
                <a:spLocks noChangeArrowheads="1"/>
              </p:cNvSpPr>
              <p:nvPr/>
            </p:nvSpPr>
            <p:spPr bwMode="auto">
              <a:xfrm>
                <a:off x="137" y="0"/>
                <a:ext cx="357" cy="327"/>
              </a:xfrm>
              <a:prstGeom prst="rect">
                <a:avLst/>
              </a:prstGeom>
              <a:noFill/>
              <a:ln w="9525">
                <a:noFill/>
                <a:miter lim="800000"/>
                <a:headEnd/>
                <a:tailEnd/>
              </a:ln>
              <a:effectLst/>
            </p:spPr>
            <p:txBody>
              <a:bodyPr>
                <a:spAutoFit/>
              </a:bodyPr>
              <a:lstStyle/>
              <a:p>
                <a:pPr algn="l" eaLnBrk="1" hangingPunct="1">
                  <a:defRPr/>
                </a:pPr>
                <a:r>
                  <a:rPr kumimoji="0" lang="en-US">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75" name="Text Box 85"/>
              <p:cNvSpPr txBox="1">
                <a:spLocks noChangeArrowheads="1"/>
              </p:cNvSpPr>
              <p:nvPr/>
            </p:nvSpPr>
            <p:spPr bwMode="auto">
              <a:xfrm>
                <a:off x="137" y="589"/>
                <a:ext cx="223" cy="442"/>
              </a:xfrm>
              <a:prstGeom prst="rect">
                <a:avLst/>
              </a:prstGeom>
              <a:noFill/>
              <a:ln w="9525">
                <a:noFill/>
                <a:miter lim="800000"/>
                <a:headEnd/>
                <a:tailEnd/>
              </a:ln>
              <a:effectLst/>
            </p:spPr>
            <p:txBody>
              <a:bodyPr>
                <a:spAutoFit/>
              </a:bodyPr>
              <a:lstStyle/>
              <a:p>
                <a:pPr algn="l" eaLnBrk="1" hangingPunct="1">
                  <a:defRPr/>
                </a:pPr>
                <a:r>
                  <a:rPr kumimoji="0" lang="en-US" sz="4000">
                    <a:solidFill>
                      <a:schemeClr val="tx2"/>
                    </a:solidFill>
                    <a:effectLst>
                      <a:outerShdw blurRad="38100" dist="38100" dir="2700000" algn="tl">
                        <a:srgbClr val="C0C0C0"/>
                      </a:outerShdw>
                    </a:effectLst>
                    <a:latin typeface="Arial" pitchFamily="34" charset="0"/>
                    <a:ea typeface="宋体" pitchFamily="2" charset="-122"/>
                  </a:rPr>
                  <a:t>-</a:t>
                </a:r>
              </a:p>
            </p:txBody>
          </p:sp>
          <p:sp>
            <p:nvSpPr>
              <p:cNvPr id="6174" name="Text Box 86"/>
              <p:cNvSpPr txBox="1">
                <a:spLocks noChangeArrowheads="1"/>
              </p:cNvSpPr>
              <p:nvPr/>
            </p:nvSpPr>
            <p:spPr bwMode="auto">
              <a:xfrm rot="10702485" flipV="1">
                <a:off x="0" y="314"/>
                <a:ext cx="411" cy="365"/>
              </a:xfrm>
              <a:prstGeom prst="rect">
                <a:avLst/>
              </a:prstGeom>
              <a:noFill/>
              <a:ln w="9525">
                <a:noFill/>
                <a:miter lim="800000"/>
                <a:headEnd/>
                <a:tailEnd/>
              </a:ln>
            </p:spPr>
            <p:txBody>
              <a:bodyPr>
                <a:spAutoFit/>
              </a:bodyPr>
              <a:lstStyle/>
              <a:p>
                <a:pPr algn="l" eaLnBrk="1" hangingPunct="1"/>
                <a:r>
                  <a:rPr kumimoji="0" lang="zh-CN" altLang="en-US" sz="3200" i="1">
                    <a:solidFill>
                      <a:schemeClr val="hlink"/>
                    </a:solidFill>
                    <a:ea typeface="宋体" pitchFamily="2" charset="-122"/>
                  </a:rPr>
                  <a:t>  </a:t>
                </a:r>
                <a:r>
                  <a:rPr kumimoji="0" lang="en-US" altLang="zh-CN" sz="3200" b="0" i="1">
                    <a:solidFill>
                      <a:schemeClr val="tx2"/>
                    </a:solidFill>
                    <a:ea typeface="宋体" pitchFamily="2" charset="-122"/>
                  </a:rPr>
                  <a:t>u</a:t>
                </a:r>
                <a:r>
                  <a:rPr kumimoji="0" lang="en-US" altLang="zh-CN" sz="2000" baseline="-25000">
                    <a:solidFill>
                      <a:schemeClr val="tx2"/>
                    </a:solidFill>
                    <a:ea typeface="宋体" pitchFamily="2" charset="-122"/>
                  </a:rPr>
                  <a:t>O</a:t>
                </a:r>
              </a:p>
            </p:txBody>
          </p:sp>
        </p:grpSp>
        <p:sp>
          <p:nvSpPr>
            <p:cNvPr id="6167" name="Line 88"/>
            <p:cNvSpPr>
              <a:spLocks noChangeShapeType="1"/>
            </p:cNvSpPr>
            <p:nvPr/>
          </p:nvSpPr>
          <p:spPr bwMode="auto">
            <a:xfrm>
              <a:off x="4388" y="2757"/>
              <a:ext cx="0" cy="953"/>
            </a:xfrm>
            <a:prstGeom prst="line">
              <a:avLst/>
            </a:prstGeom>
            <a:noFill/>
            <a:ln w="28575">
              <a:solidFill>
                <a:schemeClr val="tx1"/>
              </a:solidFill>
              <a:round/>
              <a:headEnd type="oval" w="med" len="med"/>
              <a:tailEnd type="oval" w="med" len="med"/>
            </a:ln>
          </p:spPr>
          <p:txBody>
            <a:bodyPr/>
            <a:lstStyle/>
            <a:p>
              <a:endParaRPr lang="zh-CN" altLang="en-US"/>
            </a:p>
          </p:txBody>
        </p:sp>
        <p:sp>
          <p:nvSpPr>
            <p:cNvPr id="68" name="Rectangle 89"/>
            <p:cNvSpPr>
              <a:spLocks noChangeArrowheads="1"/>
            </p:cNvSpPr>
            <p:nvPr/>
          </p:nvSpPr>
          <p:spPr bwMode="auto">
            <a:xfrm>
              <a:off x="4320" y="3075"/>
              <a:ext cx="135" cy="317"/>
            </a:xfrm>
            <a:prstGeom prst="rect">
              <a:avLst/>
            </a:prstGeom>
            <a:solidFill>
              <a:schemeClr val="bg1"/>
            </a:solidFill>
            <a:ln w="28575">
              <a:solidFill>
                <a:schemeClr val="tx1">
                  <a:lumMod val="85000"/>
                  <a:lumOff val="15000"/>
                </a:schemeClr>
              </a:solidFill>
              <a:miter lim="800000"/>
              <a:headEnd/>
              <a:tailEnd/>
            </a:ln>
          </p:spPr>
          <p:txBody>
            <a:bodyPr wrap="none" anchor="ctr"/>
            <a:lstStyle/>
            <a:p>
              <a:pPr>
                <a:defRPr/>
              </a:pPr>
              <a:endParaRPr lang="zh-CN" altLang="en-US"/>
            </a:p>
          </p:txBody>
        </p:sp>
        <p:sp>
          <p:nvSpPr>
            <p:cNvPr id="6169" name="Line 90"/>
            <p:cNvSpPr>
              <a:spLocks noChangeShapeType="1"/>
            </p:cNvSpPr>
            <p:nvPr/>
          </p:nvSpPr>
          <p:spPr bwMode="auto">
            <a:xfrm>
              <a:off x="4144" y="2757"/>
              <a:ext cx="264" cy="0"/>
            </a:xfrm>
            <a:prstGeom prst="line">
              <a:avLst/>
            </a:prstGeom>
            <a:noFill/>
            <a:ln w="28575">
              <a:solidFill>
                <a:schemeClr val="tx1"/>
              </a:solidFill>
              <a:round/>
              <a:headEnd/>
              <a:tailEnd/>
            </a:ln>
          </p:spPr>
          <p:txBody>
            <a:bodyPr/>
            <a:lstStyle/>
            <a:p>
              <a:endParaRPr lang="zh-CN" altLang="en-US"/>
            </a:p>
          </p:txBody>
        </p:sp>
        <p:sp>
          <p:nvSpPr>
            <p:cNvPr id="6170" name="Line 91"/>
            <p:cNvSpPr>
              <a:spLocks noChangeShapeType="1"/>
            </p:cNvSpPr>
            <p:nvPr/>
          </p:nvSpPr>
          <p:spPr bwMode="auto">
            <a:xfrm>
              <a:off x="4144" y="3709"/>
              <a:ext cx="264" cy="0"/>
            </a:xfrm>
            <a:prstGeom prst="line">
              <a:avLst/>
            </a:prstGeom>
            <a:noFill/>
            <a:ln w="28575">
              <a:solidFill>
                <a:schemeClr val="tx1"/>
              </a:solidFill>
              <a:round/>
              <a:headEnd/>
              <a:tailEnd/>
            </a:ln>
          </p:spPr>
          <p:txBody>
            <a:bodyPr/>
            <a:lstStyle/>
            <a:p>
              <a:endParaRPr lang="zh-CN" altLang="en-US"/>
            </a:p>
          </p:txBody>
        </p:sp>
        <p:sp>
          <p:nvSpPr>
            <p:cNvPr id="6171" name="Text Box 92"/>
            <p:cNvSpPr txBox="1">
              <a:spLocks noChangeArrowheads="1"/>
            </p:cNvSpPr>
            <p:nvPr/>
          </p:nvSpPr>
          <p:spPr bwMode="auto">
            <a:xfrm>
              <a:off x="4028" y="3075"/>
              <a:ext cx="322" cy="327"/>
            </a:xfrm>
            <a:prstGeom prst="rect">
              <a:avLst/>
            </a:prstGeom>
            <a:noFill/>
            <a:ln w="9525">
              <a:noFill/>
              <a:miter lim="800000"/>
              <a:headEnd/>
              <a:tailEnd/>
            </a:ln>
          </p:spPr>
          <p:txBody>
            <a:bodyPr wrap="none">
              <a:spAutoFit/>
            </a:bodyPr>
            <a:lstStyle/>
            <a:p>
              <a:pPr algn="l" eaLnBrk="1" hangingPunct="1"/>
              <a:r>
                <a:rPr kumimoji="0" lang="en-US" altLang="zh-CN" b="0" i="1">
                  <a:solidFill>
                    <a:schemeClr val="tx2"/>
                  </a:solidFill>
                  <a:ea typeface="宋体" pitchFamily="2" charset="-122"/>
                </a:rPr>
                <a:t>R</a:t>
              </a:r>
              <a:r>
                <a:rPr kumimoji="0" lang="en-US" altLang="zh-CN" sz="2000" baseline="-25000">
                  <a:solidFill>
                    <a:schemeClr val="tx2"/>
                  </a:solidFill>
                  <a:ea typeface="宋体" pitchFamily="2" charset="-122"/>
                </a:rPr>
                <a:t>L</a:t>
              </a:r>
            </a:p>
          </p:txBody>
        </p:sp>
      </p:grpSp>
      <p:graphicFrame>
        <p:nvGraphicFramePr>
          <p:cNvPr id="6148" name="Object 53"/>
          <p:cNvGraphicFramePr>
            <a:graphicFrameLocks noChangeAspect="1"/>
          </p:cNvGraphicFramePr>
          <p:nvPr/>
        </p:nvGraphicFramePr>
        <p:xfrm>
          <a:off x="4532313" y="3338513"/>
          <a:ext cx="2438400" cy="1041400"/>
        </p:xfrm>
        <a:graphic>
          <a:graphicData uri="http://schemas.openxmlformats.org/presentationml/2006/ole">
            <mc:AlternateContent xmlns:mc="http://schemas.openxmlformats.org/markup-compatibility/2006">
              <mc:Choice xmlns:v="urn:schemas-microsoft-com:vml" Requires="v">
                <p:oleObj spid="_x0000_s6151" name="Equation" r:id="rId7" imgW="1130040" imgH="482400" progId="Equation.DSMT4">
                  <p:embed/>
                </p:oleObj>
              </mc:Choice>
              <mc:Fallback>
                <p:oleObj name="Equation" r:id="rId7" imgW="1130040" imgH="4824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313" y="3338513"/>
                        <a:ext cx="2438400"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sp>
        <p:nvSpPr>
          <p:cNvPr id="6154"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55" name="矩形 54"/>
          <p:cNvSpPr/>
          <p:nvPr/>
        </p:nvSpPr>
        <p:spPr>
          <a:xfrm>
            <a:off x="280988" y="319088"/>
            <a:ext cx="4203700" cy="523875"/>
          </a:xfrm>
          <a:prstGeom prst="rect">
            <a:avLst/>
          </a:prstGeom>
        </p:spPr>
        <p:txBody>
          <a:bodyPr wrap="none">
            <a:spAutoFit/>
          </a:bodyPr>
          <a:lstStyle/>
          <a:p>
            <a:pPr>
              <a:defRPr/>
            </a:pPr>
            <a:r>
              <a:rPr kumimoji="0" lang="zh-CN" altLang="en-US" dirty="0">
                <a:latin typeface="+mn-ea"/>
              </a:rPr>
              <a:t>例</a:t>
            </a:r>
            <a:r>
              <a:rPr kumimoji="0" lang="en-US" altLang="zh-CN" dirty="0">
                <a:latin typeface="+mn-ea"/>
              </a:rPr>
              <a:t>2</a:t>
            </a:r>
            <a:r>
              <a:rPr kumimoji="0" lang="zh-CN" altLang="en-US" dirty="0">
                <a:latin typeface="+mn-ea"/>
              </a:rPr>
              <a:t>：</a:t>
            </a:r>
            <a:r>
              <a:rPr kumimoji="0" lang="zh-CN" altLang="en-US" dirty="0">
                <a:ea typeface="楷体_GB2312" pitchFamily="49" charset="-122"/>
              </a:rPr>
              <a:t>求放大器增益</a:t>
            </a:r>
            <a:r>
              <a:rPr kumimoji="0" lang="en-US" altLang="zh-CN" i="1" dirty="0" err="1">
                <a:ea typeface="楷体_GB2312" pitchFamily="49" charset="-122"/>
              </a:rPr>
              <a:t>u</a:t>
            </a:r>
            <a:r>
              <a:rPr kumimoji="0" lang="en-US" altLang="zh-CN" baseline="-25000" dirty="0" err="1">
                <a:ea typeface="楷体_GB2312" pitchFamily="49" charset="-122"/>
              </a:rPr>
              <a:t>o</a:t>
            </a:r>
            <a:r>
              <a:rPr kumimoji="0" lang="en-US" altLang="zh-CN" baseline="-25000" dirty="0">
                <a:ea typeface="楷体_GB2312" pitchFamily="49" charset="-122"/>
              </a:rPr>
              <a:t> </a:t>
            </a:r>
            <a:r>
              <a:rPr kumimoji="0" lang="en-US" altLang="zh-CN" i="1" dirty="0">
                <a:ea typeface="楷体_GB2312" pitchFamily="49" charset="-122"/>
              </a:rPr>
              <a:t>/u</a:t>
            </a:r>
            <a:r>
              <a:rPr kumimoji="0" lang="en-US" altLang="zh-CN" baseline="-25000" dirty="0">
                <a:ea typeface="楷体_GB2312" pitchFamily="49" charset="-122"/>
              </a:rPr>
              <a:t>s</a:t>
            </a:r>
            <a:r>
              <a:rPr kumimoji="0" lang="en-US" altLang="zh-CN" dirty="0">
                <a:ea typeface="楷体_GB2312" pitchFamily="49" charset="-122"/>
              </a:rPr>
              <a:t> .</a:t>
            </a:r>
            <a:endParaRPr lang="zh-CN" altLang="en-US" dirty="0"/>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8" name="Rectangle 6"/>
          <p:cNvSpPr>
            <a:spLocks noChangeArrowheads="1"/>
          </p:cNvSpPr>
          <p:nvPr/>
        </p:nvSpPr>
        <p:spPr bwMode="auto">
          <a:xfrm>
            <a:off x="403225" y="528638"/>
            <a:ext cx="5629275" cy="585787"/>
          </a:xfrm>
          <a:prstGeom prst="rect">
            <a:avLst/>
          </a:prstGeom>
          <a:noFill/>
          <a:ln w="9525" algn="ctr">
            <a:noFill/>
            <a:miter lim="800000"/>
            <a:headEnd/>
            <a:tailEnd/>
          </a:ln>
        </p:spPr>
        <p:txBody>
          <a:bodyPr>
            <a:spAutoFit/>
          </a:bodyPr>
          <a:lstStyle/>
          <a:p>
            <a:pPr algn="l" eaLnBrk="1" hangingPunct="1">
              <a:defRPr/>
            </a:pPr>
            <a:r>
              <a:rPr lang="en-US" altLang="zh-CN" sz="3200" dirty="0">
                <a:solidFill>
                  <a:srgbClr val="FF0000"/>
                </a:solidFill>
                <a:latin typeface="+mn-lt"/>
                <a:ea typeface="华文仿宋" pitchFamily="2" charset="-122"/>
              </a:rPr>
              <a:t>5. </a:t>
            </a:r>
            <a:r>
              <a:rPr lang="zh-CN" altLang="en-US" sz="3200" dirty="0">
                <a:solidFill>
                  <a:srgbClr val="FF0000"/>
                </a:solidFill>
                <a:latin typeface="+mn-lt"/>
                <a:ea typeface="华文仿宋" pitchFamily="2" charset="-122"/>
              </a:rPr>
              <a:t>独立源与受控源的区别</a:t>
            </a:r>
          </a:p>
        </p:txBody>
      </p:sp>
      <p:graphicFrame>
        <p:nvGraphicFramePr>
          <p:cNvPr id="576717" name="Group 205"/>
          <p:cNvGraphicFramePr>
            <a:graphicFrameLocks noGrp="1"/>
          </p:cNvGraphicFramePr>
          <p:nvPr/>
        </p:nvGraphicFramePr>
        <p:xfrm>
          <a:off x="465138" y="1352550"/>
          <a:ext cx="8244148" cy="4552847"/>
        </p:xfrm>
        <a:graphic>
          <a:graphicData uri="http://schemas.openxmlformats.org/drawingml/2006/table">
            <a:tbl>
              <a:tblPr/>
              <a:tblGrid>
                <a:gridCol w="4211794">
                  <a:extLst>
                    <a:ext uri="{9D8B030D-6E8A-4147-A177-3AD203B41FA5}">
                      <a16:colId xmlns:a16="http://schemas.microsoft.com/office/drawing/2014/main" val="20000"/>
                    </a:ext>
                  </a:extLst>
                </a:gridCol>
                <a:gridCol w="4032354">
                  <a:extLst>
                    <a:ext uri="{9D8B030D-6E8A-4147-A177-3AD203B41FA5}">
                      <a16:colId xmlns:a16="http://schemas.microsoft.com/office/drawing/2014/main" val="20001"/>
                    </a:ext>
                  </a:extLst>
                </a:gridCol>
              </a:tblGrid>
              <a:tr h="9208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FF00FF"/>
                          </a:solidFill>
                          <a:effectLst>
                            <a:outerShdw blurRad="38100" dist="38100" dir="2700000" algn="tl">
                              <a:srgbClr val="000000"/>
                            </a:outerShdw>
                          </a:effectLst>
                          <a:latin typeface="Times New Roman" pitchFamily="18" charset="0"/>
                          <a:ea typeface="华文中宋" pitchFamily="2" charset="-122"/>
                        </a:rPr>
                        <a:t>独立源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FF00FF"/>
                          </a:solidFill>
                          <a:effectLst>
                            <a:outerShdw blurRad="38100" dist="38100" dir="2700000" algn="tl">
                              <a:srgbClr val="000000"/>
                            </a:outerShdw>
                          </a:effectLst>
                          <a:latin typeface="Times New Roman" pitchFamily="18" charset="0"/>
                          <a:ea typeface="华文中宋" pitchFamily="2" charset="-122"/>
                        </a:rPr>
                        <a:t>受控源</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0"/>
                  </a:ext>
                </a:extLst>
              </a:tr>
              <a:tr h="891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二端（单口）元件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5000"/>
                        </a:lnSpc>
                        <a:spcBef>
                          <a:spcPct val="0"/>
                        </a:spcBef>
                        <a:spcAft>
                          <a:spcPct val="0"/>
                        </a:spcAft>
                        <a:buClrTx/>
                        <a:buSzTx/>
                        <a:buFontTx/>
                        <a:buNone/>
                        <a:tabLst/>
                        <a:defRPr/>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四端（双口）元件</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1"/>
                  </a:ext>
                </a:extLst>
              </a:tr>
              <a:tr h="12261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电压源电压或电流源电流由电</a:t>
                      </a:r>
                      <a:endPar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rPr>
                        <a:t> </a:t>
                      </a: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源本身决定，与外电路无关</a:t>
                      </a:r>
                      <a:endParaRPr kumimoji="1" lang="zh-CN" altLang="en-US" sz="2800" b="0" i="0" u="none" strike="noStrike" cap="none" normalizeH="0" baseline="0" dirty="0" smtClean="0">
                        <a:ln>
                          <a:noFill/>
                        </a:ln>
                        <a:solidFill>
                          <a:schemeClr val="tx1"/>
                        </a:solidFill>
                        <a:effectLst/>
                        <a:latin typeface="Times New Roman" pitchFamily="18" charset="0"/>
                        <a:ea typeface="华文中宋"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受控电压或受控电流由控制</a:t>
                      </a:r>
                      <a:endPar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rPr>
                        <a:t>  </a:t>
                      </a: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支路决定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2"/>
                  </a:ext>
                </a:extLst>
              </a:tr>
              <a:tr h="1514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在电路中起激励作用，为电路</a:t>
                      </a:r>
                      <a:endPar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 提供电压或电流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不能作为激励，仅描述器件内部支路间约束关系，没有</a:t>
                      </a:r>
                      <a:endPar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华文中宋" pitchFamily="2" charset="-122"/>
                        </a:rPr>
                        <a:t>  </a:t>
                      </a:r>
                      <a:r>
                        <a:rPr kumimoji="1" lang="zh-CN" altLang="en-US" sz="2400" b="0" i="0" u="none" strike="noStrike" cap="none" normalizeH="0" baseline="0" dirty="0" smtClean="0">
                          <a:ln>
                            <a:noFill/>
                          </a:ln>
                          <a:solidFill>
                            <a:schemeClr val="tx1"/>
                          </a:solidFill>
                          <a:effectLst/>
                          <a:latin typeface="Times New Roman" pitchFamily="18" charset="0"/>
                          <a:ea typeface="华文中宋" pitchFamily="2" charset="-122"/>
                        </a:rPr>
                        <a:t>独立源受控源无法工作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3"/>
                  </a:ext>
                </a:extLst>
              </a:tr>
            </a:tbl>
          </a:graphicData>
        </a:graphic>
      </p:graphicFrame>
      <p:sp>
        <p:nvSpPr>
          <p:cNvPr id="20500"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6"/>
          <p:cNvSpPr>
            <a:spLocks noChangeArrowheads="1"/>
          </p:cNvSpPr>
          <p:nvPr/>
        </p:nvSpPr>
        <p:spPr bwMode="auto">
          <a:xfrm>
            <a:off x="3336925" y="285750"/>
            <a:ext cx="2038350" cy="646113"/>
          </a:xfrm>
          <a:prstGeom prst="rect">
            <a:avLst/>
          </a:prstGeom>
          <a:noFill/>
          <a:ln w="9525">
            <a:noFill/>
            <a:miter lim="800000"/>
            <a:headEnd/>
            <a:tailEnd/>
          </a:ln>
        </p:spPr>
        <p:txBody>
          <a:bodyPr wrap="none">
            <a:spAutoFit/>
          </a:bodyPr>
          <a:lstStyle/>
          <a:p>
            <a:r>
              <a:rPr lang="zh-CN" altLang="en-US" sz="3600">
                <a:solidFill>
                  <a:srgbClr val="FF0000"/>
                </a:solidFill>
                <a:latin typeface="宋体" pitchFamily="2" charset="-122"/>
                <a:ea typeface="宋体" pitchFamily="2" charset="-122"/>
              </a:rPr>
              <a:t>本节小结</a:t>
            </a:r>
          </a:p>
        </p:txBody>
      </p:sp>
      <p:sp>
        <p:nvSpPr>
          <p:cNvPr id="21507"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graphicFrame>
        <p:nvGraphicFramePr>
          <p:cNvPr id="9" name="图示 8"/>
          <p:cNvGraphicFramePr/>
          <p:nvPr/>
        </p:nvGraphicFramePr>
        <p:xfrm>
          <a:off x="1069073" y="1246874"/>
          <a:ext cx="6914867" cy="406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509" name="组合 9"/>
          <p:cNvGrpSpPr>
            <a:grpSpLocks/>
          </p:cNvGrpSpPr>
          <p:nvPr/>
        </p:nvGrpSpPr>
        <p:grpSpPr bwMode="auto">
          <a:xfrm>
            <a:off x="1046163" y="5048250"/>
            <a:ext cx="1038225" cy="1482725"/>
            <a:chOff x="0" y="2577974"/>
            <a:chExt cx="1038004" cy="1482862"/>
          </a:xfrm>
        </p:grpSpPr>
        <p:sp>
          <p:nvSpPr>
            <p:cNvPr id="14" name="燕尾形 13"/>
            <p:cNvSpPr/>
            <p:nvPr/>
          </p:nvSpPr>
          <p:spPr>
            <a:xfrm rot="5400000">
              <a:off x="-222429" y="2800403"/>
              <a:ext cx="1482862" cy="103800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燕尾形 4"/>
            <p:cNvSpPr/>
            <p:nvPr/>
          </p:nvSpPr>
          <p:spPr>
            <a:xfrm>
              <a:off x="0" y="3097135"/>
              <a:ext cx="1038004" cy="444541"/>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grpSp>
        <p:nvGrpSpPr>
          <p:cNvPr id="21510" name="组合 10"/>
          <p:cNvGrpSpPr>
            <a:grpSpLocks/>
          </p:cNvGrpSpPr>
          <p:nvPr/>
        </p:nvGrpSpPr>
        <p:grpSpPr bwMode="auto">
          <a:xfrm>
            <a:off x="2084388" y="5048250"/>
            <a:ext cx="5926137" cy="963613"/>
            <a:chOff x="1038003" y="2577974"/>
            <a:chExt cx="5057995" cy="963860"/>
          </a:xfrm>
        </p:grpSpPr>
        <p:sp>
          <p:nvSpPr>
            <p:cNvPr id="12" name="同侧圆角矩形 11"/>
            <p:cNvSpPr/>
            <p:nvPr/>
          </p:nvSpPr>
          <p:spPr>
            <a:xfrm rot="5400000">
              <a:off x="3085071" y="530907"/>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同侧圆角矩形 6"/>
            <p:cNvSpPr/>
            <p:nvPr/>
          </p:nvSpPr>
          <p:spPr>
            <a:xfrm>
              <a:off x="1038003" y="2625611"/>
              <a:ext cx="5010572" cy="8685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理解受控源与独立源的区别。</a:t>
              </a:r>
              <a:endParaRPr lang="zh-CN" altLang="en-US" dirty="0"/>
            </a:p>
          </p:txBody>
        </p:sp>
      </p:grpSp>
      <p:sp>
        <p:nvSpPr>
          <p:cNvPr id="21511" name="矩形 15"/>
          <p:cNvSpPr>
            <a:spLocks noChangeArrowheads="1"/>
          </p:cNvSpPr>
          <p:nvPr/>
        </p:nvSpPr>
        <p:spPr bwMode="auto">
          <a:xfrm>
            <a:off x="1320800" y="5446713"/>
            <a:ext cx="415925" cy="646112"/>
          </a:xfrm>
          <a:prstGeom prst="rect">
            <a:avLst/>
          </a:prstGeom>
          <a:noFill/>
          <a:ln w="9525">
            <a:noFill/>
            <a:miter lim="800000"/>
            <a:headEnd/>
            <a:tailEnd/>
          </a:ln>
        </p:spPr>
        <p:txBody>
          <a:bodyPr wrap="none">
            <a:spAutoFit/>
          </a:bodyPr>
          <a:lstStyle/>
          <a:p>
            <a:r>
              <a:rPr lang="en-US" altLang="zh-CN" sz="3600">
                <a:solidFill>
                  <a:schemeClr val="bg1"/>
                </a:solidFill>
              </a:rPr>
              <a:t>4</a:t>
            </a:r>
            <a:endParaRPr lang="zh-CN" altLang="en-US" sz="3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3"/>
          <p:cNvSpPr txBox="1">
            <a:spLocks noChangeArrowheads="1"/>
          </p:cNvSpPr>
          <p:nvPr/>
        </p:nvSpPr>
        <p:spPr bwMode="auto">
          <a:xfrm>
            <a:off x="527050" y="1096963"/>
            <a:ext cx="7991475" cy="523875"/>
          </a:xfrm>
          <a:prstGeom prst="rect">
            <a:avLst/>
          </a:prstGeom>
          <a:noFill/>
          <a:ln w="28575">
            <a:noFill/>
            <a:miter lim="800000"/>
            <a:headEnd/>
            <a:tailEnd type="none" w="med" len="lg"/>
          </a:ln>
        </p:spPr>
        <p:txBody>
          <a:bodyPr anchor="ctr">
            <a:spAutoFit/>
          </a:bodyPr>
          <a:lstStyle/>
          <a:p>
            <a:pPr algn="l" eaLnBrk="1" hangingPunct="1"/>
            <a:r>
              <a:rPr lang="en-US" altLang="zh-CN">
                <a:solidFill>
                  <a:srgbClr val="FF0000"/>
                </a:solidFill>
                <a:ea typeface="华文中宋" pitchFamily="2" charset="-122"/>
              </a:rPr>
              <a:t>1. </a:t>
            </a:r>
            <a:r>
              <a:rPr lang="zh-CN" altLang="en-US">
                <a:solidFill>
                  <a:srgbClr val="FF0000"/>
                </a:solidFill>
                <a:ea typeface="华文中宋" pitchFamily="2" charset="-122"/>
              </a:rPr>
              <a:t>电阻串联：</a:t>
            </a:r>
            <a:r>
              <a:rPr lang="zh-CN" altLang="en-US">
                <a:solidFill>
                  <a:srgbClr val="0000FF"/>
                </a:solidFill>
                <a:ea typeface="华文中宋" pitchFamily="2" charset="-122"/>
              </a:rPr>
              <a:t>多个电阻顺序相联，通过同一电流</a:t>
            </a:r>
          </a:p>
        </p:txBody>
      </p:sp>
      <p:sp>
        <p:nvSpPr>
          <p:cNvPr id="591924" name="Rectangle 52"/>
          <p:cNvSpPr>
            <a:spLocks noChangeArrowheads="1"/>
          </p:cNvSpPr>
          <p:nvPr/>
        </p:nvSpPr>
        <p:spPr bwMode="auto">
          <a:xfrm>
            <a:off x="1379538" y="346075"/>
            <a:ext cx="6537325" cy="596900"/>
          </a:xfrm>
          <a:prstGeom prst="rect">
            <a:avLst/>
          </a:prstGeom>
          <a:noFill/>
          <a:ln w="9525" algn="ctr">
            <a:noFill/>
            <a:miter lim="800000"/>
            <a:headEnd/>
            <a:tailEnd/>
          </a:ln>
          <a:effectLst/>
        </p:spPr>
        <p:txBody>
          <a:bodyPr anchor="b"/>
          <a:lstStyle/>
          <a:p>
            <a:pPr algn="l" eaLnBrk="1" hangingPunct="1">
              <a:lnSpc>
                <a:spcPct val="60000"/>
              </a:lnSpc>
              <a:defRPr/>
            </a:pPr>
            <a:r>
              <a:rPr lang="en-US" altLang="zh-CN" sz="4000" dirty="0">
                <a:solidFill>
                  <a:srgbClr val="990000"/>
                </a:solidFill>
                <a:effectLst>
                  <a:outerShdw blurRad="38100" dist="38100" dir="2700000" algn="tl">
                    <a:srgbClr val="000000">
                      <a:alpha val="43137"/>
                    </a:srgbClr>
                  </a:outerShdw>
                </a:effectLst>
                <a:ea typeface="华文行楷" pitchFamily="2" charset="-122"/>
                <a:cs typeface="Times New Roman" pitchFamily="18" charset="0"/>
              </a:rPr>
              <a:t>§1-8  </a:t>
            </a:r>
            <a:r>
              <a:rPr lang="zh-CN" altLang="en-US" sz="4000" dirty="0">
                <a:solidFill>
                  <a:srgbClr val="990000"/>
                </a:solidFill>
                <a:effectLst>
                  <a:outerShdw blurRad="38100" dist="38100" dir="2700000" algn="tl">
                    <a:srgbClr val="000000">
                      <a:alpha val="43137"/>
                    </a:srgbClr>
                  </a:outerShdw>
                </a:effectLst>
                <a:ea typeface="华文行楷" pitchFamily="2" charset="-122"/>
                <a:cs typeface="Times New Roman" pitchFamily="18" charset="0"/>
              </a:rPr>
              <a:t>分压公式和分流公式</a:t>
            </a:r>
          </a:p>
        </p:txBody>
      </p:sp>
      <p:sp>
        <p:nvSpPr>
          <p:cNvPr id="84" name="Text Box 76"/>
          <p:cNvSpPr txBox="1">
            <a:spLocks noChangeArrowheads="1"/>
          </p:cNvSpPr>
          <p:nvPr/>
        </p:nvSpPr>
        <p:spPr bwMode="auto">
          <a:xfrm>
            <a:off x="4652609" y="4776961"/>
            <a:ext cx="2017713" cy="519113"/>
          </a:xfrm>
          <a:prstGeom prst="rect">
            <a:avLst/>
          </a:prstGeom>
          <a:noFill/>
          <a:ln w="9525">
            <a:noFill/>
            <a:miter lim="800000"/>
            <a:headEnd/>
            <a:tailEnd/>
          </a:ln>
          <a:effectLst/>
        </p:spPr>
        <p:txBody>
          <a:bodyPr>
            <a:spAutoFit/>
          </a:bodyPr>
          <a:lstStyle/>
          <a:p>
            <a:pPr algn="l" eaLnBrk="1" hangingPunct="1">
              <a:defRPr/>
            </a:pPr>
            <a:r>
              <a:rPr lang="zh-CN" altLang="en-US" dirty="0">
                <a:solidFill>
                  <a:srgbClr val="FF0000"/>
                </a:solidFill>
                <a:effectLst>
                  <a:outerShdw blurRad="38100" dist="38100" dir="2700000" algn="tl">
                    <a:srgbClr val="000000"/>
                  </a:outerShdw>
                </a:effectLst>
                <a:latin typeface="Tahoma" pitchFamily="34" charset="0"/>
                <a:ea typeface="华文中宋" pitchFamily="2" charset="-122"/>
              </a:rPr>
              <a:t>分压公式：</a:t>
            </a:r>
          </a:p>
        </p:txBody>
      </p:sp>
      <p:sp>
        <p:nvSpPr>
          <p:cNvPr id="1043" name="矩形 90"/>
          <p:cNvSpPr>
            <a:spLocks noChangeArrowheads="1"/>
          </p:cNvSpPr>
          <p:nvPr/>
        </p:nvSpPr>
        <p:spPr bwMode="auto">
          <a:xfrm>
            <a:off x="2693656" y="1777737"/>
            <a:ext cx="4213225" cy="523875"/>
          </a:xfrm>
          <a:prstGeom prst="rect">
            <a:avLst/>
          </a:prstGeom>
          <a:noFill/>
          <a:ln w="9525">
            <a:noFill/>
            <a:miter lim="800000"/>
            <a:headEnd/>
            <a:tailEnd/>
          </a:ln>
        </p:spPr>
        <p:txBody>
          <a:bodyPr>
            <a:spAutoFit/>
          </a:bodyPr>
          <a:lstStyle/>
          <a:p>
            <a:pPr algn="l" eaLnBrk="1" hangingPunct="1"/>
            <a:r>
              <a:rPr lang="zh-CN" altLang="en-US" dirty="0">
                <a:solidFill>
                  <a:srgbClr val="0000DE"/>
                </a:solidFill>
                <a:ea typeface="华文中宋" pitchFamily="2" charset="-122"/>
              </a:rPr>
              <a:t>分压大小与阻值成正比</a:t>
            </a:r>
          </a:p>
        </p:txBody>
      </p:sp>
      <p:sp>
        <p:nvSpPr>
          <p:cNvPr id="7177"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1-8</a:t>
            </a:r>
            <a:endParaRPr lang="zh-CN" altLang="en-US" sz="1600">
              <a:solidFill>
                <a:schemeClr val="bg1"/>
              </a:solidFill>
            </a:endParaRPr>
          </a:p>
        </p:txBody>
      </p:sp>
      <p:grpSp>
        <p:nvGrpSpPr>
          <p:cNvPr id="3" name="Group 12"/>
          <p:cNvGrpSpPr>
            <a:grpSpLocks/>
          </p:cNvGrpSpPr>
          <p:nvPr/>
        </p:nvGrpSpPr>
        <p:grpSpPr bwMode="auto">
          <a:xfrm>
            <a:off x="615950" y="2530475"/>
            <a:ext cx="1601788" cy="2552700"/>
            <a:chOff x="702" y="636"/>
            <a:chExt cx="1009" cy="1608"/>
          </a:xfrm>
        </p:grpSpPr>
        <p:sp>
          <p:nvSpPr>
            <p:cNvPr id="7217" name="Text Box 13"/>
            <p:cNvSpPr txBox="1">
              <a:spLocks noChangeArrowheads="1"/>
            </p:cNvSpPr>
            <p:nvPr/>
          </p:nvSpPr>
          <p:spPr bwMode="auto">
            <a:xfrm>
              <a:off x="906" y="636"/>
              <a:ext cx="192" cy="288"/>
            </a:xfrm>
            <a:prstGeom prst="rect">
              <a:avLst/>
            </a:prstGeom>
            <a:noFill/>
            <a:ln w="9525">
              <a:noFill/>
              <a:miter lim="800000"/>
              <a:headEnd/>
              <a:tailEnd/>
            </a:ln>
          </p:spPr>
          <p:txBody>
            <a:bodyPr>
              <a:spAutoFit/>
            </a:bodyPr>
            <a:lstStyle/>
            <a:p>
              <a:pPr>
                <a:spcBef>
                  <a:spcPct val="50000"/>
                </a:spcBef>
              </a:pPr>
              <a:r>
                <a:rPr lang="en-US" altLang="zh-CN" sz="2400" i="1"/>
                <a:t>i</a:t>
              </a:r>
              <a:endParaRPr lang="en-US" altLang="zh-CN" sz="2400"/>
            </a:p>
          </p:txBody>
        </p:sp>
        <p:sp>
          <p:nvSpPr>
            <p:cNvPr id="7218" name="Rectangle 14"/>
            <p:cNvSpPr>
              <a:spLocks noChangeArrowheads="1"/>
            </p:cNvSpPr>
            <p:nvPr/>
          </p:nvSpPr>
          <p:spPr bwMode="auto">
            <a:xfrm>
              <a:off x="1242" y="1116"/>
              <a:ext cx="120" cy="288"/>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219" name="Line 15"/>
            <p:cNvSpPr>
              <a:spLocks noChangeShapeType="1"/>
            </p:cNvSpPr>
            <p:nvPr/>
          </p:nvSpPr>
          <p:spPr bwMode="auto">
            <a:xfrm>
              <a:off x="1302" y="1404"/>
              <a:ext cx="0" cy="288"/>
            </a:xfrm>
            <a:prstGeom prst="line">
              <a:avLst/>
            </a:prstGeom>
            <a:noFill/>
            <a:ln w="28575">
              <a:solidFill>
                <a:schemeClr val="tx1"/>
              </a:solidFill>
              <a:round/>
              <a:headEnd/>
              <a:tailEnd/>
            </a:ln>
          </p:spPr>
          <p:txBody>
            <a:bodyPr wrap="none" anchor="ctr"/>
            <a:lstStyle/>
            <a:p>
              <a:endParaRPr lang="zh-CN" altLang="en-US"/>
            </a:p>
          </p:txBody>
        </p:sp>
        <p:sp>
          <p:nvSpPr>
            <p:cNvPr id="7220" name="Line 16"/>
            <p:cNvSpPr>
              <a:spLocks noChangeShapeType="1"/>
            </p:cNvSpPr>
            <p:nvPr/>
          </p:nvSpPr>
          <p:spPr bwMode="auto">
            <a:xfrm flipV="1">
              <a:off x="1302" y="876"/>
              <a:ext cx="0" cy="240"/>
            </a:xfrm>
            <a:prstGeom prst="line">
              <a:avLst/>
            </a:prstGeom>
            <a:noFill/>
            <a:ln w="28575">
              <a:solidFill>
                <a:schemeClr val="tx1"/>
              </a:solidFill>
              <a:round/>
              <a:headEnd/>
              <a:tailEnd/>
            </a:ln>
          </p:spPr>
          <p:txBody>
            <a:bodyPr wrap="none" anchor="ctr"/>
            <a:lstStyle/>
            <a:p>
              <a:endParaRPr lang="zh-CN" altLang="en-US"/>
            </a:p>
          </p:txBody>
        </p:sp>
        <p:sp>
          <p:nvSpPr>
            <p:cNvPr id="7221" name="Line 17"/>
            <p:cNvSpPr>
              <a:spLocks noChangeShapeType="1"/>
            </p:cNvSpPr>
            <p:nvPr/>
          </p:nvSpPr>
          <p:spPr bwMode="auto">
            <a:xfrm>
              <a:off x="1302" y="1932"/>
              <a:ext cx="0" cy="288"/>
            </a:xfrm>
            <a:prstGeom prst="line">
              <a:avLst/>
            </a:prstGeom>
            <a:noFill/>
            <a:ln w="28575">
              <a:solidFill>
                <a:schemeClr val="tx1"/>
              </a:solidFill>
              <a:round/>
              <a:headEnd/>
              <a:tailEnd/>
            </a:ln>
          </p:spPr>
          <p:txBody>
            <a:bodyPr wrap="none" anchor="ctr"/>
            <a:lstStyle/>
            <a:p>
              <a:endParaRPr lang="zh-CN" altLang="en-US"/>
            </a:p>
          </p:txBody>
        </p:sp>
        <p:sp>
          <p:nvSpPr>
            <p:cNvPr id="7222" name="Line 18"/>
            <p:cNvSpPr>
              <a:spLocks noChangeShapeType="1"/>
            </p:cNvSpPr>
            <p:nvPr/>
          </p:nvSpPr>
          <p:spPr bwMode="auto">
            <a:xfrm>
              <a:off x="786" y="2217"/>
              <a:ext cx="528" cy="0"/>
            </a:xfrm>
            <a:prstGeom prst="line">
              <a:avLst/>
            </a:prstGeom>
            <a:noFill/>
            <a:ln w="28575">
              <a:solidFill>
                <a:schemeClr val="tx1"/>
              </a:solidFill>
              <a:round/>
              <a:headEnd/>
              <a:tailEnd/>
            </a:ln>
          </p:spPr>
          <p:txBody>
            <a:bodyPr wrap="none" anchor="ctr"/>
            <a:lstStyle/>
            <a:p>
              <a:endParaRPr lang="zh-CN" altLang="en-US"/>
            </a:p>
          </p:txBody>
        </p:sp>
        <p:sp>
          <p:nvSpPr>
            <p:cNvPr id="7223" name="Line 19"/>
            <p:cNvSpPr>
              <a:spLocks noChangeShapeType="1"/>
            </p:cNvSpPr>
            <p:nvPr/>
          </p:nvSpPr>
          <p:spPr bwMode="auto">
            <a:xfrm flipH="1">
              <a:off x="798" y="888"/>
              <a:ext cx="499" cy="0"/>
            </a:xfrm>
            <a:prstGeom prst="line">
              <a:avLst/>
            </a:prstGeom>
            <a:noFill/>
            <a:ln w="28575">
              <a:solidFill>
                <a:schemeClr val="tx1"/>
              </a:solidFill>
              <a:round/>
              <a:headEnd/>
              <a:tailEnd/>
            </a:ln>
          </p:spPr>
          <p:txBody>
            <a:bodyPr wrap="none" anchor="ctr"/>
            <a:lstStyle/>
            <a:p>
              <a:endParaRPr lang="zh-CN" altLang="en-US"/>
            </a:p>
          </p:txBody>
        </p:sp>
        <p:sp>
          <p:nvSpPr>
            <p:cNvPr id="7224" name="Rectangle 20"/>
            <p:cNvSpPr>
              <a:spLocks noChangeArrowheads="1"/>
            </p:cNvSpPr>
            <p:nvPr/>
          </p:nvSpPr>
          <p:spPr bwMode="auto">
            <a:xfrm>
              <a:off x="1242" y="1644"/>
              <a:ext cx="120" cy="288"/>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225" name="Text Box 21"/>
            <p:cNvSpPr txBox="1">
              <a:spLocks noChangeArrowheads="1"/>
            </p:cNvSpPr>
            <p:nvPr/>
          </p:nvSpPr>
          <p:spPr bwMode="auto">
            <a:xfrm>
              <a:off x="714" y="960"/>
              <a:ext cx="192" cy="288"/>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226" name="Text Box 22"/>
            <p:cNvSpPr txBox="1">
              <a:spLocks noChangeArrowheads="1"/>
            </p:cNvSpPr>
            <p:nvPr/>
          </p:nvSpPr>
          <p:spPr bwMode="auto">
            <a:xfrm>
              <a:off x="726" y="1836"/>
              <a:ext cx="192" cy="288"/>
            </a:xfrm>
            <a:prstGeom prst="rect">
              <a:avLst/>
            </a:prstGeom>
            <a:noFill/>
            <a:ln w="9525">
              <a:noFill/>
              <a:miter lim="800000"/>
              <a:headEnd/>
              <a:tailEnd/>
            </a:ln>
          </p:spPr>
          <p:txBody>
            <a:bodyPr>
              <a:spAutoFit/>
            </a:bodyPr>
            <a:lstStyle/>
            <a:p>
              <a:pPr>
                <a:spcBef>
                  <a:spcPct val="50000"/>
                </a:spcBef>
              </a:pPr>
              <a:r>
                <a:rPr lang="en-US" altLang="zh-CN" sz="2400"/>
                <a:t>_</a:t>
              </a:r>
            </a:p>
          </p:txBody>
        </p:sp>
        <p:sp>
          <p:nvSpPr>
            <p:cNvPr id="7227" name="Text Box 23"/>
            <p:cNvSpPr txBox="1">
              <a:spLocks noChangeArrowheads="1"/>
            </p:cNvSpPr>
            <p:nvPr/>
          </p:nvSpPr>
          <p:spPr bwMode="auto">
            <a:xfrm>
              <a:off x="702" y="1452"/>
              <a:ext cx="240" cy="288"/>
            </a:xfrm>
            <a:prstGeom prst="rect">
              <a:avLst/>
            </a:prstGeom>
            <a:noFill/>
            <a:ln w="9525">
              <a:noFill/>
              <a:miter lim="800000"/>
              <a:headEnd/>
              <a:tailEnd/>
            </a:ln>
          </p:spPr>
          <p:txBody>
            <a:bodyPr>
              <a:spAutoFit/>
            </a:bodyPr>
            <a:lstStyle/>
            <a:p>
              <a:pPr>
                <a:spcBef>
                  <a:spcPct val="50000"/>
                </a:spcBef>
              </a:pPr>
              <a:r>
                <a:rPr lang="en-US" altLang="zh-CN" sz="2400" i="1"/>
                <a:t>u</a:t>
              </a:r>
              <a:endParaRPr lang="en-US" altLang="zh-CN" sz="2400"/>
            </a:p>
          </p:txBody>
        </p:sp>
        <p:sp>
          <p:nvSpPr>
            <p:cNvPr id="7228" name="Text Box 24"/>
            <p:cNvSpPr txBox="1">
              <a:spLocks noChangeArrowheads="1"/>
            </p:cNvSpPr>
            <p:nvPr/>
          </p:nvSpPr>
          <p:spPr bwMode="auto">
            <a:xfrm>
              <a:off x="1324" y="1116"/>
              <a:ext cx="384" cy="288"/>
            </a:xfrm>
            <a:prstGeom prst="rect">
              <a:avLst/>
            </a:prstGeom>
            <a:noFill/>
            <a:ln w="9525">
              <a:noFill/>
              <a:miter lim="800000"/>
              <a:headEnd/>
              <a:tailEnd/>
            </a:ln>
          </p:spPr>
          <p:txBody>
            <a:bodyPr>
              <a:spAutoFit/>
            </a:bodyPr>
            <a:lstStyle/>
            <a:p>
              <a:pPr>
                <a:spcBef>
                  <a:spcPct val="50000"/>
                </a:spcBef>
              </a:pPr>
              <a:r>
                <a:rPr lang="en-US" altLang="zh-CN" sz="2400" i="1"/>
                <a:t>R</a:t>
              </a:r>
              <a:r>
                <a:rPr lang="en-US" altLang="zh-CN" sz="2400" baseline="-25000"/>
                <a:t>1</a:t>
              </a:r>
              <a:endParaRPr lang="en-US" altLang="zh-CN" sz="2400"/>
            </a:p>
          </p:txBody>
        </p:sp>
        <p:sp>
          <p:nvSpPr>
            <p:cNvPr id="7229" name="Text Box 25"/>
            <p:cNvSpPr txBox="1">
              <a:spLocks noChangeArrowheads="1"/>
            </p:cNvSpPr>
            <p:nvPr/>
          </p:nvSpPr>
          <p:spPr bwMode="auto">
            <a:xfrm>
              <a:off x="1327" y="1656"/>
              <a:ext cx="384" cy="288"/>
            </a:xfrm>
            <a:prstGeom prst="rect">
              <a:avLst/>
            </a:prstGeom>
            <a:noFill/>
            <a:ln w="9525">
              <a:noFill/>
              <a:miter lim="800000"/>
              <a:headEnd/>
              <a:tailEnd/>
            </a:ln>
          </p:spPr>
          <p:txBody>
            <a:bodyPr>
              <a:spAutoFit/>
            </a:bodyPr>
            <a:lstStyle/>
            <a:p>
              <a:pPr>
                <a:spcBef>
                  <a:spcPct val="50000"/>
                </a:spcBef>
              </a:pPr>
              <a:r>
                <a:rPr lang="en-US" altLang="zh-CN" sz="2400" i="1"/>
                <a:t>R</a:t>
              </a:r>
              <a:r>
                <a:rPr lang="en-US" altLang="zh-CN" sz="2400" baseline="-25000"/>
                <a:t>2</a:t>
              </a:r>
              <a:endParaRPr lang="en-US" altLang="zh-CN" sz="2400"/>
            </a:p>
          </p:txBody>
        </p:sp>
        <p:sp>
          <p:nvSpPr>
            <p:cNvPr id="7230" name="Text Box 26"/>
            <p:cNvSpPr txBox="1">
              <a:spLocks noChangeArrowheads="1"/>
            </p:cNvSpPr>
            <p:nvPr/>
          </p:nvSpPr>
          <p:spPr bwMode="auto">
            <a:xfrm>
              <a:off x="1014" y="924"/>
              <a:ext cx="192" cy="288"/>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231" name="Text Box 27"/>
            <p:cNvSpPr txBox="1">
              <a:spLocks noChangeArrowheads="1"/>
            </p:cNvSpPr>
            <p:nvPr/>
          </p:nvSpPr>
          <p:spPr bwMode="auto">
            <a:xfrm>
              <a:off x="1014" y="1260"/>
              <a:ext cx="192" cy="288"/>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232" name="Text Box 28"/>
            <p:cNvSpPr txBox="1">
              <a:spLocks noChangeArrowheads="1"/>
            </p:cNvSpPr>
            <p:nvPr/>
          </p:nvSpPr>
          <p:spPr bwMode="auto">
            <a:xfrm>
              <a:off x="942" y="1080"/>
              <a:ext cx="384" cy="288"/>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1</a:t>
              </a:r>
              <a:endParaRPr lang="en-US" altLang="zh-CN" sz="2400"/>
            </a:p>
          </p:txBody>
        </p:sp>
        <p:sp>
          <p:nvSpPr>
            <p:cNvPr id="7233" name="Text Box 29"/>
            <p:cNvSpPr txBox="1">
              <a:spLocks noChangeArrowheads="1"/>
            </p:cNvSpPr>
            <p:nvPr/>
          </p:nvSpPr>
          <p:spPr bwMode="auto">
            <a:xfrm>
              <a:off x="1032" y="1851"/>
              <a:ext cx="192" cy="288"/>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234" name="Text Box 30"/>
            <p:cNvSpPr txBox="1">
              <a:spLocks noChangeArrowheads="1"/>
            </p:cNvSpPr>
            <p:nvPr/>
          </p:nvSpPr>
          <p:spPr bwMode="auto">
            <a:xfrm>
              <a:off x="1042" y="1487"/>
              <a:ext cx="192" cy="288"/>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235" name="Text Box 31"/>
            <p:cNvSpPr txBox="1">
              <a:spLocks noChangeArrowheads="1"/>
            </p:cNvSpPr>
            <p:nvPr/>
          </p:nvSpPr>
          <p:spPr bwMode="auto">
            <a:xfrm>
              <a:off x="930" y="1632"/>
              <a:ext cx="384" cy="288"/>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2</a:t>
              </a:r>
              <a:endParaRPr lang="en-US" altLang="zh-CN" sz="2400"/>
            </a:p>
          </p:txBody>
        </p:sp>
        <p:sp>
          <p:nvSpPr>
            <p:cNvPr id="7236" name="Line 32"/>
            <p:cNvSpPr>
              <a:spLocks noChangeShapeType="1"/>
            </p:cNvSpPr>
            <p:nvPr/>
          </p:nvSpPr>
          <p:spPr bwMode="auto">
            <a:xfrm>
              <a:off x="918" y="888"/>
              <a:ext cx="272" cy="0"/>
            </a:xfrm>
            <a:prstGeom prst="line">
              <a:avLst/>
            </a:prstGeom>
            <a:noFill/>
            <a:ln w="9525">
              <a:solidFill>
                <a:schemeClr val="tx1"/>
              </a:solidFill>
              <a:round/>
              <a:headEnd/>
              <a:tailEnd type="stealth" w="lg" len="lg"/>
            </a:ln>
          </p:spPr>
          <p:txBody>
            <a:bodyPr wrap="none" anchor="ctr"/>
            <a:lstStyle/>
            <a:p>
              <a:endParaRPr lang="zh-CN" altLang="en-US"/>
            </a:p>
          </p:txBody>
        </p:sp>
        <p:sp>
          <p:nvSpPr>
            <p:cNvPr id="7237" name="Oval 33"/>
            <p:cNvSpPr>
              <a:spLocks noChangeArrowheads="1"/>
            </p:cNvSpPr>
            <p:nvPr/>
          </p:nvSpPr>
          <p:spPr bwMode="auto">
            <a:xfrm>
              <a:off x="732" y="2188"/>
              <a:ext cx="56" cy="56"/>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7238" name="Oval 34"/>
            <p:cNvSpPr>
              <a:spLocks noChangeArrowheads="1"/>
            </p:cNvSpPr>
            <p:nvPr/>
          </p:nvSpPr>
          <p:spPr bwMode="auto">
            <a:xfrm>
              <a:off x="768" y="868"/>
              <a:ext cx="56" cy="56"/>
            </a:xfrm>
            <a:prstGeom prst="ellipse">
              <a:avLst/>
            </a:prstGeom>
            <a:solidFill>
              <a:schemeClr val="accent1"/>
            </a:solidFill>
            <a:ln w="19050">
              <a:solidFill>
                <a:schemeClr val="tx1"/>
              </a:solidFill>
              <a:round/>
              <a:headEnd/>
              <a:tailEnd/>
            </a:ln>
          </p:spPr>
          <p:txBody>
            <a:bodyPr wrap="none" anchor="ctr"/>
            <a:lstStyle/>
            <a:p>
              <a:endParaRPr lang="zh-CN" altLang="en-US"/>
            </a:p>
          </p:txBody>
        </p:sp>
      </p:grpSp>
      <p:graphicFrame>
        <p:nvGraphicFramePr>
          <p:cNvPr id="7170" name="Object 3"/>
          <p:cNvGraphicFramePr>
            <a:graphicFrameLocks noChangeAspect="1"/>
          </p:cNvGraphicFramePr>
          <p:nvPr/>
        </p:nvGraphicFramePr>
        <p:xfrm>
          <a:off x="2199019" y="2573097"/>
          <a:ext cx="1941512" cy="930275"/>
        </p:xfrm>
        <a:graphic>
          <a:graphicData uri="http://schemas.openxmlformats.org/presentationml/2006/ole">
            <mc:AlternateContent xmlns:mc="http://schemas.openxmlformats.org/markup-compatibility/2006">
              <mc:Choice xmlns:v="urn:schemas-microsoft-com:vml" Requires="v">
                <p:oleObj spid="_x0000_s34822" name="Equation" r:id="rId4" imgW="927000" imgH="444240" progId="Equation.DSMT4">
                  <p:embed/>
                </p:oleObj>
              </mc:Choice>
              <mc:Fallback>
                <p:oleObj name="Equation" r:id="rId4" imgW="927000" imgH="4442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19" y="2573097"/>
                        <a:ext cx="194151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ChangeAspect="1"/>
          </p:cNvGraphicFramePr>
          <p:nvPr/>
        </p:nvGraphicFramePr>
        <p:xfrm>
          <a:off x="2203473" y="3562485"/>
          <a:ext cx="1968500" cy="930275"/>
        </p:xfrm>
        <a:graphic>
          <a:graphicData uri="http://schemas.openxmlformats.org/presentationml/2006/ole">
            <mc:AlternateContent xmlns:mc="http://schemas.openxmlformats.org/markup-compatibility/2006">
              <mc:Choice xmlns:v="urn:schemas-microsoft-com:vml" Requires="v">
                <p:oleObj spid="_x0000_s34823" name="Equation" r:id="rId6" imgW="939600" imgH="444240" progId="Equation.DSMT4">
                  <p:embed/>
                </p:oleObj>
              </mc:Choice>
              <mc:Fallback>
                <p:oleObj name="Equation" r:id="rId6" imgW="939600" imgH="4442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3473" y="3562485"/>
                        <a:ext cx="19685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109"/>
          <p:cNvGrpSpPr>
            <a:grpSpLocks/>
          </p:cNvGrpSpPr>
          <p:nvPr/>
        </p:nvGrpSpPr>
        <p:grpSpPr bwMode="auto">
          <a:xfrm>
            <a:off x="4730750" y="2462981"/>
            <a:ext cx="4254500" cy="2198687"/>
            <a:chOff x="4925257" y="2427726"/>
            <a:chExt cx="4254512" cy="2199260"/>
          </a:xfrm>
        </p:grpSpPr>
        <p:grpSp>
          <p:nvGrpSpPr>
            <p:cNvPr id="5" name="Group 211"/>
            <p:cNvGrpSpPr>
              <a:grpSpLocks/>
            </p:cNvGrpSpPr>
            <p:nvPr/>
          </p:nvGrpSpPr>
          <p:grpSpPr bwMode="auto">
            <a:xfrm>
              <a:off x="4925257" y="2634158"/>
              <a:ext cx="4254512" cy="1568452"/>
              <a:chOff x="3237" y="167"/>
              <a:chExt cx="2680" cy="988"/>
            </a:xfrm>
          </p:grpSpPr>
          <p:sp>
            <p:nvSpPr>
              <p:cNvPr id="7205" name="Line 167"/>
              <p:cNvSpPr>
                <a:spLocks noChangeShapeType="1"/>
              </p:cNvSpPr>
              <p:nvPr/>
            </p:nvSpPr>
            <p:spPr bwMode="auto">
              <a:xfrm>
                <a:off x="3371" y="401"/>
                <a:ext cx="1390" cy="0"/>
              </a:xfrm>
              <a:prstGeom prst="line">
                <a:avLst/>
              </a:prstGeom>
              <a:noFill/>
              <a:ln w="25400">
                <a:solidFill>
                  <a:schemeClr val="tx1"/>
                </a:solidFill>
                <a:round/>
                <a:headEnd/>
                <a:tailEnd type="none" w="lg" len="lg"/>
              </a:ln>
            </p:spPr>
            <p:txBody>
              <a:bodyPr>
                <a:spAutoFit/>
              </a:bodyPr>
              <a:lstStyle/>
              <a:p>
                <a:endParaRPr lang="zh-CN" altLang="en-US"/>
              </a:p>
            </p:txBody>
          </p:sp>
          <p:sp>
            <p:nvSpPr>
              <p:cNvPr id="7206" name="Text Box 42"/>
              <p:cNvSpPr txBox="1">
                <a:spLocks noChangeArrowheads="1"/>
              </p:cNvSpPr>
              <p:nvPr/>
            </p:nvSpPr>
            <p:spPr bwMode="auto">
              <a:xfrm>
                <a:off x="5566" y="557"/>
                <a:ext cx="351" cy="291"/>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R</a:t>
                </a:r>
                <a:r>
                  <a:rPr lang="en-US" altLang="zh-CN" sz="2400" baseline="-25000">
                    <a:ea typeface="宋体" pitchFamily="2" charset="-122"/>
                  </a:rPr>
                  <a:t>k</a:t>
                </a:r>
                <a:endParaRPr lang="el-GR" altLang="zh-CN" sz="2400" baseline="-25000">
                  <a:ea typeface="宋体" pitchFamily="2" charset="-122"/>
                  <a:cs typeface="Times New Roman" pitchFamily="18" charset="0"/>
                </a:endParaRPr>
              </a:p>
            </p:txBody>
          </p:sp>
          <p:sp>
            <p:nvSpPr>
              <p:cNvPr id="7207" name="Text Box 44"/>
              <p:cNvSpPr txBox="1">
                <a:spLocks noChangeArrowheads="1"/>
              </p:cNvSpPr>
              <p:nvPr/>
            </p:nvSpPr>
            <p:spPr bwMode="auto">
              <a:xfrm>
                <a:off x="3237" y="495"/>
                <a:ext cx="293" cy="656"/>
              </a:xfrm>
              <a:prstGeom prst="rect">
                <a:avLst/>
              </a:prstGeom>
              <a:noFill/>
              <a:ln w="25400" algn="ctr">
                <a:noFill/>
                <a:miter lim="800000"/>
                <a:headEnd/>
                <a:tailEnd type="none" w="lg" len="lg"/>
              </a:ln>
            </p:spPr>
            <p:txBody>
              <a:bodyPr>
                <a:spAutoFit/>
              </a:bodyPr>
              <a:lstStyle/>
              <a:p>
                <a:pPr algn="l" eaLnBrk="1" hangingPunct="1">
                  <a:lnSpc>
                    <a:spcPct val="50000"/>
                  </a:lnSpc>
                  <a:spcBef>
                    <a:spcPct val="50000"/>
                  </a:spcBef>
                </a:pPr>
                <a:r>
                  <a:rPr lang="en-US" altLang="zh-CN" sz="2400" b="0">
                    <a:ea typeface="宋体" pitchFamily="2" charset="-122"/>
                  </a:rPr>
                  <a:t>+</a:t>
                </a:r>
              </a:p>
              <a:p>
                <a:pPr algn="l" eaLnBrk="1" hangingPunct="1">
                  <a:lnSpc>
                    <a:spcPct val="50000"/>
                  </a:lnSpc>
                  <a:spcBef>
                    <a:spcPct val="50000"/>
                  </a:spcBef>
                </a:pPr>
                <a:r>
                  <a:rPr lang="en-US" altLang="zh-CN" sz="2400" i="1">
                    <a:ea typeface="宋体" pitchFamily="2" charset="-122"/>
                  </a:rPr>
                  <a:t>u</a:t>
                </a:r>
              </a:p>
              <a:p>
                <a:pPr algn="l" eaLnBrk="1" hangingPunct="1">
                  <a:lnSpc>
                    <a:spcPct val="50000"/>
                  </a:lnSpc>
                  <a:spcBef>
                    <a:spcPct val="50000"/>
                  </a:spcBef>
                </a:pPr>
                <a:r>
                  <a:rPr lang="en-US" altLang="zh-CN" sz="2400" b="0">
                    <a:ea typeface="宋体" pitchFamily="2" charset="-122"/>
                    <a:cs typeface="Times New Roman" pitchFamily="18" charset="0"/>
                  </a:rPr>
                  <a:t>–</a:t>
                </a:r>
              </a:p>
            </p:txBody>
          </p:sp>
          <p:sp>
            <p:nvSpPr>
              <p:cNvPr id="7208" name="Text Box 46"/>
              <p:cNvSpPr txBox="1">
                <a:spLocks noChangeArrowheads="1"/>
              </p:cNvSpPr>
              <p:nvPr/>
            </p:nvSpPr>
            <p:spPr bwMode="auto">
              <a:xfrm>
                <a:off x="3475" y="167"/>
                <a:ext cx="273" cy="242"/>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endParaRPr lang="en-US" altLang="zh-CN" sz="2400">
                  <a:ea typeface="宋体" pitchFamily="2" charset="-122"/>
                </a:endParaRPr>
              </a:p>
            </p:txBody>
          </p:sp>
          <p:sp>
            <p:nvSpPr>
              <p:cNvPr id="7209" name="Oval 40"/>
              <p:cNvSpPr>
                <a:spLocks noChangeArrowheads="1"/>
              </p:cNvSpPr>
              <p:nvPr/>
            </p:nvSpPr>
            <p:spPr bwMode="auto">
              <a:xfrm>
                <a:off x="3324" y="1098"/>
                <a:ext cx="57" cy="57"/>
              </a:xfrm>
              <a:prstGeom prst="ellipse">
                <a:avLst/>
              </a:prstGeom>
              <a:solidFill>
                <a:srgbClr val="FFFF66">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7210" name="Oval 39"/>
              <p:cNvSpPr>
                <a:spLocks noChangeArrowheads="1"/>
              </p:cNvSpPr>
              <p:nvPr/>
            </p:nvSpPr>
            <p:spPr bwMode="auto">
              <a:xfrm>
                <a:off x="3325" y="373"/>
                <a:ext cx="57" cy="57"/>
              </a:xfrm>
              <a:prstGeom prst="ellipse">
                <a:avLst/>
              </a:prstGeom>
              <a:solidFill>
                <a:srgbClr val="FFFF66"/>
              </a:solidFill>
              <a:ln w="25400" algn="ctr">
                <a:solidFill>
                  <a:schemeClr val="tx1"/>
                </a:solidFill>
                <a:round/>
                <a:headEnd/>
                <a:tailEnd type="none" w="lg" len="lg"/>
              </a:ln>
            </p:spPr>
            <p:txBody>
              <a:bodyPr wrap="none" anchor="ctr">
                <a:spAutoFit/>
              </a:bodyPr>
              <a:lstStyle/>
              <a:p>
                <a:endParaRPr lang="zh-CN" altLang="en-US"/>
              </a:p>
            </p:txBody>
          </p:sp>
          <p:sp>
            <p:nvSpPr>
              <p:cNvPr id="7211" name="Line 37"/>
              <p:cNvSpPr>
                <a:spLocks noChangeShapeType="1"/>
              </p:cNvSpPr>
              <p:nvPr/>
            </p:nvSpPr>
            <p:spPr bwMode="auto">
              <a:xfrm>
                <a:off x="5192" y="401"/>
                <a:ext cx="317" cy="0"/>
              </a:xfrm>
              <a:prstGeom prst="line">
                <a:avLst/>
              </a:prstGeom>
              <a:noFill/>
              <a:ln w="25400">
                <a:solidFill>
                  <a:schemeClr val="tx1"/>
                </a:solidFill>
                <a:round/>
                <a:headEnd/>
                <a:tailEnd type="none" w="lg" len="lg"/>
              </a:ln>
            </p:spPr>
            <p:txBody>
              <a:bodyPr>
                <a:spAutoFit/>
              </a:bodyPr>
              <a:lstStyle/>
              <a:p>
                <a:endParaRPr lang="zh-CN" altLang="en-US"/>
              </a:p>
            </p:txBody>
          </p:sp>
          <p:sp>
            <p:nvSpPr>
              <p:cNvPr id="7212" name="Line 38"/>
              <p:cNvSpPr>
                <a:spLocks noChangeShapeType="1"/>
              </p:cNvSpPr>
              <p:nvPr/>
            </p:nvSpPr>
            <p:spPr bwMode="auto">
              <a:xfrm>
                <a:off x="5515" y="392"/>
                <a:ext cx="0" cy="748"/>
              </a:xfrm>
              <a:prstGeom prst="line">
                <a:avLst/>
              </a:prstGeom>
              <a:noFill/>
              <a:ln w="25400">
                <a:solidFill>
                  <a:schemeClr val="tx1"/>
                </a:solidFill>
                <a:round/>
                <a:headEnd/>
                <a:tailEnd type="none" w="lg" len="lg"/>
              </a:ln>
            </p:spPr>
            <p:txBody>
              <a:bodyPr>
                <a:spAutoFit/>
              </a:bodyPr>
              <a:lstStyle/>
              <a:p>
                <a:endParaRPr lang="zh-CN" altLang="en-US"/>
              </a:p>
            </p:txBody>
          </p:sp>
          <p:sp>
            <p:nvSpPr>
              <p:cNvPr id="7213" name="Line 35"/>
              <p:cNvSpPr>
                <a:spLocks noChangeShapeType="1"/>
              </p:cNvSpPr>
              <p:nvPr/>
            </p:nvSpPr>
            <p:spPr bwMode="auto">
              <a:xfrm>
                <a:off x="4814" y="401"/>
                <a:ext cx="340"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7214" name="Line 36"/>
              <p:cNvSpPr>
                <a:spLocks noChangeShapeType="1"/>
              </p:cNvSpPr>
              <p:nvPr/>
            </p:nvSpPr>
            <p:spPr bwMode="auto">
              <a:xfrm>
                <a:off x="3372" y="1126"/>
                <a:ext cx="1406" cy="0"/>
              </a:xfrm>
              <a:prstGeom prst="line">
                <a:avLst/>
              </a:prstGeom>
              <a:noFill/>
              <a:ln w="25400">
                <a:solidFill>
                  <a:schemeClr val="tx1"/>
                </a:solidFill>
                <a:round/>
                <a:headEnd/>
                <a:tailEnd type="none" w="lg" len="lg"/>
              </a:ln>
            </p:spPr>
            <p:txBody>
              <a:bodyPr>
                <a:spAutoFit/>
              </a:bodyPr>
              <a:lstStyle/>
              <a:p>
                <a:endParaRPr lang="zh-CN" altLang="en-US"/>
              </a:p>
            </p:txBody>
          </p:sp>
          <p:sp>
            <p:nvSpPr>
              <p:cNvPr id="7215" name="Text Box 41"/>
              <p:cNvSpPr txBox="1">
                <a:spLocks noChangeArrowheads="1"/>
              </p:cNvSpPr>
              <p:nvPr/>
            </p:nvSpPr>
            <p:spPr bwMode="auto">
              <a:xfrm>
                <a:off x="3843" y="434"/>
                <a:ext cx="329" cy="288"/>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R</a:t>
                </a:r>
                <a:r>
                  <a:rPr lang="en-US" altLang="zh-CN" sz="2400" baseline="-25000">
                    <a:ea typeface="宋体" pitchFamily="2" charset="-122"/>
                  </a:rPr>
                  <a:t>1</a:t>
                </a:r>
                <a:endParaRPr lang="el-GR" altLang="zh-CN" sz="2400" baseline="-25000">
                  <a:ea typeface="宋体" pitchFamily="2" charset="-122"/>
                  <a:cs typeface="Times New Roman" pitchFamily="18" charset="0"/>
                </a:endParaRPr>
              </a:p>
            </p:txBody>
          </p:sp>
          <p:sp>
            <p:nvSpPr>
              <p:cNvPr id="7216" name="Text Box 43"/>
              <p:cNvSpPr txBox="1">
                <a:spLocks noChangeArrowheads="1"/>
              </p:cNvSpPr>
              <p:nvPr/>
            </p:nvSpPr>
            <p:spPr bwMode="auto">
              <a:xfrm>
                <a:off x="4324" y="434"/>
                <a:ext cx="415" cy="288"/>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R</a:t>
                </a:r>
                <a:r>
                  <a:rPr lang="en-US" altLang="zh-CN" sz="2400" baseline="-25000">
                    <a:ea typeface="宋体" pitchFamily="2" charset="-122"/>
                  </a:rPr>
                  <a:t>2</a:t>
                </a:r>
                <a:endParaRPr lang="el-GR" altLang="zh-CN" sz="2400" baseline="-25000">
                  <a:ea typeface="宋体" pitchFamily="2" charset="-122"/>
                  <a:cs typeface="Times New Roman" pitchFamily="18" charset="0"/>
                </a:endParaRPr>
              </a:p>
            </p:txBody>
          </p:sp>
        </p:grpSp>
        <p:sp>
          <p:nvSpPr>
            <p:cNvPr id="7182" name="Rectangle 14"/>
            <p:cNvSpPr>
              <a:spLocks noChangeArrowheads="1"/>
            </p:cNvSpPr>
            <p:nvPr/>
          </p:nvSpPr>
          <p:spPr bwMode="auto">
            <a:xfrm>
              <a:off x="8446334" y="3279359"/>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183" name="Rectangle 14"/>
            <p:cNvSpPr>
              <a:spLocks noChangeArrowheads="1"/>
            </p:cNvSpPr>
            <p:nvPr/>
          </p:nvSpPr>
          <p:spPr bwMode="auto">
            <a:xfrm rot="5400000">
              <a:off x="6020426" y="3896454"/>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184" name="Rectangle 14"/>
            <p:cNvSpPr>
              <a:spLocks noChangeArrowheads="1"/>
            </p:cNvSpPr>
            <p:nvPr/>
          </p:nvSpPr>
          <p:spPr bwMode="auto">
            <a:xfrm rot="5400000">
              <a:off x="5992944" y="2774690"/>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185" name="Rectangle 14"/>
            <p:cNvSpPr>
              <a:spLocks noChangeArrowheads="1"/>
            </p:cNvSpPr>
            <p:nvPr/>
          </p:nvSpPr>
          <p:spPr bwMode="auto">
            <a:xfrm rot="5400000">
              <a:off x="6759941" y="2792178"/>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7186" name="Text Box 42"/>
            <p:cNvSpPr txBox="1">
              <a:spLocks noChangeArrowheads="1"/>
            </p:cNvSpPr>
            <p:nvPr/>
          </p:nvSpPr>
          <p:spPr bwMode="auto">
            <a:xfrm>
              <a:off x="5897191" y="4169786"/>
              <a:ext cx="557213"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R</a:t>
              </a:r>
              <a:r>
                <a:rPr lang="en-US" altLang="zh-CN" sz="2400" baseline="-25000">
                  <a:ea typeface="宋体" pitchFamily="2" charset="-122"/>
                </a:rPr>
                <a:t>n</a:t>
              </a:r>
              <a:endParaRPr lang="el-GR" altLang="zh-CN" sz="2400" baseline="-25000">
                <a:ea typeface="宋体" pitchFamily="2" charset="-122"/>
                <a:cs typeface="Times New Roman" pitchFamily="18" charset="0"/>
              </a:endParaRPr>
            </a:p>
          </p:txBody>
        </p:sp>
        <p:sp>
          <p:nvSpPr>
            <p:cNvPr id="7187" name="Line 35"/>
            <p:cNvSpPr>
              <a:spLocks noChangeShapeType="1"/>
            </p:cNvSpPr>
            <p:nvPr/>
          </p:nvSpPr>
          <p:spPr bwMode="auto">
            <a:xfrm>
              <a:off x="7445352" y="4161032"/>
              <a:ext cx="504001"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7188" name="Line 37"/>
            <p:cNvSpPr>
              <a:spLocks noChangeShapeType="1"/>
            </p:cNvSpPr>
            <p:nvPr/>
          </p:nvSpPr>
          <p:spPr bwMode="auto">
            <a:xfrm>
              <a:off x="8000711" y="4162372"/>
              <a:ext cx="540000" cy="0"/>
            </a:xfrm>
            <a:prstGeom prst="line">
              <a:avLst/>
            </a:prstGeom>
            <a:noFill/>
            <a:ln w="25400">
              <a:solidFill>
                <a:schemeClr val="tx1"/>
              </a:solidFill>
              <a:round/>
              <a:headEnd/>
              <a:tailEnd type="none" w="lg" len="lg"/>
            </a:ln>
          </p:spPr>
          <p:txBody>
            <a:bodyPr>
              <a:spAutoFit/>
            </a:bodyPr>
            <a:lstStyle/>
            <a:p>
              <a:endParaRPr lang="zh-CN" altLang="en-US"/>
            </a:p>
          </p:txBody>
        </p:sp>
        <p:sp>
          <p:nvSpPr>
            <p:cNvPr id="7189" name="Line 32"/>
            <p:cNvSpPr>
              <a:spLocks noChangeShapeType="1"/>
            </p:cNvSpPr>
            <p:nvPr/>
          </p:nvSpPr>
          <p:spPr bwMode="auto">
            <a:xfrm>
              <a:off x="5248744" y="2992359"/>
              <a:ext cx="431800" cy="0"/>
            </a:xfrm>
            <a:prstGeom prst="line">
              <a:avLst/>
            </a:prstGeom>
            <a:noFill/>
            <a:ln w="9525">
              <a:solidFill>
                <a:schemeClr val="tx1"/>
              </a:solidFill>
              <a:round/>
              <a:headEnd/>
              <a:tailEnd type="stealth" w="lg" len="lg"/>
            </a:ln>
          </p:spPr>
          <p:txBody>
            <a:bodyPr wrap="none" anchor="ctr"/>
            <a:lstStyle/>
            <a:p>
              <a:endParaRPr lang="zh-CN" altLang="en-US"/>
            </a:p>
          </p:txBody>
        </p:sp>
        <p:grpSp>
          <p:nvGrpSpPr>
            <p:cNvPr id="6" name="组合 93"/>
            <p:cNvGrpSpPr>
              <a:grpSpLocks/>
            </p:cNvGrpSpPr>
            <p:nvPr/>
          </p:nvGrpSpPr>
          <p:grpSpPr bwMode="auto">
            <a:xfrm>
              <a:off x="5655977" y="2427726"/>
              <a:ext cx="799478" cy="488117"/>
              <a:chOff x="5775897" y="2187886"/>
              <a:chExt cx="799478" cy="488117"/>
            </a:xfrm>
          </p:grpSpPr>
          <p:sp>
            <p:nvSpPr>
              <p:cNvPr id="7202" name="Text Box 26"/>
              <p:cNvSpPr txBox="1">
                <a:spLocks noChangeArrowheads="1"/>
              </p:cNvSpPr>
              <p:nvPr/>
            </p:nvSpPr>
            <p:spPr bwMode="auto">
              <a:xfrm>
                <a:off x="5775897" y="2195068"/>
                <a:ext cx="304800" cy="457200"/>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203" name="Text Box 27"/>
              <p:cNvSpPr txBox="1">
                <a:spLocks noChangeArrowheads="1"/>
              </p:cNvSpPr>
              <p:nvPr/>
            </p:nvSpPr>
            <p:spPr bwMode="auto">
              <a:xfrm>
                <a:off x="6270575" y="2218803"/>
                <a:ext cx="304800" cy="457200"/>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204" name="Text Box 28"/>
              <p:cNvSpPr txBox="1">
                <a:spLocks noChangeArrowheads="1"/>
              </p:cNvSpPr>
              <p:nvPr/>
            </p:nvSpPr>
            <p:spPr bwMode="auto">
              <a:xfrm>
                <a:off x="5871461" y="2187886"/>
                <a:ext cx="609600" cy="457200"/>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1</a:t>
                </a:r>
                <a:endParaRPr lang="en-US" altLang="zh-CN" sz="2400"/>
              </a:p>
            </p:txBody>
          </p:sp>
        </p:grpSp>
        <p:grpSp>
          <p:nvGrpSpPr>
            <p:cNvPr id="7" name="组合 98"/>
            <p:cNvGrpSpPr>
              <a:grpSpLocks/>
            </p:cNvGrpSpPr>
            <p:nvPr/>
          </p:nvGrpSpPr>
          <p:grpSpPr bwMode="auto">
            <a:xfrm>
              <a:off x="6482934" y="2445215"/>
              <a:ext cx="799478" cy="488117"/>
              <a:chOff x="5775897" y="2187886"/>
              <a:chExt cx="799478" cy="488117"/>
            </a:xfrm>
          </p:grpSpPr>
          <p:sp>
            <p:nvSpPr>
              <p:cNvPr id="7199" name="Text Box 26"/>
              <p:cNvSpPr txBox="1">
                <a:spLocks noChangeArrowheads="1"/>
              </p:cNvSpPr>
              <p:nvPr/>
            </p:nvSpPr>
            <p:spPr bwMode="auto">
              <a:xfrm>
                <a:off x="5775897" y="2195068"/>
                <a:ext cx="304800" cy="457200"/>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200" name="Text Box 27"/>
              <p:cNvSpPr txBox="1">
                <a:spLocks noChangeArrowheads="1"/>
              </p:cNvSpPr>
              <p:nvPr/>
            </p:nvSpPr>
            <p:spPr bwMode="auto">
              <a:xfrm>
                <a:off x="6270575" y="2218803"/>
                <a:ext cx="304800" cy="457200"/>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201" name="Text Box 28"/>
              <p:cNvSpPr txBox="1">
                <a:spLocks noChangeArrowheads="1"/>
              </p:cNvSpPr>
              <p:nvPr/>
            </p:nvSpPr>
            <p:spPr bwMode="auto">
              <a:xfrm>
                <a:off x="5871461" y="2187886"/>
                <a:ext cx="609600" cy="457200"/>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2</a:t>
                </a:r>
                <a:endParaRPr lang="en-US" altLang="zh-CN" sz="2400"/>
              </a:p>
            </p:txBody>
          </p:sp>
        </p:grpSp>
        <p:grpSp>
          <p:nvGrpSpPr>
            <p:cNvPr id="8" name="组合 102"/>
            <p:cNvGrpSpPr>
              <a:grpSpLocks/>
            </p:cNvGrpSpPr>
            <p:nvPr/>
          </p:nvGrpSpPr>
          <p:grpSpPr bwMode="auto">
            <a:xfrm>
              <a:off x="5643486" y="3554487"/>
              <a:ext cx="919398" cy="488117"/>
              <a:chOff x="5685957" y="2187886"/>
              <a:chExt cx="919398" cy="488117"/>
            </a:xfrm>
          </p:grpSpPr>
          <p:sp>
            <p:nvSpPr>
              <p:cNvPr id="7196" name="Text Box 26"/>
              <p:cNvSpPr txBox="1">
                <a:spLocks noChangeArrowheads="1"/>
              </p:cNvSpPr>
              <p:nvPr/>
            </p:nvSpPr>
            <p:spPr bwMode="auto">
              <a:xfrm>
                <a:off x="5685957" y="2210058"/>
                <a:ext cx="304800" cy="457200"/>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197" name="Text Box 27"/>
              <p:cNvSpPr txBox="1">
                <a:spLocks noChangeArrowheads="1"/>
              </p:cNvSpPr>
              <p:nvPr/>
            </p:nvSpPr>
            <p:spPr bwMode="auto">
              <a:xfrm>
                <a:off x="6300555" y="2218803"/>
                <a:ext cx="304800" cy="457200"/>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198" name="Text Box 28"/>
              <p:cNvSpPr txBox="1">
                <a:spLocks noChangeArrowheads="1"/>
              </p:cNvSpPr>
              <p:nvPr/>
            </p:nvSpPr>
            <p:spPr bwMode="auto">
              <a:xfrm>
                <a:off x="5871461" y="2187886"/>
                <a:ext cx="556820" cy="457200"/>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n</a:t>
                </a:r>
                <a:endParaRPr lang="en-US" altLang="zh-CN" sz="2400"/>
              </a:p>
            </p:txBody>
          </p:sp>
        </p:grpSp>
        <p:sp>
          <p:nvSpPr>
            <p:cNvPr id="7193" name="Text Box 26"/>
            <p:cNvSpPr txBox="1">
              <a:spLocks noChangeArrowheads="1"/>
            </p:cNvSpPr>
            <p:nvPr/>
          </p:nvSpPr>
          <p:spPr bwMode="auto">
            <a:xfrm>
              <a:off x="8054403" y="3109469"/>
              <a:ext cx="304800" cy="457200"/>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7194" name="Text Box 27"/>
            <p:cNvSpPr txBox="1">
              <a:spLocks noChangeArrowheads="1"/>
            </p:cNvSpPr>
            <p:nvPr/>
          </p:nvSpPr>
          <p:spPr bwMode="auto">
            <a:xfrm>
              <a:off x="8054403" y="3642869"/>
              <a:ext cx="304800" cy="457200"/>
            </a:xfrm>
            <a:prstGeom prst="rect">
              <a:avLst/>
            </a:prstGeom>
            <a:noFill/>
            <a:ln w="9525">
              <a:noFill/>
              <a:miter lim="800000"/>
              <a:headEnd/>
              <a:tailEnd/>
            </a:ln>
          </p:spPr>
          <p:txBody>
            <a:bodyPr>
              <a:spAutoFit/>
            </a:bodyPr>
            <a:lstStyle/>
            <a:p>
              <a:pPr>
                <a:spcBef>
                  <a:spcPct val="50000"/>
                </a:spcBef>
              </a:pPr>
              <a:r>
                <a:rPr lang="en-US" altLang="zh-CN" sz="2400">
                  <a:latin typeface="黑体" pitchFamily="49" charset="-122"/>
                  <a:sym typeface="Symbol" pitchFamily="18" charset="2"/>
                </a:rPr>
                <a:t>-</a:t>
              </a:r>
              <a:endParaRPr lang="en-US" altLang="zh-CN" sz="2400"/>
            </a:p>
          </p:txBody>
        </p:sp>
        <p:sp>
          <p:nvSpPr>
            <p:cNvPr id="7195" name="Text Box 28"/>
            <p:cNvSpPr txBox="1">
              <a:spLocks noChangeArrowheads="1"/>
            </p:cNvSpPr>
            <p:nvPr/>
          </p:nvSpPr>
          <p:spPr bwMode="auto">
            <a:xfrm>
              <a:off x="7940103" y="3357119"/>
              <a:ext cx="609600" cy="457200"/>
            </a:xfrm>
            <a:prstGeom prst="rect">
              <a:avLst/>
            </a:prstGeom>
            <a:noFill/>
            <a:ln w="9525">
              <a:noFill/>
              <a:miter lim="800000"/>
              <a:headEnd/>
              <a:tailEnd/>
            </a:ln>
          </p:spPr>
          <p:txBody>
            <a:bodyPr>
              <a:spAutoFit/>
            </a:bodyPr>
            <a:lstStyle/>
            <a:p>
              <a:pPr>
                <a:spcBef>
                  <a:spcPct val="50000"/>
                </a:spcBef>
              </a:pPr>
              <a:r>
                <a:rPr lang="en-US" altLang="zh-CN" sz="2400" i="1"/>
                <a:t>u</a:t>
              </a:r>
              <a:r>
                <a:rPr lang="en-US" altLang="zh-CN" sz="2400" baseline="-25000"/>
                <a:t>k</a:t>
              </a:r>
              <a:endParaRPr lang="en-US" altLang="zh-CN" sz="2400"/>
            </a:p>
          </p:txBody>
        </p:sp>
      </p:grpSp>
      <p:sp>
        <p:nvSpPr>
          <p:cNvPr id="7180" name="矩形 110"/>
          <p:cNvSpPr>
            <a:spLocks noChangeArrowheads="1"/>
          </p:cNvSpPr>
          <p:nvPr/>
        </p:nvSpPr>
        <p:spPr bwMode="auto">
          <a:xfrm>
            <a:off x="839788" y="1800225"/>
            <a:ext cx="1979612" cy="523875"/>
          </a:xfrm>
          <a:prstGeom prst="rect">
            <a:avLst/>
          </a:prstGeom>
          <a:noFill/>
          <a:ln w="9525">
            <a:noFill/>
            <a:miter lim="800000"/>
            <a:headEnd/>
            <a:tailEnd/>
          </a:ln>
        </p:spPr>
        <p:txBody>
          <a:bodyPr wrap="none">
            <a:spAutoFit/>
          </a:bodyPr>
          <a:lstStyle/>
          <a:p>
            <a:r>
              <a:rPr lang="zh-CN" altLang="en-US">
                <a:solidFill>
                  <a:srgbClr val="FF0000"/>
                </a:solidFill>
                <a:ea typeface="华文中宋" pitchFamily="2" charset="-122"/>
              </a:rPr>
              <a:t>分压作用：</a:t>
            </a:r>
            <a:endParaRPr lang="zh-CN" altLang="en-US"/>
          </a:p>
        </p:txBody>
      </p:sp>
      <p:graphicFrame>
        <p:nvGraphicFramePr>
          <p:cNvPr id="7172" name="Object 50"/>
          <p:cNvGraphicFramePr>
            <a:graphicFrameLocks noChangeAspect="1"/>
          </p:cNvGraphicFramePr>
          <p:nvPr/>
        </p:nvGraphicFramePr>
        <p:xfrm>
          <a:off x="6378222" y="4573761"/>
          <a:ext cx="1984375" cy="1439863"/>
        </p:xfrm>
        <a:graphic>
          <a:graphicData uri="http://schemas.openxmlformats.org/presentationml/2006/ole">
            <mc:AlternateContent xmlns:mc="http://schemas.openxmlformats.org/markup-compatibility/2006">
              <mc:Choice xmlns:v="urn:schemas-microsoft-com:vml" Requires="v">
                <p:oleObj spid="_x0000_s34824" name="Equation" r:id="rId8" imgW="876240" imgH="634680" progId="Equation.DSMT4">
                  <p:embed/>
                </p:oleObj>
              </mc:Choice>
              <mc:Fallback>
                <p:oleObj name="Equation" r:id="rId8" imgW="876240" imgH="634680" progId="Equation.DSMT4">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8222" y="4573761"/>
                        <a:ext cx="19843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2636213" y="4672125"/>
          <a:ext cx="1169987" cy="930275"/>
        </p:xfrm>
        <a:graphic>
          <a:graphicData uri="http://schemas.openxmlformats.org/presentationml/2006/ole">
            <mc:AlternateContent xmlns:mc="http://schemas.openxmlformats.org/markup-compatibility/2006">
              <mc:Choice xmlns:v="urn:schemas-microsoft-com:vml" Requires="v">
                <p:oleObj spid="_x0000_s34825" name="Equation" r:id="rId10" imgW="558720" imgH="444240" progId="Equation.DSMT4">
                  <p:embed/>
                </p:oleObj>
              </mc:Choice>
              <mc:Fallback>
                <p:oleObj name="Equation" r:id="rId10" imgW="558720" imgH="4442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6213" y="4672125"/>
                        <a:ext cx="1169987"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advTm="9892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180"/>
                                        </p:tgtEl>
                                        <p:attrNameLst>
                                          <p:attrName>style.visibility</p:attrName>
                                        </p:attrNameLst>
                                      </p:cBhvr>
                                      <p:to>
                                        <p:strVal val="visible"/>
                                      </p:to>
                                    </p:set>
                                    <p:anim calcmode="lin" valueType="num">
                                      <p:cBhvr>
                                        <p:cTn id="23" dur="1000" fill="hold"/>
                                        <p:tgtEl>
                                          <p:spTgt spid="7180"/>
                                        </p:tgtEl>
                                        <p:attrNameLst>
                                          <p:attrName>ppt_w</p:attrName>
                                        </p:attrNameLst>
                                      </p:cBhvr>
                                      <p:tavLst>
                                        <p:tav tm="0">
                                          <p:val>
                                            <p:fltVal val="0"/>
                                          </p:val>
                                        </p:tav>
                                        <p:tav tm="100000">
                                          <p:val>
                                            <p:strVal val="#ppt_w"/>
                                          </p:val>
                                        </p:tav>
                                      </p:tavLst>
                                    </p:anim>
                                    <p:anim calcmode="lin" valueType="num">
                                      <p:cBhvr>
                                        <p:cTn id="24" dur="1000" fill="hold"/>
                                        <p:tgtEl>
                                          <p:spTgt spid="7180"/>
                                        </p:tgtEl>
                                        <p:attrNameLst>
                                          <p:attrName>ppt_h</p:attrName>
                                        </p:attrNameLst>
                                      </p:cBhvr>
                                      <p:tavLst>
                                        <p:tav tm="0">
                                          <p:val>
                                            <p:fltVal val="0"/>
                                          </p:val>
                                        </p:tav>
                                        <p:tav tm="100000">
                                          <p:val>
                                            <p:strVal val="#ppt_h"/>
                                          </p:val>
                                        </p:tav>
                                      </p:tavLst>
                                    </p:anim>
                                    <p:anim calcmode="lin" valueType="num">
                                      <p:cBhvr>
                                        <p:cTn id="25" dur="1000" fill="hold"/>
                                        <p:tgtEl>
                                          <p:spTgt spid="718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180"/>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043"/>
                                        </p:tgtEl>
                                        <p:attrNameLst>
                                          <p:attrName>style.visibility</p:attrName>
                                        </p:attrNameLst>
                                      </p:cBhvr>
                                      <p:to>
                                        <p:strVal val="visible"/>
                                      </p:to>
                                    </p:set>
                                    <p:anim calcmode="lin" valueType="num">
                                      <p:cBhvr additive="base">
                                        <p:cTn id="30" dur="500" fill="hold"/>
                                        <p:tgtEl>
                                          <p:spTgt spid="1043"/>
                                        </p:tgtEl>
                                        <p:attrNameLst>
                                          <p:attrName>ppt_x</p:attrName>
                                        </p:attrNameLst>
                                      </p:cBhvr>
                                      <p:tavLst>
                                        <p:tav tm="0">
                                          <p:val>
                                            <p:strVal val="#ppt_x"/>
                                          </p:val>
                                        </p:tav>
                                        <p:tav tm="100000">
                                          <p:val>
                                            <p:strVal val="#ppt_x"/>
                                          </p:val>
                                        </p:tav>
                                      </p:tavLst>
                                    </p:anim>
                                    <p:anim calcmode="lin" valueType="num">
                                      <p:cBhvr additive="base">
                                        <p:cTn id="31" dur="500" fill="hold"/>
                                        <p:tgtEl>
                                          <p:spTgt spid="104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diamond(in)">
                                      <p:cBhvr>
                                        <p:cTn id="36" dur="500"/>
                                        <p:tgtEl>
                                          <p:spTgt spid="84"/>
                                        </p:tgtEl>
                                      </p:cBhvr>
                                    </p:animEffect>
                                  </p:childTnLst>
                                </p:cTn>
                              </p:par>
                              <p:par>
                                <p:cTn id="37" presetID="8" presetClass="entr" presetSubtype="16" fill="hold" nodeType="withEffect">
                                  <p:stCondLst>
                                    <p:cond delay="0"/>
                                  </p:stCondLst>
                                  <p:childTnLst>
                                    <p:set>
                                      <p:cBhvr>
                                        <p:cTn id="38" dur="1" fill="hold">
                                          <p:stCondLst>
                                            <p:cond delay="0"/>
                                          </p:stCondLst>
                                        </p:cTn>
                                        <p:tgtEl>
                                          <p:spTgt spid="7172"/>
                                        </p:tgtEl>
                                        <p:attrNameLst>
                                          <p:attrName>style.visibility</p:attrName>
                                        </p:attrNameLst>
                                      </p:cBhvr>
                                      <p:to>
                                        <p:strVal val="visible"/>
                                      </p:to>
                                    </p:set>
                                    <p:animEffect transition="in" filter="diamond(in)">
                                      <p:cBhvr>
                                        <p:cTn id="39"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43" grpId="0"/>
      <p:bldP spid="71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3"/>
          <p:cNvSpPr txBox="1">
            <a:spLocks noChangeArrowheads="1"/>
          </p:cNvSpPr>
          <p:nvPr/>
        </p:nvSpPr>
        <p:spPr bwMode="auto">
          <a:xfrm>
            <a:off x="363560" y="348646"/>
            <a:ext cx="8712200" cy="954107"/>
          </a:xfrm>
          <a:prstGeom prst="rect">
            <a:avLst/>
          </a:prstGeom>
          <a:noFill/>
          <a:ln w="28575">
            <a:noFill/>
            <a:miter lim="800000"/>
            <a:headEnd/>
            <a:tailEnd type="none" w="med" len="lg"/>
          </a:ln>
        </p:spPr>
        <p:txBody>
          <a:bodyPr wrap="square" anchor="ctr">
            <a:spAutoFit/>
          </a:bodyPr>
          <a:lstStyle/>
          <a:p>
            <a:pPr algn="l" eaLnBrk="1" hangingPunct="1"/>
            <a:r>
              <a:rPr lang="en-US" altLang="zh-CN" dirty="0">
                <a:solidFill>
                  <a:srgbClr val="FF0000"/>
                </a:solidFill>
                <a:ea typeface="华文中宋" pitchFamily="2" charset="-122"/>
              </a:rPr>
              <a:t>2. </a:t>
            </a:r>
            <a:r>
              <a:rPr lang="zh-CN" altLang="en-US" dirty="0">
                <a:solidFill>
                  <a:srgbClr val="FF0000"/>
                </a:solidFill>
                <a:ea typeface="华文中宋" pitchFamily="2" charset="-122"/>
              </a:rPr>
              <a:t>电阻并联：</a:t>
            </a:r>
            <a:r>
              <a:rPr lang="zh-CN" altLang="en-US" dirty="0">
                <a:solidFill>
                  <a:srgbClr val="0000FF"/>
                </a:solidFill>
                <a:ea typeface="华文中宋" pitchFamily="2" charset="-122"/>
              </a:rPr>
              <a:t>多个</a:t>
            </a:r>
            <a:r>
              <a:rPr lang="zh-CN" altLang="en-US" dirty="0" smtClean="0">
                <a:solidFill>
                  <a:srgbClr val="0000FF"/>
                </a:solidFill>
                <a:ea typeface="华文中宋" pitchFamily="2" charset="-122"/>
              </a:rPr>
              <a:t>电阻</a:t>
            </a:r>
            <a:r>
              <a:rPr lang="zh-CN" altLang="en-US" dirty="0">
                <a:solidFill>
                  <a:srgbClr val="0000FF"/>
                </a:solidFill>
                <a:ea typeface="华文中宋" pitchFamily="2" charset="-122"/>
              </a:rPr>
              <a:t>并列</a:t>
            </a:r>
            <a:r>
              <a:rPr lang="zh-CN" altLang="en-US" dirty="0" smtClean="0">
                <a:solidFill>
                  <a:srgbClr val="0000FF"/>
                </a:solidFill>
                <a:ea typeface="华文中宋" pitchFamily="2" charset="-122"/>
              </a:rPr>
              <a:t>联接</a:t>
            </a:r>
            <a:r>
              <a:rPr lang="zh-CN" altLang="en-US" dirty="0">
                <a:solidFill>
                  <a:srgbClr val="0000FF"/>
                </a:solidFill>
                <a:ea typeface="华文中宋" pitchFamily="2" charset="-122"/>
              </a:rPr>
              <a:t>在两个公共节点之间</a:t>
            </a:r>
            <a:r>
              <a:rPr lang="en-US" altLang="zh-CN" dirty="0">
                <a:solidFill>
                  <a:srgbClr val="0000FF"/>
                </a:solidFill>
                <a:ea typeface="华文中宋" pitchFamily="2" charset="-122"/>
              </a:rPr>
              <a:t>,  </a:t>
            </a:r>
          </a:p>
          <a:p>
            <a:pPr algn="l" eaLnBrk="1" hangingPunct="1"/>
            <a:r>
              <a:rPr lang="en-US" altLang="zh-CN" dirty="0">
                <a:solidFill>
                  <a:srgbClr val="0000FF"/>
                </a:solidFill>
                <a:ea typeface="华文中宋" pitchFamily="2" charset="-122"/>
              </a:rPr>
              <a:t>                         </a:t>
            </a:r>
            <a:r>
              <a:rPr lang="zh-CN" altLang="en-US" dirty="0" smtClean="0">
                <a:solidFill>
                  <a:srgbClr val="0000FF"/>
                </a:solidFill>
                <a:ea typeface="华文中宋" pitchFamily="2" charset="-122"/>
              </a:rPr>
              <a:t>每个电阻承受相同的电压</a:t>
            </a:r>
            <a:endParaRPr lang="zh-CN" altLang="en-US" dirty="0">
              <a:solidFill>
                <a:srgbClr val="0000FF"/>
              </a:solidFill>
              <a:ea typeface="华文中宋" pitchFamily="2" charset="-122"/>
            </a:endParaRPr>
          </a:p>
        </p:txBody>
      </p:sp>
      <p:sp>
        <p:nvSpPr>
          <p:cNvPr id="84" name="Text Box 76"/>
          <p:cNvSpPr txBox="1">
            <a:spLocks noChangeArrowheads="1"/>
          </p:cNvSpPr>
          <p:nvPr/>
        </p:nvSpPr>
        <p:spPr bwMode="auto">
          <a:xfrm>
            <a:off x="4775651" y="3903712"/>
            <a:ext cx="2017712" cy="519112"/>
          </a:xfrm>
          <a:prstGeom prst="rect">
            <a:avLst/>
          </a:prstGeom>
          <a:noFill/>
          <a:ln w="9525">
            <a:noFill/>
            <a:miter lim="800000"/>
            <a:headEnd/>
            <a:tailEnd/>
          </a:ln>
          <a:effectLst/>
        </p:spPr>
        <p:txBody>
          <a:bodyPr>
            <a:spAutoFit/>
          </a:bodyPr>
          <a:lstStyle/>
          <a:p>
            <a:pPr algn="l" eaLnBrk="1" hangingPunct="1">
              <a:defRPr/>
            </a:pPr>
            <a:r>
              <a:rPr lang="zh-CN" altLang="en-US" dirty="0">
                <a:solidFill>
                  <a:srgbClr val="FF0000"/>
                </a:solidFill>
                <a:effectLst>
                  <a:outerShdw blurRad="38100" dist="38100" dir="2700000" algn="tl">
                    <a:srgbClr val="000000"/>
                  </a:outerShdw>
                </a:effectLst>
                <a:latin typeface="Tahoma" pitchFamily="34" charset="0"/>
                <a:ea typeface="华文中宋" pitchFamily="2" charset="-122"/>
              </a:rPr>
              <a:t>分流公式：</a:t>
            </a:r>
          </a:p>
        </p:txBody>
      </p:sp>
      <p:sp>
        <p:nvSpPr>
          <p:cNvPr id="1043" name="矩形 90"/>
          <p:cNvSpPr>
            <a:spLocks noChangeArrowheads="1"/>
          </p:cNvSpPr>
          <p:nvPr/>
        </p:nvSpPr>
        <p:spPr bwMode="auto">
          <a:xfrm>
            <a:off x="2557717" y="1368255"/>
            <a:ext cx="4211638" cy="523220"/>
          </a:xfrm>
          <a:prstGeom prst="rect">
            <a:avLst/>
          </a:prstGeom>
          <a:noFill/>
          <a:ln w="9525">
            <a:noFill/>
            <a:miter lim="800000"/>
            <a:headEnd/>
            <a:tailEnd/>
          </a:ln>
        </p:spPr>
        <p:txBody>
          <a:bodyPr>
            <a:spAutoFit/>
          </a:bodyPr>
          <a:lstStyle/>
          <a:p>
            <a:pPr algn="l" eaLnBrk="1" hangingPunct="1"/>
            <a:r>
              <a:rPr lang="zh-CN" altLang="en-US" dirty="0">
                <a:solidFill>
                  <a:srgbClr val="0000DE"/>
                </a:solidFill>
                <a:ea typeface="华文中宋" pitchFamily="2" charset="-122"/>
              </a:rPr>
              <a:t>分流大小与电导值</a:t>
            </a:r>
            <a:r>
              <a:rPr lang="zh-CN" altLang="en-US" dirty="0" smtClean="0">
                <a:solidFill>
                  <a:srgbClr val="0000DE"/>
                </a:solidFill>
                <a:ea typeface="华文中宋" pitchFamily="2" charset="-122"/>
              </a:rPr>
              <a:t>成正比</a:t>
            </a:r>
            <a:endParaRPr lang="zh-CN" altLang="en-US" dirty="0">
              <a:solidFill>
                <a:srgbClr val="0000DE"/>
              </a:solidFill>
              <a:ea typeface="华文中宋" pitchFamily="2" charset="-122"/>
            </a:endParaRPr>
          </a:p>
        </p:txBody>
      </p:sp>
      <p:sp>
        <p:nvSpPr>
          <p:cNvPr id="8202"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1-8</a:t>
            </a:r>
            <a:endParaRPr lang="zh-CN" altLang="en-US" sz="1600">
              <a:solidFill>
                <a:schemeClr val="bg1"/>
              </a:solidFill>
            </a:endParaRPr>
          </a:p>
        </p:txBody>
      </p:sp>
      <p:sp>
        <p:nvSpPr>
          <p:cNvPr id="8203" name="Line 167"/>
          <p:cNvSpPr>
            <a:spLocks noChangeShapeType="1"/>
          </p:cNvSpPr>
          <p:nvPr/>
        </p:nvSpPr>
        <p:spPr bwMode="auto">
          <a:xfrm>
            <a:off x="4410075" y="2249157"/>
            <a:ext cx="1692275" cy="0"/>
          </a:xfrm>
          <a:prstGeom prst="line">
            <a:avLst/>
          </a:prstGeom>
          <a:noFill/>
          <a:ln w="25400">
            <a:solidFill>
              <a:schemeClr val="tx1"/>
            </a:solidFill>
            <a:round/>
            <a:headEnd/>
            <a:tailEnd type="none" w="lg" len="lg"/>
          </a:ln>
        </p:spPr>
        <p:txBody>
          <a:bodyPr>
            <a:spAutoFit/>
          </a:bodyPr>
          <a:lstStyle/>
          <a:p>
            <a:endParaRPr lang="zh-CN" altLang="en-US"/>
          </a:p>
        </p:txBody>
      </p:sp>
      <p:sp>
        <p:nvSpPr>
          <p:cNvPr id="8204" name="Text Box 42"/>
          <p:cNvSpPr txBox="1">
            <a:spLocks noChangeArrowheads="1"/>
          </p:cNvSpPr>
          <p:nvPr/>
        </p:nvSpPr>
        <p:spPr bwMode="auto">
          <a:xfrm>
            <a:off x="8332788" y="2728582"/>
            <a:ext cx="557212" cy="461962"/>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G</a:t>
            </a:r>
            <a:r>
              <a:rPr lang="en-US" altLang="zh-CN" sz="2400" baseline="-25000">
                <a:ea typeface="宋体" pitchFamily="2" charset="-122"/>
              </a:rPr>
              <a:t>n</a:t>
            </a:r>
            <a:endParaRPr lang="el-GR" altLang="zh-CN" sz="2400" baseline="-25000">
              <a:ea typeface="宋体" pitchFamily="2" charset="-122"/>
              <a:cs typeface="Times New Roman" pitchFamily="18" charset="0"/>
            </a:endParaRPr>
          </a:p>
        </p:txBody>
      </p:sp>
      <p:sp>
        <p:nvSpPr>
          <p:cNvPr id="8205" name="Text Box 44"/>
          <p:cNvSpPr txBox="1">
            <a:spLocks noChangeArrowheads="1"/>
          </p:cNvSpPr>
          <p:nvPr/>
        </p:nvSpPr>
        <p:spPr bwMode="auto">
          <a:xfrm>
            <a:off x="4197350" y="2398382"/>
            <a:ext cx="465138" cy="1041400"/>
          </a:xfrm>
          <a:prstGeom prst="rect">
            <a:avLst/>
          </a:prstGeom>
          <a:noFill/>
          <a:ln w="25400" algn="ctr">
            <a:noFill/>
            <a:miter lim="800000"/>
            <a:headEnd/>
            <a:tailEnd type="none" w="lg" len="lg"/>
          </a:ln>
        </p:spPr>
        <p:txBody>
          <a:bodyPr>
            <a:spAutoFit/>
          </a:bodyPr>
          <a:lstStyle/>
          <a:p>
            <a:pPr algn="l" eaLnBrk="1" hangingPunct="1">
              <a:lnSpc>
                <a:spcPct val="50000"/>
              </a:lnSpc>
              <a:spcBef>
                <a:spcPct val="50000"/>
              </a:spcBef>
            </a:pPr>
            <a:r>
              <a:rPr lang="en-US" altLang="zh-CN" sz="2400" b="0" dirty="0">
                <a:ea typeface="宋体" pitchFamily="2" charset="-122"/>
              </a:rPr>
              <a:t>+</a:t>
            </a:r>
          </a:p>
          <a:p>
            <a:pPr algn="l" eaLnBrk="1" hangingPunct="1">
              <a:lnSpc>
                <a:spcPct val="50000"/>
              </a:lnSpc>
              <a:spcBef>
                <a:spcPct val="50000"/>
              </a:spcBef>
            </a:pPr>
            <a:r>
              <a:rPr lang="en-US" altLang="zh-CN" sz="2400" i="1" dirty="0">
                <a:ea typeface="宋体" pitchFamily="2" charset="-122"/>
              </a:rPr>
              <a:t>u</a:t>
            </a:r>
          </a:p>
          <a:p>
            <a:pPr algn="l" eaLnBrk="1" hangingPunct="1">
              <a:lnSpc>
                <a:spcPct val="50000"/>
              </a:lnSpc>
              <a:spcBef>
                <a:spcPct val="50000"/>
              </a:spcBef>
            </a:pPr>
            <a:r>
              <a:rPr lang="en-US" altLang="zh-CN" sz="2400" b="0" dirty="0">
                <a:ea typeface="宋体" pitchFamily="2" charset="-122"/>
                <a:cs typeface="Times New Roman" pitchFamily="18" charset="0"/>
              </a:rPr>
              <a:t>–</a:t>
            </a:r>
          </a:p>
        </p:txBody>
      </p:sp>
      <p:sp>
        <p:nvSpPr>
          <p:cNvPr id="8206" name="Text Box 46"/>
          <p:cNvSpPr txBox="1">
            <a:spLocks noChangeArrowheads="1"/>
          </p:cNvSpPr>
          <p:nvPr/>
        </p:nvSpPr>
        <p:spPr bwMode="auto">
          <a:xfrm>
            <a:off x="4479925" y="2287257"/>
            <a:ext cx="433388" cy="384175"/>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endParaRPr lang="en-US" altLang="zh-CN" sz="2400">
              <a:ea typeface="宋体" pitchFamily="2" charset="-122"/>
            </a:endParaRPr>
          </a:p>
        </p:txBody>
      </p:sp>
      <p:sp>
        <p:nvSpPr>
          <p:cNvPr id="8207" name="Oval 40"/>
          <p:cNvSpPr>
            <a:spLocks noChangeArrowheads="1"/>
          </p:cNvSpPr>
          <p:nvPr/>
        </p:nvSpPr>
        <p:spPr bwMode="auto">
          <a:xfrm>
            <a:off x="4335463" y="3560432"/>
            <a:ext cx="90487" cy="90487"/>
          </a:xfrm>
          <a:prstGeom prst="ellipse">
            <a:avLst/>
          </a:prstGeom>
          <a:solidFill>
            <a:srgbClr val="FFFF66">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8208" name="Oval 39"/>
          <p:cNvSpPr>
            <a:spLocks noChangeArrowheads="1"/>
          </p:cNvSpPr>
          <p:nvPr/>
        </p:nvSpPr>
        <p:spPr bwMode="auto">
          <a:xfrm>
            <a:off x="4337050" y="2204707"/>
            <a:ext cx="90488" cy="90487"/>
          </a:xfrm>
          <a:prstGeom prst="ellipse">
            <a:avLst/>
          </a:prstGeom>
          <a:solidFill>
            <a:srgbClr val="FFFF66"/>
          </a:solidFill>
          <a:ln w="25400" algn="ctr">
            <a:solidFill>
              <a:schemeClr val="tx1"/>
            </a:solidFill>
            <a:round/>
            <a:headEnd/>
            <a:tailEnd type="none" w="lg" len="lg"/>
          </a:ln>
        </p:spPr>
        <p:txBody>
          <a:bodyPr wrap="none" anchor="ctr">
            <a:spAutoFit/>
          </a:bodyPr>
          <a:lstStyle/>
          <a:p>
            <a:endParaRPr lang="zh-CN" altLang="en-US"/>
          </a:p>
        </p:txBody>
      </p:sp>
      <p:sp>
        <p:nvSpPr>
          <p:cNvPr id="8209" name="Line 37"/>
          <p:cNvSpPr>
            <a:spLocks noChangeShapeType="1"/>
          </p:cNvSpPr>
          <p:nvPr/>
        </p:nvSpPr>
        <p:spPr bwMode="auto">
          <a:xfrm>
            <a:off x="7902575" y="2249157"/>
            <a:ext cx="360363" cy="0"/>
          </a:xfrm>
          <a:prstGeom prst="line">
            <a:avLst/>
          </a:prstGeom>
          <a:noFill/>
          <a:ln w="25400">
            <a:solidFill>
              <a:schemeClr val="tx1"/>
            </a:solidFill>
            <a:round/>
            <a:headEnd/>
            <a:tailEnd type="none" w="lg" len="lg"/>
          </a:ln>
        </p:spPr>
        <p:txBody>
          <a:bodyPr>
            <a:spAutoFit/>
          </a:bodyPr>
          <a:lstStyle/>
          <a:p>
            <a:endParaRPr lang="zh-CN" altLang="en-US"/>
          </a:p>
        </p:txBody>
      </p:sp>
      <p:sp>
        <p:nvSpPr>
          <p:cNvPr id="8210" name="Line 38"/>
          <p:cNvSpPr>
            <a:spLocks noChangeShapeType="1"/>
          </p:cNvSpPr>
          <p:nvPr/>
        </p:nvSpPr>
        <p:spPr bwMode="auto">
          <a:xfrm>
            <a:off x="8251825" y="2234869"/>
            <a:ext cx="0" cy="1368425"/>
          </a:xfrm>
          <a:prstGeom prst="line">
            <a:avLst/>
          </a:prstGeom>
          <a:noFill/>
          <a:ln w="25400">
            <a:solidFill>
              <a:schemeClr val="tx1"/>
            </a:solidFill>
            <a:round/>
            <a:headEnd/>
            <a:tailEnd type="none" w="lg" len="lg"/>
          </a:ln>
        </p:spPr>
        <p:txBody>
          <a:bodyPr>
            <a:spAutoFit/>
          </a:bodyPr>
          <a:lstStyle/>
          <a:p>
            <a:endParaRPr lang="zh-CN" altLang="en-US"/>
          </a:p>
        </p:txBody>
      </p:sp>
      <p:sp>
        <p:nvSpPr>
          <p:cNvPr id="8211" name="Line 35"/>
          <p:cNvSpPr>
            <a:spLocks noChangeShapeType="1"/>
          </p:cNvSpPr>
          <p:nvPr/>
        </p:nvSpPr>
        <p:spPr bwMode="auto">
          <a:xfrm>
            <a:off x="7466013" y="2249157"/>
            <a:ext cx="360362"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8212" name="Line 36"/>
          <p:cNvSpPr>
            <a:spLocks noChangeShapeType="1"/>
          </p:cNvSpPr>
          <p:nvPr/>
        </p:nvSpPr>
        <p:spPr bwMode="auto">
          <a:xfrm>
            <a:off x="4411663" y="3604882"/>
            <a:ext cx="1657350" cy="0"/>
          </a:xfrm>
          <a:prstGeom prst="line">
            <a:avLst/>
          </a:prstGeom>
          <a:noFill/>
          <a:ln w="25400">
            <a:solidFill>
              <a:schemeClr val="tx1"/>
            </a:solidFill>
            <a:round/>
            <a:headEnd/>
            <a:tailEnd type="none" w="lg" len="lg"/>
          </a:ln>
        </p:spPr>
        <p:txBody>
          <a:bodyPr>
            <a:spAutoFit/>
          </a:bodyPr>
          <a:lstStyle/>
          <a:p>
            <a:endParaRPr lang="zh-CN" altLang="en-US"/>
          </a:p>
        </p:txBody>
      </p:sp>
      <p:sp>
        <p:nvSpPr>
          <p:cNvPr id="8213" name="Rectangle 14"/>
          <p:cNvSpPr>
            <a:spLocks noChangeArrowheads="1"/>
          </p:cNvSpPr>
          <p:nvPr/>
        </p:nvSpPr>
        <p:spPr bwMode="auto">
          <a:xfrm>
            <a:off x="8156575" y="2757157"/>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14" name="Line 35"/>
          <p:cNvSpPr>
            <a:spLocks noChangeShapeType="1"/>
          </p:cNvSpPr>
          <p:nvPr/>
        </p:nvSpPr>
        <p:spPr bwMode="auto">
          <a:xfrm>
            <a:off x="7454900" y="3609644"/>
            <a:ext cx="360363"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8215" name="Line 37"/>
          <p:cNvSpPr>
            <a:spLocks noChangeShapeType="1"/>
          </p:cNvSpPr>
          <p:nvPr/>
        </p:nvSpPr>
        <p:spPr bwMode="auto">
          <a:xfrm>
            <a:off x="7900988" y="3596944"/>
            <a:ext cx="360362" cy="0"/>
          </a:xfrm>
          <a:prstGeom prst="line">
            <a:avLst/>
          </a:prstGeom>
          <a:noFill/>
          <a:ln w="25400">
            <a:solidFill>
              <a:schemeClr val="tx1"/>
            </a:solidFill>
            <a:round/>
            <a:headEnd/>
            <a:tailEnd type="none" w="lg" len="lg"/>
          </a:ln>
        </p:spPr>
        <p:txBody>
          <a:bodyPr>
            <a:spAutoFit/>
          </a:bodyPr>
          <a:lstStyle/>
          <a:p>
            <a:endParaRPr lang="zh-CN" altLang="en-US"/>
          </a:p>
        </p:txBody>
      </p:sp>
      <p:sp>
        <p:nvSpPr>
          <p:cNvPr id="8216" name="Line 32"/>
          <p:cNvSpPr>
            <a:spLocks noChangeShapeType="1"/>
          </p:cNvSpPr>
          <p:nvPr/>
        </p:nvSpPr>
        <p:spPr bwMode="auto">
          <a:xfrm>
            <a:off x="4425950" y="2236457"/>
            <a:ext cx="431800" cy="0"/>
          </a:xfrm>
          <a:prstGeom prst="line">
            <a:avLst/>
          </a:prstGeom>
          <a:noFill/>
          <a:ln w="9525">
            <a:solidFill>
              <a:schemeClr val="tx1"/>
            </a:solidFill>
            <a:round/>
            <a:headEnd/>
            <a:tailEnd type="stealth" w="lg" len="lg"/>
          </a:ln>
        </p:spPr>
        <p:txBody>
          <a:bodyPr wrap="none" anchor="ctr"/>
          <a:lstStyle/>
          <a:p>
            <a:endParaRPr lang="zh-CN" altLang="en-US"/>
          </a:p>
        </p:txBody>
      </p:sp>
      <p:sp>
        <p:nvSpPr>
          <p:cNvPr id="8217" name="矩形 110"/>
          <p:cNvSpPr>
            <a:spLocks noChangeArrowheads="1"/>
          </p:cNvSpPr>
          <p:nvPr/>
        </p:nvSpPr>
        <p:spPr bwMode="auto">
          <a:xfrm>
            <a:off x="688998" y="1363354"/>
            <a:ext cx="1981200" cy="523875"/>
          </a:xfrm>
          <a:prstGeom prst="rect">
            <a:avLst/>
          </a:prstGeom>
          <a:noFill/>
          <a:ln w="9525">
            <a:noFill/>
            <a:miter lim="800000"/>
            <a:headEnd/>
            <a:tailEnd/>
          </a:ln>
        </p:spPr>
        <p:txBody>
          <a:bodyPr wrap="none">
            <a:spAutoFit/>
          </a:bodyPr>
          <a:lstStyle/>
          <a:p>
            <a:r>
              <a:rPr lang="zh-CN" altLang="en-US" dirty="0">
                <a:solidFill>
                  <a:srgbClr val="FF0000"/>
                </a:solidFill>
                <a:ea typeface="华文中宋" pitchFamily="2" charset="-122"/>
              </a:rPr>
              <a:t>分流作用：</a:t>
            </a:r>
            <a:endParaRPr lang="zh-CN" altLang="en-US" dirty="0"/>
          </a:p>
        </p:txBody>
      </p:sp>
      <p:graphicFrame>
        <p:nvGraphicFramePr>
          <p:cNvPr id="8194" name="Object 4"/>
          <p:cNvGraphicFramePr>
            <a:graphicFrameLocks noChangeAspect="1"/>
          </p:cNvGraphicFramePr>
          <p:nvPr/>
        </p:nvGraphicFramePr>
        <p:xfrm>
          <a:off x="5671940" y="4505725"/>
          <a:ext cx="1839912" cy="1439862"/>
        </p:xfrm>
        <a:graphic>
          <a:graphicData uri="http://schemas.openxmlformats.org/presentationml/2006/ole">
            <mc:AlternateContent xmlns:mc="http://schemas.openxmlformats.org/markup-compatibility/2006">
              <mc:Choice xmlns:v="urn:schemas-microsoft-com:vml" Requires="v">
                <p:oleObj spid="_x0000_s35849" name="Equation" r:id="rId4" imgW="812520" imgH="634680" progId="Equation.DSMT4">
                  <p:embed/>
                </p:oleObj>
              </mc:Choice>
              <mc:Fallback>
                <p:oleObj name="Equation" r:id="rId4" imgW="812520" imgH="6346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940" y="4505725"/>
                        <a:ext cx="1839912"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4"/>
          <p:cNvGraphicFramePr>
            <a:graphicFrameLocks noChangeAspect="1"/>
          </p:cNvGraphicFramePr>
          <p:nvPr/>
        </p:nvGraphicFramePr>
        <p:xfrm>
          <a:off x="684147" y="3601488"/>
          <a:ext cx="1539399" cy="792000"/>
        </p:xfrm>
        <a:graphic>
          <a:graphicData uri="http://schemas.openxmlformats.org/presentationml/2006/ole">
            <mc:AlternateContent xmlns:mc="http://schemas.openxmlformats.org/markup-compatibility/2006">
              <mc:Choice xmlns:v="urn:schemas-microsoft-com:vml" Requires="v">
                <p:oleObj spid="_x0000_s35850" name="Equation" r:id="rId6" imgW="863280" imgH="444240" progId="Equation.DSMT4">
                  <p:embed/>
                </p:oleObj>
              </mc:Choice>
              <mc:Fallback>
                <p:oleObj name="Equation" r:id="rId6" imgW="863280" imgH="4442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147" y="3601488"/>
                        <a:ext cx="1539399" cy="7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ChangeAspect="1"/>
          </p:cNvGraphicFramePr>
          <p:nvPr/>
        </p:nvGraphicFramePr>
        <p:xfrm>
          <a:off x="683199" y="4507710"/>
          <a:ext cx="1539399" cy="792000"/>
        </p:xfrm>
        <a:graphic>
          <a:graphicData uri="http://schemas.openxmlformats.org/presentationml/2006/ole">
            <mc:AlternateContent xmlns:mc="http://schemas.openxmlformats.org/markup-compatibility/2006">
              <mc:Choice xmlns:v="urn:schemas-microsoft-com:vml" Requires="v">
                <p:oleObj spid="_x0000_s35851" name="Equation" r:id="rId8" imgW="863280" imgH="444240" progId="Equation.DSMT4">
                  <p:embed/>
                </p:oleObj>
              </mc:Choice>
              <mc:Fallback>
                <p:oleObj name="Equation" r:id="rId8" imgW="863280" imgH="4442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199" y="4507710"/>
                        <a:ext cx="1539399" cy="7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20"/>
          <p:cNvGrpSpPr>
            <a:grpSpLocks/>
          </p:cNvGrpSpPr>
          <p:nvPr/>
        </p:nvGrpSpPr>
        <p:grpSpPr bwMode="auto">
          <a:xfrm>
            <a:off x="808986" y="2141252"/>
            <a:ext cx="2495550" cy="1347787"/>
            <a:chOff x="713287" y="2305547"/>
            <a:chExt cx="2494580" cy="1346794"/>
          </a:xfrm>
        </p:grpSpPr>
        <p:sp>
          <p:nvSpPr>
            <p:cNvPr id="8241" name="Line 17"/>
            <p:cNvSpPr>
              <a:spLocks noChangeShapeType="1"/>
            </p:cNvSpPr>
            <p:nvPr/>
          </p:nvSpPr>
          <p:spPr bwMode="auto">
            <a:xfrm>
              <a:off x="821237" y="3615829"/>
              <a:ext cx="1872000" cy="0"/>
            </a:xfrm>
            <a:prstGeom prst="line">
              <a:avLst/>
            </a:prstGeom>
            <a:noFill/>
            <a:ln w="28575">
              <a:solidFill>
                <a:schemeClr val="tx1"/>
              </a:solidFill>
              <a:round/>
              <a:headEnd/>
              <a:tailEnd/>
            </a:ln>
          </p:spPr>
          <p:txBody>
            <a:bodyPr wrap="none" anchor="ctr"/>
            <a:lstStyle/>
            <a:p>
              <a:endParaRPr lang="zh-CN" altLang="en-US"/>
            </a:p>
          </p:txBody>
        </p:sp>
        <p:sp>
          <p:nvSpPr>
            <p:cNvPr id="8242" name="Line 18"/>
            <p:cNvSpPr>
              <a:spLocks noChangeShapeType="1"/>
            </p:cNvSpPr>
            <p:nvPr/>
          </p:nvSpPr>
          <p:spPr bwMode="auto">
            <a:xfrm>
              <a:off x="802187" y="2385253"/>
              <a:ext cx="1905000" cy="0"/>
            </a:xfrm>
            <a:prstGeom prst="line">
              <a:avLst/>
            </a:prstGeom>
            <a:noFill/>
            <a:ln w="28575">
              <a:solidFill>
                <a:schemeClr val="tx1"/>
              </a:solidFill>
              <a:round/>
              <a:headEnd/>
              <a:tailEnd/>
            </a:ln>
          </p:spPr>
          <p:txBody>
            <a:bodyPr wrap="none" anchor="ctr"/>
            <a:lstStyle/>
            <a:p>
              <a:endParaRPr lang="zh-CN" altLang="en-US"/>
            </a:p>
          </p:txBody>
        </p:sp>
        <p:sp>
          <p:nvSpPr>
            <p:cNvPr id="8243" name="Line 19"/>
            <p:cNvSpPr>
              <a:spLocks noChangeShapeType="1"/>
            </p:cNvSpPr>
            <p:nvPr/>
          </p:nvSpPr>
          <p:spPr bwMode="auto">
            <a:xfrm>
              <a:off x="1430837" y="2398901"/>
              <a:ext cx="0" cy="1224000"/>
            </a:xfrm>
            <a:prstGeom prst="line">
              <a:avLst/>
            </a:prstGeom>
            <a:noFill/>
            <a:ln w="28575">
              <a:solidFill>
                <a:schemeClr val="tx1"/>
              </a:solidFill>
              <a:round/>
              <a:headEnd/>
              <a:tailEnd/>
            </a:ln>
          </p:spPr>
          <p:txBody>
            <a:bodyPr wrap="none" anchor="ctr"/>
            <a:lstStyle/>
            <a:p>
              <a:endParaRPr lang="zh-CN" altLang="en-US"/>
            </a:p>
          </p:txBody>
        </p:sp>
        <p:sp>
          <p:nvSpPr>
            <p:cNvPr id="8244" name="Line 20"/>
            <p:cNvSpPr>
              <a:spLocks noChangeShapeType="1"/>
            </p:cNvSpPr>
            <p:nvPr/>
          </p:nvSpPr>
          <p:spPr bwMode="auto">
            <a:xfrm>
              <a:off x="2707187" y="2371605"/>
              <a:ext cx="0" cy="1260000"/>
            </a:xfrm>
            <a:prstGeom prst="line">
              <a:avLst/>
            </a:prstGeom>
            <a:noFill/>
            <a:ln w="28575">
              <a:solidFill>
                <a:schemeClr val="tx1"/>
              </a:solidFill>
              <a:round/>
              <a:headEnd/>
              <a:tailEnd/>
            </a:ln>
          </p:spPr>
          <p:txBody>
            <a:bodyPr wrap="none" anchor="ctr"/>
            <a:lstStyle/>
            <a:p>
              <a:endParaRPr lang="zh-CN" altLang="en-US"/>
            </a:p>
          </p:txBody>
        </p:sp>
        <p:sp>
          <p:nvSpPr>
            <p:cNvPr id="8245" name="Rectangle 21"/>
            <p:cNvSpPr>
              <a:spLocks noChangeArrowheads="1"/>
            </p:cNvSpPr>
            <p:nvPr/>
          </p:nvSpPr>
          <p:spPr bwMode="auto">
            <a:xfrm>
              <a:off x="1335587" y="2885579"/>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46" name="Rectangle 22"/>
            <p:cNvSpPr>
              <a:spLocks noChangeArrowheads="1"/>
            </p:cNvSpPr>
            <p:nvPr/>
          </p:nvSpPr>
          <p:spPr bwMode="auto">
            <a:xfrm>
              <a:off x="2611937" y="2880816"/>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47" name="Text Box 23"/>
            <p:cNvSpPr txBox="1">
              <a:spLocks noChangeArrowheads="1"/>
            </p:cNvSpPr>
            <p:nvPr/>
          </p:nvSpPr>
          <p:spPr bwMode="auto">
            <a:xfrm>
              <a:off x="1487987" y="2943703"/>
              <a:ext cx="1083000" cy="399815"/>
            </a:xfrm>
            <a:prstGeom prst="rect">
              <a:avLst/>
            </a:prstGeom>
            <a:noFill/>
            <a:ln w="19050">
              <a:noFill/>
              <a:miter lim="800000"/>
              <a:headEnd/>
              <a:tailEnd/>
            </a:ln>
          </p:spPr>
          <p:txBody>
            <a:bodyPr>
              <a:spAutoFit/>
            </a:bodyPr>
            <a:lstStyle/>
            <a:p>
              <a:pPr algn="l">
                <a:spcBef>
                  <a:spcPct val="50000"/>
                </a:spcBef>
              </a:pPr>
              <a:r>
                <a:rPr lang="en-US" altLang="zh-CN" sz="2000" i="1"/>
                <a:t>G</a:t>
              </a:r>
              <a:r>
                <a:rPr lang="en-US" altLang="zh-CN" sz="2400" baseline="-25000"/>
                <a:t>1</a:t>
              </a:r>
              <a:r>
                <a:rPr lang="en-US" altLang="zh-CN" sz="2000"/>
                <a:t>(</a:t>
              </a:r>
              <a:r>
                <a:rPr lang="en-US" altLang="zh-CN" sz="2000" i="1"/>
                <a:t>R</a:t>
              </a:r>
              <a:r>
                <a:rPr lang="en-US" altLang="zh-CN" sz="2400" baseline="-25000"/>
                <a:t>1</a:t>
              </a:r>
              <a:r>
                <a:rPr lang="en-US" altLang="zh-CN" sz="2000"/>
                <a:t>)</a:t>
              </a:r>
              <a:endParaRPr lang="en-US" altLang="zh-CN" sz="2000" i="1"/>
            </a:p>
          </p:txBody>
        </p:sp>
        <p:sp>
          <p:nvSpPr>
            <p:cNvPr id="8248" name="Line 25"/>
            <p:cNvSpPr>
              <a:spLocks noChangeShapeType="1"/>
            </p:cNvSpPr>
            <p:nvPr/>
          </p:nvSpPr>
          <p:spPr bwMode="auto">
            <a:xfrm>
              <a:off x="1430837" y="2453493"/>
              <a:ext cx="0" cy="228600"/>
            </a:xfrm>
            <a:prstGeom prst="line">
              <a:avLst/>
            </a:prstGeom>
            <a:noFill/>
            <a:ln w="28575">
              <a:solidFill>
                <a:schemeClr val="tx1"/>
              </a:solidFill>
              <a:round/>
              <a:headEnd type="none" w="lg" len="lg"/>
              <a:tailEnd type="triangle" w="lg" len="lg"/>
            </a:ln>
          </p:spPr>
          <p:txBody>
            <a:bodyPr wrap="none" anchor="ctr"/>
            <a:lstStyle/>
            <a:p>
              <a:endParaRPr lang="zh-CN" altLang="en-US"/>
            </a:p>
          </p:txBody>
        </p:sp>
        <p:sp>
          <p:nvSpPr>
            <p:cNvPr id="8249" name="Line 26"/>
            <p:cNvSpPr>
              <a:spLocks noChangeShapeType="1"/>
            </p:cNvSpPr>
            <p:nvPr/>
          </p:nvSpPr>
          <p:spPr bwMode="auto">
            <a:xfrm rot="10800000">
              <a:off x="2707187" y="2453493"/>
              <a:ext cx="0" cy="228600"/>
            </a:xfrm>
            <a:prstGeom prst="line">
              <a:avLst/>
            </a:prstGeom>
            <a:noFill/>
            <a:ln w="28575">
              <a:solidFill>
                <a:schemeClr val="tx1"/>
              </a:solidFill>
              <a:round/>
              <a:headEnd type="triangle" w="lg" len="lg"/>
              <a:tailEnd type="none" w="lg" len="lg"/>
            </a:ln>
          </p:spPr>
          <p:txBody>
            <a:bodyPr wrap="none" anchor="ctr"/>
            <a:lstStyle/>
            <a:p>
              <a:endParaRPr lang="zh-CN" altLang="en-US"/>
            </a:p>
          </p:txBody>
        </p:sp>
        <p:sp>
          <p:nvSpPr>
            <p:cNvPr id="8250" name="Text Box 28"/>
            <p:cNvSpPr txBox="1">
              <a:spLocks noChangeArrowheads="1"/>
            </p:cNvSpPr>
            <p:nvPr/>
          </p:nvSpPr>
          <p:spPr bwMode="auto">
            <a:xfrm>
              <a:off x="1457188" y="2322703"/>
              <a:ext cx="457200" cy="457200"/>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1</a:t>
              </a:r>
              <a:endParaRPr lang="en-US" altLang="zh-CN" sz="2400" i="1"/>
            </a:p>
          </p:txBody>
        </p:sp>
        <p:sp>
          <p:nvSpPr>
            <p:cNvPr id="8251" name="Text Box 29"/>
            <p:cNvSpPr txBox="1">
              <a:spLocks noChangeArrowheads="1"/>
            </p:cNvSpPr>
            <p:nvPr/>
          </p:nvSpPr>
          <p:spPr bwMode="auto">
            <a:xfrm>
              <a:off x="2750667" y="2305547"/>
              <a:ext cx="457200" cy="457200"/>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2</a:t>
              </a:r>
              <a:endParaRPr lang="en-US" altLang="zh-CN" sz="2400" i="1"/>
            </a:p>
          </p:txBody>
        </p:sp>
        <p:sp>
          <p:nvSpPr>
            <p:cNvPr id="8252" name="Text Box 30"/>
            <p:cNvSpPr txBox="1">
              <a:spLocks noChangeArrowheads="1"/>
            </p:cNvSpPr>
            <p:nvPr/>
          </p:nvSpPr>
          <p:spPr bwMode="auto">
            <a:xfrm>
              <a:off x="851091" y="2312755"/>
              <a:ext cx="381000" cy="457200"/>
            </a:xfrm>
            <a:prstGeom prst="rect">
              <a:avLst/>
            </a:prstGeom>
            <a:noFill/>
            <a:ln w="19050">
              <a:noFill/>
              <a:miter lim="800000"/>
              <a:headEnd/>
              <a:tailEnd/>
            </a:ln>
          </p:spPr>
          <p:txBody>
            <a:bodyPr>
              <a:spAutoFit/>
            </a:bodyPr>
            <a:lstStyle/>
            <a:p>
              <a:pPr>
                <a:spcBef>
                  <a:spcPct val="50000"/>
                </a:spcBef>
              </a:pPr>
              <a:r>
                <a:rPr lang="en-US" altLang="zh-CN" sz="2400" i="1"/>
                <a:t>i</a:t>
              </a:r>
            </a:p>
          </p:txBody>
        </p:sp>
        <p:sp>
          <p:nvSpPr>
            <p:cNvPr id="8253" name="Oval 31"/>
            <p:cNvSpPr>
              <a:spLocks noChangeArrowheads="1"/>
            </p:cNvSpPr>
            <p:nvPr/>
          </p:nvSpPr>
          <p:spPr bwMode="auto">
            <a:xfrm>
              <a:off x="713287" y="2337628"/>
              <a:ext cx="74613" cy="74612"/>
            </a:xfrm>
            <a:prstGeom prst="ellipse">
              <a:avLst/>
            </a:prstGeom>
            <a:noFill/>
            <a:ln w="19050">
              <a:solidFill>
                <a:schemeClr val="tx1"/>
              </a:solidFill>
              <a:round/>
              <a:headEnd/>
              <a:tailEnd/>
            </a:ln>
          </p:spPr>
          <p:txBody>
            <a:bodyPr wrap="none" anchor="ctr"/>
            <a:lstStyle/>
            <a:p>
              <a:endParaRPr lang="zh-CN" altLang="en-US"/>
            </a:p>
          </p:txBody>
        </p:sp>
        <p:sp>
          <p:nvSpPr>
            <p:cNvPr id="8254" name="Oval 32"/>
            <p:cNvSpPr>
              <a:spLocks noChangeArrowheads="1"/>
            </p:cNvSpPr>
            <p:nvPr/>
          </p:nvSpPr>
          <p:spPr bwMode="auto">
            <a:xfrm>
              <a:off x="732337" y="3577729"/>
              <a:ext cx="74613" cy="74612"/>
            </a:xfrm>
            <a:prstGeom prst="ellipse">
              <a:avLst/>
            </a:prstGeom>
            <a:noFill/>
            <a:ln w="19050">
              <a:solidFill>
                <a:schemeClr val="tx1"/>
              </a:solidFill>
              <a:round/>
              <a:headEnd/>
              <a:tailEnd/>
            </a:ln>
          </p:spPr>
          <p:txBody>
            <a:bodyPr wrap="none" anchor="ctr"/>
            <a:lstStyle/>
            <a:p>
              <a:endParaRPr lang="zh-CN" altLang="en-US"/>
            </a:p>
          </p:txBody>
        </p:sp>
        <p:sp>
          <p:nvSpPr>
            <p:cNvPr id="8255" name="Line 32"/>
            <p:cNvSpPr>
              <a:spLocks noChangeShapeType="1"/>
            </p:cNvSpPr>
            <p:nvPr/>
          </p:nvSpPr>
          <p:spPr bwMode="auto">
            <a:xfrm>
              <a:off x="893582" y="2388099"/>
              <a:ext cx="431800" cy="0"/>
            </a:xfrm>
            <a:prstGeom prst="line">
              <a:avLst/>
            </a:prstGeom>
            <a:noFill/>
            <a:ln w="9525">
              <a:solidFill>
                <a:schemeClr val="tx1"/>
              </a:solidFill>
              <a:round/>
              <a:headEnd/>
              <a:tailEnd type="stealth" w="lg" len="lg"/>
            </a:ln>
          </p:spPr>
          <p:txBody>
            <a:bodyPr wrap="none" anchor="ctr"/>
            <a:lstStyle/>
            <a:p>
              <a:endParaRPr lang="zh-CN" altLang="en-US"/>
            </a:p>
          </p:txBody>
        </p:sp>
      </p:grpSp>
      <p:sp>
        <p:nvSpPr>
          <p:cNvPr id="8219" name="Text Box 42"/>
          <p:cNvSpPr txBox="1">
            <a:spLocks noChangeArrowheads="1"/>
          </p:cNvSpPr>
          <p:nvPr/>
        </p:nvSpPr>
        <p:spPr bwMode="auto">
          <a:xfrm>
            <a:off x="5072063" y="2730169"/>
            <a:ext cx="557212" cy="461963"/>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G</a:t>
            </a:r>
            <a:r>
              <a:rPr lang="en-US" altLang="zh-CN" sz="2400" baseline="-25000">
                <a:ea typeface="宋体" pitchFamily="2" charset="-122"/>
              </a:rPr>
              <a:t>1</a:t>
            </a:r>
            <a:endParaRPr lang="el-GR" altLang="zh-CN" sz="2400" baseline="-25000">
              <a:ea typeface="宋体" pitchFamily="2" charset="-122"/>
              <a:cs typeface="Times New Roman" pitchFamily="18" charset="0"/>
            </a:endParaRPr>
          </a:p>
        </p:txBody>
      </p:sp>
      <p:sp>
        <p:nvSpPr>
          <p:cNvPr id="8220" name="Line 38"/>
          <p:cNvSpPr>
            <a:spLocks noChangeShapeType="1"/>
          </p:cNvSpPr>
          <p:nvPr/>
        </p:nvSpPr>
        <p:spPr bwMode="auto">
          <a:xfrm>
            <a:off x="5046663" y="2265032"/>
            <a:ext cx="0" cy="1331912"/>
          </a:xfrm>
          <a:prstGeom prst="line">
            <a:avLst/>
          </a:prstGeom>
          <a:noFill/>
          <a:ln w="25400">
            <a:solidFill>
              <a:schemeClr val="tx1"/>
            </a:solidFill>
            <a:round/>
            <a:headEnd/>
            <a:tailEnd type="none" w="lg" len="lg"/>
          </a:ln>
        </p:spPr>
        <p:txBody>
          <a:bodyPr>
            <a:spAutoFit/>
          </a:bodyPr>
          <a:lstStyle/>
          <a:p>
            <a:endParaRPr lang="zh-CN" altLang="en-US"/>
          </a:p>
        </p:txBody>
      </p:sp>
      <p:sp>
        <p:nvSpPr>
          <p:cNvPr id="8221" name="Rectangle 14"/>
          <p:cNvSpPr>
            <a:spLocks noChangeArrowheads="1"/>
          </p:cNvSpPr>
          <p:nvPr/>
        </p:nvSpPr>
        <p:spPr bwMode="auto">
          <a:xfrm>
            <a:off x="4951413" y="2757157"/>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22" name="Text Box 42"/>
          <p:cNvSpPr txBox="1">
            <a:spLocks noChangeArrowheads="1"/>
          </p:cNvSpPr>
          <p:nvPr/>
        </p:nvSpPr>
        <p:spPr bwMode="auto">
          <a:xfrm>
            <a:off x="7051675" y="2744457"/>
            <a:ext cx="557213" cy="461962"/>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G</a:t>
            </a:r>
            <a:r>
              <a:rPr lang="en-US" altLang="zh-CN" sz="2400" baseline="-25000">
                <a:ea typeface="宋体" pitchFamily="2" charset="-122"/>
              </a:rPr>
              <a:t>k</a:t>
            </a:r>
            <a:endParaRPr lang="el-GR" altLang="zh-CN" sz="2400" baseline="-25000">
              <a:ea typeface="宋体" pitchFamily="2" charset="-122"/>
              <a:cs typeface="Times New Roman" pitchFamily="18" charset="0"/>
            </a:endParaRPr>
          </a:p>
        </p:txBody>
      </p:sp>
      <p:sp>
        <p:nvSpPr>
          <p:cNvPr id="8223" name="Line 38"/>
          <p:cNvSpPr>
            <a:spLocks noChangeShapeType="1"/>
          </p:cNvSpPr>
          <p:nvPr/>
        </p:nvSpPr>
        <p:spPr bwMode="auto">
          <a:xfrm>
            <a:off x="6970713" y="2265032"/>
            <a:ext cx="0" cy="1331912"/>
          </a:xfrm>
          <a:prstGeom prst="line">
            <a:avLst/>
          </a:prstGeom>
          <a:noFill/>
          <a:ln w="25400">
            <a:solidFill>
              <a:schemeClr val="tx1"/>
            </a:solidFill>
            <a:round/>
            <a:headEnd/>
            <a:tailEnd type="none" w="lg" len="lg"/>
          </a:ln>
        </p:spPr>
        <p:txBody>
          <a:bodyPr>
            <a:spAutoFit/>
          </a:bodyPr>
          <a:lstStyle/>
          <a:p>
            <a:endParaRPr lang="zh-CN" altLang="en-US"/>
          </a:p>
        </p:txBody>
      </p:sp>
      <p:sp>
        <p:nvSpPr>
          <p:cNvPr id="8224" name="Rectangle 14"/>
          <p:cNvSpPr>
            <a:spLocks noChangeArrowheads="1"/>
          </p:cNvSpPr>
          <p:nvPr/>
        </p:nvSpPr>
        <p:spPr bwMode="auto">
          <a:xfrm>
            <a:off x="6875463" y="2757157"/>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25" name="Line 37"/>
          <p:cNvSpPr>
            <a:spLocks noChangeShapeType="1"/>
          </p:cNvSpPr>
          <p:nvPr/>
        </p:nvSpPr>
        <p:spPr bwMode="auto">
          <a:xfrm>
            <a:off x="6607175" y="2265032"/>
            <a:ext cx="792163" cy="0"/>
          </a:xfrm>
          <a:prstGeom prst="line">
            <a:avLst/>
          </a:prstGeom>
          <a:noFill/>
          <a:ln w="25400">
            <a:solidFill>
              <a:schemeClr val="tx1"/>
            </a:solidFill>
            <a:round/>
            <a:headEnd/>
            <a:tailEnd type="none" w="lg" len="lg"/>
          </a:ln>
        </p:spPr>
        <p:txBody>
          <a:bodyPr>
            <a:spAutoFit/>
          </a:bodyPr>
          <a:lstStyle/>
          <a:p>
            <a:endParaRPr lang="zh-CN" altLang="en-US"/>
          </a:p>
        </p:txBody>
      </p:sp>
      <p:sp>
        <p:nvSpPr>
          <p:cNvPr id="8226" name="Line 37"/>
          <p:cNvSpPr>
            <a:spLocks noChangeShapeType="1"/>
          </p:cNvSpPr>
          <p:nvPr/>
        </p:nvSpPr>
        <p:spPr bwMode="auto">
          <a:xfrm>
            <a:off x="6621463" y="3598532"/>
            <a:ext cx="719137" cy="0"/>
          </a:xfrm>
          <a:prstGeom prst="line">
            <a:avLst/>
          </a:prstGeom>
          <a:noFill/>
          <a:ln w="25400">
            <a:solidFill>
              <a:schemeClr val="tx1"/>
            </a:solidFill>
            <a:round/>
            <a:headEnd/>
            <a:tailEnd type="none" w="lg" len="lg"/>
          </a:ln>
        </p:spPr>
        <p:txBody>
          <a:bodyPr>
            <a:spAutoFit/>
          </a:bodyPr>
          <a:lstStyle/>
          <a:p>
            <a:endParaRPr lang="zh-CN" altLang="en-US"/>
          </a:p>
        </p:txBody>
      </p:sp>
      <p:sp>
        <p:nvSpPr>
          <p:cNvPr id="8227" name="Line 35"/>
          <p:cNvSpPr>
            <a:spLocks noChangeShapeType="1"/>
          </p:cNvSpPr>
          <p:nvPr/>
        </p:nvSpPr>
        <p:spPr bwMode="auto">
          <a:xfrm>
            <a:off x="6184900" y="2250744"/>
            <a:ext cx="358775"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8228" name="Line 35"/>
          <p:cNvSpPr>
            <a:spLocks noChangeShapeType="1"/>
          </p:cNvSpPr>
          <p:nvPr/>
        </p:nvSpPr>
        <p:spPr bwMode="auto">
          <a:xfrm>
            <a:off x="6175375" y="3596944"/>
            <a:ext cx="358775" cy="0"/>
          </a:xfrm>
          <a:prstGeom prst="line">
            <a:avLst/>
          </a:prstGeom>
          <a:noFill/>
          <a:ln w="38100">
            <a:solidFill>
              <a:schemeClr val="tx1"/>
            </a:solidFill>
            <a:prstDash val="sysDot"/>
            <a:round/>
            <a:headEnd/>
            <a:tailEnd type="none" w="lg" len="lg"/>
          </a:ln>
        </p:spPr>
        <p:txBody>
          <a:bodyPr>
            <a:spAutoFit/>
          </a:bodyPr>
          <a:lstStyle/>
          <a:p>
            <a:endParaRPr lang="zh-CN" altLang="en-US"/>
          </a:p>
        </p:txBody>
      </p:sp>
      <p:sp>
        <p:nvSpPr>
          <p:cNvPr id="8229" name="Line 26"/>
          <p:cNvSpPr>
            <a:spLocks noChangeShapeType="1"/>
          </p:cNvSpPr>
          <p:nvPr/>
        </p:nvSpPr>
        <p:spPr bwMode="auto">
          <a:xfrm rot="10800000">
            <a:off x="5043488" y="2374569"/>
            <a:ext cx="0" cy="228600"/>
          </a:xfrm>
          <a:prstGeom prst="line">
            <a:avLst/>
          </a:prstGeom>
          <a:noFill/>
          <a:ln w="19050">
            <a:solidFill>
              <a:schemeClr val="tx1"/>
            </a:solidFill>
            <a:round/>
            <a:headEnd type="triangle" w="lg" len="lg"/>
            <a:tailEnd type="none" w="lg" len="lg"/>
          </a:ln>
        </p:spPr>
        <p:txBody>
          <a:bodyPr wrap="none" anchor="ctr"/>
          <a:lstStyle/>
          <a:p>
            <a:endParaRPr lang="zh-CN" altLang="en-US"/>
          </a:p>
        </p:txBody>
      </p:sp>
      <p:sp>
        <p:nvSpPr>
          <p:cNvPr id="8230" name="Line 26"/>
          <p:cNvSpPr>
            <a:spLocks noChangeShapeType="1"/>
          </p:cNvSpPr>
          <p:nvPr/>
        </p:nvSpPr>
        <p:spPr bwMode="auto">
          <a:xfrm rot="10800000">
            <a:off x="6969125" y="2390444"/>
            <a:ext cx="0" cy="228600"/>
          </a:xfrm>
          <a:prstGeom prst="line">
            <a:avLst/>
          </a:prstGeom>
          <a:noFill/>
          <a:ln w="19050">
            <a:solidFill>
              <a:schemeClr val="tx1"/>
            </a:solidFill>
            <a:round/>
            <a:headEnd type="triangle" w="lg" len="lg"/>
            <a:tailEnd type="none" w="lg" len="lg"/>
          </a:ln>
        </p:spPr>
        <p:txBody>
          <a:bodyPr wrap="none" anchor="ctr"/>
          <a:lstStyle/>
          <a:p>
            <a:endParaRPr lang="zh-CN" altLang="en-US"/>
          </a:p>
        </p:txBody>
      </p:sp>
      <p:sp>
        <p:nvSpPr>
          <p:cNvPr id="8231" name="Line 26"/>
          <p:cNvSpPr>
            <a:spLocks noChangeShapeType="1"/>
          </p:cNvSpPr>
          <p:nvPr/>
        </p:nvSpPr>
        <p:spPr bwMode="auto">
          <a:xfrm rot="10800000">
            <a:off x="8239125" y="2376157"/>
            <a:ext cx="0" cy="228600"/>
          </a:xfrm>
          <a:prstGeom prst="line">
            <a:avLst/>
          </a:prstGeom>
          <a:noFill/>
          <a:ln w="19050">
            <a:solidFill>
              <a:schemeClr val="tx1"/>
            </a:solidFill>
            <a:round/>
            <a:headEnd type="triangle" w="lg" len="lg"/>
            <a:tailEnd type="none" w="lg" len="lg"/>
          </a:ln>
        </p:spPr>
        <p:txBody>
          <a:bodyPr wrap="none" anchor="ctr"/>
          <a:lstStyle/>
          <a:p>
            <a:endParaRPr lang="zh-CN" altLang="en-US"/>
          </a:p>
        </p:txBody>
      </p:sp>
      <p:sp>
        <p:nvSpPr>
          <p:cNvPr id="8232" name="Text Box 28"/>
          <p:cNvSpPr txBox="1">
            <a:spLocks noChangeArrowheads="1"/>
          </p:cNvSpPr>
          <p:nvPr/>
        </p:nvSpPr>
        <p:spPr bwMode="auto">
          <a:xfrm>
            <a:off x="5035550" y="2269794"/>
            <a:ext cx="457200" cy="457200"/>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1</a:t>
            </a:r>
            <a:endParaRPr lang="en-US" altLang="zh-CN" sz="2400" i="1"/>
          </a:p>
        </p:txBody>
      </p:sp>
      <p:sp>
        <p:nvSpPr>
          <p:cNvPr id="8233" name="Text Box 28"/>
          <p:cNvSpPr txBox="1">
            <a:spLocks noChangeArrowheads="1"/>
          </p:cNvSpPr>
          <p:nvPr/>
        </p:nvSpPr>
        <p:spPr bwMode="auto">
          <a:xfrm>
            <a:off x="6986588" y="2269794"/>
            <a:ext cx="457200" cy="461963"/>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k</a:t>
            </a:r>
            <a:endParaRPr lang="en-US" altLang="zh-CN" sz="2400" i="1"/>
          </a:p>
        </p:txBody>
      </p:sp>
      <p:sp>
        <p:nvSpPr>
          <p:cNvPr id="8234" name="Text Box 28"/>
          <p:cNvSpPr txBox="1">
            <a:spLocks noChangeArrowheads="1"/>
          </p:cNvSpPr>
          <p:nvPr/>
        </p:nvSpPr>
        <p:spPr bwMode="auto">
          <a:xfrm>
            <a:off x="8243888" y="2258682"/>
            <a:ext cx="457200" cy="461962"/>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n</a:t>
            </a:r>
            <a:endParaRPr lang="en-US" altLang="zh-CN" sz="2400" i="1"/>
          </a:p>
        </p:txBody>
      </p:sp>
      <p:sp>
        <p:nvSpPr>
          <p:cNvPr id="8235" name="Text Box 42"/>
          <p:cNvSpPr txBox="1">
            <a:spLocks noChangeArrowheads="1"/>
          </p:cNvSpPr>
          <p:nvPr/>
        </p:nvSpPr>
        <p:spPr bwMode="auto">
          <a:xfrm>
            <a:off x="5757863" y="2719057"/>
            <a:ext cx="557212" cy="461962"/>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G</a:t>
            </a:r>
            <a:r>
              <a:rPr lang="en-US" altLang="zh-CN" sz="2400" baseline="-25000">
                <a:ea typeface="宋体" pitchFamily="2" charset="-122"/>
              </a:rPr>
              <a:t>2</a:t>
            </a:r>
            <a:endParaRPr lang="el-GR" altLang="zh-CN" sz="2400" baseline="-25000">
              <a:ea typeface="宋体" pitchFamily="2" charset="-122"/>
              <a:cs typeface="Times New Roman" pitchFamily="18" charset="0"/>
            </a:endParaRPr>
          </a:p>
        </p:txBody>
      </p:sp>
      <p:sp>
        <p:nvSpPr>
          <p:cNvPr id="8236" name="Line 38"/>
          <p:cNvSpPr>
            <a:spLocks noChangeShapeType="1"/>
          </p:cNvSpPr>
          <p:nvPr/>
        </p:nvSpPr>
        <p:spPr bwMode="auto">
          <a:xfrm>
            <a:off x="5730875" y="2252332"/>
            <a:ext cx="0" cy="1331912"/>
          </a:xfrm>
          <a:prstGeom prst="line">
            <a:avLst/>
          </a:prstGeom>
          <a:noFill/>
          <a:ln w="25400">
            <a:solidFill>
              <a:schemeClr val="tx1"/>
            </a:solidFill>
            <a:round/>
            <a:headEnd/>
            <a:tailEnd type="none" w="lg" len="lg"/>
          </a:ln>
        </p:spPr>
        <p:txBody>
          <a:bodyPr>
            <a:spAutoFit/>
          </a:bodyPr>
          <a:lstStyle/>
          <a:p>
            <a:endParaRPr lang="zh-CN" altLang="en-US"/>
          </a:p>
        </p:txBody>
      </p:sp>
      <p:sp>
        <p:nvSpPr>
          <p:cNvPr id="8237" name="Rectangle 14"/>
          <p:cNvSpPr>
            <a:spLocks noChangeArrowheads="1"/>
          </p:cNvSpPr>
          <p:nvPr/>
        </p:nvSpPr>
        <p:spPr bwMode="auto">
          <a:xfrm>
            <a:off x="5635625" y="2757157"/>
            <a:ext cx="190500" cy="457200"/>
          </a:xfrm>
          <a:prstGeom prst="rect">
            <a:avLst/>
          </a:prstGeom>
          <a:solidFill>
            <a:srgbClr val="FFC000"/>
          </a:solidFill>
          <a:ln w="31750">
            <a:solidFill>
              <a:schemeClr val="tx2"/>
            </a:solidFill>
            <a:miter lim="800000"/>
            <a:headEnd/>
            <a:tailEnd/>
          </a:ln>
        </p:spPr>
        <p:txBody>
          <a:bodyPr wrap="none" anchor="ctr">
            <a:spAutoFit/>
          </a:bodyPr>
          <a:lstStyle/>
          <a:p>
            <a:endParaRPr lang="zh-CN" altLang="en-US"/>
          </a:p>
        </p:txBody>
      </p:sp>
      <p:sp>
        <p:nvSpPr>
          <p:cNvPr id="8238" name="Line 26"/>
          <p:cNvSpPr>
            <a:spLocks noChangeShapeType="1"/>
          </p:cNvSpPr>
          <p:nvPr/>
        </p:nvSpPr>
        <p:spPr bwMode="auto">
          <a:xfrm rot="10800000">
            <a:off x="5727700" y="2361869"/>
            <a:ext cx="0" cy="228600"/>
          </a:xfrm>
          <a:prstGeom prst="line">
            <a:avLst/>
          </a:prstGeom>
          <a:noFill/>
          <a:ln w="19050">
            <a:solidFill>
              <a:schemeClr val="tx1"/>
            </a:solidFill>
            <a:round/>
            <a:headEnd type="triangle" w="lg" len="lg"/>
            <a:tailEnd type="none" w="lg" len="lg"/>
          </a:ln>
        </p:spPr>
        <p:txBody>
          <a:bodyPr wrap="none" anchor="ctr"/>
          <a:lstStyle/>
          <a:p>
            <a:endParaRPr lang="zh-CN" altLang="en-US"/>
          </a:p>
        </p:txBody>
      </p:sp>
      <p:sp>
        <p:nvSpPr>
          <p:cNvPr id="8239" name="Text Box 28"/>
          <p:cNvSpPr txBox="1">
            <a:spLocks noChangeArrowheads="1"/>
          </p:cNvSpPr>
          <p:nvPr/>
        </p:nvSpPr>
        <p:spPr bwMode="auto">
          <a:xfrm>
            <a:off x="5719763" y="2258682"/>
            <a:ext cx="457200" cy="461962"/>
          </a:xfrm>
          <a:prstGeom prst="rect">
            <a:avLst/>
          </a:prstGeom>
          <a:noFill/>
          <a:ln w="19050">
            <a:noFill/>
            <a:miter lim="800000"/>
            <a:headEnd/>
            <a:tailEnd/>
          </a:ln>
        </p:spPr>
        <p:txBody>
          <a:bodyPr>
            <a:spAutoFit/>
          </a:bodyPr>
          <a:lstStyle/>
          <a:p>
            <a:pPr>
              <a:spcBef>
                <a:spcPct val="50000"/>
              </a:spcBef>
            </a:pPr>
            <a:r>
              <a:rPr lang="en-US" altLang="zh-CN" sz="2400" i="1"/>
              <a:t>i</a:t>
            </a:r>
            <a:r>
              <a:rPr lang="en-US" altLang="zh-CN" sz="2400" baseline="-25000"/>
              <a:t>2</a:t>
            </a:r>
            <a:endParaRPr lang="en-US" altLang="zh-CN" sz="2400" i="1"/>
          </a:p>
        </p:txBody>
      </p:sp>
      <p:sp>
        <p:nvSpPr>
          <p:cNvPr id="8240" name="Text Box 23"/>
          <p:cNvSpPr txBox="1">
            <a:spLocks noChangeArrowheads="1"/>
          </p:cNvSpPr>
          <p:nvPr/>
        </p:nvSpPr>
        <p:spPr bwMode="auto">
          <a:xfrm>
            <a:off x="2875911" y="2782602"/>
            <a:ext cx="1082675" cy="400050"/>
          </a:xfrm>
          <a:prstGeom prst="rect">
            <a:avLst/>
          </a:prstGeom>
          <a:noFill/>
          <a:ln w="19050">
            <a:noFill/>
            <a:miter lim="800000"/>
            <a:headEnd/>
            <a:tailEnd/>
          </a:ln>
        </p:spPr>
        <p:txBody>
          <a:bodyPr>
            <a:spAutoFit/>
          </a:bodyPr>
          <a:lstStyle/>
          <a:p>
            <a:pPr algn="l">
              <a:spcBef>
                <a:spcPct val="50000"/>
              </a:spcBef>
            </a:pPr>
            <a:r>
              <a:rPr lang="en-US" altLang="zh-CN" sz="2000" i="1"/>
              <a:t>G</a:t>
            </a:r>
            <a:r>
              <a:rPr lang="en-US" altLang="zh-CN" sz="2400" baseline="-25000"/>
              <a:t>2</a:t>
            </a:r>
            <a:r>
              <a:rPr lang="en-US" altLang="zh-CN" sz="2000"/>
              <a:t>(</a:t>
            </a:r>
            <a:r>
              <a:rPr lang="en-US" altLang="zh-CN" sz="2000" i="1"/>
              <a:t>R</a:t>
            </a:r>
            <a:r>
              <a:rPr lang="en-US" altLang="zh-CN" sz="2400" baseline="-25000"/>
              <a:t>2</a:t>
            </a:r>
            <a:r>
              <a:rPr lang="en-US" altLang="zh-CN" sz="2000"/>
              <a:t>)</a:t>
            </a:r>
            <a:endParaRPr lang="en-US" altLang="zh-CN" sz="2000" i="1"/>
          </a:p>
        </p:txBody>
      </p:sp>
      <p:graphicFrame>
        <p:nvGraphicFramePr>
          <p:cNvPr id="8197" name="Object 62"/>
          <p:cNvGraphicFramePr>
            <a:graphicFrameLocks noChangeAspect="1"/>
          </p:cNvGraphicFramePr>
          <p:nvPr/>
        </p:nvGraphicFramePr>
        <p:xfrm>
          <a:off x="2268560" y="3619898"/>
          <a:ext cx="1288014" cy="792000"/>
        </p:xfrm>
        <a:graphic>
          <a:graphicData uri="http://schemas.openxmlformats.org/presentationml/2006/ole">
            <mc:AlternateContent xmlns:mc="http://schemas.openxmlformats.org/markup-compatibility/2006">
              <mc:Choice xmlns:v="urn:schemas-microsoft-com:vml" Requires="v">
                <p:oleObj spid="_x0000_s35852" name="Equation" r:id="rId10" imgW="723600" imgH="444240" progId="Equation.DSMT4">
                  <p:embed/>
                </p:oleObj>
              </mc:Choice>
              <mc:Fallback>
                <p:oleObj name="Equation" r:id="rId10" imgW="723600" imgH="444240" progId="Equation.DSMT4">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60" y="3619898"/>
                        <a:ext cx="1288014" cy="79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graphicFrame>
        <p:nvGraphicFramePr>
          <p:cNvPr id="8198" name="Object 63"/>
          <p:cNvGraphicFramePr>
            <a:graphicFrameLocks noChangeAspect="1"/>
          </p:cNvGraphicFramePr>
          <p:nvPr/>
        </p:nvGraphicFramePr>
        <p:xfrm>
          <a:off x="2257781" y="4527708"/>
          <a:ext cx="1288861" cy="792000"/>
        </p:xfrm>
        <a:graphic>
          <a:graphicData uri="http://schemas.openxmlformats.org/presentationml/2006/ole">
            <mc:AlternateContent xmlns:mc="http://schemas.openxmlformats.org/markup-compatibility/2006">
              <mc:Choice xmlns:v="urn:schemas-microsoft-com:vml" Requires="v">
                <p:oleObj spid="_x0000_s35853" name="Equation" r:id="rId12" imgW="723600" imgH="444240" progId="Equation.DSMT4">
                  <p:embed/>
                </p:oleObj>
              </mc:Choice>
              <mc:Fallback>
                <p:oleObj name="Equation" r:id="rId12" imgW="723600" imgH="444240" progId="Equation.DSMT4">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7781" y="4527708"/>
                        <a:ext cx="1288861" cy="79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sp>
        <p:nvSpPr>
          <p:cNvPr id="64" name="Text Box 44"/>
          <p:cNvSpPr txBox="1">
            <a:spLocks noChangeArrowheads="1"/>
          </p:cNvSpPr>
          <p:nvPr/>
        </p:nvSpPr>
        <p:spPr bwMode="auto">
          <a:xfrm>
            <a:off x="678505" y="2400656"/>
            <a:ext cx="465138" cy="1041400"/>
          </a:xfrm>
          <a:prstGeom prst="rect">
            <a:avLst/>
          </a:prstGeom>
          <a:noFill/>
          <a:ln w="25400" algn="ctr">
            <a:noFill/>
            <a:miter lim="800000"/>
            <a:headEnd/>
            <a:tailEnd type="none" w="lg" len="lg"/>
          </a:ln>
        </p:spPr>
        <p:txBody>
          <a:bodyPr>
            <a:spAutoFit/>
          </a:bodyPr>
          <a:lstStyle/>
          <a:p>
            <a:pPr algn="l" eaLnBrk="1" hangingPunct="1">
              <a:lnSpc>
                <a:spcPct val="50000"/>
              </a:lnSpc>
              <a:spcBef>
                <a:spcPct val="50000"/>
              </a:spcBef>
            </a:pPr>
            <a:r>
              <a:rPr lang="en-US" altLang="zh-CN" sz="2400" b="0" dirty="0">
                <a:ea typeface="宋体" pitchFamily="2" charset="-122"/>
              </a:rPr>
              <a:t>+</a:t>
            </a:r>
          </a:p>
          <a:p>
            <a:pPr algn="l" eaLnBrk="1" hangingPunct="1">
              <a:lnSpc>
                <a:spcPct val="50000"/>
              </a:lnSpc>
              <a:spcBef>
                <a:spcPct val="50000"/>
              </a:spcBef>
            </a:pPr>
            <a:r>
              <a:rPr lang="en-US" altLang="zh-CN" sz="2400" i="1" dirty="0">
                <a:ea typeface="宋体" pitchFamily="2" charset="-122"/>
              </a:rPr>
              <a:t>u</a:t>
            </a:r>
          </a:p>
          <a:p>
            <a:pPr algn="l" eaLnBrk="1" hangingPunct="1">
              <a:lnSpc>
                <a:spcPct val="50000"/>
              </a:lnSpc>
              <a:spcBef>
                <a:spcPct val="50000"/>
              </a:spcBef>
            </a:pPr>
            <a:r>
              <a:rPr lang="en-US" altLang="zh-CN" sz="2400" b="0" dirty="0">
                <a:ea typeface="宋体" pitchFamily="2" charset="-122"/>
                <a:cs typeface="Times New Roman" pitchFamily="18" charset="0"/>
              </a:rPr>
              <a:t>–</a:t>
            </a:r>
          </a:p>
        </p:txBody>
      </p:sp>
      <p:graphicFrame>
        <p:nvGraphicFramePr>
          <p:cNvPr id="7170" name="Object 3"/>
          <p:cNvGraphicFramePr>
            <a:graphicFrameLocks noChangeAspect="1"/>
          </p:cNvGraphicFramePr>
          <p:nvPr/>
        </p:nvGraphicFramePr>
        <p:xfrm>
          <a:off x="1134033" y="5408682"/>
          <a:ext cx="928504" cy="792000"/>
        </p:xfrm>
        <a:graphic>
          <a:graphicData uri="http://schemas.openxmlformats.org/presentationml/2006/ole">
            <mc:AlternateContent xmlns:mc="http://schemas.openxmlformats.org/markup-compatibility/2006">
              <mc:Choice xmlns:v="urn:schemas-microsoft-com:vml" Requires="v">
                <p:oleObj spid="_x0000_s35854" name="Equation" r:id="rId14" imgW="520560" imgH="444240" progId="Equation.DSMT4">
                  <p:embed/>
                </p:oleObj>
              </mc:Choice>
              <mc:Fallback>
                <p:oleObj name="Equation" r:id="rId14" imgW="520560" imgH="444240" progId="Equation.DSMT4">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4033" y="5408682"/>
                        <a:ext cx="928504" cy="7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57" name="Object 65"/>
          <p:cNvGraphicFramePr>
            <a:graphicFrameLocks noChangeAspect="1"/>
          </p:cNvGraphicFramePr>
          <p:nvPr/>
        </p:nvGraphicFramePr>
        <p:xfrm>
          <a:off x="2087734" y="5431334"/>
          <a:ext cx="633600" cy="792000"/>
        </p:xfrm>
        <a:graphic>
          <a:graphicData uri="http://schemas.openxmlformats.org/presentationml/2006/ole">
            <mc:AlternateContent xmlns:mc="http://schemas.openxmlformats.org/markup-compatibility/2006">
              <mc:Choice xmlns:v="urn:schemas-microsoft-com:vml" Requires="v">
                <p:oleObj spid="_x0000_s35855" name="Equation" r:id="rId16" imgW="355320" imgH="444240" progId="Equation.DSMT4">
                  <p:embed/>
                </p:oleObj>
              </mc:Choice>
              <mc:Fallback>
                <p:oleObj name="Equation" r:id="rId16" imgW="355320" imgH="4442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7734" y="5431334"/>
                        <a:ext cx="633600" cy="79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spTree>
    <p:custDataLst>
      <p:tags r:id="rId2"/>
    </p:custDataLst>
  </p:cSld>
  <p:clrMapOvr>
    <a:masterClrMapping/>
  </p:clrMapOvr>
  <p:transition advTm="16331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6"/>
                                        </p:tgtEl>
                                        <p:attrNameLst>
                                          <p:attrName>style.visibility</p:attrName>
                                        </p:attrNameLst>
                                      </p:cBhvr>
                                      <p:to>
                                        <p:strVal val="visible"/>
                                      </p:to>
                                    </p:set>
                                    <p:anim calcmode="lin" valueType="num">
                                      <p:cBhvr additive="base">
                                        <p:cTn id="11" dur="500" fill="hold"/>
                                        <p:tgtEl>
                                          <p:spTgt spid="8196"/>
                                        </p:tgtEl>
                                        <p:attrNameLst>
                                          <p:attrName>ppt_x</p:attrName>
                                        </p:attrNameLst>
                                      </p:cBhvr>
                                      <p:tavLst>
                                        <p:tav tm="0">
                                          <p:val>
                                            <p:strVal val="#ppt_x"/>
                                          </p:val>
                                        </p:tav>
                                        <p:tav tm="100000">
                                          <p:val>
                                            <p:strVal val="#ppt_x"/>
                                          </p:val>
                                        </p:tav>
                                      </p:tavLst>
                                    </p:anim>
                                    <p:anim calcmode="lin" valueType="num">
                                      <p:cBhvr additive="base">
                                        <p:cTn id="12"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additive="base">
                                        <p:cTn id="17" dur="500" fill="hold"/>
                                        <p:tgtEl>
                                          <p:spTgt spid="7170"/>
                                        </p:tgtEl>
                                        <p:attrNameLst>
                                          <p:attrName>ppt_x</p:attrName>
                                        </p:attrNameLst>
                                      </p:cBhvr>
                                      <p:tavLst>
                                        <p:tav tm="0">
                                          <p:val>
                                            <p:strVal val="#ppt_x"/>
                                          </p:val>
                                        </p:tav>
                                        <p:tav tm="100000">
                                          <p:val>
                                            <p:strVal val="#ppt_x"/>
                                          </p:val>
                                        </p:tav>
                                      </p:tavLst>
                                    </p:anim>
                                    <p:anim calcmode="lin" valueType="num">
                                      <p:cBhvr additive="base">
                                        <p:cTn id="1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217"/>
                                        </p:tgtEl>
                                        <p:attrNameLst>
                                          <p:attrName>style.visibility</p:attrName>
                                        </p:attrNameLst>
                                      </p:cBhvr>
                                      <p:to>
                                        <p:strVal val="visible"/>
                                      </p:to>
                                    </p:set>
                                    <p:anim calcmode="lin" valueType="num">
                                      <p:cBhvr additive="base">
                                        <p:cTn id="23" dur="500" fill="hold"/>
                                        <p:tgtEl>
                                          <p:spTgt spid="8217"/>
                                        </p:tgtEl>
                                        <p:attrNameLst>
                                          <p:attrName>ppt_x</p:attrName>
                                        </p:attrNameLst>
                                      </p:cBhvr>
                                      <p:tavLst>
                                        <p:tav tm="0">
                                          <p:val>
                                            <p:strVal val="#ppt_x"/>
                                          </p:val>
                                        </p:tav>
                                        <p:tav tm="100000">
                                          <p:val>
                                            <p:strVal val="#ppt_x"/>
                                          </p:val>
                                        </p:tav>
                                      </p:tavLst>
                                    </p:anim>
                                    <p:anim calcmode="lin" valueType="num">
                                      <p:cBhvr additive="base">
                                        <p:cTn id="24" dur="500" fill="hold"/>
                                        <p:tgtEl>
                                          <p:spTgt spid="8217"/>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043"/>
                                        </p:tgtEl>
                                        <p:attrNameLst>
                                          <p:attrName>style.visibility</p:attrName>
                                        </p:attrNameLst>
                                      </p:cBhvr>
                                      <p:to>
                                        <p:strVal val="visible"/>
                                      </p:to>
                                    </p:set>
                                    <p:anim calcmode="lin" valueType="num">
                                      <p:cBhvr additive="base">
                                        <p:cTn id="28" dur="500" fill="hold"/>
                                        <p:tgtEl>
                                          <p:spTgt spid="1043"/>
                                        </p:tgtEl>
                                        <p:attrNameLst>
                                          <p:attrName>ppt_x</p:attrName>
                                        </p:attrNameLst>
                                      </p:cBhvr>
                                      <p:tavLst>
                                        <p:tav tm="0">
                                          <p:val>
                                            <p:strVal val="#ppt_x"/>
                                          </p:val>
                                        </p:tav>
                                        <p:tav tm="100000">
                                          <p:val>
                                            <p:strVal val="#ppt_x"/>
                                          </p:val>
                                        </p:tav>
                                      </p:tavLst>
                                    </p:anim>
                                    <p:anim calcmode="lin" valueType="num">
                                      <p:cBhvr additive="base">
                                        <p:cTn id="29" dur="500" fill="hold"/>
                                        <p:tgtEl>
                                          <p:spTgt spid="104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diamond(in)">
                                      <p:cBhvr>
                                        <p:cTn id="34" dur="500"/>
                                        <p:tgtEl>
                                          <p:spTgt spid="84"/>
                                        </p:tgtEl>
                                      </p:cBhvr>
                                    </p:animEffect>
                                  </p:childTnLst>
                                </p:cTn>
                              </p:par>
                              <p:par>
                                <p:cTn id="35" presetID="8" presetClass="entr" presetSubtype="16" fill="hold" nodeType="withEffect">
                                  <p:stCondLst>
                                    <p:cond delay="0"/>
                                  </p:stCondLst>
                                  <p:childTnLst>
                                    <p:set>
                                      <p:cBhvr>
                                        <p:cTn id="36" dur="1" fill="hold">
                                          <p:stCondLst>
                                            <p:cond delay="0"/>
                                          </p:stCondLst>
                                        </p:cTn>
                                        <p:tgtEl>
                                          <p:spTgt spid="8194"/>
                                        </p:tgtEl>
                                        <p:attrNameLst>
                                          <p:attrName>style.visibility</p:attrName>
                                        </p:attrNameLst>
                                      </p:cBhvr>
                                      <p:to>
                                        <p:strVal val="visible"/>
                                      </p:to>
                                    </p:set>
                                    <p:animEffect transition="in" filter="diamond(in)">
                                      <p:cBhvr>
                                        <p:cTn id="37" dur="500"/>
                                        <p:tgtEl>
                                          <p:spTgt spid="819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197"/>
                                        </p:tgtEl>
                                        <p:attrNameLst>
                                          <p:attrName>style.visibility</p:attrName>
                                        </p:attrNameLst>
                                      </p:cBhvr>
                                      <p:to>
                                        <p:strVal val="visible"/>
                                      </p:to>
                                    </p:set>
                                    <p:anim calcmode="lin" valueType="num">
                                      <p:cBhvr additive="base">
                                        <p:cTn id="42" dur="500" fill="hold"/>
                                        <p:tgtEl>
                                          <p:spTgt spid="8197"/>
                                        </p:tgtEl>
                                        <p:attrNameLst>
                                          <p:attrName>ppt_x</p:attrName>
                                        </p:attrNameLst>
                                      </p:cBhvr>
                                      <p:tavLst>
                                        <p:tav tm="0">
                                          <p:val>
                                            <p:strVal val="#ppt_x"/>
                                          </p:val>
                                        </p:tav>
                                        <p:tav tm="100000">
                                          <p:val>
                                            <p:strVal val="#ppt_x"/>
                                          </p:val>
                                        </p:tav>
                                      </p:tavLst>
                                    </p:anim>
                                    <p:anim calcmode="lin" valueType="num">
                                      <p:cBhvr additive="base">
                                        <p:cTn id="43" dur="500" fill="hold"/>
                                        <p:tgtEl>
                                          <p:spTgt spid="8197"/>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198"/>
                                        </p:tgtEl>
                                        <p:attrNameLst>
                                          <p:attrName>style.visibility</p:attrName>
                                        </p:attrNameLst>
                                      </p:cBhvr>
                                      <p:to>
                                        <p:strVal val="visible"/>
                                      </p:to>
                                    </p:set>
                                    <p:anim calcmode="lin" valueType="num">
                                      <p:cBhvr additive="base">
                                        <p:cTn id="46" dur="500" fill="hold"/>
                                        <p:tgtEl>
                                          <p:spTgt spid="8198"/>
                                        </p:tgtEl>
                                        <p:attrNameLst>
                                          <p:attrName>ppt_x</p:attrName>
                                        </p:attrNameLst>
                                      </p:cBhvr>
                                      <p:tavLst>
                                        <p:tav tm="0">
                                          <p:val>
                                            <p:strVal val="#ppt_x"/>
                                          </p:val>
                                        </p:tav>
                                        <p:tav tm="100000">
                                          <p:val>
                                            <p:strVal val="#ppt_x"/>
                                          </p:val>
                                        </p:tav>
                                      </p:tavLst>
                                    </p:anim>
                                    <p:anim calcmode="lin" valueType="num">
                                      <p:cBhvr additive="base">
                                        <p:cTn id="47" dur="500" fill="hold"/>
                                        <p:tgtEl>
                                          <p:spTgt spid="8198"/>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8257"/>
                                        </p:tgtEl>
                                        <p:attrNameLst>
                                          <p:attrName>style.visibility</p:attrName>
                                        </p:attrNameLst>
                                      </p:cBhvr>
                                      <p:to>
                                        <p:strVal val="visible"/>
                                      </p:to>
                                    </p:set>
                                    <p:anim calcmode="lin" valueType="num">
                                      <p:cBhvr additive="base">
                                        <p:cTn id="51" dur="500" fill="hold"/>
                                        <p:tgtEl>
                                          <p:spTgt spid="8257"/>
                                        </p:tgtEl>
                                        <p:attrNameLst>
                                          <p:attrName>ppt_x</p:attrName>
                                        </p:attrNameLst>
                                      </p:cBhvr>
                                      <p:tavLst>
                                        <p:tav tm="0">
                                          <p:val>
                                            <p:strVal val="#ppt_x"/>
                                          </p:val>
                                        </p:tav>
                                        <p:tav tm="100000">
                                          <p:val>
                                            <p:strVal val="#ppt_x"/>
                                          </p:val>
                                        </p:tav>
                                      </p:tavLst>
                                    </p:anim>
                                    <p:anim calcmode="lin" valueType="num">
                                      <p:cBhvr additive="base">
                                        <p:cTn id="52" dur="500" fill="hold"/>
                                        <p:tgtEl>
                                          <p:spTgt spid="8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43" grpId="0"/>
      <p:bldP spid="82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6"/>
          <p:cNvSpPr>
            <a:spLocks noChangeArrowheads="1"/>
          </p:cNvSpPr>
          <p:nvPr/>
        </p:nvSpPr>
        <p:spPr bwMode="auto">
          <a:xfrm>
            <a:off x="474663" y="496888"/>
            <a:ext cx="4643437" cy="523875"/>
          </a:xfrm>
          <a:prstGeom prst="rect">
            <a:avLst/>
          </a:prstGeom>
          <a:noFill/>
          <a:ln w="9525">
            <a:noFill/>
            <a:miter lim="800000"/>
            <a:headEnd/>
            <a:tailEnd/>
          </a:ln>
        </p:spPr>
        <p:txBody>
          <a:bodyPr>
            <a:spAutoFit/>
          </a:bodyPr>
          <a:lstStyle/>
          <a:p>
            <a:pPr marL="514350" indent="-514350" algn="l">
              <a:defRPr/>
            </a:pPr>
            <a:r>
              <a:rPr lang="en-US" altLang="zh-CN" dirty="0">
                <a:solidFill>
                  <a:srgbClr val="FF0000"/>
                </a:solidFill>
                <a:latin typeface="+mn-lt"/>
                <a:ea typeface="华文中宋" pitchFamily="2" charset="-122"/>
              </a:rPr>
              <a:t>3. </a:t>
            </a:r>
            <a:r>
              <a:rPr lang="zh-CN" altLang="en-US" dirty="0">
                <a:solidFill>
                  <a:srgbClr val="FF0000"/>
                </a:solidFill>
                <a:latin typeface="+mn-lt"/>
                <a:ea typeface="华文中宋" pitchFamily="2" charset="-122"/>
              </a:rPr>
              <a:t>电路中电位的概念</a:t>
            </a:r>
            <a:r>
              <a:rPr lang="en-US" altLang="zh-CN" dirty="0">
                <a:solidFill>
                  <a:srgbClr val="FF0000"/>
                </a:solidFill>
                <a:latin typeface="+mn-lt"/>
                <a:ea typeface="华文中宋" pitchFamily="2" charset="-122"/>
              </a:rPr>
              <a:t>  </a:t>
            </a:r>
            <a:endParaRPr lang="zh-CN" altLang="en-US" dirty="0">
              <a:solidFill>
                <a:srgbClr val="FF0000"/>
              </a:solidFill>
              <a:latin typeface="+mn-lt"/>
              <a:ea typeface="华文中宋" pitchFamily="2" charset="-122"/>
            </a:endParaRPr>
          </a:p>
        </p:txBody>
      </p:sp>
      <p:sp>
        <p:nvSpPr>
          <p:cNvPr id="22531" name="矩形 59"/>
          <p:cNvSpPr>
            <a:spLocks noChangeArrowheads="1"/>
          </p:cNvSpPr>
          <p:nvPr/>
        </p:nvSpPr>
        <p:spPr bwMode="auto">
          <a:xfrm>
            <a:off x="784225" y="4165600"/>
            <a:ext cx="8099425" cy="1108075"/>
          </a:xfrm>
          <a:prstGeom prst="rect">
            <a:avLst/>
          </a:prstGeom>
          <a:noFill/>
          <a:ln w="9525">
            <a:noFill/>
            <a:miter lim="800000"/>
            <a:headEnd/>
            <a:tailEnd/>
          </a:ln>
        </p:spPr>
        <p:txBody>
          <a:bodyPr>
            <a:spAutoFit/>
          </a:bodyPr>
          <a:lstStyle/>
          <a:p>
            <a:pPr algn="l"/>
            <a:r>
              <a:rPr lang="zh-CN" altLang="en-US">
                <a:solidFill>
                  <a:srgbClr val="FF3300"/>
                </a:solidFill>
                <a:ea typeface="华文中宋" pitchFamily="2" charset="-122"/>
              </a:rPr>
              <a:t>电位</a:t>
            </a:r>
            <a:r>
              <a:rPr lang="en-US" altLang="zh-CN">
                <a:solidFill>
                  <a:srgbClr val="FF3300"/>
                </a:solidFill>
                <a:ea typeface="华文中宋" pitchFamily="2" charset="-122"/>
              </a:rPr>
              <a:t>(</a:t>
            </a:r>
            <a:r>
              <a:rPr lang="zh-CN" altLang="en-US">
                <a:solidFill>
                  <a:srgbClr val="FF3300"/>
                </a:solidFill>
                <a:ea typeface="华文中宋" pitchFamily="2" charset="-122"/>
              </a:rPr>
              <a:t>节点电压</a:t>
            </a:r>
            <a:r>
              <a:rPr lang="en-US" altLang="zh-CN">
                <a:solidFill>
                  <a:srgbClr val="FF3300"/>
                </a:solidFill>
                <a:ea typeface="华文中宋" pitchFamily="2" charset="-122"/>
              </a:rPr>
              <a:t>)</a:t>
            </a:r>
          </a:p>
          <a:p>
            <a:pPr algn="l">
              <a:spcBef>
                <a:spcPts val="1200"/>
              </a:spcBef>
            </a:pPr>
            <a:r>
              <a:rPr lang="zh-CN" altLang="en-US" b="0">
                <a:ea typeface="华文中宋" pitchFamily="2" charset="-122"/>
              </a:rPr>
              <a:t>指节点相对于参考点之间的电压降。</a:t>
            </a:r>
            <a:endParaRPr lang="zh-CN" altLang="en-US" b="0"/>
          </a:p>
        </p:txBody>
      </p:sp>
      <p:sp>
        <p:nvSpPr>
          <p:cNvPr id="22532" name="Text Box 7"/>
          <p:cNvSpPr txBox="1">
            <a:spLocks noChangeArrowheads="1"/>
          </p:cNvSpPr>
          <p:nvPr/>
        </p:nvSpPr>
        <p:spPr bwMode="auto">
          <a:xfrm>
            <a:off x="798513" y="1222375"/>
            <a:ext cx="8135937" cy="2770188"/>
          </a:xfrm>
          <a:prstGeom prst="rect">
            <a:avLst/>
          </a:prstGeom>
          <a:noFill/>
          <a:ln w="9525">
            <a:noFill/>
            <a:miter lim="800000"/>
            <a:headEnd/>
            <a:tailEnd/>
          </a:ln>
        </p:spPr>
        <p:txBody>
          <a:bodyPr anchor="ctr">
            <a:spAutoFit/>
          </a:bodyPr>
          <a:lstStyle/>
          <a:p>
            <a:pPr algn="l">
              <a:lnSpc>
                <a:spcPct val="110000"/>
              </a:lnSpc>
            </a:pPr>
            <a:r>
              <a:rPr lang="zh-CN" altLang="en-US">
                <a:solidFill>
                  <a:srgbClr val="FF0000"/>
                </a:solidFill>
                <a:ea typeface="华文中宋" pitchFamily="2" charset="-122"/>
              </a:rPr>
              <a:t>参考点</a:t>
            </a:r>
            <a:endParaRPr lang="en-US" altLang="zh-CN">
              <a:solidFill>
                <a:srgbClr val="FF0000"/>
              </a:solidFill>
              <a:ea typeface="华文中宋" pitchFamily="2" charset="-122"/>
            </a:endParaRPr>
          </a:p>
          <a:p>
            <a:pPr algn="l">
              <a:lnSpc>
                <a:spcPct val="110000"/>
              </a:lnSpc>
              <a:spcBef>
                <a:spcPts val="1200"/>
              </a:spcBef>
            </a:pPr>
            <a:r>
              <a:rPr lang="zh-CN" altLang="en-US" b="0">
                <a:ea typeface="华文中宋" pitchFamily="2" charset="-122"/>
              </a:rPr>
              <a:t>可以选取电路中任意一个节点作为参考点，设为零电位，用“</a:t>
            </a:r>
            <a:r>
              <a:rPr lang="zh-CN" altLang="en-US">
                <a:ea typeface="华文中宋" pitchFamily="2" charset="-122"/>
              </a:rPr>
              <a:t>⊥</a:t>
            </a:r>
            <a:r>
              <a:rPr lang="zh-CN" altLang="en-US" b="0">
                <a:ea typeface="华文中宋" pitchFamily="2" charset="-122"/>
              </a:rPr>
              <a:t>”表示。</a:t>
            </a:r>
            <a:endParaRPr lang="en-US" altLang="zh-CN" b="0">
              <a:ea typeface="华文中宋" pitchFamily="2" charset="-122"/>
            </a:endParaRPr>
          </a:p>
          <a:p>
            <a:pPr algn="l">
              <a:lnSpc>
                <a:spcPct val="110000"/>
              </a:lnSpc>
              <a:spcBef>
                <a:spcPts val="1200"/>
              </a:spcBef>
            </a:pPr>
            <a:r>
              <a:rPr lang="zh-CN" altLang="en-US" b="0">
                <a:ea typeface="华文中宋" pitchFamily="2" charset="-122"/>
              </a:rPr>
              <a:t>工程上，一般选机壳、大地或元件的公共端作参考点，也称为 </a:t>
            </a:r>
            <a:r>
              <a:rPr lang="en-US" altLang="zh-CN" b="0">
                <a:ea typeface="华文中宋" pitchFamily="2" charset="-122"/>
              </a:rPr>
              <a:t>“</a:t>
            </a:r>
            <a:r>
              <a:rPr lang="zh-CN" altLang="en-US" b="0">
                <a:ea typeface="华文中宋" pitchFamily="2" charset="-122"/>
              </a:rPr>
              <a:t>地</a:t>
            </a:r>
            <a:r>
              <a:rPr lang="en-US" altLang="zh-CN" b="0">
                <a:ea typeface="华文中宋" pitchFamily="2" charset="-122"/>
              </a:rPr>
              <a:t>”</a:t>
            </a:r>
            <a:r>
              <a:rPr lang="zh-CN" altLang="en-US" b="0">
                <a:ea typeface="华文中宋" pitchFamily="2" charset="-122"/>
              </a:rPr>
              <a:t>或</a:t>
            </a:r>
            <a:r>
              <a:rPr lang="en-US" altLang="zh-CN" b="0">
                <a:ea typeface="华文中宋" pitchFamily="2" charset="-122"/>
              </a:rPr>
              <a:t> “</a:t>
            </a:r>
            <a:r>
              <a:rPr lang="zh-CN" altLang="en-US" b="0">
                <a:ea typeface="华文中宋" pitchFamily="2" charset="-122"/>
              </a:rPr>
              <a:t>零点</a:t>
            </a:r>
            <a:r>
              <a:rPr lang="en-US" altLang="zh-CN" b="0">
                <a:ea typeface="华文中宋" pitchFamily="2" charset="-122"/>
              </a:rPr>
              <a:t>”</a:t>
            </a:r>
            <a:r>
              <a:rPr lang="zh-CN" altLang="en-US" b="0">
                <a:ea typeface="华文中宋" pitchFamily="2" charset="-122"/>
              </a:rPr>
              <a:t>。</a:t>
            </a:r>
          </a:p>
        </p:txBody>
      </p:sp>
      <p:sp>
        <p:nvSpPr>
          <p:cNvPr id="22533" name="Rectangle 44"/>
          <p:cNvSpPr>
            <a:spLocks noChangeArrowheads="1"/>
          </p:cNvSpPr>
          <p:nvPr/>
        </p:nvSpPr>
        <p:spPr bwMode="auto">
          <a:xfrm>
            <a:off x="490538" y="1357313"/>
            <a:ext cx="361950" cy="304800"/>
          </a:xfrm>
          <a:prstGeom prst="rect">
            <a:avLst/>
          </a:prstGeom>
          <a:noFill/>
          <a:ln w="9525" algn="ctr">
            <a:noFill/>
            <a:miter lim="800000"/>
            <a:headEnd/>
            <a:tailEnd/>
          </a:ln>
        </p:spPr>
        <p:txBody>
          <a:bodyPr wrap="none">
            <a:spAutoFit/>
          </a:bodyPr>
          <a:lstStyle/>
          <a:p>
            <a:r>
              <a:rPr lang="zh-CN" altLang="en-US" sz="1400">
                <a:solidFill>
                  <a:srgbClr val="FF0000"/>
                </a:solidFill>
              </a:rPr>
              <a:t>■</a:t>
            </a:r>
          </a:p>
        </p:txBody>
      </p:sp>
      <p:sp>
        <p:nvSpPr>
          <p:cNvPr id="22534" name="Rectangle 44"/>
          <p:cNvSpPr>
            <a:spLocks noChangeArrowheads="1"/>
          </p:cNvSpPr>
          <p:nvPr/>
        </p:nvSpPr>
        <p:spPr bwMode="auto">
          <a:xfrm>
            <a:off x="476250" y="4251325"/>
            <a:ext cx="361950" cy="304800"/>
          </a:xfrm>
          <a:prstGeom prst="rect">
            <a:avLst/>
          </a:prstGeom>
          <a:noFill/>
          <a:ln w="9525" algn="ctr">
            <a:noFill/>
            <a:miter lim="800000"/>
            <a:headEnd/>
            <a:tailEnd/>
          </a:ln>
        </p:spPr>
        <p:txBody>
          <a:bodyPr wrap="none">
            <a:spAutoFit/>
          </a:bodyPr>
          <a:lstStyle/>
          <a:p>
            <a:r>
              <a:rPr lang="zh-CN" altLang="en-US" sz="1400">
                <a:solidFill>
                  <a:srgbClr val="FF0000"/>
                </a:solidFill>
              </a:rPr>
              <a:t>■</a:t>
            </a:r>
          </a:p>
        </p:txBody>
      </p:sp>
      <p:sp>
        <p:nvSpPr>
          <p:cNvPr id="22535"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1-8</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矩形 6"/>
          <p:cNvSpPr>
            <a:spLocks noChangeArrowheads="1"/>
          </p:cNvSpPr>
          <p:nvPr/>
        </p:nvSpPr>
        <p:spPr bwMode="auto">
          <a:xfrm>
            <a:off x="814388" y="1076325"/>
            <a:ext cx="7756525" cy="1052513"/>
          </a:xfrm>
          <a:prstGeom prst="rect">
            <a:avLst/>
          </a:prstGeom>
          <a:noFill/>
          <a:ln w="9525">
            <a:noFill/>
            <a:miter lim="800000"/>
            <a:headEnd/>
            <a:tailEnd/>
          </a:ln>
        </p:spPr>
        <p:txBody>
          <a:bodyPr>
            <a:spAutoFit/>
          </a:bodyPr>
          <a:lstStyle/>
          <a:p>
            <a:pPr algn="l">
              <a:lnSpc>
                <a:spcPct val="120000"/>
              </a:lnSpc>
            </a:pPr>
            <a:r>
              <a:rPr lang="zh-CN" altLang="en-US" sz="2600" b="0">
                <a:latin typeface="华文中宋" pitchFamily="2" charset="-122"/>
                <a:ea typeface="华文中宋" pitchFamily="2" charset="-122"/>
              </a:rPr>
              <a:t>电源不用图形符号表示而只标出其极性和电压值，未给出的另一极接地 </a:t>
            </a:r>
            <a:r>
              <a:rPr lang="en-US" altLang="zh-CN" sz="2600" b="0">
                <a:latin typeface="华文中宋" pitchFamily="2" charset="-122"/>
                <a:ea typeface="华文中宋" pitchFamily="2" charset="-122"/>
              </a:rPr>
              <a:t>(</a:t>
            </a:r>
            <a:r>
              <a:rPr lang="zh-CN" altLang="en-US" sz="2600" b="0">
                <a:latin typeface="华文中宋" pitchFamily="2" charset="-122"/>
                <a:ea typeface="华文中宋" pitchFamily="2" charset="-122"/>
              </a:rPr>
              <a:t>参考点</a:t>
            </a:r>
            <a:r>
              <a:rPr lang="en-US" altLang="zh-CN" sz="2600" b="0">
                <a:latin typeface="华文中宋" pitchFamily="2" charset="-122"/>
                <a:ea typeface="华文中宋" pitchFamily="2" charset="-122"/>
              </a:rPr>
              <a:t>).</a:t>
            </a:r>
            <a:endParaRPr lang="zh-CN" altLang="en-US" sz="2600" b="0">
              <a:latin typeface="华文中宋" pitchFamily="2" charset="-122"/>
              <a:ea typeface="华文中宋" pitchFamily="2" charset="-122"/>
            </a:endParaRPr>
          </a:p>
        </p:txBody>
      </p:sp>
      <p:sp>
        <p:nvSpPr>
          <p:cNvPr id="59" name="矩形 6"/>
          <p:cNvSpPr>
            <a:spLocks noChangeArrowheads="1"/>
          </p:cNvSpPr>
          <p:nvPr/>
        </p:nvSpPr>
        <p:spPr bwMode="auto">
          <a:xfrm>
            <a:off x="474663" y="436563"/>
            <a:ext cx="4643437" cy="523875"/>
          </a:xfrm>
          <a:prstGeom prst="rect">
            <a:avLst/>
          </a:prstGeom>
          <a:noFill/>
          <a:ln w="9525">
            <a:noFill/>
            <a:miter lim="800000"/>
            <a:headEnd/>
            <a:tailEnd/>
          </a:ln>
        </p:spPr>
        <p:txBody>
          <a:bodyPr>
            <a:spAutoFit/>
          </a:bodyPr>
          <a:lstStyle/>
          <a:p>
            <a:pPr marL="514350" indent="-514350" algn="l">
              <a:defRPr/>
            </a:pPr>
            <a:r>
              <a:rPr lang="en-US" altLang="zh-CN" dirty="0">
                <a:solidFill>
                  <a:srgbClr val="FF0000"/>
                </a:solidFill>
                <a:latin typeface="+mn-lt"/>
                <a:ea typeface="华文中宋" pitchFamily="2" charset="-122"/>
              </a:rPr>
              <a:t>4. </a:t>
            </a:r>
            <a:r>
              <a:rPr lang="zh-CN" altLang="en-US" dirty="0">
                <a:solidFill>
                  <a:srgbClr val="FF0000"/>
                </a:solidFill>
                <a:latin typeface="+mn-lt"/>
                <a:ea typeface="华文中宋" pitchFamily="2" charset="-122"/>
              </a:rPr>
              <a:t>电路的简化画法</a:t>
            </a:r>
          </a:p>
        </p:txBody>
      </p:sp>
      <p:grpSp>
        <p:nvGrpSpPr>
          <p:cNvPr id="9222" name="组合 69"/>
          <p:cNvGrpSpPr>
            <a:grpSpLocks/>
          </p:cNvGrpSpPr>
          <p:nvPr/>
        </p:nvGrpSpPr>
        <p:grpSpPr bwMode="auto">
          <a:xfrm>
            <a:off x="4543425" y="2224088"/>
            <a:ext cx="1768475" cy="3405187"/>
            <a:chOff x="4543936" y="2223712"/>
            <a:chExt cx="1768475" cy="3405187"/>
          </a:xfrm>
        </p:grpSpPr>
        <p:sp>
          <p:nvSpPr>
            <p:cNvPr id="9254" name="Line 20"/>
            <p:cNvSpPr>
              <a:spLocks noChangeShapeType="1"/>
            </p:cNvSpPr>
            <p:nvPr/>
          </p:nvSpPr>
          <p:spPr bwMode="auto">
            <a:xfrm>
              <a:off x="5177349" y="2498349"/>
              <a:ext cx="0" cy="3060700"/>
            </a:xfrm>
            <a:prstGeom prst="line">
              <a:avLst/>
            </a:prstGeom>
            <a:noFill/>
            <a:ln w="28575">
              <a:solidFill>
                <a:srgbClr val="000000"/>
              </a:solidFill>
              <a:round/>
              <a:headEnd/>
              <a:tailEnd/>
            </a:ln>
          </p:spPr>
          <p:txBody>
            <a:bodyPr wrap="none" anchor="ctr"/>
            <a:lstStyle/>
            <a:p>
              <a:endParaRPr lang="zh-CN" altLang="en-US"/>
            </a:p>
          </p:txBody>
        </p:sp>
        <p:sp>
          <p:nvSpPr>
            <p:cNvPr id="9255" name="Oval 9"/>
            <p:cNvSpPr>
              <a:spLocks noChangeArrowheads="1"/>
            </p:cNvSpPr>
            <p:nvPr/>
          </p:nvSpPr>
          <p:spPr bwMode="auto">
            <a:xfrm>
              <a:off x="5123374" y="2406274"/>
              <a:ext cx="107950" cy="107950"/>
            </a:xfrm>
            <a:prstGeom prst="ellipse">
              <a:avLst/>
            </a:prstGeom>
            <a:solidFill>
              <a:srgbClr val="BDFFFF"/>
            </a:solidFill>
            <a:ln w="28575">
              <a:solidFill>
                <a:schemeClr val="tx1"/>
              </a:solidFill>
              <a:round/>
              <a:headEnd/>
              <a:tailEnd/>
            </a:ln>
          </p:spPr>
          <p:txBody>
            <a:bodyPr wrap="none" anchor="ctr"/>
            <a:lstStyle/>
            <a:p>
              <a:endParaRPr lang="zh-CN" altLang="en-US"/>
            </a:p>
          </p:txBody>
        </p:sp>
        <p:sp>
          <p:nvSpPr>
            <p:cNvPr id="9256" name="Text Box 23"/>
            <p:cNvSpPr txBox="1">
              <a:spLocks noChangeArrowheads="1"/>
            </p:cNvSpPr>
            <p:nvPr/>
          </p:nvSpPr>
          <p:spPr bwMode="auto">
            <a:xfrm>
              <a:off x="4543936" y="3669924"/>
              <a:ext cx="622300" cy="431800"/>
            </a:xfrm>
            <a:prstGeom prst="rect">
              <a:avLst/>
            </a:prstGeom>
            <a:noFill/>
            <a:ln w="9525">
              <a:noFill/>
              <a:miter lim="800000"/>
              <a:headEnd/>
              <a:tailEnd/>
            </a:ln>
          </p:spPr>
          <p:txBody>
            <a:bodyPr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2 </a:t>
              </a:r>
            </a:p>
          </p:txBody>
        </p:sp>
        <p:sp>
          <p:nvSpPr>
            <p:cNvPr id="9257" name="Rectangle 36"/>
            <p:cNvSpPr>
              <a:spLocks noChangeArrowheads="1"/>
            </p:cNvSpPr>
            <p:nvPr/>
          </p:nvSpPr>
          <p:spPr bwMode="auto">
            <a:xfrm>
              <a:off x="5107499" y="2782512"/>
              <a:ext cx="161925" cy="476250"/>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58" name="Text Box 23"/>
            <p:cNvSpPr txBox="1">
              <a:spLocks noChangeArrowheads="1"/>
            </p:cNvSpPr>
            <p:nvPr/>
          </p:nvSpPr>
          <p:spPr bwMode="auto">
            <a:xfrm>
              <a:off x="4586799" y="4650999"/>
              <a:ext cx="622300" cy="427038"/>
            </a:xfrm>
            <a:prstGeom prst="rect">
              <a:avLst/>
            </a:prstGeom>
            <a:noFill/>
            <a:ln w="9525">
              <a:noFill/>
              <a:miter lim="800000"/>
              <a:headEnd/>
              <a:tailEnd/>
            </a:ln>
          </p:spPr>
          <p:txBody>
            <a:bodyPr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3 </a:t>
              </a:r>
            </a:p>
          </p:txBody>
        </p:sp>
        <p:sp>
          <p:nvSpPr>
            <p:cNvPr id="9259" name="Rectangle 36"/>
            <p:cNvSpPr>
              <a:spLocks noChangeArrowheads="1"/>
            </p:cNvSpPr>
            <p:nvPr/>
          </p:nvSpPr>
          <p:spPr bwMode="auto">
            <a:xfrm>
              <a:off x="5097974" y="3665162"/>
              <a:ext cx="161925" cy="476250"/>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60" name="Text Box 14"/>
            <p:cNvSpPr txBox="1">
              <a:spLocks noChangeArrowheads="1"/>
            </p:cNvSpPr>
            <p:nvPr/>
          </p:nvSpPr>
          <p:spPr bwMode="auto">
            <a:xfrm>
              <a:off x="4989076" y="5049462"/>
              <a:ext cx="387350" cy="579437"/>
            </a:xfrm>
            <a:prstGeom prst="rect">
              <a:avLst/>
            </a:prstGeom>
            <a:noFill/>
            <a:ln w="28575">
              <a:noFill/>
              <a:miter lim="800000"/>
              <a:headEnd/>
              <a:tailEnd/>
            </a:ln>
          </p:spPr>
          <p:txBody>
            <a:bodyPr wrap="none" anchor="ctr">
              <a:spAutoFit/>
            </a:bodyPr>
            <a:lstStyle/>
            <a:p>
              <a:r>
                <a:rPr lang="en-US" altLang="zh-CN" sz="3200">
                  <a:ea typeface="宋体" pitchFamily="2" charset="-122"/>
                </a:rPr>
                <a:t>_</a:t>
              </a:r>
            </a:p>
          </p:txBody>
        </p:sp>
        <p:sp>
          <p:nvSpPr>
            <p:cNvPr id="9261" name="Line 6"/>
            <p:cNvSpPr>
              <a:spLocks noChangeShapeType="1"/>
            </p:cNvSpPr>
            <p:nvPr/>
          </p:nvSpPr>
          <p:spPr bwMode="auto">
            <a:xfrm>
              <a:off x="5194811" y="4401762"/>
              <a:ext cx="647700" cy="0"/>
            </a:xfrm>
            <a:prstGeom prst="line">
              <a:avLst/>
            </a:prstGeom>
            <a:noFill/>
            <a:ln w="28575">
              <a:solidFill>
                <a:schemeClr val="tx1"/>
              </a:solidFill>
              <a:round/>
              <a:headEnd/>
              <a:tailEnd/>
            </a:ln>
          </p:spPr>
          <p:txBody>
            <a:bodyPr wrap="none" anchor="ctr"/>
            <a:lstStyle/>
            <a:p>
              <a:endParaRPr lang="zh-CN" altLang="en-US"/>
            </a:p>
          </p:txBody>
        </p:sp>
        <p:sp>
          <p:nvSpPr>
            <p:cNvPr id="9262" name="Oval 10"/>
            <p:cNvSpPr>
              <a:spLocks noChangeArrowheads="1"/>
            </p:cNvSpPr>
            <p:nvPr/>
          </p:nvSpPr>
          <p:spPr bwMode="auto">
            <a:xfrm>
              <a:off x="5137661" y="4358899"/>
              <a:ext cx="71438" cy="71438"/>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63" name="Oval 10"/>
            <p:cNvSpPr>
              <a:spLocks noChangeArrowheads="1"/>
            </p:cNvSpPr>
            <p:nvPr/>
          </p:nvSpPr>
          <p:spPr bwMode="auto">
            <a:xfrm>
              <a:off x="5139249" y="3392112"/>
              <a:ext cx="71437" cy="73025"/>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64" name="Text Box 14"/>
            <p:cNvSpPr txBox="1">
              <a:spLocks noChangeArrowheads="1"/>
            </p:cNvSpPr>
            <p:nvPr/>
          </p:nvSpPr>
          <p:spPr bwMode="auto">
            <a:xfrm>
              <a:off x="4842386" y="4158874"/>
              <a:ext cx="338138" cy="461963"/>
            </a:xfrm>
            <a:prstGeom prst="rect">
              <a:avLst/>
            </a:prstGeom>
            <a:noFill/>
            <a:ln w="28575">
              <a:noFill/>
              <a:miter lim="800000"/>
              <a:headEnd/>
              <a:tailEnd/>
            </a:ln>
          </p:spPr>
          <p:txBody>
            <a:bodyPr wrap="none" anchor="ctr">
              <a:spAutoFit/>
            </a:bodyPr>
            <a:lstStyle/>
            <a:p>
              <a:r>
                <a:rPr lang="en-US" altLang="zh-CN" sz="2400">
                  <a:ea typeface="宋体" pitchFamily="2" charset="-122"/>
                </a:rPr>
                <a:t>2</a:t>
              </a:r>
            </a:p>
          </p:txBody>
        </p:sp>
        <p:sp>
          <p:nvSpPr>
            <p:cNvPr id="9265" name="Text Box 14"/>
            <p:cNvSpPr txBox="1">
              <a:spLocks noChangeArrowheads="1"/>
            </p:cNvSpPr>
            <p:nvPr/>
          </p:nvSpPr>
          <p:spPr bwMode="auto">
            <a:xfrm>
              <a:off x="4831274" y="3209549"/>
              <a:ext cx="338137" cy="461963"/>
            </a:xfrm>
            <a:prstGeom prst="rect">
              <a:avLst/>
            </a:prstGeom>
            <a:noFill/>
            <a:ln w="28575">
              <a:noFill/>
              <a:miter lim="800000"/>
              <a:headEnd/>
              <a:tailEnd/>
            </a:ln>
          </p:spPr>
          <p:txBody>
            <a:bodyPr wrap="none" anchor="ctr">
              <a:spAutoFit/>
            </a:bodyPr>
            <a:lstStyle/>
            <a:p>
              <a:r>
                <a:rPr lang="en-US" altLang="zh-CN" sz="2400">
                  <a:ea typeface="宋体" pitchFamily="2" charset="-122"/>
                </a:rPr>
                <a:t>1</a:t>
              </a:r>
            </a:p>
          </p:txBody>
        </p:sp>
        <p:sp>
          <p:nvSpPr>
            <p:cNvPr id="9266" name="Oval 9"/>
            <p:cNvSpPr>
              <a:spLocks noChangeArrowheads="1"/>
            </p:cNvSpPr>
            <p:nvPr/>
          </p:nvSpPr>
          <p:spPr bwMode="auto">
            <a:xfrm>
              <a:off x="5748849" y="4335087"/>
              <a:ext cx="107950" cy="107950"/>
            </a:xfrm>
            <a:prstGeom prst="ellipse">
              <a:avLst/>
            </a:prstGeom>
            <a:solidFill>
              <a:srgbClr val="BDFFFF"/>
            </a:solidFill>
            <a:ln w="28575">
              <a:solidFill>
                <a:schemeClr val="tx1"/>
              </a:solidFill>
              <a:round/>
              <a:headEnd/>
              <a:tailEnd/>
            </a:ln>
          </p:spPr>
          <p:txBody>
            <a:bodyPr wrap="none" anchor="ctr"/>
            <a:lstStyle/>
            <a:p>
              <a:endParaRPr lang="zh-CN" altLang="en-US"/>
            </a:p>
          </p:txBody>
        </p:sp>
        <p:sp>
          <p:nvSpPr>
            <p:cNvPr id="9267" name="Text Box 15"/>
            <p:cNvSpPr txBox="1">
              <a:spLocks noChangeArrowheads="1"/>
            </p:cNvSpPr>
            <p:nvPr/>
          </p:nvSpPr>
          <p:spPr bwMode="auto">
            <a:xfrm>
              <a:off x="5212274" y="2223712"/>
              <a:ext cx="639762" cy="457200"/>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S</a:t>
              </a:r>
              <a:endParaRPr lang="en-US" altLang="zh-CN" sz="2400" baseline="-25000">
                <a:ea typeface="宋体" pitchFamily="2" charset="-122"/>
              </a:endParaRPr>
            </a:p>
          </p:txBody>
        </p:sp>
        <p:sp>
          <p:nvSpPr>
            <p:cNvPr id="9268" name="Text Box 16"/>
            <p:cNvSpPr txBox="1">
              <a:spLocks noChangeArrowheads="1"/>
            </p:cNvSpPr>
            <p:nvPr/>
          </p:nvSpPr>
          <p:spPr bwMode="auto">
            <a:xfrm>
              <a:off x="5853624" y="4135062"/>
              <a:ext cx="458787" cy="461962"/>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2</a:t>
              </a:r>
              <a:endParaRPr lang="en-US" altLang="zh-CN" sz="2400">
                <a:solidFill>
                  <a:srgbClr val="6600FF"/>
                </a:solidFill>
                <a:ea typeface="宋体" pitchFamily="2" charset="-122"/>
              </a:endParaRPr>
            </a:p>
          </p:txBody>
        </p:sp>
        <p:sp>
          <p:nvSpPr>
            <p:cNvPr id="9269" name="Rectangle 36"/>
            <p:cNvSpPr>
              <a:spLocks noChangeArrowheads="1"/>
            </p:cNvSpPr>
            <p:nvPr/>
          </p:nvSpPr>
          <p:spPr bwMode="auto">
            <a:xfrm>
              <a:off x="5110674" y="4689099"/>
              <a:ext cx="161925" cy="476250"/>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70" name="Line 6"/>
            <p:cNvSpPr>
              <a:spLocks noChangeShapeType="1"/>
            </p:cNvSpPr>
            <p:nvPr/>
          </p:nvSpPr>
          <p:spPr bwMode="auto">
            <a:xfrm>
              <a:off x="5196399" y="3425449"/>
              <a:ext cx="647700" cy="0"/>
            </a:xfrm>
            <a:prstGeom prst="line">
              <a:avLst/>
            </a:prstGeom>
            <a:noFill/>
            <a:ln w="28575">
              <a:solidFill>
                <a:schemeClr val="tx1"/>
              </a:solidFill>
              <a:round/>
              <a:headEnd/>
              <a:tailEnd/>
            </a:ln>
          </p:spPr>
          <p:txBody>
            <a:bodyPr wrap="none" anchor="ctr"/>
            <a:lstStyle/>
            <a:p>
              <a:endParaRPr lang="zh-CN" altLang="en-US"/>
            </a:p>
          </p:txBody>
        </p:sp>
        <p:sp>
          <p:nvSpPr>
            <p:cNvPr id="9271" name="Oval 9"/>
            <p:cNvSpPr>
              <a:spLocks noChangeArrowheads="1"/>
            </p:cNvSpPr>
            <p:nvPr/>
          </p:nvSpPr>
          <p:spPr bwMode="auto">
            <a:xfrm>
              <a:off x="5750436" y="3357187"/>
              <a:ext cx="107950" cy="107950"/>
            </a:xfrm>
            <a:prstGeom prst="ellipse">
              <a:avLst/>
            </a:prstGeom>
            <a:solidFill>
              <a:srgbClr val="BDFFFF"/>
            </a:solidFill>
            <a:ln w="28575">
              <a:solidFill>
                <a:schemeClr val="tx1"/>
              </a:solidFill>
              <a:round/>
              <a:headEnd/>
              <a:tailEnd/>
            </a:ln>
          </p:spPr>
          <p:txBody>
            <a:bodyPr wrap="none" anchor="ctr"/>
            <a:lstStyle/>
            <a:p>
              <a:endParaRPr lang="zh-CN" altLang="en-US"/>
            </a:p>
          </p:txBody>
        </p:sp>
        <p:sp>
          <p:nvSpPr>
            <p:cNvPr id="9272" name="Text Box 16"/>
            <p:cNvSpPr txBox="1">
              <a:spLocks noChangeArrowheads="1"/>
            </p:cNvSpPr>
            <p:nvPr/>
          </p:nvSpPr>
          <p:spPr bwMode="auto">
            <a:xfrm>
              <a:off x="5855211" y="3157162"/>
              <a:ext cx="455613" cy="457200"/>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1</a:t>
              </a:r>
              <a:endParaRPr lang="en-US" altLang="zh-CN" sz="2400">
                <a:solidFill>
                  <a:srgbClr val="6600FF"/>
                </a:solidFill>
                <a:ea typeface="宋体" pitchFamily="2" charset="-122"/>
              </a:endParaRPr>
            </a:p>
          </p:txBody>
        </p:sp>
        <p:sp>
          <p:nvSpPr>
            <p:cNvPr id="9273" name="Text Box 23"/>
            <p:cNvSpPr txBox="1">
              <a:spLocks noChangeArrowheads="1"/>
            </p:cNvSpPr>
            <p:nvPr/>
          </p:nvSpPr>
          <p:spPr bwMode="auto">
            <a:xfrm>
              <a:off x="4545524" y="2801562"/>
              <a:ext cx="622300" cy="427037"/>
            </a:xfrm>
            <a:prstGeom prst="rect">
              <a:avLst/>
            </a:prstGeom>
            <a:noFill/>
            <a:ln w="9525">
              <a:noFill/>
              <a:miter lim="800000"/>
              <a:headEnd/>
              <a:tailEnd/>
            </a:ln>
          </p:spPr>
          <p:txBody>
            <a:bodyPr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1 </a:t>
              </a:r>
            </a:p>
          </p:txBody>
        </p:sp>
        <p:sp>
          <p:nvSpPr>
            <p:cNvPr id="9274" name="Text Box 13"/>
            <p:cNvSpPr txBox="1">
              <a:spLocks noChangeArrowheads="1"/>
            </p:cNvSpPr>
            <p:nvPr/>
          </p:nvSpPr>
          <p:spPr bwMode="auto">
            <a:xfrm>
              <a:off x="5244759" y="3410285"/>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75" name="Text Box 14"/>
            <p:cNvSpPr txBox="1">
              <a:spLocks noChangeArrowheads="1"/>
            </p:cNvSpPr>
            <p:nvPr/>
          </p:nvSpPr>
          <p:spPr bwMode="auto">
            <a:xfrm>
              <a:off x="5271747" y="3749814"/>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76" name="Text Box 16"/>
            <p:cNvSpPr txBox="1">
              <a:spLocks noChangeArrowheads="1"/>
            </p:cNvSpPr>
            <p:nvPr/>
          </p:nvSpPr>
          <p:spPr bwMode="auto">
            <a:xfrm>
              <a:off x="5239666" y="3660538"/>
              <a:ext cx="606425" cy="461963"/>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R2</a:t>
              </a:r>
              <a:endParaRPr lang="en-US" altLang="zh-CN" sz="2400">
                <a:solidFill>
                  <a:srgbClr val="6600FF"/>
                </a:solidFill>
                <a:ea typeface="宋体" pitchFamily="2" charset="-122"/>
              </a:endParaRPr>
            </a:p>
          </p:txBody>
        </p:sp>
        <p:sp>
          <p:nvSpPr>
            <p:cNvPr id="9277" name="Text Box 13"/>
            <p:cNvSpPr txBox="1">
              <a:spLocks noChangeArrowheads="1"/>
            </p:cNvSpPr>
            <p:nvPr/>
          </p:nvSpPr>
          <p:spPr bwMode="auto">
            <a:xfrm>
              <a:off x="5287976" y="4408843"/>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78" name="Text Box 14"/>
            <p:cNvSpPr txBox="1">
              <a:spLocks noChangeArrowheads="1"/>
            </p:cNvSpPr>
            <p:nvPr/>
          </p:nvSpPr>
          <p:spPr bwMode="auto">
            <a:xfrm>
              <a:off x="5314964" y="4816612"/>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79" name="Text Box 16"/>
            <p:cNvSpPr txBox="1">
              <a:spLocks noChangeArrowheads="1"/>
            </p:cNvSpPr>
            <p:nvPr/>
          </p:nvSpPr>
          <p:spPr bwMode="auto">
            <a:xfrm>
              <a:off x="5282968" y="4727485"/>
              <a:ext cx="606256" cy="461665"/>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R3</a:t>
              </a:r>
              <a:endParaRPr lang="en-US" altLang="zh-CN" sz="2400">
                <a:solidFill>
                  <a:srgbClr val="6600FF"/>
                </a:solidFill>
                <a:ea typeface="宋体" pitchFamily="2" charset="-122"/>
              </a:endParaRPr>
            </a:p>
          </p:txBody>
        </p:sp>
        <p:sp>
          <p:nvSpPr>
            <p:cNvPr id="9280" name="Text Box 13"/>
            <p:cNvSpPr txBox="1">
              <a:spLocks noChangeArrowheads="1"/>
            </p:cNvSpPr>
            <p:nvPr/>
          </p:nvSpPr>
          <p:spPr bwMode="auto">
            <a:xfrm>
              <a:off x="5262954" y="2527726"/>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81" name="Text Box 14"/>
            <p:cNvSpPr txBox="1">
              <a:spLocks noChangeArrowheads="1"/>
            </p:cNvSpPr>
            <p:nvPr/>
          </p:nvSpPr>
          <p:spPr bwMode="auto">
            <a:xfrm>
              <a:off x="5303590" y="2867255"/>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82" name="Text Box 16"/>
            <p:cNvSpPr txBox="1">
              <a:spLocks noChangeArrowheads="1"/>
            </p:cNvSpPr>
            <p:nvPr/>
          </p:nvSpPr>
          <p:spPr bwMode="auto">
            <a:xfrm>
              <a:off x="5271594" y="2791776"/>
              <a:ext cx="606256" cy="461665"/>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R1</a:t>
              </a:r>
              <a:endParaRPr lang="en-US" altLang="zh-CN" sz="2400">
                <a:solidFill>
                  <a:srgbClr val="6600FF"/>
                </a:solidFill>
                <a:ea typeface="宋体" pitchFamily="2" charset="-122"/>
              </a:endParaRPr>
            </a:p>
          </p:txBody>
        </p:sp>
      </p:grpSp>
      <p:graphicFrame>
        <p:nvGraphicFramePr>
          <p:cNvPr id="9219" name="Object 3"/>
          <p:cNvGraphicFramePr>
            <a:graphicFrameLocks noChangeAspect="1"/>
          </p:cNvGraphicFramePr>
          <p:nvPr/>
        </p:nvGraphicFramePr>
        <p:xfrm>
          <a:off x="6756400" y="3146425"/>
          <a:ext cx="2030413" cy="565150"/>
        </p:xfrm>
        <a:graphic>
          <a:graphicData uri="http://schemas.openxmlformats.org/presentationml/2006/ole">
            <mc:AlternateContent xmlns:mc="http://schemas.openxmlformats.org/markup-compatibility/2006">
              <mc:Choice xmlns:v="urn:schemas-microsoft-com:vml" Requires="v">
                <p:oleObj spid="_x0000_s9220" name="Equation" r:id="rId3" imgW="888840" imgH="228600" progId="Equation.DSMT4">
                  <p:embed/>
                </p:oleObj>
              </mc:Choice>
              <mc:Fallback>
                <p:oleObj name="Equation" r:id="rId3" imgW="8888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3146425"/>
                        <a:ext cx="2030413" cy="5651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6837363" y="4175125"/>
          <a:ext cx="1250950" cy="557213"/>
        </p:xfrm>
        <a:graphic>
          <a:graphicData uri="http://schemas.openxmlformats.org/presentationml/2006/ole">
            <mc:AlternateContent xmlns:mc="http://schemas.openxmlformats.org/markup-compatibility/2006">
              <mc:Choice xmlns:v="urn:schemas-microsoft-com:vml" Requires="v">
                <p:oleObj spid="_x0000_s9221" name="Equation" r:id="rId5" imgW="545760" imgH="228600" progId="Equation.DSMT4">
                  <p:embed/>
                </p:oleObj>
              </mc:Choice>
              <mc:Fallback>
                <p:oleObj name="Equation" r:id="rId5" imgW="54576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7363" y="4175125"/>
                        <a:ext cx="1250950" cy="557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sp>
        <p:nvSpPr>
          <p:cNvPr id="9223"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1-8</a:t>
            </a:r>
            <a:endParaRPr lang="zh-CN" altLang="en-US" sz="1600">
              <a:solidFill>
                <a:schemeClr val="bg1"/>
              </a:solidFill>
            </a:endParaRPr>
          </a:p>
        </p:txBody>
      </p:sp>
      <p:sp>
        <p:nvSpPr>
          <p:cNvPr id="9224" name="左右箭头 61"/>
          <p:cNvSpPr>
            <a:spLocks noChangeArrowheads="1"/>
          </p:cNvSpPr>
          <p:nvPr/>
        </p:nvSpPr>
        <p:spPr bwMode="auto">
          <a:xfrm>
            <a:off x="3562350" y="3808413"/>
            <a:ext cx="750888" cy="407987"/>
          </a:xfrm>
          <a:prstGeom prst="leftRightArrow">
            <a:avLst>
              <a:gd name="adj1" fmla="val 50000"/>
              <a:gd name="adj2" fmla="val 50195"/>
            </a:avLst>
          </a:prstGeom>
          <a:solidFill>
            <a:srgbClr val="FFFFCC"/>
          </a:solidFill>
          <a:ln w="9525" algn="ctr">
            <a:solidFill>
              <a:srgbClr val="9933FF"/>
            </a:solidFill>
            <a:round/>
            <a:headEnd/>
            <a:tailEnd/>
          </a:ln>
        </p:spPr>
        <p:txBody>
          <a:bodyPr anchor="ctr">
            <a:spAutoFit/>
          </a:bodyPr>
          <a:lstStyle/>
          <a:p>
            <a:endParaRPr lang="zh-CN" altLang="en-US"/>
          </a:p>
        </p:txBody>
      </p:sp>
      <p:grpSp>
        <p:nvGrpSpPr>
          <p:cNvPr id="9225" name="组合 71"/>
          <p:cNvGrpSpPr>
            <a:grpSpLocks/>
          </p:cNvGrpSpPr>
          <p:nvPr/>
        </p:nvGrpSpPr>
        <p:grpSpPr bwMode="auto">
          <a:xfrm>
            <a:off x="577850" y="2592388"/>
            <a:ext cx="2836863" cy="2525712"/>
            <a:chOff x="577850" y="2592388"/>
            <a:chExt cx="2836863" cy="2526255"/>
          </a:xfrm>
        </p:grpSpPr>
        <p:sp>
          <p:nvSpPr>
            <p:cNvPr id="9226" name="Line 6"/>
            <p:cNvSpPr>
              <a:spLocks noChangeShapeType="1"/>
            </p:cNvSpPr>
            <p:nvPr/>
          </p:nvSpPr>
          <p:spPr bwMode="auto">
            <a:xfrm>
              <a:off x="1238250" y="4614863"/>
              <a:ext cx="1474788" cy="0"/>
            </a:xfrm>
            <a:prstGeom prst="line">
              <a:avLst/>
            </a:prstGeom>
            <a:noFill/>
            <a:ln w="28575">
              <a:solidFill>
                <a:schemeClr val="tx1"/>
              </a:solidFill>
              <a:round/>
              <a:headEnd/>
              <a:tailEnd/>
            </a:ln>
          </p:spPr>
          <p:txBody>
            <a:bodyPr wrap="none" anchor="ctr"/>
            <a:lstStyle/>
            <a:p>
              <a:endParaRPr lang="zh-CN" altLang="en-US"/>
            </a:p>
          </p:txBody>
        </p:sp>
        <p:sp>
          <p:nvSpPr>
            <p:cNvPr id="9227" name="Oval 7"/>
            <p:cNvSpPr>
              <a:spLocks noChangeArrowheads="1"/>
            </p:cNvSpPr>
            <p:nvPr/>
          </p:nvSpPr>
          <p:spPr bwMode="auto">
            <a:xfrm>
              <a:off x="1022350" y="3662363"/>
              <a:ext cx="434975" cy="434975"/>
            </a:xfrm>
            <a:prstGeom prst="ellipse">
              <a:avLst/>
            </a:prstGeom>
            <a:solidFill>
              <a:srgbClr val="BDFFFF"/>
            </a:solidFill>
            <a:ln w="38100">
              <a:solidFill>
                <a:schemeClr val="tx1"/>
              </a:solidFill>
              <a:round/>
              <a:headEnd/>
              <a:tailEnd/>
            </a:ln>
          </p:spPr>
          <p:txBody>
            <a:bodyPr wrap="none" anchor="ctr"/>
            <a:lstStyle/>
            <a:p>
              <a:endParaRPr lang="zh-CN" altLang="en-US"/>
            </a:p>
          </p:txBody>
        </p:sp>
        <p:sp>
          <p:nvSpPr>
            <p:cNvPr id="9228" name="Line 8"/>
            <p:cNvSpPr>
              <a:spLocks noChangeShapeType="1"/>
            </p:cNvSpPr>
            <p:nvPr/>
          </p:nvSpPr>
          <p:spPr bwMode="auto">
            <a:xfrm>
              <a:off x="1238250" y="3109913"/>
              <a:ext cx="0" cy="1908175"/>
            </a:xfrm>
            <a:prstGeom prst="line">
              <a:avLst/>
            </a:prstGeom>
            <a:noFill/>
            <a:ln w="28575">
              <a:solidFill>
                <a:schemeClr val="tx1"/>
              </a:solidFill>
              <a:round/>
              <a:headEnd/>
              <a:tailEnd/>
            </a:ln>
          </p:spPr>
          <p:txBody>
            <a:bodyPr wrap="none" anchor="ctr"/>
            <a:lstStyle/>
            <a:p>
              <a:endParaRPr lang="zh-CN" altLang="en-US"/>
            </a:p>
          </p:txBody>
        </p:sp>
        <p:sp>
          <p:nvSpPr>
            <p:cNvPr id="9229" name="Text Box 11"/>
            <p:cNvSpPr txBox="1">
              <a:spLocks noChangeArrowheads="1"/>
            </p:cNvSpPr>
            <p:nvPr/>
          </p:nvSpPr>
          <p:spPr bwMode="auto">
            <a:xfrm>
              <a:off x="850900" y="3167063"/>
              <a:ext cx="387350" cy="519112"/>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30" name="Text Box 12"/>
            <p:cNvSpPr txBox="1">
              <a:spLocks noChangeArrowheads="1"/>
            </p:cNvSpPr>
            <p:nvPr/>
          </p:nvSpPr>
          <p:spPr bwMode="auto">
            <a:xfrm>
              <a:off x="850900" y="3825875"/>
              <a:ext cx="361950" cy="519113"/>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31" name="Text Box 13"/>
            <p:cNvSpPr txBox="1">
              <a:spLocks noChangeArrowheads="1"/>
            </p:cNvSpPr>
            <p:nvPr/>
          </p:nvSpPr>
          <p:spPr bwMode="auto">
            <a:xfrm>
              <a:off x="2854325" y="3121025"/>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32" name="Text Box 14"/>
            <p:cNvSpPr txBox="1">
              <a:spLocks noChangeArrowheads="1"/>
            </p:cNvSpPr>
            <p:nvPr/>
          </p:nvSpPr>
          <p:spPr bwMode="auto">
            <a:xfrm>
              <a:off x="2881313" y="3829050"/>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33" name="Text Box 15"/>
            <p:cNvSpPr txBox="1">
              <a:spLocks noChangeArrowheads="1"/>
            </p:cNvSpPr>
            <p:nvPr/>
          </p:nvSpPr>
          <p:spPr bwMode="auto">
            <a:xfrm>
              <a:off x="577850" y="3567113"/>
              <a:ext cx="466725" cy="457200"/>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S</a:t>
              </a:r>
              <a:endParaRPr lang="en-US" altLang="zh-CN" sz="2400" baseline="-25000">
                <a:ea typeface="宋体" pitchFamily="2" charset="-122"/>
              </a:endParaRPr>
            </a:p>
          </p:txBody>
        </p:sp>
        <p:sp>
          <p:nvSpPr>
            <p:cNvPr id="9234" name="Text Box 16"/>
            <p:cNvSpPr txBox="1">
              <a:spLocks noChangeArrowheads="1"/>
            </p:cNvSpPr>
            <p:nvPr/>
          </p:nvSpPr>
          <p:spPr bwMode="auto">
            <a:xfrm>
              <a:off x="2808288" y="3562350"/>
              <a:ext cx="606425" cy="461963"/>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R2</a:t>
              </a:r>
              <a:endParaRPr lang="en-US" altLang="zh-CN" sz="2400">
                <a:solidFill>
                  <a:srgbClr val="6600FF"/>
                </a:solidFill>
                <a:ea typeface="宋体" pitchFamily="2" charset="-122"/>
              </a:endParaRPr>
            </a:p>
          </p:txBody>
        </p:sp>
        <p:sp>
          <p:nvSpPr>
            <p:cNvPr id="9235" name="Line 20"/>
            <p:cNvSpPr>
              <a:spLocks noChangeShapeType="1"/>
            </p:cNvSpPr>
            <p:nvPr/>
          </p:nvSpPr>
          <p:spPr bwMode="auto">
            <a:xfrm>
              <a:off x="2713038" y="3109913"/>
              <a:ext cx="0" cy="1512887"/>
            </a:xfrm>
            <a:prstGeom prst="line">
              <a:avLst/>
            </a:prstGeom>
            <a:noFill/>
            <a:ln w="28575">
              <a:solidFill>
                <a:srgbClr val="000000"/>
              </a:solidFill>
              <a:round/>
              <a:headEnd/>
              <a:tailEnd/>
            </a:ln>
          </p:spPr>
          <p:txBody>
            <a:bodyPr wrap="none" anchor="ctr"/>
            <a:lstStyle/>
            <a:p>
              <a:endParaRPr lang="zh-CN" altLang="en-US"/>
            </a:p>
          </p:txBody>
        </p:sp>
        <p:sp>
          <p:nvSpPr>
            <p:cNvPr id="9236" name="Text Box 23"/>
            <p:cNvSpPr txBox="1">
              <a:spLocks noChangeArrowheads="1"/>
            </p:cNvSpPr>
            <p:nvPr/>
          </p:nvSpPr>
          <p:spPr bwMode="auto">
            <a:xfrm>
              <a:off x="2111375" y="3549650"/>
              <a:ext cx="622300" cy="430213"/>
            </a:xfrm>
            <a:prstGeom prst="rect">
              <a:avLst/>
            </a:prstGeom>
            <a:noFill/>
            <a:ln w="9525">
              <a:noFill/>
              <a:miter lim="800000"/>
              <a:headEnd/>
              <a:tailEnd/>
            </a:ln>
          </p:spPr>
          <p:txBody>
            <a:bodyPr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2 </a:t>
              </a:r>
            </a:p>
          </p:txBody>
        </p:sp>
        <p:sp>
          <p:nvSpPr>
            <p:cNvPr id="9237" name="Text Box 24"/>
            <p:cNvSpPr txBox="1">
              <a:spLocks noChangeArrowheads="1"/>
            </p:cNvSpPr>
            <p:nvPr/>
          </p:nvSpPr>
          <p:spPr bwMode="auto">
            <a:xfrm>
              <a:off x="1697038" y="2592388"/>
              <a:ext cx="466725" cy="430212"/>
            </a:xfrm>
            <a:prstGeom prst="rect">
              <a:avLst/>
            </a:prstGeom>
            <a:noFill/>
            <a:ln w="9525">
              <a:noFill/>
              <a:miter lim="800000"/>
              <a:headEnd/>
              <a:tailEnd/>
            </a:ln>
          </p:spPr>
          <p:txBody>
            <a:bodyPr wrap="none"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1</a:t>
              </a:r>
            </a:p>
          </p:txBody>
        </p:sp>
        <p:sp>
          <p:nvSpPr>
            <p:cNvPr id="9238" name="Rectangle 36"/>
            <p:cNvSpPr>
              <a:spLocks noChangeArrowheads="1"/>
            </p:cNvSpPr>
            <p:nvPr/>
          </p:nvSpPr>
          <p:spPr bwMode="auto">
            <a:xfrm>
              <a:off x="2633663" y="3587750"/>
              <a:ext cx="161925" cy="476250"/>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39" name="Line 6"/>
            <p:cNvSpPr>
              <a:spLocks noChangeShapeType="1"/>
            </p:cNvSpPr>
            <p:nvPr/>
          </p:nvSpPr>
          <p:spPr bwMode="auto">
            <a:xfrm>
              <a:off x="1249363" y="3111500"/>
              <a:ext cx="1439862" cy="0"/>
            </a:xfrm>
            <a:prstGeom prst="line">
              <a:avLst/>
            </a:prstGeom>
            <a:noFill/>
            <a:ln w="28575">
              <a:solidFill>
                <a:schemeClr val="tx1"/>
              </a:solidFill>
              <a:round/>
              <a:headEnd/>
              <a:tailEnd/>
            </a:ln>
          </p:spPr>
          <p:txBody>
            <a:bodyPr wrap="none" anchor="ctr"/>
            <a:lstStyle/>
            <a:p>
              <a:endParaRPr lang="zh-CN" altLang="en-US"/>
            </a:p>
          </p:txBody>
        </p:sp>
        <p:sp>
          <p:nvSpPr>
            <p:cNvPr id="9240" name="Rectangle 22"/>
            <p:cNvSpPr>
              <a:spLocks noChangeArrowheads="1"/>
            </p:cNvSpPr>
            <p:nvPr/>
          </p:nvSpPr>
          <p:spPr bwMode="auto">
            <a:xfrm>
              <a:off x="1662113" y="3027363"/>
              <a:ext cx="554037" cy="168275"/>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41" name="Oval 10"/>
            <p:cNvSpPr>
              <a:spLocks noChangeArrowheads="1"/>
            </p:cNvSpPr>
            <p:nvPr/>
          </p:nvSpPr>
          <p:spPr bwMode="auto">
            <a:xfrm>
              <a:off x="2671763" y="3074988"/>
              <a:ext cx="71437" cy="71437"/>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42" name="Text Box 14"/>
            <p:cNvSpPr txBox="1">
              <a:spLocks noChangeArrowheads="1"/>
            </p:cNvSpPr>
            <p:nvPr/>
          </p:nvSpPr>
          <p:spPr bwMode="auto">
            <a:xfrm>
              <a:off x="1057275" y="4510088"/>
              <a:ext cx="387350" cy="579437"/>
            </a:xfrm>
            <a:prstGeom prst="rect">
              <a:avLst/>
            </a:prstGeom>
            <a:noFill/>
            <a:ln w="28575">
              <a:noFill/>
              <a:miter lim="800000"/>
              <a:headEnd/>
              <a:tailEnd/>
            </a:ln>
          </p:spPr>
          <p:txBody>
            <a:bodyPr wrap="none" anchor="ctr">
              <a:spAutoFit/>
            </a:bodyPr>
            <a:lstStyle/>
            <a:p>
              <a:r>
                <a:rPr lang="en-US" altLang="zh-CN" sz="3200">
                  <a:ea typeface="宋体" pitchFamily="2" charset="-122"/>
                </a:rPr>
                <a:t>_</a:t>
              </a:r>
            </a:p>
          </p:txBody>
        </p:sp>
        <p:sp>
          <p:nvSpPr>
            <p:cNvPr id="9243" name="Text Box 14"/>
            <p:cNvSpPr txBox="1">
              <a:spLocks noChangeArrowheads="1"/>
            </p:cNvSpPr>
            <p:nvPr/>
          </p:nvSpPr>
          <p:spPr bwMode="auto">
            <a:xfrm>
              <a:off x="2560638" y="4594225"/>
              <a:ext cx="336550" cy="457200"/>
            </a:xfrm>
            <a:prstGeom prst="rect">
              <a:avLst/>
            </a:prstGeom>
            <a:noFill/>
            <a:ln w="28575">
              <a:noFill/>
              <a:miter lim="800000"/>
              <a:headEnd/>
              <a:tailEnd/>
            </a:ln>
          </p:spPr>
          <p:txBody>
            <a:bodyPr wrap="none" anchor="ctr">
              <a:spAutoFit/>
            </a:bodyPr>
            <a:lstStyle/>
            <a:p>
              <a:r>
                <a:rPr lang="en-US" altLang="zh-CN" sz="2400">
                  <a:ea typeface="宋体" pitchFamily="2" charset="-122"/>
                </a:rPr>
                <a:t>2</a:t>
              </a:r>
            </a:p>
          </p:txBody>
        </p:sp>
        <p:sp>
          <p:nvSpPr>
            <p:cNvPr id="9244" name="Oval 10"/>
            <p:cNvSpPr>
              <a:spLocks noChangeArrowheads="1"/>
            </p:cNvSpPr>
            <p:nvPr/>
          </p:nvSpPr>
          <p:spPr bwMode="auto">
            <a:xfrm>
              <a:off x="2673350" y="4583113"/>
              <a:ext cx="71438" cy="71437"/>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9245" name="Text Box 14"/>
            <p:cNvSpPr txBox="1">
              <a:spLocks noChangeArrowheads="1"/>
            </p:cNvSpPr>
            <p:nvPr/>
          </p:nvSpPr>
          <p:spPr bwMode="auto">
            <a:xfrm>
              <a:off x="2540000" y="2659063"/>
              <a:ext cx="339725" cy="461962"/>
            </a:xfrm>
            <a:prstGeom prst="rect">
              <a:avLst/>
            </a:prstGeom>
            <a:noFill/>
            <a:ln w="28575">
              <a:noFill/>
              <a:miter lim="800000"/>
              <a:headEnd/>
              <a:tailEnd/>
            </a:ln>
          </p:spPr>
          <p:txBody>
            <a:bodyPr wrap="none" anchor="ctr">
              <a:spAutoFit/>
            </a:bodyPr>
            <a:lstStyle/>
            <a:p>
              <a:r>
                <a:rPr lang="en-US" altLang="zh-CN" sz="2400">
                  <a:ea typeface="宋体" pitchFamily="2" charset="-122"/>
                </a:rPr>
                <a:t>1</a:t>
              </a:r>
            </a:p>
          </p:txBody>
        </p:sp>
        <p:sp>
          <p:nvSpPr>
            <p:cNvPr id="9246" name="Rectangle 22"/>
            <p:cNvSpPr>
              <a:spLocks noChangeArrowheads="1"/>
            </p:cNvSpPr>
            <p:nvPr/>
          </p:nvSpPr>
          <p:spPr bwMode="auto">
            <a:xfrm>
              <a:off x="1663700" y="4535488"/>
              <a:ext cx="554038" cy="168275"/>
            </a:xfrm>
            <a:prstGeom prst="rect">
              <a:avLst/>
            </a:prstGeom>
            <a:solidFill>
              <a:srgbClr val="BDFFFF"/>
            </a:solidFill>
            <a:ln w="38100" algn="ctr">
              <a:solidFill>
                <a:schemeClr val="tx1"/>
              </a:solidFill>
              <a:miter lim="800000"/>
              <a:headEnd/>
              <a:tailEnd/>
            </a:ln>
          </p:spPr>
          <p:txBody>
            <a:bodyPr wrap="none" anchor="ctr"/>
            <a:lstStyle/>
            <a:p>
              <a:endParaRPr lang="zh-CN" altLang="en-US"/>
            </a:p>
          </p:txBody>
        </p:sp>
        <p:sp>
          <p:nvSpPr>
            <p:cNvPr id="9247" name="Text Box 24"/>
            <p:cNvSpPr txBox="1">
              <a:spLocks noChangeArrowheads="1"/>
            </p:cNvSpPr>
            <p:nvPr/>
          </p:nvSpPr>
          <p:spPr bwMode="auto">
            <a:xfrm>
              <a:off x="1700213" y="4100513"/>
              <a:ext cx="466725" cy="430212"/>
            </a:xfrm>
            <a:prstGeom prst="rect">
              <a:avLst/>
            </a:prstGeom>
            <a:noFill/>
            <a:ln w="9525">
              <a:noFill/>
              <a:miter lim="800000"/>
              <a:headEnd/>
              <a:tailEnd/>
            </a:ln>
          </p:spPr>
          <p:txBody>
            <a:bodyPr wrap="none" anchor="ctr">
              <a:spAutoFit/>
            </a:bodyPr>
            <a:lstStyle/>
            <a:p>
              <a:pPr eaLnBrk="1" hangingPunct="1"/>
              <a:r>
                <a:rPr lang="en-US" altLang="zh-CN" sz="2200" i="1">
                  <a:solidFill>
                    <a:schemeClr val="accent2"/>
                  </a:solidFill>
                  <a:ea typeface="楷体_GB2312" pitchFamily="49" charset="-122"/>
                </a:rPr>
                <a:t>R</a:t>
              </a:r>
              <a:r>
                <a:rPr lang="en-US" altLang="zh-CN" sz="2200" baseline="-25000">
                  <a:solidFill>
                    <a:schemeClr val="accent2"/>
                  </a:solidFill>
                  <a:ea typeface="楷体_GB2312" pitchFamily="49" charset="-122"/>
                </a:rPr>
                <a:t>3</a:t>
              </a:r>
            </a:p>
          </p:txBody>
        </p:sp>
        <p:sp>
          <p:nvSpPr>
            <p:cNvPr id="9248" name="Text Box 13"/>
            <p:cNvSpPr txBox="1">
              <a:spLocks noChangeArrowheads="1"/>
            </p:cNvSpPr>
            <p:nvPr/>
          </p:nvSpPr>
          <p:spPr bwMode="auto">
            <a:xfrm>
              <a:off x="1368995" y="3096004"/>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49" name="Text Box 14"/>
            <p:cNvSpPr txBox="1">
              <a:spLocks noChangeArrowheads="1"/>
            </p:cNvSpPr>
            <p:nvPr/>
          </p:nvSpPr>
          <p:spPr bwMode="auto">
            <a:xfrm>
              <a:off x="2119314" y="2916923"/>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50" name="Text Box 16"/>
            <p:cNvSpPr txBox="1">
              <a:spLocks noChangeArrowheads="1"/>
            </p:cNvSpPr>
            <p:nvPr/>
          </p:nvSpPr>
          <p:spPr bwMode="auto">
            <a:xfrm>
              <a:off x="1636941" y="3073452"/>
              <a:ext cx="606256" cy="461665"/>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R1</a:t>
              </a:r>
              <a:endParaRPr lang="en-US" altLang="zh-CN" sz="2400">
                <a:solidFill>
                  <a:srgbClr val="6600FF"/>
                </a:solidFill>
                <a:ea typeface="宋体" pitchFamily="2" charset="-122"/>
              </a:endParaRPr>
            </a:p>
          </p:txBody>
        </p:sp>
        <p:sp>
          <p:nvSpPr>
            <p:cNvPr id="9251" name="Text Box 13"/>
            <p:cNvSpPr txBox="1">
              <a:spLocks noChangeArrowheads="1"/>
            </p:cNvSpPr>
            <p:nvPr/>
          </p:nvSpPr>
          <p:spPr bwMode="auto">
            <a:xfrm>
              <a:off x="1384917" y="4599530"/>
              <a:ext cx="387350" cy="519113"/>
            </a:xfrm>
            <a:prstGeom prst="rect">
              <a:avLst/>
            </a:prstGeom>
            <a:noFill/>
            <a:ln w="28575">
              <a:noFill/>
              <a:miter lim="800000"/>
              <a:headEnd/>
              <a:tailEnd/>
            </a:ln>
          </p:spPr>
          <p:txBody>
            <a:bodyPr wrap="none" anchor="ctr">
              <a:spAutoFit/>
            </a:bodyPr>
            <a:lstStyle/>
            <a:p>
              <a:r>
                <a:rPr lang="en-US" altLang="zh-CN">
                  <a:ea typeface="宋体" pitchFamily="2" charset="-122"/>
                </a:rPr>
                <a:t>+</a:t>
              </a:r>
            </a:p>
          </p:txBody>
        </p:sp>
        <p:sp>
          <p:nvSpPr>
            <p:cNvPr id="9252" name="Text Box 14"/>
            <p:cNvSpPr txBox="1">
              <a:spLocks noChangeArrowheads="1"/>
            </p:cNvSpPr>
            <p:nvPr/>
          </p:nvSpPr>
          <p:spPr bwMode="auto">
            <a:xfrm>
              <a:off x="2135236" y="4420449"/>
              <a:ext cx="361950" cy="517525"/>
            </a:xfrm>
            <a:prstGeom prst="rect">
              <a:avLst/>
            </a:prstGeom>
            <a:noFill/>
            <a:ln w="28575">
              <a:noFill/>
              <a:miter lim="800000"/>
              <a:headEnd/>
              <a:tailEnd/>
            </a:ln>
          </p:spPr>
          <p:txBody>
            <a:bodyPr wrap="none" anchor="ctr">
              <a:spAutoFit/>
            </a:bodyPr>
            <a:lstStyle/>
            <a:p>
              <a:r>
                <a:rPr lang="en-US" altLang="zh-CN">
                  <a:ea typeface="宋体" pitchFamily="2" charset="-122"/>
                </a:rPr>
                <a:t>_</a:t>
              </a:r>
            </a:p>
          </p:txBody>
        </p:sp>
        <p:sp>
          <p:nvSpPr>
            <p:cNvPr id="9253" name="Text Box 16"/>
            <p:cNvSpPr txBox="1">
              <a:spLocks noChangeArrowheads="1"/>
            </p:cNvSpPr>
            <p:nvPr/>
          </p:nvSpPr>
          <p:spPr bwMode="auto">
            <a:xfrm>
              <a:off x="1652863" y="4576978"/>
              <a:ext cx="606256" cy="461665"/>
            </a:xfrm>
            <a:prstGeom prst="rect">
              <a:avLst/>
            </a:prstGeom>
            <a:noFill/>
            <a:ln w="28575">
              <a:noFill/>
              <a:miter lim="800000"/>
              <a:headEnd/>
              <a:tailEnd/>
            </a:ln>
          </p:spPr>
          <p:txBody>
            <a:bodyPr wrap="none" anchor="ctr">
              <a:spAutoFit/>
            </a:bodyPr>
            <a:lstStyle/>
            <a:p>
              <a:r>
                <a:rPr lang="en-US" altLang="zh-CN" sz="2400" i="1">
                  <a:solidFill>
                    <a:srgbClr val="6600FF"/>
                  </a:solidFill>
                  <a:ea typeface="宋体" pitchFamily="2" charset="-122"/>
                </a:rPr>
                <a:t>u</a:t>
              </a:r>
              <a:r>
                <a:rPr lang="en-US" altLang="zh-CN" sz="2400" baseline="-25000">
                  <a:solidFill>
                    <a:srgbClr val="6600FF"/>
                  </a:solidFill>
                  <a:ea typeface="宋体" pitchFamily="2" charset="-122"/>
                </a:rPr>
                <a:t>R3</a:t>
              </a:r>
              <a:endParaRPr lang="en-US" altLang="zh-CN" sz="2400">
                <a:solidFill>
                  <a:srgbClr val="6600FF"/>
                </a:solidFill>
                <a:ea typeface="宋体" pitchFamily="2" charset="-122"/>
              </a:endParaRPr>
            </a:p>
          </p:txBody>
        </p:sp>
      </p:gr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bwMode="auto">
          <a:xfrm>
            <a:off x="639763" y="433388"/>
            <a:ext cx="8439150" cy="641350"/>
          </a:xfrm>
          <a:prstGeom prst="rect">
            <a:avLst/>
          </a:prstGeom>
          <a:noFill/>
          <a:ln algn="ctr">
            <a:miter lim="800000"/>
            <a:headEnd/>
            <a:tailEnd/>
          </a:ln>
        </p:spPr>
        <p:txBody>
          <a:bodyPr anchor="b"/>
          <a:lstStyle/>
          <a:p>
            <a:pPr algn="l" eaLnBrk="1" hangingPunct="1"/>
            <a:r>
              <a:rPr lang="en-US" altLang="zh-CN" sz="3200" b="1" smtClean="0">
                <a:solidFill>
                  <a:srgbClr val="990000"/>
                </a:solidFill>
                <a:ea typeface="华文行楷" pitchFamily="2" charset="-122"/>
                <a:cs typeface="Times New Roman" pitchFamily="18" charset="0"/>
              </a:rPr>
              <a:t>§1-9  </a:t>
            </a:r>
            <a:r>
              <a:rPr lang="zh-CN" altLang="en-US" sz="3200" b="1" smtClean="0">
                <a:solidFill>
                  <a:srgbClr val="990000"/>
                </a:solidFill>
                <a:ea typeface="华文行楷" pitchFamily="2" charset="-122"/>
                <a:cs typeface="Times New Roman" pitchFamily="18" charset="0"/>
              </a:rPr>
              <a:t>两类约束  </a:t>
            </a:r>
            <a:r>
              <a:rPr lang="en-US" altLang="zh-CN" sz="3200" b="1" smtClean="0">
                <a:solidFill>
                  <a:srgbClr val="990000"/>
                </a:solidFill>
                <a:ea typeface="华文行楷" pitchFamily="2" charset="-122"/>
                <a:cs typeface="Times New Roman" pitchFamily="18" charset="0"/>
              </a:rPr>
              <a:t>KCL</a:t>
            </a:r>
            <a:r>
              <a:rPr lang="zh-CN" altLang="en-US" sz="3200" b="1" smtClean="0">
                <a:solidFill>
                  <a:srgbClr val="990000"/>
                </a:solidFill>
                <a:ea typeface="华文行楷" pitchFamily="2" charset="-122"/>
                <a:cs typeface="Times New Roman" pitchFamily="18" charset="0"/>
              </a:rPr>
              <a:t>与</a:t>
            </a:r>
            <a:r>
              <a:rPr lang="en-US" altLang="zh-CN" sz="3200" b="1" smtClean="0">
                <a:solidFill>
                  <a:srgbClr val="990000"/>
                </a:solidFill>
                <a:ea typeface="华文行楷" pitchFamily="2" charset="-122"/>
                <a:cs typeface="Times New Roman" pitchFamily="18" charset="0"/>
              </a:rPr>
              <a:t>KVL</a:t>
            </a:r>
            <a:r>
              <a:rPr lang="zh-CN" altLang="en-US" sz="3200" b="1" smtClean="0">
                <a:solidFill>
                  <a:srgbClr val="990000"/>
                </a:solidFill>
                <a:ea typeface="华文行楷" pitchFamily="2" charset="-122"/>
                <a:cs typeface="Times New Roman" pitchFamily="18" charset="0"/>
              </a:rPr>
              <a:t>方程的独立性</a:t>
            </a:r>
          </a:p>
        </p:txBody>
      </p:sp>
      <p:sp>
        <p:nvSpPr>
          <p:cNvPr id="23555" name="Rectangle 3"/>
          <p:cNvSpPr>
            <a:spLocks noChangeArrowheads="1"/>
          </p:cNvSpPr>
          <p:nvPr/>
        </p:nvSpPr>
        <p:spPr bwMode="auto">
          <a:xfrm>
            <a:off x="831850" y="1279525"/>
            <a:ext cx="2497138" cy="519113"/>
          </a:xfrm>
          <a:prstGeom prst="rect">
            <a:avLst/>
          </a:prstGeom>
          <a:noFill/>
          <a:ln w="9525">
            <a:noFill/>
            <a:miter lim="800000"/>
            <a:headEnd/>
            <a:tailEnd/>
          </a:ln>
        </p:spPr>
        <p:txBody>
          <a:bodyPr>
            <a:spAutoFit/>
          </a:bodyPr>
          <a:lstStyle/>
          <a:p>
            <a:pPr algn="l" eaLnBrk="1" hangingPunct="1"/>
            <a:r>
              <a:rPr lang="en-US" altLang="zh-CN">
                <a:solidFill>
                  <a:srgbClr val="FF3300"/>
                </a:solidFill>
                <a:ea typeface="华文中宋" pitchFamily="2" charset="-122"/>
              </a:rPr>
              <a:t>1. </a:t>
            </a:r>
            <a:r>
              <a:rPr lang="zh-CN" altLang="en-US">
                <a:solidFill>
                  <a:srgbClr val="FF3300"/>
                </a:solidFill>
                <a:ea typeface="华文中宋" pitchFamily="2" charset="-122"/>
              </a:rPr>
              <a:t>两类约束</a:t>
            </a:r>
          </a:p>
        </p:txBody>
      </p:sp>
      <p:sp>
        <p:nvSpPr>
          <p:cNvPr id="23556" name="Rectangle 6"/>
          <p:cNvSpPr>
            <a:spLocks noChangeArrowheads="1"/>
          </p:cNvSpPr>
          <p:nvPr/>
        </p:nvSpPr>
        <p:spPr bwMode="auto">
          <a:xfrm>
            <a:off x="2052638" y="2185988"/>
            <a:ext cx="92075" cy="396875"/>
          </a:xfrm>
          <a:prstGeom prst="rect">
            <a:avLst/>
          </a:prstGeom>
          <a:noFill/>
          <a:ln w="9525">
            <a:noFill/>
            <a:miter lim="800000"/>
            <a:headEnd/>
            <a:tailEnd/>
          </a:ln>
        </p:spPr>
        <p:txBody>
          <a:bodyPr lIns="0" tIns="0" rIns="0" bIns="0">
            <a:spAutoFit/>
          </a:bodyPr>
          <a:lstStyle/>
          <a:p>
            <a:pPr algn="l" eaLnBrk="1" hangingPunct="1"/>
            <a:r>
              <a:rPr lang="en-US" altLang="zh-CN" sz="2600">
                <a:ea typeface="宋体" pitchFamily="2" charset="-122"/>
              </a:rPr>
              <a:t>:</a:t>
            </a:r>
            <a:endParaRPr lang="en-US" altLang="zh-CN" sz="3600">
              <a:latin typeface="Tahoma" pitchFamily="34" charset="0"/>
              <a:ea typeface="宋体" pitchFamily="2" charset="-122"/>
            </a:endParaRPr>
          </a:p>
        </p:txBody>
      </p:sp>
      <p:sp>
        <p:nvSpPr>
          <p:cNvPr id="23557" name="Rectangle 9"/>
          <p:cNvSpPr>
            <a:spLocks noChangeArrowheads="1"/>
          </p:cNvSpPr>
          <p:nvPr/>
        </p:nvSpPr>
        <p:spPr bwMode="auto">
          <a:xfrm>
            <a:off x="2736850" y="2614613"/>
            <a:ext cx="95250" cy="228600"/>
          </a:xfrm>
          <a:prstGeom prst="rect">
            <a:avLst/>
          </a:prstGeom>
          <a:noFill/>
          <a:ln w="9525">
            <a:noFill/>
            <a:miter lim="800000"/>
            <a:headEnd/>
            <a:tailEnd/>
          </a:ln>
        </p:spPr>
        <p:txBody>
          <a:bodyPr lIns="0" tIns="0" rIns="0" bIns="0">
            <a:spAutoFit/>
          </a:bodyPr>
          <a:lstStyle/>
          <a:p>
            <a:pPr algn="l" eaLnBrk="1" hangingPunct="1"/>
            <a:r>
              <a:rPr lang="en-US" altLang="zh-CN" sz="1500">
                <a:ea typeface="宋体" pitchFamily="2" charset="-122"/>
              </a:rPr>
              <a:t>1</a:t>
            </a:r>
            <a:endParaRPr lang="en-US" altLang="zh-CN" sz="3600">
              <a:latin typeface="Tahoma" pitchFamily="34" charset="0"/>
              <a:ea typeface="宋体" pitchFamily="2" charset="-122"/>
            </a:endParaRPr>
          </a:p>
        </p:txBody>
      </p:sp>
      <p:sp>
        <p:nvSpPr>
          <p:cNvPr id="23558" name="Rectangle 11"/>
          <p:cNvSpPr>
            <a:spLocks noChangeArrowheads="1"/>
          </p:cNvSpPr>
          <p:nvPr/>
        </p:nvSpPr>
        <p:spPr bwMode="auto">
          <a:xfrm>
            <a:off x="2489200" y="2060575"/>
            <a:ext cx="342900" cy="579438"/>
          </a:xfrm>
          <a:prstGeom prst="rect">
            <a:avLst/>
          </a:prstGeom>
          <a:noFill/>
          <a:ln w="9525">
            <a:noFill/>
            <a:miter lim="800000"/>
            <a:headEnd/>
            <a:tailEnd/>
          </a:ln>
        </p:spPr>
        <p:txBody>
          <a:bodyPr lIns="0" tIns="0" rIns="0" bIns="0">
            <a:spAutoFit/>
          </a:bodyPr>
          <a:lstStyle/>
          <a:p>
            <a:pPr algn="l" eaLnBrk="1" hangingPunct="1"/>
            <a:r>
              <a:rPr lang="en-US" altLang="zh-CN" sz="3800">
                <a:latin typeface="Symbol" pitchFamily="18" charset="2"/>
                <a:ea typeface="宋体" pitchFamily="2" charset="-122"/>
              </a:rPr>
              <a:t>å</a:t>
            </a:r>
            <a:endParaRPr lang="en-US" altLang="zh-CN" sz="3600">
              <a:latin typeface="Tahoma" pitchFamily="34" charset="0"/>
              <a:ea typeface="宋体" pitchFamily="2" charset="-122"/>
            </a:endParaRPr>
          </a:p>
        </p:txBody>
      </p:sp>
      <p:sp>
        <p:nvSpPr>
          <p:cNvPr id="23559" name="Rectangle 12"/>
          <p:cNvSpPr>
            <a:spLocks noChangeArrowheads="1"/>
          </p:cNvSpPr>
          <p:nvPr/>
        </p:nvSpPr>
        <p:spPr bwMode="auto">
          <a:xfrm>
            <a:off x="2627313" y="2593975"/>
            <a:ext cx="104775" cy="228600"/>
          </a:xfrm>
          <a:prstGeom prst="rect">
            <a:avLst/>
          </a:prstGeom>
          <a:noFill/>
          <a:ln w="9525">
            <a:noFill/>
            <a:miter lim="800000"/>
            <a:headEnd/>
            <a:tailEnd/>
          </a:ln>
        </p:spPr>
        <p:txBody>
          <a:bodyPr lIns="0" tIns="0" rIns="0" bIns="0">
            <a:spAutoFit/>
          </a:bodyPr>
          <a:lstStyle/>
          <a:p>
            <a:pPr algn="l" eaLnBrk="1" hangingPunct="1"/>
            <a:r>
              <a:rPr lang="en-US" altLang="zh-CN" sz="1500">
                <a:latin typeface="Symbol" pitchFamily="18" charset="2"/>
                <a:ea typeface="宋体" pitchFamily="2" charset="-122"/>
              </a:rPr>
              <a:t>=</a:t>
            </a:r>
            <a:endParaRPr lang="en-US" altLang="zh-CN" sz="3600">
              <a:latin typeface="Tahoma" pitchFamily="34" charset="0"/>
              <a:ea typeface="宋体" pitchFamily="2" charset="-122"/>
            </a:endParaRPr>
          </a:p>
        </p:txBody>
      </p:sp>
      <p:sp>
        <p:nvSpPr>
          <p:cNvPr id="23560" name="Rectangle 13"/>
          <p:cNvSpPr>
            <a:spLocks noChangeArrowheads="1"/>
          </p:cNvSpPr>
          <p:nvPr/>
        </p:nvSpPr>
        <p:spPr bwMode="auto">
          <a:xfrm>
            <a:off x="2608263" y="1963738"/>
            <a:ext cx="261937" cy="228600"/>
          </a:xfrm>
          <a:prstGeom prst="rect">
            <a:avLst/>
          </a:prstGeom>
          <a:noFill/>
          <a:ln w="9525">
            <a:noFill/>
            <a:miter lim="800000"/>
            <a:headEnd/>
            <a:tailEnd/>
          </a:ln>
        </p:spPr>
        <p:txBody>
          <a:bodyPr lIns="0" tIns="0" rIns="0" bIns="0">
            <a:spAutoFit/>
          </a:bodyPr>
          <a:lstStyle/>
          <a:p>
            <a:pPr algn="l" eaLnBrk="1" hangingPunct="1"/>
            <a:r>
              <a:rPr lang="en-US" altLang="zh-CN" sz="1500" i="1">
                <a:ea typeface="宋体" pitchFamily="2" charset="-122"/>
              </a:rPr>
              <a:t>n</a:t>
            </a:r>
            <a:endParaRPr lang="en-US" altLang="zh-CN" sz="3600">
              <a:ea typeface="宋体" pitchFamily="2" charset="-122"/>
              <a:cs typeface="Times New Roman" pitchFamily="18" charset="0"/>
            </a:endParaRPr>
          </a:p>
        </p:txBody>
      </p:sp>
      <p:sp>
        <p:nvSpPr>
          <p:cNvPr id="23561" name="Rectangle 14"/>
          <p:cNvSpPr>
            <a:spLocks noChangeArrowheads="1"/>
          </p:cNvSpPr>
          <p:nvPr/>
        </p:nvSpPr>
        <p:spPr bwMode="auto">
          <a:xfrm>
            <a:off x="2511425" y="2616200"/>
            <a:ext cx="69850" cy="228600"/>
          </a:xfrm>
          <a:prstGeom prst="rect">
            <a:avLst/>
          </a:prstGeom>
          <a:noFill/>
          <a:ln w="9525">
            <a:noFill/>
            <a:miter lim="800000"/>
            <a:headEnd/>
            <a:tailEnd/>
          </a:ln>
        </p:spPr>
        <p:txBody>
          <a:bodyPr lIns="0" tIns="0" rIns="0" bIns="0">
            <a:spAutoFit/>
          </a:bodyPr>
          <a:lstStyle/>
          <a:p>
            <a:pPr algn="l" eaLnBrk="1" hangingPunct="1"/>
            <a:r>
              <a:rPr lang="en-US" altLang="zh-CN" sz="1500" i="1">
                <a:ea typeface="宋体" pitchFamily="2" charset="-122"/>
              </a:rPr>
              <a:t>k</a:t>
            </a:r>
            <a:endParaRPr lang="en-US" altLang="zh-CN" sz="3600">
              <a:latin typeface="Tahoma" pitchFamily="34" charset="0"/>
              <a:ea typeface="宋体" pitchFamily="2" charset="-122"/>
            </a:endParaRPr>
          </a:p>
        </p:txBody>
      </p:sp>
      <p:sp>
        <p:nvSpPr>
          <p:cNvPr id="23562" name="Rectangle 15"/>
          <p:cNvSpPr>
            <a:spLocks noChangeArrowheads="1"/>
          </p:cNvSpPr>
          <p:nvPr/>
        </p:nvSpPr>
        <p:spPr bwMode="auto">
          <a:xfrm>
            <a:off x="2933700" y="2185988"/>
            <a:ext cx="1254125" cy="396875"/>
          </a:xfrm>
          <a:prstGeom prst="rect">
            <a:avLst/>
          </a:prstGeom>
          <a:noFill/>
          <a:ln w="9525">
            <a:noFill/>
            <a:miter lim="800000"/>
            <a:headEnd/>
            <a:tailEnd/>
          </a:ln>
        </p:spPr>
        <p:txBody>
          <a:bodyPr lIns="0" tIns="0" rIns="0" bIns="0">
            <a:spAutoFit/>
          </a:bodyPr>
          <a:lstStyle/>
          <a:p>
            <a:pPr algn="l" eaLnBrk="1" hangingPunct="1"/>
            <a:r>
              <a:rPr lang="en-US" altLang="zh-CN" sz="2600" i="1">
                <a:ea typeface="宋体" pitchFamily="2" charset="-122"/>
              </a:rPr>
              <a:t>i</a:t>
            </a:r>
            <a:r>
              <a:rPr lang="en-US" altLang="zh-CN" sz="2600" baseline="-25000">
                <a:ea typeface="宋体" pitchFamily="2" charset="-122"/>
              </a:rPr>
              <a:t>k</a:t>
            </a:r>
            <a:r>
              <a:rPr lang="en-US" altLang="zh-CN" sz="2600" i="1" baseline="-25000">
                <a:ea typeface="宋体" pitchFamily="2" charset="-122"/>
              </a:rPr>
              <a:t> </a:t>
            </a:r>
            <a:r>
              <a:rPr lang="en-US" altLang="zh-CN" sz="2600" i="1">
                <a:ea typeface="宋体" pitchFamily="2" charset="-122"/>
              </a:rPr>
              <a:t>= </a:t>
            </a:r>
            <a:r>
              <a:rPr lang="en-US" altLang="zh-CN" sz="2600">
                <a:ea typeface="宋体" pitchFamily="2" charset="-122"/>
              </a:rPr>
              <a:t>0</a:t>
            </a:r>
            <a:r>
              <a:rPr lang="zh-CN" altLang="en-US" sz="2600">
                <a:ea typeface="宋体" pitchFamily="2" charset="-122"/>
              </a:rPr>
              <a:t>，</a:t>
            </a:r>
            <a:endParaRPr lang="en-US" altLang="zh-CN" sz="3600">
              <a:latin typeface="Tahoma" pitchFamily="34" charset="0"/>
              <a:ea typeface="宋体" pitchFamily="2" charset="-122"/>
            </a:endParaRPr>
          </a:p>
        </p:txBody>
      </p:sp>
      <p:sp>
        <p:nvSpPr>
          <p:cNvPr id="23563" name="Rectangle 16"/>
          <p:cNvSpPr>
            <a:spLocks noChangeArrowheads="1"/>
          </p:cNvSpPr>
          <p:nvPr/>
        </p:nvSpPr>
        <p:spPr bwMode="auto">
          <a:xfrm>
            <a:off x="1285875" y="2185988"/>
            <a:ext cx="868363" cy="396875"/>
          </a:xfrm>
          <a:prstGeom prst="rect">
            <a:avLst/>
          </a:prstGeom>
          <a:noFill/>
          <a:ln w="9525">
            <a:noFill/>
            <a:miter lim="800000"/>
            <a:headEnd/>
            <a:tailEnd/>
          </a:ln>
        </p:spPr>
        <p:txBody>
          <a:bodyPr lIns="0" tIns="0" rIns="0" bIns="0">
            <a:spAutoFit/>
          </a:bodyPr>
          <a:lstStyle/>
          <a:p>
            <a:pPr algn="l" eaLnBrk="1" hangingPunct="1"/>
            <a:r>
              <a:rPr lang="en-US" altLang="zh-CN" sz="2600">
                <a:ea typeface="宋体" pitchFamily="2" charset="-122"/>
              </a:rPr>
              <a:t>KCL</a:t>
            </a:r>
            <a:endParaRPr lang="en-US" altLang="zh-CN" sz="3600">
              <a:latin typeface="Tahoma" pitchFamily="34" charset="0"/>
              <a:ea typeface="宋体" pitchFamily="2" charset="-122"/>
            </a:endParaRPr>
          </a:p>
        </p:txBody>
      </p:sp>
      <p:sp>
        <p:nvSpPr>
          <p:cNvPr id="23564" name="Rectangle 17"/>
          <p:cNvSpPr>
            <a:spLocks noChangeArrowheads="1"/>
          </p:cNvSpPr>
          <p:nvPr/>
        </p:nvSpPr>
        <p:spPr bwMode="auto">
          <a:xfrm>
            <a:off x="3825875" y="2071688"/>
            <a:ext cx="2663825" cy="519112"/>
          </a:xfrm>
          <a:prstGeom prst="rect">
            <a:avLst/>
          </a:prstGeom>
          <a:noFill/>
          <a:ln w="9525">
            <a:noFill/>
            <a:miter lim="800000"/>
            <a:headEnd/>
            <a:tailEnd/>
          </a:ln>
        </p:spPr>
        <p:txBody>
          <a:bodyPr>
            <a:spAutoFit/>
          </a:bodyPr>
          <a:lstStyle/>
          <a:p>
            <a:pPr algn="l" eaLnBrk="1" hangingPunct="1"/>
            <a:r>
              <a:rPr lang="zh-CN" altLang="en-US">
                <a:latin typeface="金长城美黑体"/>
                <a:ea typeface="华文中宋" pitchFamily="2" charset="-122"/>
              </a:rPr>
              <a:t>节点电流约束</a:t>
            </a:r>
            <a:endParaRPr lang="zh-CN" altLang="en-US">
              <a:latin typeface="Arial" pitchFamily="34" charset="0"/>
              <a:ea typeface="华文中宋" pitchFamily="2" charset="-122"/>
            </a:endParaRPr>
          </a:p>
        </p:txBody>
      </p:sp>
      <p:sp>
        <p:nvSpPr>
          <p:cNvPr id="23565" name="AutoShape 31"/>
          <p:cNvSpPr>
            <a:spLocks/>
          </p:cNvSpPr>
          <p:nvPr/>
        </p:nvSpPr>
        <p:spPr bwMode="auto">
          <a:xfrm>
            <a:off x="6262688" y="2193925"/>
            <a:ext cx="215900" cy="1366838"/>
          </a:xfrm>
          <a:prstGeom prst="rightBrace">
            <a:avLst>
              <a:gd name="adj1" fmla="val 62430"/>
              <a:gd name="adj2" fmla="val 50000"/>
            </a:avLst>
          </a:prstGeom>
          <a:noFill/>
          <a:ln w="25400">
            <a:solidFill>
              <a:srgbClr val="0000FF"/>
            </a:solidFill>
            <a:round/>
            <a:headEnd/>
            <a:tailEnd type="none" w="lg" len="lg"/>
          </a:ln>
        </p:spPr>
        <p:txBody>
          <a:bodyPr anchor="ctr">
            <a:spAutoFit/>
          </a:bodyPr>
          <a:lstStyle/>
          <a:p>
            <a:endParaRPr lang="zh-CN" altLang="en-US"/>
          </a:p>
        </p:txBody>
      </p:sp>
      <p:sp>
        <p:nvSpPr>
          <p:cNvPr id="23566" name="Rectangle 32"/>
          <p:cNvSpPr>
            <a:spLocks noChangeArrowheads="1"/>
          </p:cNvSpPr>
          <p:nvPr/>
        </p:nvSpPr>
        <p:spPr bwMode="auto">
          <a:xfrm>
            <a:off x="6643688" y="2292350"/>
            <a:ext cx="1846262" cy="522288"/>
          </a:xfrm>
          <a:prstGeom prst="rect">
            <a:avLst/>
          </a:prstGeom>
          <a:noFill/>
          <a:ln w="9525">
            <a:noFill/>
            <a:miter lim="800000"/>
            <a:headEnd/>
            <a:tailEnd/>
          </a:ln>
        </p:spPr>
        <p:txBody>
          <a:bodyPr>
            <a:spAutoFit/>
          </a:bodyPr>
          <a:lstStyle/>
          <a:p>
            <a:pPr algn="l" eaLnBrk="1" hangingPunct="1"/>
            <a:r>
              <a:rPr lang="zh-CN" altLang="en-US">
                <a:solidFill>
                  <a:srgbClr val="0000DE"/>
                </a:solidFill>
                <a:latin typeface="金长城美黑体"/>
                <a:ea typeface="华文中宋" pitchFamily="2" charset="-122"/>
              </a:rPr>
              <a:t>拓扑约束</a:t>
            </a:r>
            <a:endParaRPr lang="en-US" altLang="zh-CN">
              <a:solidFill>
                <a:srgbClr val="0000DE"/>
              </a:solidFill>
              <a:latin typeface="金长城美黑体"/>
              <a:ea typeface="华文中宋" pitchFamily="2" charset="-122"/>
            </a:endParaRPr>
          </a:p>
        </p:txBody>
      </p:sp>
      <p:sp>
        <p:nvSpPr>
          <p:cNvPr id="23567" name="Rectangle 35"/>
          <p:cNvSpPr>
            <a:spLocks noChangeArrowheads="1"/>
          </p:cNvSpPr>
          <p:nvPr/>
        </p:nvSpPr>
        <p:spPr bwMode="auto">
          <a:xfrm>
            <a:off x="1143000" y="4057650"/>
            <a:ext cx="7342188" cy="708025"/>
          </a:xfrm>
          <a:prstGeom prst="rect">
            <a:avLst/>
          </a:prstGeom>
          <a:noFill/>
          <a:ln w="9525">
            <a:noFill/>
            <a:miter lim="800000"/>
            <a:headEnd/>
            <a:tailEnd/>
          </a:ln>
        </p:spPr>
        <p:txBody>
          <a:bodyPr>
            <a:spAutoFit/>
          </a:bodyPr>
          <a:lstStyle/>
          <a:p>
            <a:pPr algn="l" eaLnBrk="1" hangingPunct="1"/>
            <a:r>
              <a:rPr lang="en-US" altLang="zh-CN">
                <a:ea typeface="华文中宋" pitchFamily="2" charset="-122"/>
              </a:rPr>
              <a:t>VCR</a:t>
            </a:r>
            <a:r>
              <a:rPr lang="zh-CN" altLang="en-US">
                <a:ea typeface="华文中宋" pitchFamily="2" charset="-122"/>
              </a:rPr>
              <a:t>：元件的伏安特性    </a:t>
            </a:r>
            <a:r>
              <a:rPr lang="zh-CN" altLang="en-US" sz="4000">
                <a:solidFill>
                  <a:srgbClr val="3333FF"/>
                </a:solidFill>
                <a:ea typeface="华文中宋" pitchFamily="2" charset="-122"/>
              </a:rPr>
              <a:t>→</a:t>
            </a:r>
            <a:r>
              <a:rPr lang="zh-CN" altLang="en-US" sz="4000">
                <a:ea typeface="华文中宋" pitchFamily="2" charset="-122"/>
              </a:rPr>
              <a:t>  </a:t>
            </a:r>
            <a:r>
              <a:rPr lang="zh-CN" altLang="en-US">
                <a:solidFill>
                  <a:srgbClr val="3333FF"/>
                </a:solidFill>
                <a:latin typeface="金长城美黑体"/>
                <a:ea typeface="华文中宋" pitchFamily="2" charset="-122"/>
              </a:rPr>
              <a:t>元件约束</a:t>
            </a:r>
            <a:endParaRPr lang="en-US" altLang="zh-CN">
              <a:solidFill>
                <a:srgbClr val="3333FF"/>
              </a:solidFill>
              <a:latin typeface="金长城美黑体"/>
              <a:ea typeface="华文中宋" pitchFamily="2" charset="-122"/>
            </a:endParaRPr>
          </a:p>
        </p:txBody>
      </p:sp>
      <p:sp>
        <p:nvSpPr>
          <p:cNvPr id="23568" name="Rectangle 20"/>
          <p:cNvSpPr>
            <a:spLocks noChangeArrowheads="1"/>
          </p:cNvSpPr>
          <p:nvPr/>
        </p:nvSpPr>
        <p:spPr bwMode="auto">
          <a:xfrm>
            <a:off x="2044700" y="3128963"/>
            <a:ext cx="109538" cy="396875"/>
          </a:xfrm>
          <a:prstGeom prst="rect">
            <a:avLst/>
          </a:prstGeom>
          <a:noFill/>
          <a:ln w="9525">
            <a:noFill/>
            <a:miter lim="800000"/>
            <a:headEnd/>
            <a:tailEnd/>
          </a:ln>
        </p:spPr>
        <p:txBody>
          <a:bodyPr wrap="none" lIns="0" tIns="0" rIns="0" bIns="0">
            <a:spAutoFit/>
          </a:bodyPr>
          <a:lstStyle/>
          <a:p>
            <a:pPr algn="l" eaLnBrk="1" hangingPunct="1"/>
            <a:r>
              <a:rPr lang="en-US" altLang="zh-CN" sz="2600">
                <a:ea typeface="宋体" pitchFamily="2" charset="-122"/>
              </a:rPr>
              <a:t>:</a:t>
            </a:r>
            <a:endParaRPr lang="en-US" altLang="zh-CN" sz="3600">
              <a:latin typeface="Tahoma" pitchFamily="34" charset="0"/>
              <a:ea typeface="宋体" pitchFamily="2" charset="-122"/>
            </a:endParaRPr>
          </a:p>
        </p:txBody>
      </p:sp>
      <p:sp>
        <p:nvSpPr>
          <p:cNvPr id="23569" name="Rectangle 21"/>
          <p:cNvSpPr>
            <a:spLocks noChangeArrowheads="1"/>
          </p:cNvSpPr>
          <p:nvPr/>
        </p:nvSpPr>
        <p:spPr bwMode="auto">
          <a:xfrm>
            <a:off x="2713038" y="3532188"/>
            <a:ext cx="95250" cy="228600"/>
          </a:xfrm>
          <a:prstGeom prst="rect">
            <a:avLst/>
          </a:prstGeom>
          <a:noFill/>
          <a:ln w="9525">
            <a:noFill/>
            <a:miter lim="800000"/>
            <a:headEnd/>
            <a:tailEnd/>
          </a:ln>
        </p:spPr>
        <p:txBody>
          <a:bodyPr wrap="none" lIns="0" tIns="0" rIns="0" bIns="0">
            <a:spAutoFit/>
          </a:bodyPr>
          <a:lstStyle/>
          <a:p>
            <a:pPr algn="l" eaLnBrk="1" hangingPunct="1"/>
            <a:r>
              <a:rPr lang="en-US" altLang="zh-CN" sz="1500">
                <a:ea typeface="宋体" pitchFamily="2" charset="-122"/>
              </a:rPr>
              <a:t>1</a:t>
            </a:r>
            <a:endParaRPr lang="en-US" altLang="zh-CN" sz="3600">
              <a:latin typeface="Tahoma" pitchFamily="34" charset="0"/>
              <a:ea typeface="宋体" pitchFamily="2" charset="-122"/>
            </a:endParaRPr>
          </a:p>
        </p:txBody>
      </p:sp>
      <p:sp>
        <p:nvSpPr>
          <p:cNvPr id="23570" name="Rectangle 23"/>
          <p:cNvSpPr>
            <a:spLocks noChangeArrowheads="1"/>
          </p:cNvSpPr>
          <p:nvPr/>
        </p:nvSpPr>
        <p:spPr bwMode="auto">
          <a:xfrm>
            <a:off x="2465388" y="3003550"/>
            <a:ext cx="347662" cy="584200"/>
          </a:xfrm>
          <a:prstGeom prst="rect">
            <a:avLst/>
          </a:prstGeom>
          <a:noFill/>
          <a:ln w="9525">
            <a:noFill/>
            <a:miter lim="800000"/>
            <a:headEnd/>
            <a:tailEnd/>
          </a:ln>
        </p:spPr>
        <p:txBody>
          <a:bodyPr wrap="none" lIns="0" tIns="0" rIns="0" bIns="0">
            <a:spAutoFit/>
          </a:bodyPr>
          <a:lstStyle/>
          <a:p>
            <a:pPr algn="l" eaLnBrk="1" hangingPunct="1"/>
            <a:r>
              <a:rPr lang="en-US" altLang="zh-CN" sz="3800">
                <a:latin typeface="Symbol" pitchFamily="18" charset="2"/>
                <a:ea typeface="宋体" pitchFamily="2" charset="-122"/>
              </a:rPr>
              <a:t>å</a:t>
            </a:r>
            <a:endParaRPr lang="en-US" altLang="zh-CN" sz="3600">
              <a:latin typeface="Tahoma" pitchFamily="34" charset="0"/>
              <a:ea typeface="宋体" pitchFamily="2" charset="-122"/>
            </a:endParaRPr>
          </a:p>
        </p:txBody>
      </p:sp>
      <p:sp>
        <p:nvSpPr>
          <p:cNvPr id="23571" name="Rectangle 24"/>
          <p:cNvSpPr>
            <a:spLocks noChangeArrowheads="1"/>
          </p:cNvSpPr>
          <p:nvPr/>
        </p:nvSpPr>
        <p:spPr bwMode="auto">
          <a:xfrm>
            <a:off x="2605088" y="3511550"/>
            <a:ext cx="104775" cy="228600"/>
          </a:xfrm>
          <a:prstGeom prst="rect">
            <a:avLst/>
          </a:prstGeom>
          <a:noFill/>
          <a:ln w="9525">
            <a:noFill/>
            <a:miter lim="800000"/>
            <a:headEnd/>
            <a:tailEnd/>
          </a:ln>
        </p:spPr>
        <p:txBody>
          <a:bodyPr wrap="none" lIns="0" tIns="0" rIns="0" bIns="0">
            <a:spAutoFit/>
          </a:bodyPr>
          <a:lstStyle/>
          <a:p>
            <a:pPr algn="l" eaLnBrk="1" hangingPunct="1"/>
            <a:r>
              <a:rPr lang="en-US" altLang="zh-CN" sz="1500">
                <a:latin typeface="Symbol" pitchFamily="18" charset="2"/>
                <a:ea typeface="宋体" pitchFamily="2" charset="-122"/>
              </a:rPr>
              <a:t>=</a:t>
            </a:r>
            <a:endParaRPr lang="en-US" altLang="zh-CN" sz="3600">
              <a:latin typeface="Tahoma" pitchFamily="34" charset="0"/>
              <a:ea typeface="宋体" pitchFamily="2" charset="-122"/>
            </a:endParaRPr>
          </a:p>
        </p:txBody>
      </p:sp>
      <p:sp>
        <p:nvSpPr>
          <p:cNvPr id="23572" name="Rectangle 25"/>
          <p:cNvSpPr>
            <a:spLocks noChangeArrowheads="1"/>
          </p:cNvSpPr>
          <p:nvPr/>
        </p:nvSpPr>
        <p:spPr bwMode="auto">
          <a:xfrm>
            <a:off x="2573338" y="2919413"/>
            <a:ext cx="149225" cy="207962"/>
          </a:xfrm>
          <a:prstGeom prst="rect">
            <a:avLst/>
          </a:prstGeom>
          <a:noFill/>
          <a:ln w="9525">
            <a:noFill/>
            <a:miter lim="800000"/>
            <a:headEnd/>
            <a:tailEnd/>
          </a:ln>
        </p:spPr>
        <p:txBody>
          <a:bodyPr wrap="none" lIns="0" tIns="0" rIns="0" bIns="0">
            <a:spAutoFit/>
          </a:bodyPr>
          <a:lstStyle/>
          <a:p>
            <a:pPr algn="l" eaLnBrk="1" hangingPunct="1">
              <a:lnSpc>
                <a:spcPct val="90000"/>
              </a:lnSpc>
            </a:pPr>
            <a:r>
              <a:rPr lang="en-US" altLang="zh-CN" sz="1500" i="1">
                <a:ea typeface="宋体" pitchFamily="2" charset="-122"/>
              </a:rPr>
              <a:t>m</a:t>
            </a:r>
            <a:endParaRPr lang="en-US" altLang="zh-CN" sz="3600">
              <a:latin typeface="Tahoma" pitchFamily="34" charset="0"/>
              <a:ea typeface="宋体" pitchFamily="2" charset="-122"/>
            </a:endParaRPr>
          </a:p>
        </p:txBody>
      </p:sp>
      <p:sp>
        <p:nvSpPr>
          <p:cNvPr id="23573" name="Rectangle 26"/>
          <p:cNvSpPr>
            <a:spLocks noChangeArrowheads="1"/>
          </p:cNvSpPr>
          <p:nvPr/>
        </p:nvSpPr>
        <p:spPr bwMode="auto">
          <a:xfrm>
            <a:off x="2473325" y="3533775"/>
            <a:ext cx="95250" cy="228600"/>
          </a:xfrm>
          <a:prstGeom prst="rect">
            <a:avLst/>
          </a:prstGeom>
          <a:noFill/>
          <a:ln w="9525">
            <a:noFill/>
            <a:miter lim="800000"/>
            <a:headEnd/>
            <a:tailEnd/>
          </a:ln>
        </p:spPr>
        <p:txBody>
          <a:bodyPr wrap="none" lIns="0" tIns="0" rIns="0" bIns="0">
            <a:spAutoFit/>
          </a:bodyPr>
          <a:lstStyle/>
          <a:p>
            <a:pPr algn="l" eaLnBrk="1" hangingPunct="1"/>
            <a:r>
              <a:rPr lang="en-US" altLang="zh-CN" sz="1500" i="1">
                <a:ea typeface="宋体" pitchFamily="2" charset="-122"/>
              </a:rPr>
              <a:t>k</a:t>
            </a:r>
            <a:endParaRPr lang="en-US" altLang="zh-CN" sz="3600">
              <a:latin typeface="Tahoma" pitchFamily="34" charset="0"/>
              <a:ea typeface="宋体" pitchFamily="2" charset="-122"/>
            </a:endParaRPr>
          </a:p>
        </p:txBody>
      </p:sp>
      <p:sp>
        <p:nvSpPr>
          <p:cNvPr id="23574" name="Rectangle 28"/>
          <p:cNvSpPr>
            <a:spLocks noChangeArrowheads="1"/>
          </p:cNvSpPr>
          <p:nvPr/>
        </p:nvSpPr>
        <p:spPr bwMode="auto">
          <a:xfrm>
            <a:off x="1285875" y="3128963"/>
            <a:ext cx="715963" cy="396875"/>
          </a:xfrm>
          <a:prstGeom prst="rect">
            <a:avLst/>
          </a:prstGeom>
          <a:noFill/>
          <a:ln w="9525">
            <a:noFill/>
            <a:miter lim="800000"/>
            <a:headEnd/>
            <a:tailEnd/>
          </a:ln>
        </p:spPr>
        <p:txBody>
          <a:bodyPr wrap="none" lIns="0" tIns="0" rIns="0" bIns="0">
            <a:spAutoFit/>
          </a:bodyPr>
          <a:lstStyle/>
          <a:p>
            <a:pPr algn="l" eaLnBrk="1" hangingPunct="1"/>
            <a:r>
              <a:rPr lang="en-US" altLang="zh-CN" sz="2600">
                <a:ea typeface="宋体" pitchFamily="2" charset="-122"/>
              </a:rPr>
              <a:t>KVL</a:t>
            </a:r>
            <a:endParaRPr lang="en-US" altLang="zh-CN" sz="3600">
              <a:latin typeface="Tahoma" pitchFamily="34" charset="0"/>
              <a:ea typeface="宋体" pitchFamily="2" charset="-122"/>
            </a:endParaRPr>
          </a:p>
        </p:txBody>
      </p:sp>
      <p:sp>
        <p:nvSpPr>
          <p:cNvPr id="23575" name="Rectangle 29"/>
          <p:cNvSpPr>
            <a:spLocks noChangeArrowheads="1"/>
          </p:cNvSpPr>
          <p:nvPr/>
        </p:nvSpPr>
        <p:spPr bwMode="auto">
          <a:xfrm>
            <a:off x="3897313" y="3019425"/>
            <a:ext cx="2673350" cy="519113"/>
          </a:xfrm>
          <a:prstGeom prst="rect">
            <a:avLst/>
          </a:prstGeom>
          <a:noFill/>
          <a:ln w="9525">
            <a:noFill/>
            <a:miter lim="800000"/>
            <a:headEnd/>
            <a:tailEnd/>
          </a:ln>
        </p:spPr>
        <p:txBody>
          <a:bodyPr>
            <a:spAutoFit/>
          </a:bodyPr>
          <a:lstStyle/>
          <a:p>
            <a:pPr algn="l" eaLnBrk="1" hangingPunct="1"/>
            <a:r>
              <a:rPr lang="zh-CN" altLang="en-US">
                <a:latin typeface="金长城美黑体"/>
                <a:ea typeface="华文中宋" pitchFamily="2" charset="-122"/>
              </a:rPr>
              <a:t>回路电压约束</a:t>
            </a:r>
            <a:endParaRPr lang="zh-CN" altLang="en-US">
              <a:latin typeface="Arial" pitchFamily="34" charset="0"/>
              <a:ea typeface="华文中宋" pitchFamily="2" charset="-122"/>
            </a:endParaRPr>
          </a:p>
        </p:txBody>
      </p:sp>
      <p:sp>
        <p:nvSpPr>
          <p:cNvPr id="23576" name="Rectangle 45"/>
          <p:cNvSpPr>
            <a:spLocks noChangeArrowheads="1"/>
          </p:cNvSpPr>
          <p:nvPr/>
        </p:nvSpPr>
        <p:spPr bwMode="auto">
          <a:xfrm>
            <a:off x="2957513" y="3087688"/>
            <a:ext cx="1222375" cy="396875"/>
          </a:xfrm>
          <a:prstGeom prst="rect">
            <a:avLst/>
          </a:prstGeom>
          <a:noFill/>
          <a:ln w="9525">
            <a:noFill/>
            <a:miter lim="800000"/>
            <a:headEnd/>
            <a:tailEnd/>
          </a:ln>
        </p:spPr>
        <p:txBody>
          <a:bodyPr lIns="0" tIns="0" rIns="0" bIns="0">
            <a:spAutoFit/>
          </a:bodyPr>
          <a:lstStyle/>
          <a:p>
            <a:pPr algn="l" eaLnBrk="1" hangingPunct="1"/>
            <a:r>
              <a:rPr lang="en-US" altLang="zh-CN" sz="2600" i="1">
                <a:ea typeface="宋体" pitchFamily="2" charset="-122"/>
              </a:rPr>
              <a:t>u</a:t>
            </a:r>
            <a:r>
              <a:rPr lang="en-US" altLang="zh-CN" sz="2600" baseline="-25000">
                <a:ea typeface="宋体" pitchFamily="2" charset="-122"/>
              </a:rPr>
              <a:t>k</a:t>
            </a:r>
            <a:r>
              <a:rPr lang="en-US" altLang="zh-CN" sz="2600" i="1" baseline="-25000">
                <a:ea typeface="宋体" pitchFamily="2" charset="-122"/>
              </a:rPr>
              <a:t> </a:t>
            </a:r>
            <a:r>
              <a:rPr lang="en-US" altLang="zh-CN" sz="2600" i="1">
                <a:ea typeface="宋体" pitchFamily="2" charset="-122"/>
              </a:rPr>
              <a:t>= </a:t>
            </a:r>
            <a:r>
              <a:rPr lang="en-US" altLang="zh-CN" sz="2600">
                <a:ea typeface="宋体" pitchFamily="2" charset="-122"/>
              </a:rPr>
              <a:t>0</a:t>
            </a:r>
            <a:r>
              <a:rPr lang="zh-CN" altLang="en-US" sz="2600">
                <a:ea typeface="宋体" pitchFamily="2" charset="-122"/>
              </a:rPr>
              <a:t>，</a:t>
            </a:r>
            <a:endParaRPr lang="en-US" altLang="zh-CN" sz="3600">
              <a:latin typeface="Tahoma" pitchFamily="34" charset="0"/>
              <a:ea typeface="宋体" pitchFamily="2" charset="-122"/>
            </a:endParaRPr>
          </a:p>
        </p:txBody>
      </p:sp>
      <p:sp>
        <p:nvSpPr>
          <p:cNvPr id="23577" name="矩形 25"/>
          <p:cNvSpPr>
            <a:spLocks noChangeArrowheads="1"/>
          </p:cNvSpPr>
          <p:nvPr/>
        </p:nvSpPr>
        <p:spPr bwMode="auto">
          <a:xfrm>
            <a:off x="5497513" y="4662488"/>
            <a:ext cx="3376612" cy="523875"/>
          </a:xfrm>
          <a:prstGeom prst="rect">
            <a:avLst/>
          </a:prstGeom>
          <a:noFill/>
          <a:ln w="9525">
            <a:noFill/>
            <a:miter lim="800000"/>
            <a:headEnd/>
            <a:tailEnd/>
          </a:ln>
        </p:spPr>
        <p:txBody>
          <a:bodyPr wrap="none">
            <a:spAutoFit/>
          </a:bodyPr>
          <a:lstStyle/>
          <a:p>
            <a:r>
              <a:rPr lang="en-US" altLang="zh-CN">
                <a:solidFill>
                  <a:srgbClr val="3333FF"/>
                </a:solidFill>
                <a:ea typeface="华文中宋" pitchFamily="2" charset="-122"/>
                <a:cs typeface="Times New Roman" pitchFamily="18" charset="0"/>
              </a:rPr>
              <a:t> (element constrains)</a:t>
            </a:r>
            <a:endParaRPr lang="zh-CN" altLang="en-US">
              <a:solidFill>
                <a:srgbClr val="3333FF"/>
              </a:solidFill>
              <a:ea typeface="华文中宋" pitchFamily="2" charset="-122"/>
              <a:cs typeface="Times New Roman" pitchFamily="18" charset="0"/>
            </a:endParaRPr>
          </a:p>
        </p:txBody>
      </p:sp>
      <p:sp>
        <p:nvSpPr>
          <p:cNvPr id="23578" name="矩形 26"/>
          <p:cNvSpPr>
            <a:spLocks noChangeArrowheads="1"/>
          </p:cNvSpPr>
          <p:nvPr/>
        </p:nvSpPr>
        <p:spPr bwMode="auto">
          <a:xfrm>
            <a:off x="6632575" y="2822575"/>
            <a:ext cx="2090738" cy="954088"/>
          </a:xfrm>
          <a:prstGeom prst="rect">
            <a:avLst/>
          </a:prstGeom>
          <a:noFill/>
          <a:ln w="9525">
            <a:noFill/>
            <a:miter lim="800000"/>
            <a:headEnd/>
            <a:tailEnd/>
          </a:ln>
        </p:spPr>
        <p:txBody>
          <a:bodyPr wrap="none">
            <a:spAutoFit/>
          </a:bodyPr>
          <a:lstStyle/>
          <a:p>
            <a:pPr algn="l" eaLnBrk="1" hangingPunct="1"/>
            <a:r>
              <a:rPr lang="en-US" altLang="zh-CN">
                <a:solidFill>
                  <a:srgbClr val="0000DE"/>
                </a:solidFill>
                <a:ea typeface="华文中宋" pitchFamily="2" charset="-122"/>
              </a:rPr>
              <a:t>(topological </a:t>
            </a:r>
          </a:p>
          <a:p>
            <a:pPr algn="l" eaLnBrk="1" hangingPunct="1"/>
            <a:r>
              <a:rPr lang="en-US" altLang="zh-CN">
                <a:solidFill>
                  <a:srgbClr val="0000DE"/>
                </a:solidFill>
                <a:ea typeface="华文中宋" pitchFamily="2" charset="-122"/>
              </a:rPr>
              <a:t> constraints)</a:t>
            </a:r>
            <a:endParaRPr lang="zh-CN" altLang="en-US">
              <a:solidFill>
                <a:srgbClr val="0000DE"/>
              </a:solidFill>
              <a:ea typeface="华文中宋" pitchFamily="2" charset="-122"/>
            </a:endParaRPr>
          </a:p>
        </p:txBody>
      </p:sp>
      <p:sp>
        <p:nvSpPr>
          <p:cNvPr id="23579" name="矩形 27"/>
          <p:cNvSpPr>
            <a:spLocks noChangeArrowheads="1"/>
          </p:cNvSpPr>
          <p:nvPr/>
        </p:nvSpPr>
        <p:spPr bwMode="auto">
          <a:xfrm>
            <a:off x="1136650" y="5426075"/>
            <a:ext cx="5572125" cy="523875"/>
          </a:xfrm>
          <a:prstGeom prst="rect">
            <a:avLst/>
          </a:prstGeom>
          <a:noFill/>
          <a:ln w="9525">
            <a:noFill/>
            <a:miter lim="800000"/>
            <a:headEnd/>
            <a:tailEnd/>
          </a:ln>
        </p:spPr>
        <p:txBody>
          <a:bodyPr wrap="none">
            <a:spAutoFit/>
          </a:bodyPr>
          <a:lstStyle/>
          <a:p>
            <a:r>
              <a:rPr lang="zh-CN" altLang="en-US">
                <a:ea typeface="华文中宋" pitchFamily="2" charset="-122"/>
              </a:rPr>
              <a:t>所有集总电路都满足这两类约束。</a:t>
            </a:r>
            <a:endParaRPr lang="zh-CN" altLang="en-US"/>
          </a:p>
        </p:txBody>
      </p:sp>
      <p:sp>
        <p:nvSpPr>
          <p:cNvPr id="23580"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1-9</a:t>
            </a:r>
            <a:endParaRPr lang="zh-CN" altLang="en-US" sz="1600">
              <a:solidFill>
                <a:schemeClr val="bg1"/>
              </a:solidFill>
            </a:endParaRPr>
          </a:p>
        </p:txBody>
      </p:sp>
      <p:sp>
        <p:nvSpPr>
          <p:cNvPr id="23581" name="Text Box 14"/>
          <p:cNvSpPr txBox="1">
            <a:spLocks noChangeArrowheads="1"/>
          </p:cNvSpPr>
          <p:nvPr/>
        </p:nvSpPr>
        <p:spPr bwMode="auto">
          <a:xfrm>
            <a:off x="2768600" y="1284288"/>
            <a:ext cx="3605213" cy="522287"/>
          </a:xfrm>
          <a:prstGeom prst="rect">
            <a:avLst/>
          </a:prstGeom>
          <a:noFill/>
          <a:ln w="9525">
            <a:noFill/>
            <a:miter lim="800000"/>
            <a:headEnd/>
            <a:tailEnd/>
          </a:ln>
        </p:spPr>
        <p:txBody>
          <a:bodyPr>
            <a:spAutoFit/>
          </a:bodyPr>
          <a:lstStyle/>
          <a:p>
            <a:pPr algn="l" eaLnBrk="1" hangingPunct="1"/>
            <a:r>
              <a:rPr lang="zh-CN" altLang="en-US">
                <a:solidFill>
                  <a:srgbClr val="FF3300"/>
                </a:solidFill>
                <a:latin typeface="华文中宋" pitchFamily="2" charset="-122"/>
                <a:ea typeface="华文中宋" pitchFamily="2" charset="-122"/>
              </a:rPr>
              <a:t>→ 分析电路的依据</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4"/>
          <p:cNvSpPr txBox="1">
            <a:spLocks noChangeArrowheads="1"/>
          </p:cNvSpPr>
          <p:nvPr/>
        </p:nvSpPr>
        <p:spPr bwMode="auto">
          <a:xfrm>
            <a:off x="196850" y="403225"/>
            <a:ext cx="9069388" cy="1169988"/>
          </a:xfrm>
          <a:prstGeom prst="rect">
            <a:avLst/>
          </a:prstGeom>
          <a:noFill/>
          <a:ln w="9525">
            <a:noFill/>
            <a:miter lim="800000"/>
            <a:headEnd/>
            <a:tailEnd/>
          </a:ln>
        </p:spPr>
        <p:txBody>
          <a:bodyPr>
            <a:spAutoFit/>
          </a:bodyPr>
          <a:lstStyle/>
          <a:p>
            <a:pPr algn="l">
              <a:spcBef>
                <a:spcPct val="50000"/>
              </a:spcBef>
              <a:defRPr/>
            </a:pPr>
            <a:r>
              <a:rPr lang="zh-CN" altLang="en-US" dirty="0">
                <a:solidFill>
                  <a:srgbClr val="3333FF"/>
                </a:solidFill>
              </a:rPr>
              <a:t>  </a:t>
            </a:r>
            <a:r>
              <a:rPr lang="en-US" altLang="zh-CN" dirty="0">
                <a:solidFill>
                  <a:srgbClr val="FF0000"/>
                </a:solidFill>
                <a:latin typeface="+mn-lt"/>
                <a:ea typeface="华文中宋" pitchFamily="2" charset="-122"/>
              </a:rPr>
              <a:t>2. </a:t>
            </a:r>
            <a:r>
              <a:rPr lang="zh-CN" altLang="en-US" dirty="0">
                <a:solidFill>
                  <a:srgbClr val="FF0000"/>
                </a:solidFill>
                <a:latin typeface="+mn-lt"/>
                <a:ea typeface="华文中宋" pitchFamily="2" charset="-122"/>
              </a:rPr>
              <a:t>平面电路 </a:t>
            </a:r>
            <a:r>
              <a:rPr lang="en-US" altLang="zh-CN" dirty="0">
                <a:solidFill>
                  <a:srgbClr val="FF0000"/>
                </a:solidFill>
                <a:latin typeface="+mn-lt"/>
                <a:ea typeface="华文中宋" pitchFamily="2" charset="-122"/>
              </a:rPr>
              <a:t>(planar circuit)</a:t>
            </a:r>
          </a:p>
          <a:p>
            <a:pPr>
              <a:spcBef>
                <a:spcPct val="50000"/>
              </a:spcBef>
              <a:defRPr/>
            </a:pPr>
            <a:r>
              <a:rPr lang="zh-CN" altLang="en-US" dirty="0"/>
              <a:t>  </a:t>
            </a:r>
            <a:r>
              <a:rPr lang="zh-CN" altLang="en-US" dirty="0">
                <a:latin typeface="+mn-ea"/>
                <a:ea typeface="+mn-ea"/>
              </a:rPr>
              <a:t>可以画在一个平面上 而不使任何两支路交叠的电路</a:t>
            </a:r>
            <a:r>
              <a:rPr lang="en-US" altLang="zh-CN" dirty="0">
                <a:latin typeface="+mn-ea"/>
                <a:ea typeface="+mn-ea"/>
              </a:rPr>
              <a:t>.</a:t>
            </a:r>
            <a:endParaRPr lang="zh-CN" altLang="en-US" dirty="0">
              <a:latin typeface="+mn-ea"/>
              <a:ea typeface="+mn-ea"/>
            </a:endParaRPr>
          </a:p>
        </p:txBody>
      </p:sp>
      <p:grpSp>
        <p:nvGrpSpPr>
          <p:cNvPr id="24579" name="Group 37"/>
          <p:cNvGrpSpPr>
            <a:grpSpLocks/>
          </p:cNvGrpSpPr>
          <p:nvPr/>
        </p:nvGrpSpPr>
        <p:grpSpPr bwMode="auto">
          <a:xfrm>
            <a:off x="882650" y="3355975"/>
            <a:ext cx="466725" cy="114300"/>
            <a:chOff x="4368" y="2736"/>
            <a:chExt cx="261" cy="59"/>
          </a:xfrm>
        </p:grpSpPr>
        <p:sp>
          <p:nvSpPr>
            <p:cNvPr id="24627" name="Line 38"/>
            <p:cNvSpPr>
              <a:spLocks noChangeShapeType="1"/>
            </p:cNvSpPr>
            <p:nvPr/>
          </p:nvSpPr>
          <p:spPr bwMode="auto">
            <a:xfrm>
              <a:off x="4368" y="2736"/>
              <a:ext cx="261" cy="0"/>
            </a:xfrm>
            <a:prstGeom prst="line">
              <a:avLst/>
            </a:prstGeom>
            <a:noFill/>
            <a:ln w="28575">
              <a:solidFill>
                <a:schemeClr val="tx2"/>
              </a:solidFill>
              <a:round/>
              <a:headEnd/>
              <a:tailEnd/>
            </a:ln>
          </p:spPr>
          <p:txBody>
            <a:bodyPr anchor="ctr">
              <a:spAutoFit/>
            </a:bodyPr>
            <a:lstStyle/>
            <a:p>
              <a:endParaRPr lang="zh-CN" altLang="en-US"/>
            </a:p>
          </p:txBody>
        </p:sp>
        <p:sp>
          <p:nvSpPr>
            <p:cNvPr id="24628" name="Line 39"/>
            <p:cNvSpPr>
              <a:spLocks noChangeShapeType="1"/>
            </p:cNvSpPr>
            <p:nvPr/>
          </p:nvSpPr>
          <p:spPr bwMode="auto">
            <a:xfrm>
              <a:off x="4426" y="2795"/>
              <a:ext cx="145" cy="0"/>
            </a:xfrm>
            <a:prstGeom prst="line">
              <a:avLst/>
            </a:prstGeom>
            <a:noFill/>
            <a:ln w="28575">
              <a:solidFill>
                <a:schemeClr val="tx2"/>
              </a:solidFill>
              <a:round/>
              <a:headEnd/>
              <a:tailEnd/>
            </a:ln>
          </p:spPr>
          <p:txBody>
            <a:bodyPr wrap="none" anchor="ctr">
              <a:spAutoFit/>
            </a:bodyPr>
            <a:lstStyle/>
            <a:p>
              <a:endParaRPr lang="zh-CN" altLang="en-US"/>
            </a:p>
          </p:txBody>
        </p:sp>
      </p:grpSp>
      <p:sp>
        <p:nvSpPr>
          <p:cNvPr id="24580" name="Line 40"/>
          <p:cNvSpPr>
            <a:spLocks noChangeShapeType="1"/>
          </p:cNvSpPr>
          <p:nvPr/>
        </p:nvSpPr>
        <p:spPr bwMode="auto">
          <a:xfrm>
            <a:off x="1117600" y="3471863"/>
            <a:ext cx="0" cy="922337"/>
          </a:xfrm>
          <a:prstGeom prst="line">
            <a:avLst/>
          </a:prstGeom>
          <a:noFill/>
          <a:ln w="19050">
            <a:solidFill>
              <a:schemeClr val="tx1"/>
            </a:solidFill>
            <a:round/>
            <a:headEnd/>
            <a:tailEnd/>
          </a:ln>
        </p:spPr>
        <p:txBody>
          <a:bodyPr wrap="none" anchor="ctr"/>
          <a:lstStyle/>
          <a:p>
            <a:endParaRPr lang="zh-CN" altLang="en-US"/>
          </a:p>
        </p:txBody>
      </p:sp>
      <p:sp>
        <p:nvSpPr>
          <p:cNvPr id="24581" name="Line 41"/>
          <p:cNvSpPr>
            <a:spLocks noChangeShapeType="1"/>
          </p:cNvSpPr>
          <p:nvPr/>
        </p:nvSpPr>
        <p:spPr bwMode="auto">
          <a:xfrm flipV="1">
            <a:off x="1117600" y="2617788"/>
            <a:ext cx="0" cy="738187"/>
          </a:xfrm>
          <a:prstGeom prst="line">
            <a:avLst/>
          </a:prstGeom>
          <a:noFill/>
          <a:ln w="19050">
            <a:solidFill>
              <a:schemeClr val="tx1"/>
            </a:solidFill>
            <a:round/>
            <a:headEnd/>
            <a:tailEnd/>
          </a:ln>
        </p:spPr>
        <p:txBody>
          <a:bodyPr wrap="none" anchor="ctr"/>
          <a:lstStyle/>
          <a:p>
            <a:endParaRPr lang="zh-CN" altLang="en-US"/>
          </a:p>
        </p:txBody>
      </p:sp>
      <p:sp>
        <p:nvSpPr>
          <p:cNvPr id="24582" name="Line 42"/>
          <p:cNvSpPr>
            <a:spLocks noChangeShapeType="1"/>
          </p:cNvSpPr>
          <p:nvPr/>
        </p:nvSpPr>
        <p:spPr bwMode="auto">
          <a:xfrm>
            <a:off x="1117600" y="2617788"/>
            <a:ext cx="2233613" cy="0"/>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1511" name="Line 43"/>
          <p:cNvSpPr>
            <a:spLocks noChangeShapeType="1"/>
          </p:cNvSpPr>
          <p:nvPr/>
        </p:nvSpPr>
        <p:spPr bwMode="auto">
          <a:xfrm>
            <a:off x="1117600" y="4371975"/>
            <a:ext cx="2233613" cy="0"/>
          </a:xfrm>
          <a:prstGeom prst="line">
            <a:avLst/>
          </a:prstGeom>
          <a:noFill/>
          <a:ln w="19050">
            <a:solidFill>
              <a:schemeClr val="tx1"/>
            </a:solidFill>
            <a:round/>
            <a:headEnd/>
            <a:tailEnd/>
          </a:ln>
        </p:spPr>
        <p:txBody>
          <a:bodyPr wrap="none" anchor="ctr"/>
          <a:lstStyle/>
          <a:p>
            <a:pPr>
              <a:defRPr/>
            </a:pPr>
            <a:endParaRPr lang="zh-CN" altLang="en-US">
              <a:latin typeface="+mn-ea"/>
              <a:ea typeface="+mn-ea"/>
            </a:endParaRPr>
          </a:p>
        </p:txBody>
      </p:sp>
      <p:sp>
        <p:nvSpPr>
          <p:cNvPr id="24584" name="Line 44"/>
          <p:cNvSpPr>
            <a:spLocks noChangeShapeType="1"/>
          </p:cNvSpPr>
          <p:nvPr/>
        </p:nvSpPr>
        <p:spPr bwMode="auto">
          <a:xfrm>
            <a:off x="3351213" y="2617788"/>
            <a:ext cx="0" cy="1754187"/>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4585" name="Line 45"/>
          <p:cNvSpPr>
            <a:spLocks noChangeShapeType="1"/>
          </p:cNvSpPr>
          <p:nvPr/>
        </p:nvSpPr>
        <p:spPr bwMode="auto">
          <a:xfrm flipV="1">
            <a:off x="1117600" y="2617788"/>
            <a:ext cx="2233613" cy="1754187"/>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4586" name="Rectangle 49"/>
          <p:cNvSpPr>
            <a:spLocks noChangeArrowheads="1"/>
          </p:cNvSpPr>
          <p:nvPr/>
        </p:nvSpPr>
        <p:spPr bwMode="auto">
          <a:xfrm>
            <a:off x="3243263" y="3263900"/>
            <a:ext cx="215900" cy="554038"/>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587" name="Rectangle 50"/>
          <p:cNvSpPr>
            <a:spLocks noChangeArrowheads="1"/>
          </p:cNvSpPr>
          <p:nvPr/>
        </p:nvSpPr>
        <p:spPr bwMode="auto">
          <a:xfrm rot="5400000">
            <a:off x="2141538" y="2360613"/>
            <a:ext cx="230187" cy="515937"/>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588" name="Rectangle 51"/>
          <p:cNvSpPr>
            <a:spLocks noChangeArrowheads="1"/>
          </p:cNvSpPr>
          <p:nvPr/>
        </p:nvSpPr>
        <p:spPr bwMode="auto">
          <a:xfrm rot="5400000">
            <a:off x="2183606" y="4114007"/>
            <a:ext cx="231775" cy="515938"/>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589" name="Rectangle 52"/>
          <p:cNvSpPr>
            <a:spLocks noChangeArrowheads="1"/>
          </p:cNvSpPr>
          <p:nvPr/>
        </p:nvSpPr>
        <p:spPr bwMode="auto">
          <a:xfrm rot="3335855">
            <a:off x="1604169" y="3629819"/>
            <a:ext cx="230188" cy="514350"/>
          </a:xfrm>
          <a:prstGeom prst="rect">
            <a:avLst/>
          </a:prstGeom>
          <a:solidFill>
            <a:srgbClr val="E5FFA3"/>
          </a:solidFill>
          <a:ln w="28575">
            <a:solidFill>
              <a:schemeClr val="tx2"/>
            </a:solidFill>
            <a:miter lim="800000"/>
            <a:headEnd/>
            <a:tailEnd/>
          </a:ln>
        </p:spPr>
        <p:txBody>
          <a:bodyPr anchor="ctr">
            <a:spAutoFit/>
          </a:bodyPr>
          <a:lstStyle/>
          <a:p>
            <a:endParaRPr lang="zh-CN" altLang="en-US"/>
          </a:p>
        </p:txBody>
      </p:sp>
      <p:sp>
        <p:nvSpPr>
          <p:cNvPr id="10248" name="矩形 71"/>
          <p:cNvSpPr>
            <a:spLocks noChangeArrowheads="1"/>
          </p:cNvSpPr>
          <p:nvPr/>
        </p:nvSpPr>
        <p:spPr bwMode="auto">
          <a:xfrm>
            <a:off x="5591175" y="4271963"/>
            <a:ext cx="2349500" cy="954087"/>
          </a:xfrm>
          <a:prstGeom prst="rect">
            <a:avLst/>
          </a:prstGeom>
          <a:noFill/>
          <a:ln w="9525">
            <a:noFill/>
            <a:miter lim="800000"/>
            <a:headEnd/>
            <a:tailEnd/>
          </a:ln>
        </p:spPr>
        <p:txBody>
          <a:bodyPr wrap="none">
            <a:spAutoFit/>
          </a:bodyPr>
          <a:lstStyle/>
          <a:p>
            <a:pPr>
              <a:defRPr/>
            </a:pPr>
            <a:r>
              <a:rPr lang="zh-CN" altLang="en-US" dirty="0">
                <a:latin typeface="+mn-ea"/>
                <a:ea typeface="+mn-ea"/>
              </a:rPr>
              <a:t>非平面电路</a:t>
            </a:r>
            <a:endParaRPr lang="en-US" altLang="zh-CN" dirty="0">
              <a:latin typeface="+mn-ea"/>
              <a:ea typeface="+mn-ea"/>
            </a:endParaRPr>
          </a:p>
          <a:p>
            <a:pPr>
              <a:defRPr/>
            </a:pPr>
            <a:r>
              <a:rPr lang="en-US" altLang="zh-CN" dirty="0">
                <a:latin typeface="+mn-ea"/>
                <a:ea typeface="+mn-ea"/>
              </a:rPr>
              <a:t> (</a:t>
            </a:r>
            <a:r>
              <a:rPr lang="zh-CN" altLang="en-US" dirty="0">
                <a:latin typeface="+mn-ea"/>
                <a:ea typeface="+mn-ea"/>
              </a:rPr>
              <a:t>立体电路）</a:t>
            </a:r>
          </a:p>
        </p:txBody>
      </p:sp>
      <p:sp>
        <p:nvSpPr>
          <p:cNvPr id="74" name="矩形 73"/>
          <p:cNvSpPr/>
          <p:nvPr/>
        </p:nvSpPr>
        <p:spPr>
          <a:xfrm>
            <a:off x="1027113" y="5519738"/>
            <a:ext cx="5956300" cy="523875"/>
          </a:xfrm>
          <a:prstGeom prst="rect">
            <a:avLst/>
          </a:prstGeom>
          <a:solidFill>
            <a:schemeClr val="accent6">
              <a:lumMod val="40000"/>
              <a:lumOff val="60000"/>
            </a:schemeClr>
          </a:solidFill>
          <a:ln>
            <a:noFill/>
          </a:ln>
        </p:spPr>
        <p:txBody>
          <a:bodyPr wrap="none">
            <a:spAutoFit/>
          </a:bodyPr>
          <a:lstStyle/>
          <a:p>
            <a:pPr>
              <a:defRPr/>
            </a:pPr>
            <a:r>
              <a:rPr lang="zh-CN" altLang="en-US" dirty="0">
                <a:solidFill>
                  <a:srgbClr val="0000DE"/>
                </a:solidFill>
                <a:latin typeface="+mn-ea"/>
                <a:ea typeface="+mn-ea"/>
              </a:rPr>
              <a:t>注意：网孔的概念只适合于平面电路</a:t>
            </a:r>
          </a:p>
        </p:txBody>
      </p:sp>
      <p:sp>
        <p:nvSpPr>
          <p:cNvPr id="68" name="矩形 71"/>
          <p:cNvSpPr>
            <a:spLocks noChangeArrowheads="1"/>
          </p:cNvSpPr>
          <p:nvPr/>
        </p:nvSpPr>
        <p:spPr bwMode="auto">
          <a:xfrm>
            <a:off x="1612900" y="4691063"/>
            <a:ext cx="1627188" cy="523875"/>
          </a:xfrm>
          <a:prstGeom prst="rect">
            <a:avLst/>
          </a:prstGeom>
          <a:noFill/>
          <a:ln w="9525">
            <a:noFill/>
            <a:miter lim="800000"/>
            <a:headEnd/>
            <a:tailEnd/>
          </a:ln>
        </p:spPr>
        <p:txBody>
          <a:bodyPr wrap="none">
            <a:spAutoFit/>
          </a:bodyPr>
          <a:lstStyle/>
          <a:p>
            <a:pPr>
              <a:defRPr/>
            </a:pPr>
            <a:r>
              <a:rPr lang="zh-CN" altLang="en-US" dirty="0">
                <a:latin typeface="+mn-ea"/>
                <a:ea typeface="+mn-ea"/>
              </a:rPr>
              <a:t>平面电路</a:t>
            </a:r>
          </a:p>
        </p:txBody>
      </p:sp>
      <p:sp>
        <p:nvSpPr>
          <p:cNvPr id="24621" name="Line 42"/>
          <p:cNvSpPr>
            <a:spLocks noChangeShapeType="1"/>
          </p:cNvSpPr>
          <p:nvPr/>
        </p:nvSpPr>
        <p:spPr bwMode="auto">
          <a:xfrm>
            <a:off x="3370263" y="4352925"/>
            <a:ext cx="503237" cy="0"/>
          </a:xfrm>
          <a:prstGeom prst="line">
            <a:avLst/>
          </a:prstGeom>
          <a:noFill/>
          <a:ln w="19050">
            <a:solidFill>
              <a:schemeClr val="tx1"/>
            </a:solidFill>
            <a:round/>
            <a:headEnd/>
            <a:tailEnd/>
          </a:ln>
        </p:spPr>
        <p:txBody>
          <a:bodyPr wrap="none" anchor="ctr"/>
          <a:lstStyle/>
          <a:p>
            <a:pPr>
              <a:defRPr/>
            </a:pPr>
            <a:endParaRPr lang="zh-CN" altLang="en-US">
              <a:latin typeface="+mn-ea"/>
              <a:ea typeface="+mn-ea"/>
            </a:endParaRPr>
          </a:p>
        </p:txBody>
      </p:sp>
      <p:sp>
        <p:nvSpPr>
          <p:cNvPr id="24594" name="Rectangle 52"/>
          <p:cNvSpPr>
            <a:spLocks noChangeArrowheads="1"/>
          </p:cNvSpPr>
          <p:nvPr/>
        </p:nvSpPr>
        <p:spPr bwMode="auto">
          <a:xfrm rot="3335855">
            <a:off x="2739231" y="2731294"/>
            <a:ext cx="230188" cy="514350"/>
          </a:xfrm>
          <a:prstGeom prst="rect">
            <a:avLst/>
          </a:prstGeom>
          <a:solidFill>
            <a:srgbClr val="E5FFA3"/>
          </a:solidFill>
          <a:ln w="28575">
            <a:solidFill>
              <a:schemeClr val="tx2"/>
            </a:solidFill>
            <a:miter lim="800000"/>
            <a:headEnd/>
            <a:tailEnd/>
          </a:ln>
        </p:spPr>
        <p:txBody>
          <a:bodyPr anchor="ctr">
            <a:spAutoFit/>
          </a:bodyPr>
          <a:lstStyle/>
          <a:p>
            <a:endParaRPr lang="zh-CN" altLang="en-US"/>
          </a:p>
        </p:txBody>
      </p:sp>
      <p:grpSp>
        <p:nvGrpSpPr>
          <p:cNvPr id="24595" name="组合 60"/>
          <p:cNvGrpSpPr>
            <a:grpSpLocks/>
          </p:cNvGrpSpPr>
          <p:nvPr/>
        </p:nvGrpSpPr>
        <p:grpSpPr bwMode="auto">
          <a:xfrm>
            <a:off x="1117600" y="2617788"/>
            <a:ext cx="2276475" cy="1782762"/>
            <a:chOff x="1117600" y="2617788"/>
            <a:chExt cx="2277110" cy="1782762"/>
          </a:xfrm>
        </p:grpSpPr>
        <p:sp>
          <p:nvSpPr>
            <p:cNvPr id="24624" name="Line 46"/>
            <p:cNvSpPr>
              <a:spLocks noChangeShapeType="1"/>
            </p:cNvSpPr>
            <p:nvPr/>
          </p:nvSpPr>
          <p:spPr bwMode="auto">
            <a:xfrm>
              <a:off x="1117600" y="2617788"/>
              <a:ext cx="2277110" cy="1782762"/>
            </a:xfrm>
            <a:prstGeom prst="line">
              <a:avLst/>
            </a:prstGeom>
            <a:noFill/>
            <a:ln w="19050">
              <a:solidFill>
                <a:schemeClr val="tx1"/>
              </a:solidFill>
              <a:prstDash val="dash"/>
              <a:round/>
              <a:headEnd/>
              <a:tailEnd/>
            </a:ln>
          </p:spPr>
          <p:txBody>
            <a:bodyPr wrap="none" anchor="ctr"/>
            <a:lstStyle/>
            <a:p>
              <a:endParaRPr lang="zh-CN" altLang="en-US"/>
            </a:p>
          </p:txBody>
        </p:sp>
        <p:sp>
          <p:nvSpPr>
            <p:cNvPr id="24625" name="Rectangle 48"/>
            <p:cNvSpPr>
              <a:spLocks noChangeArrowheads="1"/>
            </p:cNvSpPr>
            <p:nvPr/>
          </p:nvSpPr>
          <p:spPr bwMode="auto">
            <a:xfrm rot="-3131856">
              <a:off x="1623369" y="2837540"/>
              <a:ext cx="230883" cy="515328"/>
            </a:xfrm>
            <a:prstGeom prst="rect">
              <a:avLst/>
            </a:prstGeom>
            <a:solidFill>
              <a:srgbClr val="C5F0FF"/>
            </a:solidFill>
            <a:ln w="28575">
              <a:solidFill>
                <a:schemeClr val="tx2"/>
              </a:solidFill>
              <a:prstDash val="sysDash"/>
              <a:miter lim="800000"/>
              <a:headEnd/>
              <a:tailEnd/>
            </a:ln>
          </p:spPr>
          <p:txBody>
            <a:bodyPr wrap="none" anchor="ctr">
              <a:spAutoFit/>
            </a:bodyPr>
            <a:lstStyle/>
            <a:p>
              <a:endParaRPr lang="zh-CN" altLang="en-US"/>
            </a:p>
          </p:txBody>
        </p:sp>
        <p:sp>
          <p:nvSpPr>
            <p:cNvPr id="24626" name="Rectangle 48"/>
            <p:cNvSpPr>
              <a:spLocks noChangeArrowheads="1"/>
            </p:cNvSpPr>
            <p:nvPr/>
          </p:nvSpPr>
          <p:spPr bwMode="auto">
            <a:xfrm rot="-3131856">
              <a:off x="2644449" y="3641451"/>
              <a:ext cx="230883" cy="515328"/>
            </a:xfrm>
            <a:prstGeom prst="rect">
              <a:avLst/>
            </a:prstGeom>
            <a:solidFill>
              <a:srgbClr val="C5F0FF"/>
            </a:solidFill>
            <a:ln w="28575">
              <a:solidFill>
                <a:schemeClr val="tx2"/>
              </a:solidFill>
              <a:prstDash val="sysDash"/>
              <a:miter lim="800000"/>
              <a:headEnd/>
              <a:tailEnd/>
            </a:ln>
          </p:spPr>
          <p:txBody>
            <a:bodyPr wrap="none" anchor="ctr">
              <a:spAutoFit/>
            </a:bodyPr>
            <a:lstStyle/>
            <a:p>
              <a:endParaRPr lang="zh-CN" altLang="en-US"/>
            </a:p>
          </p:txBody>
        </p:sp>
      </p:grpSp>
      <p:grpSp>
        <p:nvGrpSpPr>
          <p:cNvPr id="24596" name="组合 59"/>
          <p:cNvGrpSpPr>
            <a:grpSpLocks/>
          </p:cNvGrpSpPr>
          <p:nvPr/>
        </p:nvGrpSpPr>
        <p:grpSpPr bwMode="auto">
          <a:xfrm>
            <a:off x="1106488" y="1912938"/>
            <a:ext cx="2847975" cy="2444750"/>
            <a:chOff x="1106488" y="1912938"/>
            <a:chExt cx="2847975" cy="2444326"/>
          </a:xfrm>
        </p:grpSpPr>
        <p:sp>
          <p:nvSpPr>
            <p:cNvPr id="24619" name="Line 42"/>
            <p:cNvSpPr>
              <a:spLocks noChangeShapeType="1"/>
            </p:cNvSpPr>
            <p:nvPr/>
          </p:nvSpPr>
          <p:spPr bwMode="auto">
            <a:xfrm>
              <a:off x="1119346" y="2028706"/>
              <a:ext cx="2772000" cy="0"/>
            </a:xfrm>
            <a:prstGeom prst="line">
              <a:avLst/>
            </a:prstGeom>
            <a:noFill/>
            <a:ln w="19050">
              <a:solidFill>
                <a:schemeClr val="tx1"/>
              </a:solidFill>
              <a:round/>
              <a:headEnd/>
              <a:tailEnd/>
            </a:ln>
          </p:spPr>
          <p:txBody>
            <a:bodyPr wrap="none" anchor="ctr"/>
            <a:lstStyle/>
            <a:p>
              <a:endParaRPr lang="zh-CN" altLang="en-US"/>
            </a:p>
          </p:txBody>
        </p:sp>
        <p:cxnSp>
          <p:nvCxnSpPr>
            <p:cNvPr id="24620" name="直接连接符 80"/>
            <p:cNvCxnSpPr>
              <a:cxnSpLocks noChangeShapeType="1"/>
            </p:cNvCxnSpPr>
            <p:nvPr/>
          </p:nvCxnSpPr>
          <p:spPr bwMode="auto">
            <a:xfrm rot="5400000" flipH="1" flipV="1">
              <a:off x="811602" y="2307836"/>
              <a:ext cx="591359" cy="1588"/>
            </a:xfrm>
            <a:prstGeom prst="line">
              <a:avLst/>
            </a:prstGeom>
            <a:noFill/>
            <a:ln w="19050" algn="ctr">
              <a:solidFill>
                <a:schemeClr val="tx1"/>
              </a:solidFill>
              <a:round/>
              <a:headEnd/>
              <a:tailEnd/>
            </a:ln>
          </p:spPr>
        </p:cxnSp>
        <p:cxnSp>
          <p:nvCxnSpPr>
            <p:cNvPr id="2" name="直接连接符 81"/>
            <p:cNvCxnSpPr>
              <a:cxnSpLocks noChangeShapeType="1"/>
            </p:cNvCxnSpPr>
            <p:nvPr/>
          </p:nvCxnSpPr>
          <p:spPr bwMode="auto">
            <a:xfrm rot="5400000" flipH="1" flipV="1">
              <a:off x="2693380" y="3186470"/>
              <a:ext cx="2340000" cy="1588"/>
            </a:xfrm>
            <a:prstGeom prst="line">
              <a:avLst/>
            </a:prstGeom>
            <a:noFill/>
            <a:ln w="19050" algn="ctr">
              <a:solidFill>
                <a:schemeClr val="tx1"/>
              </a:solidFill>
              <a:round/>
              <a:headEnd/>
              <a:tailEnd/>
            </a:ln>
          </p:spPr>
        </p:cxnSp>
        <p:sp>
          <p:nvSpPr>
            <p:cNvPr id="24622" name="Rectangle 50"/>
            <p:cNvSpPr>
              <a:spLocks noChangeArrowheads="1"/>
            </p:cNvSpPr>
            <p:nvPr/>
          </p:nvSpPr>
          <p:spPr bwMode="auto">
            <a:xfrm rot="5400000">
              <a:off x="2133918" y="1770063"/>
              <a:ext cx="230187" cy="515937"/>
            </a:xfrm>
            <a:prstGeom prst="rect">
              <a:avLst/>
            </a:prstGeom>
            <a:solidFill>
              <a:srgbClr val="C5F0FF"/>
            </a:solidFill>
            <a:ln w="28575">
              <a:solidFill>
                <a:schemeClr val="tx2"/>
              </a:solidFill>
              <a:miter lim="800000"/>
              <a:headEnd/>
              <a:tailEnd/>
            </a:ln>
          </p:spPr>
          <p:txBody>
            <a:bodyPr wrap="none" anchor="ctr">
              <a:spAutoFit/>
            </a:bodyPr>
            <a:lstStyle/>
            <a:p>
              <a:endParaRPr lang="zh-CN" altLang="en-US"/>
            </a:p>
          </p:txBody>
        </p:sp>
        <p:sp>
          <p:nvSpPr>
            <p:cNvPr id="24623" name="Rectangle 49"/>
            <p:cNvSpPr>
              <a:spLocks noChangeArrowheads="1"/>
            </p:cNvSpPr>
            <p:nvPr/>
          </p:nvSpPr>
          <p:spPr bwMode="auto">
            <a:xfrm>
              <a:off x="3738563" y="2936240"/>
              <a:ext cx="215900" cy="554038"/>
            </a:xfrm>
            <a:prstGeom prst="rect">
              <a:avLst/>
            </a:prstGeom>
            <a:solidFill>
              <a:srgbClr val="C5F0FF"/>
            </a:solidFill>
            <a:ln w="28575">
              <a:solidFill>
                <a:schemeClr val="tx2"/>
              </a:solidFill>
              <a:miter lim="800000"/>
              <a:headEnd/>
              <a:tailEnd/>
            </a:ln>
          </p:spPr>
          <p:txBody>
            <a:bodyPr wrap="none" anchor="ctr">
              <a:spAutoFit/>
            </a:bodyPr>
            <a:lstStyle/>
            <a:p>
              <a:endParaRPr lang="zh-CN" altLang="en-US"/>
            </a:p>
          </p:txBody>
        </p:sp>
      </p:grpSp>
      <p:grpSp>
        <p:nvGrpSpPr>
          <p:cNvPr id="24597" name="组合 61"/>
          <p:cNvGrpSpPr>
            <a:grpSpLocks/>
          </p:cNvGrpSpPr>
          <p:nvPr/>
        </p:nvGrpSpPr>
        <p:grpSpPr bwMode="auto">
          <a:xfrm>
            <a:off x="5313363" y="2000250"/>
            <a:ext cx="2565400" cy="2036763"/>
            <a:chOff x="5900738" y="2368550"/>
            <a:chExt cx="2565400" cy="2036763"/>
          </a:xfrm>
        </p:grpSpPr>
        <p:grpSp>
          <p:nvGrpSpPr>
            <p:cNvPr id="24599" name="Group 37"/>
            <p:cNvGrpSpPr>
              <a:grpSpLocks/>
            </p:cNvGrpSpPr>
            <p:nvPr/>
          </p:nvGrpSpPr>
          <p:grpSpPr bwMode="auto">
            <a:xfrm>
              <a:off x="5900738" y="3244850"/>
              <a:ext cx="465137" cy="115888"/>
              <a:chOff x="4368" y="2736"/>
              <a:chExt cx="261" cy="59"/>
            </a:xfrm>
          </p:grpSpPr>
          <p:sp>
            <p:nvSpPr>
              <p:cNvPr id="24617" name="Line 38"/>
              <p:cNvSpPr>
                <a:spLocks noChangeShapeType="1"/>
              </p:cNvSpPr>
              <p:nvPr/>
            </p:nvSpPr>
            <p:spPr bwMode="auto">
              <a:xfrm>
                <a:off x="4368" y="2736"/>
                <a:ext cx="261" cy="0"/>
              </a:xfrm>
              <a:prstGeom prst="line">
                <a:avLst/>
              </a:prstGeom>
              <a:noFill/>
              <a:ln w="28575">
                <a:solidFill>
                  <a:schemeClr val="tx2"/>
                </a:solidFill>
                <a:round/>
                <a:headEnd/>
                <a:tailEnd/>
              </a:ln>
            </p:spPr>
            <p:txBody>
              <a:bodyPr anchor="ctr">
                <a:spAutoFit/>
              </a:bodyPr>
              <a:lstStyle/>
              <a:p>
                <a:endParaRPr lang="zh-CN" altLang="en-US"/>
              </a:p>
            </p:txBody>
          </p:sp>
          <p:sp>
            <p:nvSpPr>
              <p:cNvPr id="24618" name="Line 39"/>
              <p:cNvSpPr>
                <a:spLocks noChangeShapeType="1"/>
              </p:cNvSpPr>
              <p:nvPr/>
            </p:nvSpPr>
            <p:spPr bwMode="auto">
              <a:xfrm>
                <a:off x="4426" y="2795"/>
                <a:ext cx="145" cy="0"/>
              </a:xfrm>
              <a:prstGeom prst="line">
                <a:avLst/>
              </a:prstGeom>
              <a:noFill/>
              <a:ln w="28575">
                <a:solidFill>
                  <a:schemeClr val="tx2"/>
                </a:solidFill>
                <a:round/>
                <a:headEnd/>
                <a:tailEnd/>
              </a:ln>
            </p:spPr>
            <p:txBody>
              <a:bodyPr wrap="none" anchor="ctr">
                <a:spAutoFit/>
              </a:bodyPr>
              <a:lstStyle/>
              <a:p>
                <a:endParaRPr lang="zh-CN" altLang="en-US"/>
              </a:p>
            </p:txBody>
          </p:sp>
        </p:grpSp>
        <p:sp>
          <p:nvSpPr>
            <p:cNvPr id="24600" name="Line 40"/>
            <p:cNvSpPr>
              <a:spLocks noChangeShapeType="1"/>
            </p:cNvSpPr>
            <p:nvPr/>
          </p:nvSpPr>
          <p:spPr bwMode="auto">
            <a:xfrm>
              <a:off x="6135688" y="3363913"/>
              <a:ext cx="0" cy="946150"/>
            </a:xfrm>
            <a:prstGeom prst="line">
              <a:avLst/>
            </a:prstGeom>
            <a:noFill/>
            <a:ln w="19050">
              <a:solidFill>
                <a:schemeClr val="tx1"/>
              </a:solidFill>
              <a:round/>
              <a:headEnd/>
              <a:tailEnd/>
            </a:ln>
          </p:spPr>
          <p:txBody>
            <a:bodyPr wrap="none" anchor="ctr"/>
            <a:lstStyle/>
            <a:p>
              <a:endParaRPr lang="zh-CN" altLang="en-US"/>
            </a:p>
          </p:txBody>
        </p:sp>
        <p:sp>
          <p:nvSpPr>
            <p:cNvPr id="24601" name="Line 41"/>
            <p:cNvSpPr>
              <a:spLocks noChangeShapeType="1"/>
            </p:cNvSpPr>
            <p:nvPr/>
          </p:nvSpPr>
          <p:spPr bwMode="auto">
            <a:xfrm flipV="1">
              <a:off x="6135688" y="2487613"/>
              <a:ext cx="0" cy="757237"/>
            </a:xfrm>
            <a:prstGeom prst="line">
              <a:avLst/>
            </a:prstGeom>
            <a:noFill/>
            <a:ln w="19050">
              <a:solidFill>
                <a:schemeClr val="tx1"/>
              </a:solidFill>
              <a:round/>
              <a:headEnd/>
              <a:tailEnd/>
            </a:ln>
          </p:spPr>
          <p:txBody>
            <a:bodyPr wrap="none" anchor="ctr"/>
            <a:lstStyle/>
            <a:p>
              <a:endParaRPr lang="zh-CN" altLang="en-US"/>
            </a:p>
          </p:txBody>
        </p:sp>
        <p:sp>
          <p:nvSpPr>
            <p:cNvPr id="24602" name="Line 42"/>
            <p:cNvSpPr>
              <a:spLocks noChangeShapeType="1"/>
            </p:cNvSpPr>
            <p:nvPr/>
          </p:nvSpPr>
          <p:spPr bwMode="auto">
            <a:xfrm>
              <a:off x="6135688" y="2487613"/>
              <a:ext cx="2224087" cy="0"/>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4603" name="Line 43"/>
            <p:cNvSpPr>
              <a:spLocks noChangeShapeType="1"/>
            </p:cNvSpPr>
            <p:nvPr/>
          </p:nvSpPr>
          <p:spPr bwMode="auto">
            <a:xfrm>
              <a:off x="6135688" y="4286250"/>
              <a:ext cx="2224087" cy="0"/>
            </a:xfrm>
            <a:prstGeom prst="line">
              <a:avLst/>
            </a:prstGeom>
            <a:noFill/>
            <a:ln w="19050">
              <a:solidFill>
                <a:schemeClr val="tx1"/>
              </a:solidFill>
              <a:round/>
              <a:headEnd/>
              <a:tailEnd/>
            </a:ln>
          </p:spPr>
          <p:txBody>
            <a:bodyPr wrap="none" anchor="ctr"/>
            <a:lstStyle/>
            <a:p>
              <a:endParaRPr lang="zh-CN" altLang="en-US"/>
            </a:p>
          </p:txBody>
        </p:sp>
        <p:sp>
          <p:nvSpPr>
            <p:cNvPr id="24604" name="Line 44"/>
            <p:cNvSpPr>
              <a:spLocks noChangeShapeType="1"/>
            </p:cNvSpPr>
            <p:nvPr/>
          </p:nvSpPr>
          <p:spPr bwMode="auto">
            <a:xfrm>
              <a:off x="8359775" y="2487613"/>
              <a:ext cx="0" cy="1798637"/>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4605" name="Line 45"/>
            <p:cNvSpPr>
              <a:spLocks noChangeShapeType="1"/>
            </p:cNvSpPr>
            <p:nvPr/>
          </p:nvSpPr>
          <p:spPr bwMode="auto">
            <a:xfrm flipV="1">
              <a:off x="6135688" y="2487613"/>
              <a:ext cx="2224087" cy="1798637"/>
            </a:xfrm>
            <a:prstGeom prst="line">
              <a:avLst/>
            </a:prstGeom>
            <a:noFill/>
            <a:ln w="19050">
              <a:solidFill>
                <a:schemeClr val="tx1"/>
              </a:solidFill>
              <a:round/>
              <a:headEnd type="oval" w="med" len="med"/>
              <a:tailEnd type="oval" w="med" len="med"/>
            </a:ln>
          </p:spPr>
          <p:txBody>
            <a:bodyPr wrap="none" anchor="ctr"/>
            <a:lstStyle/>
            <a:p>
              <a:endParaRPr lang="zh-CN" altLang="en-US"/>
            </a:p>
          </p:txBody>
        </p:sp>
        <p:sp>
          <p:nvSpPr>
            <p:cNvPr id="24606" name="Line 46"/>
            <p:cNvSpPr>
              <a:spLocks noChangeShapeType="1"/>
            </p:cNvSpPr>
            <p:nvPr/>
          </p:nvSpPr>
          <p:spPr bwMode="auto">
            <a:xfrm>
              <a:off x="6135688" y="2487613"/>
              <a:ext cx="2208212" cy="1798637"/>
            </a:xfrm>
            <a:prstGeom prst="line">
              <a:avLst/>
            </a:prstGeom>
            <a:noFill/>
            <a:ln w="19050">
              <a:solidFill>
                <a:schemeClr val="tx1"/>
              </a:solidFill>
              <a:round/>
              <a:headEnd/>
              <a:tailEnd/>
            </a:ln>
          </p:spPr>
          <p:txBody>
            <a:bodyPr wrap="none" anchor="ctr"/>
            <a:lstStyle/>
            <a:p>
              <a:endParaRPr lang="zh-CN" altLang="en-US"/>
            </a:p>
          </p:txBody>
        </p:sp>
        <p:sp>
          <p:nvSpPr>
            <p:cNvPr id="24607" name="Rectangle 48"/>
            <p:cNvSpPr>
              <a:spLocks noChangeArrowheads="1"/>
            </p:cNvSpPr>
            <p:nvPr/>
          </p:nvSpPr>
          <p:spPr bwMode="auto">
            <a:xfrm rot="-3131856">
              <a:off x="6655911" y="2726532"/>
              <a:ext cx="236537" cy="514350"/>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608" name="Rectangle 49"/>
            <p:cNvSpPr>
              <a:spLocks noChangeArrowheads="1"/>
            </p:cNvSpPr>
            <p:nvPr/>
          </p:nvSpPr>
          <p:spPr bwMode="auto">
            <a:xfrm>
              <a:off x="8251825" y="3149600"/>
              <a:ext cx="214313" cy="568325"/>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609" name="Rectangle 50"/>
            <p:cNvSpPr>
              <a:spLocks noChangeArrowheads="1"/>
            </p:cNvSpPr>
            <p:nvPr/>
          </p:nvSpPr>
          <p:spPr bwMode="auto">
            <a:xfrm rot="5400000">
              <a:off x="7150100" y="2230438"/>
              <a:ext cx="236538" cy="512762"/>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610" name="Rectangle 51"/>
            <p:cNvSpPr>
              <a:spLocks noChangeArrowheads="1"/>
            </p:cNvSpPr>
            <p:nvPr/>
          </p:nvSpPr>
          <p:spPr bwMode="auto">
            <a:xfrm rot="5400000">
              <a:off x="7192963" y="4030662"/>
              <a:ext cx="236538" cy="512763"/>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sp>
          <p:nvSpPr>
            <p:cNvPr id="24611" name="Rectangle 52"/>
            <p:cNvSpPr>
              <a:spLocks noChangeArrowheads="1"/>
            </p:cNvSpPr>
            <p:nvPr/>
          </p:nvSpPr>
          <p:spPr bwMode="auto">
            <a:xfrm rot="3335855">
              <a:off x="6616700" y="3533776"/>
              <a:ext cx="236537" cy="512762"/>
            </a:xfrm>
            <a:prstGeom prst="rect">
              <a:avLst/>
            </a:prstGeom>
            <a:solidFill>
              <a:srgbClr val="E5FFA3"/>
            </a:solidFill>
            <a:ln w="28575">
              <a:solidFill>
                <a:schemeClr val="tx2"/>
              </a:solidFill>
              <a:miter lim="800000"/>
              <a:headEnd/>
              <a:tailEnd/>
            </a:ln>
          </p:spPr>
          <p:txBody>
            <a:bodyPr anchor="ctr">
              <a:spAutoFit/>
            </a:bodyPr>
            <a:lstStyle/>
            <a:p>
              <a:endParaRPr lang="zh-CN" altLang="en-US"/>
            </a:p>
          </p:txBody>
        </p:sp>
        <p:cxnSp>
          <p:nvCxnSpPr>
            <p:cNvPr id="24612" name="直接连接符 69"/>
            <p:cNvCxnSpPr>
              <a:cxnSpLocks noChangeShapeType="1"/>
            </p:cNvCxnSpPr>
            <p:nvPr/>
          </p:nvCxnSpPr>
          <p:spPr bwMode="auto">
            <a:xfrm rot="5400000">
              <a:off x="7533482" y="3585369"/>
              <a:ext cx="368300" cy="7937"/>
            </a:xfrm>
            <a:prstGeom prst="line">
              <a:avLst/>
            </a:prstGeom>
            <a:noFill/>
            <a:ln w="22225" algn="ctr">
              <a:solidFill>
                <a:schemeClr val="tx1"/>
              </a:solidFill>
              <a:round/>
              <a:headEnd/>
              <a:tailEnd type="oval" w="med" len="med"/>
            </a:ln>
          </p:spPr>
        </p:cxnSp>
        <p:cxnSp>
          <p:nvCxnSpPr>
            <p:cNvPr id="24613" name="直接连接符 67"/>
            <p:cNvCxnSpPr>
              <a:cxnSpLocks noChangeShapeType="1"/>
            </p:cNvCxnSpPr>
            <p:nvPr/>
          </p:nvCxnSpPr>
          <p:spPr bwMode="auto">
            <a:xfrm rot="16200000" flipV="1">
              <a:off x="7498556" y="3210719"/>
              <a:ext cx="390525" cy="7938"/>
            </a:xfrm>
            <a:prstGeom prst="line">
              <a:avLst/>
            </a:prstGeom>
            <a:noFill/>
            <a:ln w="22225" algn="ctr">
              <a:solidFill>
                <a:schemeClr val="tx1"/>
              </a:solidFill>
              <a:round/>
              <a:headEnd/>
              <a:tailEnd type="oval" w="med" len="med"/>
            </a:ln>
          </p:spPr>
        </p:cxnSp>
        <p:sp>
          <p:nvSpPr>
            <p:cNvPr id="24614" name="Rectangle 49"/>
            <p:cNvSpPr>
              <a:spLocks noChangeArrowheads="1"/>
            </p:cNvSpPr>
            <p:nvPr/>
          </p:nvSpPr>
          <p:spPr bwMode="auto">
            <a:xfrm>
              <a:off x="7613650" y="3192463"/>
              <a:ext cx="168275" cy="447675"/>
            </a:xfrm>
            <a:prstGeom prst="rect">
              <a:avLst/>
            </a:prstGeom>
            <a:solidFill>
              <a:srgbClr val="E5FFA3"/>
            </a:solidFill>
            <a:ln w="28575">
              <a:solidFill>
                <a:schemeClr val="tx2"/>
              </a:solidFill>
              <a:miter lim="800000"/>
              <a:headEnd/>
              <a:tailEnd/>
            </a:ln>
          </p:spPr>
          <p:txBody>
            <a:bodyPr anchor="ctr">
              <a:spAutoFit/>
            </a:bodyPr>
            <a:lstStyle/>
            <a:p>
              <a:endParaRPr lang="zh-CN" altLang="en-US"/>
            </a:p>
          </p:txBody>
        </p:sp>
        <p:sp>
          <p:nvSpPr>
            <p:cNvPr id="24615" name="Rectangle 52"/>
            <p:cNvSpPr>
              <a:spLocks noChangeArrowheads="1"/>
            </p:cNvSpPr>
            <p:nvPr/>
          </p:nvSpPr>
          <p:spPr bwMode="auto">
            <a:xfrm rot="3335855">
              <a:off x="7887494" y="2516982"/>
              <a:ext cx="230187" cy="514350"/>
            </a:xfrm>
            <a:prstGeom prst="rect">
              <a:avLst/>
            </a:prstGeom>
            <a:solidFill>
              <a:srgbClr val="E5FFA3"/>
            </a:solidFill>
            <a:ln w="28575">
              <a:solidFill>
                <a:schemeClr val="tx2"/>
              </a:solidFill>
              <a:miter lim="800000"/>
              <a:headEnd/>
              <a:tailEnd/>
            </a:ln>
          </p:spPr>
          <p:txBody>
            <a:bodyPr anchor="ctr">
              <a:spAutoFit/>
            </a:bodyPr>
            <a:lstStyle/>
            <a:p>
              <a:endParaRPr lang="zh-CN" altLang="en-US"/>
            </a:p>
          </p:txBody>
        </p:sp>
        <p:sp>
          <p:nvSpPr>
            <p:cNvPr id="24616" name="Rectangle 48"/>
            <p:cNvSpPr>
              <a:spLocks noChangeArrowheads="1"/>
            </p:cNvSpPr>
            <p:nvPr/>
          </p:nvSpPr>
          <p:spPr bwMode="auto">
            <a:xfrm rot="-3131856">
              <a:off x="7883199" y="3690981"/>
              <a:ext cx="230883" cy="515328"/>
            </a:xfrm>
            <a:prstGeom prst="rect">
              <a:avLst/>
            </a:prstGeom>
            <a:solidFill>
              <a:srgbClr val="E5FFA3"/>
            </a:solidFill>
            <a:ln w="28575">
              <a:solidFill>
                <a:schemeClr val="tx2"/>
              </a:solidFill>
              <a:miter lim="800000"/>
              <a:headEnd/>
              <a:tailEnd/>
            </a:ln>
          </p:spPr>
          <p:txBody>
            <a:bodyPr wrap="none" anchor="ctr">
              <a:spAutoFit/>
            </a:bodyPr>
            <a:lstStyle/>
            <a:p>
              <a:endParaRPr lang="zh-CN" altLang="en-US"/>
            </a:p>
          </p:txBody>
        </p:sp>
      </p:grpSp>
      <p:sp>
        <p:nvSpPr>
          <p:cNvPr id="24598"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1-9</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矩形 49"/>
          <p:cNvSpPr>
            <a:spLocks noChangeArrowheads="1"/>
          </p:cNvSpPr>
          <p:nvPr/>
        </p:nvSpPr>
        <p:spPr bwMode="auto">
          <a:xfrm>
            <a:off x="571500" y="1244600"/>
            <a:ext cx="2840038" cy="633413"/>
          </a:xfrm>
          <a:prstGeom prst="rect">
            <a:avLst/>
          </a:prstGeom>
          <a:noFill/>
          <a:ln w="9525">
            <a:noFill/>
            <a:miter lim="800000"/>
            <a:headEnd/>
            <a:tailEnd/>
          </a:ln>
        </p:spPr>
        <p:txBody>
          <a:bodyPr wrap="none">
            <a:spAutoFit/>
          </a:bodyPr>
          <a:lstStyle/>
          <a:p>
            <a:pPr marL="287338" indent="-514350" algn="l" eaLnBrk="1" hangingPunct="1">
              <a:lnSpc>
                <a:spcPct val="110000"/>
              </a:lnSpc>
              <a:spcBef>
                <a:spcPts val="600"/>
              </a:spcBef>
            </a:pPr>
            <a:r>
              <a:rPr lang="zh-CN" altLang="en-US" sz="3200">
                <a:solidFill>
                  <a:srgbClr val="3333FF"/>
                </a:solidFill>
                <a:latin typeface="华文仿宋" pitchFamily="2" charset="-122"/>
                <a:ea typeface="华文仿宋" pitchFamily="2" charset="-122"/>
              </a:rPr>
              <a:t>引例</a:t>
            </a:r>
            <a:r>
              <a:rPr lang="en-US" altLang="zh-CN" sz="3200">
                <a:solidFill>
                  <a:srgbClr val="3333FF"/>
                </a:solidFill>
                <a:latin typeface="华文仿宋" pitchFamily="2" charset="-122"/>
                <a:ea typeface="华文仿宋" pitchFamily="2" charset="-122"/>
              </a:rPr>
              <a:t>1</a:t>
            </a:r>
            <a:r>
              <a:rPr lang="zh-CN" altLang="en-US" sz="3200">
                <a:solidFill>
                  <a:srgbClr val="3333FF"/>
                </a:solidFill>
                <a:latin typeface="华文仿宋" pitchFamily="2" charset="-122"/>
                <a:ea typeface="华文仿宋" pitchFamily="2" charset="-122"/>
              </a:rPr>
              <a:t>：变压器</a:t>
            </a:r>
            <a:endParaRPr lang="en-US" altLang="zh-CN" sz="3200">
              <a:solidFill>
                <a:srgbClr val="3333FF"/>
              </a:solidFill>
              <a:latin typeface="华文仿宋" pitchFamily="2" charset="-122"/>
              <a:ea typeface="华文仿宋" pitchFamily="2" charset="-122"/>
            </a:endParaRPr>
          </a:p>
        </p:txBody>
      </p:sp>
      <p:sp>
        <p:nvSpPr>
          <p:cNvPr id="53" name="矩形 52"/>
          <p:cNvSpPr/>
          <p:nvPr/>
        </p:nvSpPr>
        <p:spPr>
          <a:xfrm>
            <a:off x="4867275" y="4616450"/>
            <a:ext cx="3711575" cy="954088"/>
          </a:xfrm>
          <a:prstGeom prst="rect">
            <a:avLst/>
          </a:prstGeom>
        </p:spPr>
        <p:txBody>
          <a:bodyPr wrap="none">
            <a:spAutoFit/>
          </a:bodyPr>
          <a:lstStyle/>
          <a:p>
            <a:pPr algn="l">
              <a:defRPr/>
            </a:pPr>
            <a:r>
              <a:rPr lang="zh-CN" altLang="en-US" kern="700" spc="-180" dirty="0">
                <a:latin typeface="+mn-ea"/>
                <a:ea typeface="+mn-ea"/>
              </a:rPr>
              <a:t>控制支路</a:t>
            </a:r>
            <a:r>
              <a:rPr lang="en-US" altLang="zh-CN" kern="700" spc="-180" dirty="0">
                <a:latin typeface="+mn-ea"/>
                <a:ea typeface="+mn-ea"/>
              </a:rPr>
              <a:t>(</a:t>
            </a:r>
            <a:r>
              <a:rPr lang="zh-CN" altLang="en-US" kern="700" spc="-180" dirty="0">
                <a:latin typeface="+mn-ea"/>
                <a:ea typeface="+mn-ea"/>
              </a:rPr>
              <a:t>控制量</a:t>
            </a:r>
            <a:r>
              <a:rPr lang="en-US" altLang="zh-CN" kern="700" spc="-180" dirty="0">
                <a:latin typeface="+mn-ea"/>
                <a:ea typeface="+mn-ea"/>
              </a:rPr>
              <a:t>)</a:t>
            </a:r>
            <a:r>
              <a:rPr lang="zh-CN" altLang="en-US" kern="700" spc="-180" dirty="0">
                <a:latin typeface="+mn-ea"/>
                <a:ea typeface="+mn-ea"/>
              </a:rPr>
              <a:t>：</a:t>
            </a:r>
            <a:r>
              <a:rPr lang="en-US" altLang="zh-CN" i="1" dirty="0">
                <a:solidFill>
                  <a:srgbClr val="FF0000"/>
                </a:solidFill>
              </a:rPr>
              <a:t> u</a:t>
            </a:r>
            <a:r>
              <a:rPr lang="en-US" altLang="zh-CN" baseline="-25000" dirty="0">
                <a:solidFill>
                  <a:srgbClr val="FF0000"/>
                </a:solidFill>
              </a:rPr>
              <a:t>1</a:t>
            </a:r>
            <a:r>
              <a:rPr lang="en-US" altLang="zh-CN" i="1" dirty="0">
                <a:solidFill>
                  <a:srgbClr val="FF0000"/>
                </a:solidFill>
              </a:rPr>
              <a:t> </a:t>
            </a:r>
            <a:endParaRPr lang="en-US" altLang="zh-CN" kern="700" spc="-180" dirty="0">
              <a:latin typeface="+mn-ea"/>
              <a:ea typeface="+mn-ea"/>
            </a:endParaRPr>
          </a:p>
          <a:p>
            <a:pPr algn="l">
              <a:defRPr/>
            </a:pPr>
            <a:r>
              <a:rPr lang="zh-CN" altLang="en-US" kern="700" spc="-180" dirty="0">
                <a:latin typeface="+mn-ea"/>
                <a:ea typeface="+mn-ea"/>
              </a:rPr>
              <a:t>受控支路</a:t>
            </a:r>
            <a:r>
              <a:rPr lang="en-US" altLang="zh-CN" kern="700" spc="-180" dirty="0">
                <a:latin typeface="+mn-ea"/>
                <a:ea typeface="+mn-ea"/>
              </a:rPr>
              <a:t>(</a:t>
            </a:r>
            <a:r>
              <a:rPr lang="zh-CN" altLang="en-US" kern="700" spc="-180" dirty="0">
                <a:latin typeface="+mn-ea"/>
                <a:ea typeface="+mn-ea"/>
              </a:rPr>
              <a:t>受控量</a:t>
            </a:r>
            <a:r>
              <a:rPr lang="en-US" altLang="zh-CN" kern="700" spc="-180" dirty="0">
                <a:latin typeface="+mn-ea"/>
                <a:ea typeface="+mn-ea"/>
              </a:rPr>
              <a:t>)</a:t>
            </a:r>
            <a:r>
              <a:rPr lang="zh-CN" altLang="en-US" kern="700" spc="-180" dirty="0">
                <a:latin typeface="+mn-ea"/>
                <a:ea typeface="+mn-ea"/>
              </a:rPr>
              <a:t>：</a:t>
            </a:r>
            <a:r>
              <a:rPr lang="en-US" altLang="zh-CN" i="1" dirty="0">
                <a:solidFill>
                  <a:srgbClr val="FF0000"/>
                </a:solidFill>
              </a:rPr>
              <a:t> u</a:t>
            </a:r>
            <a:r>
              <a:rPr lang="en-US" altLang="zh-CN" baseline="-25000" dirty="0">
                <a:solidFill>
                  <a:srgbClr val="FF0000"/>
                </a:solidFill>
              </a:rPr>
              <a:t>2</a:t>
            </a:r>
            <a:endParaRPr lang="zh-CN" altLang="en-US" dirty="0">
              <a:latin typeface="+mn-ea"/>
              <a:ea typeface="+mn-ea"/>
            </a:endParaRPr>
          </a:p>
        </p:txBody>
      </p:sp>
      <p:sp>
        <p:nvSpPr>
          <p:cNvPr id="54" name="矩形 53"/>
          <p:cNvSpPr/>
          <p:nvPr/>
        </p:nvSpPr>
        <p:spPr>
          <a:xfrm>
            <a:off x="534988" y="4843463"/>
            <a:ext cx="1196975" cy="523875"/>
          </a:xfrm>
          <a:prstGeom prst="rect">
            <a:avLst/>
          </a:prstGeom>
        </p:spPr>
        <p:txBody>
          <a:bodyPr wrap="none">
            <a:spAutoFit/>
          </a:bodyPr>
          <a:lstStyle/>
          <a:p>
            <a:pPr>
              <a:defRPr/>
            </a:pPr>
            <a:r>
              <a:rPr lang="zh-CN" altLang="en-US" kern="700" spc="-180" dirty="0">
                <a:solidFill>
                  <a:prstClr val="black"/>
                </a:solidFill>
                <a:latin typeface="+mn-ea"/>
                <a:ea typeface="+mn-ea"/>
              </a:rPr>
              <a:t>变压器</a:t>
            </a:r>
            <a:endParaRPr lang="zh-CN" altLang="en-US" dirty="0">
              <a:latin typeface="+mn-ea"/>
              <a:ea typeface="+mn-ea"/>
            </a:endParaRPr>
          </a:p>
        </p:txBody>
      </p:sp>
      <p:graphicFrame>
        <p:nvGraphicFramePr>
          <p:cNvPr id="1026" name="Object 2"/>
          <p:cNvGraphicFramePr>
            <a:graphicFrameLocks noChangeAspect="1"/>
          </p:cNvGraphicFramePr>
          <p:nvPr/>
        </p:nvGraphicFramePr>
        <p:xfrm>
          <a:off x="1687513" y="4978400"/>
          <a:ext cx="538162" cy="347663"/>
        </p:xfrm>
        <a:graphic>
          <a:graphicData uri="http://schemas.openxmlformats.org/presentationml/2006/ole">
            <mc:AlternateContent xmlns:mc="http://schemas.openxmlformats.org/markup-compatibility/2006">
              <mc:Choice xmlns:v="urn:schemas-microsoft-com:vml" Requires="v">
                <p:oleObj spid="_x0000_s1029" name="Equation" r:id="rId4" imgW="215640" imgH="139680" progId="Equation.DSMT4">
                  <p:embed/>
                </p:oleObj>
              </mc:Choice>
              <mc:Fallback>
                <p:oleObj name="Equation" r:id="rId4" imgW="215640" imgH="13968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978400"/>
                        <a:ext cx="538162"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矩形 59"/>
          <p:cNvSpPr/>
          <p:nvPr/>
        </p:nvSpPr>
        <p:spPr>
          <a:xfrm>
            <a:off x="2133600" y="4829175"/>
            <a:ext cx="2547938" cy="523875"/>
          </a:xfrm>
          <a:prstGeom prst="rect">
            <a:avLst/>
          </a:prstGeom>
        </p:spPr>
        <p:txBody>
          <a:bodyPr wrap="none">
            <a:spAutoFit/>
          </a:bodyPr>
          <a:lstStyle/>
          <a:p>
            <a:pPr>
              <a:defRPr/>
            </a:pPr>
            <a:r>
              <a:rPr lang="zh-CN" altLang="en-US" kern="700" spc="-180" dirty="0">
                <a:solidFill>
                  <a:srgbClr val="FF0000"/>
                </a:solidFill>
                <a:latin typeface="+mn-ea"/>
                <a:ea typeface="+mn-ea"/>
              </a:rPr>
              <a:t>电压控制电压源</a:t>
            </a:r>
            <a:endParaRPr lang="zh-CN" altLang="en-US" dirty="0">
              <a:solidFill>
                <a:srgbClr val="FF0000"/>
              </a:solidFill>
              <a:latin typeface="+mn-ea"/>
              <a:ea typeface="+mn-ea"/>
            </a:endParaRPr>
          </a:p>
        </p:txBody>
      </p:sp>
      <p:graphicFrame>
        <p:nvGraphicFramePr>
          <p:cNvPr id="1027" name="Object 3"/>
          <p:cNvGraphicFramePr>
            <a:graphicFrameLocks noChangeAspect="1"/>
          </p:cNvGraphicFramePr>
          <p:nvPr/>
        </p:nvGraphicFramePr>
        <p:xfrm>
          <a:off x="4697413" y="4591050"/>
          <a:ext cx="436562" cy="1089025"/>
        </p:xfrm>
        <a:graphic>
          <a:graphicData uri="http://schemas.openxmlformats.org/presentationml/2006/ole">
            <mc:AlternateContent xmlns:mc="http://schemas.openxmlformats.org/markup-compatibility/2006">
              <mc:Choice xmlns:v="urn:schemas-microsoft-com:vml" Requires="v">
                <p:oleObj spid="_x0000_s1030" name="Equation" r:id="rId6" imgW="203040" imgH="507960" progId="Equation.DSMT4">
                  <p:embed/>
                </p:oleObj>
              </mc:Choice>
              <mc:Fallback>
                <p:oleObj name="Equation" r:id="rId6" imgW="203040" imgH="50796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7413" y="4591050"/>
                        <a:ext cx="436562"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2"/>
          <p:cNvSpPr>
            <a:spLocks noChangeArrowheads="1"/>
          </p:cNvSpPr>
          <p:nvPr/>
        </p:nvSpPr>
        <p:spPr bwMode="auto">
          <a:xfrm>
            <a:off x="2235200" y="2171700"/>
            <a:ext cx="2416175" cy="2028825"/>
          </a:xfrm>
          <a:prstGeom prst="rect">
            <a:avLst/>
          </a:prstGeom>
          <a:solidFill>
            <a:schemeClr val="hlink"/>
          </a:solidFill>
          <a:ln w="19050">
            <a:solidFill>
              <a:schemeClr val="tx1"/>
            </a:solidFill>
            <a:miter lim="800000"/>
            <a:headEnd/>
            <a:tailEnd/>
          </a:ln>
        </p:spPr>
        <p:txBody>
          <a:bodyPr wrap="none" anchor="ctr"/>
          <a:lstStyle/>
          <a:p>
            <a:endParaRPr lang="zh-CN" altLang="en-US"/>
          </a:p>
        </p:txBody>
      </p:sp>
      <p:sp>
        <p:nvSpPr>
          <p:cNvPr id="1034" name="Rectangle 93"/>
          <p:cNvSpPr>
            <a:spLocks noChangeArrowheads="1"/>
          </p:cNvSpPr>
          <p:nvPr/>
        </p:nvSpPr>
        <p:spPr bwMode="auto">
          <a:xfrm>
            <a:off x="2622550" y="2578100"/>
            <a:ext cx="1624013" cy="1250950"/>
          </a:xfrm>
          <a:prstGeom prst="rect">
            <a:avLst/>
          </a:prstGeom>
          <a:solidFill>
            <a:srgbClr val="FFFFFF"/>
          </a:solidFill>
          <a:ln w="9525">
            <a:solidFill>
              <a:schemeClr val="tx1"/>
            </a:solidFill>
            <a:miter lim="800000"/>
            <a:headEnd/>
            <a:tailEnd/>
          </a:ln>
        </p:spPr>
        <p:txBody>
          <a:bodyPr wrap="none" anchor="ctr"/>
          <a:lstStyle/>
          <a:p>
            <a:pPr eaLnBrk="1" hangingPunct="1"/>
            <a:endParaRPr lang="zh-CN" altLang="zh-CN" sz="2400" b="0"/>
          </a:p>
        </p:txBody>
      </p:sp>
      <p:sp>
        <p:nvSpPr>
          <p:cNvPr id="1035" name="Arc 95"/>
          <p:cNvSpPr>
            <a:spLocks/>
          </p:cNvSpPr>
          <p:nvPr/>
        </p:nvSpPr>
        <p:spPr bwMode="auto">
          <a:xfrm flipH="1">
            <a:off x="2132013" y="2789238"/>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36" name="Arc 96"/>
          <p:cNvSpPr>
            <a:spLocks/>
          </p:cNvSpPr>
          <p:nvPr/>
        </p:nvSpPr>
        <p:spPr bwMode="auto">
          <a:xfrm>
            <a:off x="2630488" y="2954338"/>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37" name="Line 97"/>
          <p:cNvSpPr>
            <a:spLocks noChangeShapeType="1"/>
          </p:cNvSpPr>
          <p:nvPr/>
        </p:nvSpPr>
        <p:spPr bwMode="auto">
          <a:xfrm>
            <a:off x="2220913" y="2951163"/>
            <a:ext cx="423862" cy="0"/>
          </a:xfrm>
          <a:prstGeom prst="line">
            <a:avLst/>
          </a:prstGeom>
          <a:noFill/>
          <a:ln w="28575">
            <a:solidFill>
              <a:schemeClr val="tx1"/>
            </a:solidFill>
            <a:round/>
            <a:headEnd/>
            <a:tailEnd/>
          </a:ln>
        </p:spPr>
        <p:txBody>
          <a:bodyPr wrap="none" anchor="ctr"/>
          <a:lstStyle/>
          <a:p>
            <a:endParaRPr lang="zh-CN" altLang="en-US"/>
          </a:p>
        </p:txBody>
      </p:sp>
      <p:sp>
        <p:nvSpPr>
          <p:cNvPr id="1038" name="Arc 102"/>
          <p:cNvSpPr>
            <a:spLocks/>
          </p:cNvSpPr>
          <p:nvPr/>
        </p:nvSpPr>
        <p:spPr bwMode="auto">
          <a:xfrm flipH="1">
            <a:off x="2127250" y="3105150"/>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39" name="Arc 103"/>
          <p:cNvSpPr>
            <a:spLocks/>
          </p:cNvSpPr>
          <p:nvPr/>
        </p:nvSpPr>
        <p:spPr bwMode="auto">
          <a:xfrm>
            <a:off x="2625725" y="3270250"/>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40" name="Line 104"/>
          <p:cNvSpPr>
            <a:spLocks noChangeShapeType="1"/>
          </p:cNvSpPr>
          <p:nvPr/>
        </p:nvSpPr>
        <p:spPr bwMode="auto">
          <a:xfrm>
            <a:off x="2216150" y="3267075"/>
            <a:ext cx="423863" cy="0"/>
          </a:xfrm>
          <a:prstGeom prst="line">
            <a:avLst/>
          </a:prstGeom>
          <a:noFill/>
          <a:ln w="28575">
            <a:solidFill>
              <a:schemeClr val="tx1"/>
            </a:solidFill>
            <a:round/>
            <a:headEnd/>
            <a:tailEnd/>
          </a:ln>
        </p:spPr>
        <p:txBody>
          <a:bodyPr wrap="none" anchor="ctr"/>
          <a:lstStyle/>
          <a:p>
            <a:endParaRPr lang="zh-CN" altLang="en-US"/>
          </a:p>
        </p:txBody>
      </p:sp>
      <p:sp>
        <p:nvSpPr>
          <p:cNvPr id="1041" name="Arc 106"/>
          <p:cNvSpPr>
            <a:spLocks/>
          </p:cNvSpPr>
          <p:nvPr/>
        </p:nvSpPr>
        <p:spPr bwMode="auto">
          <a:xfrm flipH="1">
            <a:off x="2127250" y="3427413"/>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42" name="Arc 107"/>
          <p:cNvSpPr>
            <a:spLocks/>
          </p:cNvSpPr>
          <p:nvPr/>
        </p:nvSpPr>
        <p:spPr bwMode="auto">
          <a:xfrm>
            <a:off x="2625725" y="3592513"/>
            <a:ext cx="95250" cy="155575"/>
          </a:xfrm>
          <a:custGeom>
            <a:avLst/>
            <a:gdLst>
              <a:gd name="T0" fmla="*/ 2147483647 w 23843"/>
              <a:gd name="T1" fmla="*/ 0 h 43200"/>
              <a:gd name="T2" fmla="*/ 0 w 23843"/>
              <a:gd name="T3" fmla="*/ 2147483647 h 43200"/>
              <a:gd name="T4" fmla="*/ 2147483647 w 23843"/>
              <a:gd name="T5" fmla="*/ 2147483647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43" name="Line 108"/>
          <p:cNvSpPr>
            <a:spLocks noChangeShapeType="1"/>
          </p:cNvSpPr>
          <p:nvPr/>
        </p:nvSpPr>
        <p:spPr bwMode="auto">
          <a:xfrm>
            <a:off x="2216150" y="3589338"/>
            <a:ext cx="423863" cy="0"/>
          </a:xfrm>
          <a:prstGeom prst="line">
            <a:avLst/>
          </a:prstGeom>
          <a:noFill/>
          <a:ln w="28575">
            <a:solidFill>
              <a:schemeClr val="tx1"/>
            </a:solidFill>
            <a:round/>
            <a:headEnd/>
            <a:tailEnd/>
          </a:ln>
        </p:spPr>
        <p:txBody>
          <a:bodyPr wrap="none" anchor="ctr"/>
          <a:lstStyle/>
          <a:p>
            <a:endParaRPr lang="zh-CN" altLang="en-US"/>
          </a:p>
        </p:txBody>
      </p:sp>
      <p:grpSp>
        <p:nvGrpSpPr>
          <p:cNvPr id="1044" name="Group 109"/>
          <p:cNvGrpSpPr>
            <a:grpSpLocks/>
          </p:cNvGrpSpPr>
          <p:nvPr/>
        </p:nvGrpSpPr>
        <p:grpSpPr bwMode="auto">
          <a:xfrm flipH="1" flipV="1">
            <a:off x="2038350" y="2646363"/>
            <a:ext cx="698500" cy="165100"/>
            <a:chOff x="2617" y="2896"/>
            <a:chExt cx="919" cy="315"/>
          </a:xfrm>
        </p:grpSpPr>
        <p:sp>
          <p:nvSpPr>
            <p:cNvPr id="1077" name="Arc 110"/>
            <p:cNvSpPr>
              <a:spLocks/>
            </p:cNvSpPr>
            <p:nvPr/>
          </p:nvSpPr>
          <p:spPr bwMode="auto">
            <a:xfrm flipH="1">
              <a:off x="2617" y="2896"/>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8" name="Line 111"/>
            <p:cNvSpPr>
              <a:spLocks noChangeShapeType="1"/>
            </p:cNvSpPr>
            <p:nvPr/>
          </p:nvSpPr>
          <p:spPr bwMode="auto">
            <a:xfrm>
              <a:off x="2780" y="3211"/>
              <a:ext cx="756" cy="0"/>
            </a:xfrm>
            <a:prstGeom prst="line">
              <a:avLst/>
            </a:prstGeom>
            <a:noFill/>
            <a:ln w="28575">
              <a:solidFill>
                <a:schemeClr val="tx1"/>
              </a:solidFill>
              <a:round/>
              <a:headEnd/>
              <a:tailEnd/>
            </a:ln>
          </p:spPr>
          <p:txBody>
            <a:bodyPr wrap="none" anchor="ctr"/>
            <a:lstStyle/>
            <a:p>
              <a:endParaRPr lang="zh-CN" altLang="en-US"/>
            </a:p>
          </p:txBody>
        </p:sp>
      </p:grpSp>
      <p:sp>
        <p:nvSpPr>
          <p:cNvPr id="1045" name="Line 112"/>
          <p:cNvSpPr>
            <a:spLocks noChangeShapeType="1"/>
          </p:cNvSpPr>
          <p:nvPr/>
        </p:nvSpPr>
        <p:spPr bwMode="auto">
          <a:xfrm>
            <a:off x="1138238" y="2647950"/>
            <a:ext cx="900112" cy="0"/>
          </a:xfrm>
          <a:prstGeom prst="line">
            <a:avLst/>
          </a:prstGeom>
          <a:noFill/>
          <a:ln w="28575">
            <a:solidFill>
              <a:schemeClr val="tx1"/>
            </a:solidFill>
            <a:round/>
            <a:headEnd/>
            <a:tailEnd/>
          </a:ln>
        </p:spPr>
        <p:txBody>
          <a:bodyPr wrap="none" anchor="ctr"/>
          <a:lstStyle/>
          <a:p>
            <a:endParaRPr lang="zh-CN" altLang="en-US"/>
          </a:p>
        </p:txBody>
      </p:sp>
      <p:sp>
        <p:nvSpPr>
          <p:cNvPr id="1046" name="Line 113"/>
          <p:cNvSpPr>
            <a:spLocks noChangeShapeType="1"/>
          </p:cNvSpPr>
          <p:nvPr/>
        </p:nvSpPr>
        <p:spPr bwMode="auto">
          <a:xfrm>
            <a:off x="1160463" y="3740150"/>
            <a:ext cx="1079500" cy="0"/>
          </a:xfrm>
          <a:prstGeom prst="line">
            <a:avLst/>
          </a:prstGeom>
          <a:noFill/>
          <a:ln w="28575">
            <a:solidFill>
              <a:schemeClr val="tx1"/>
            </a:solidFill>
            <a:round/>
            <a:headEnd/>
            <a:tailEnd/>
          </a:ln>
        </p:spPr>
        <p:txBody>
          <a:bodyPr wrap="none" anchor="ctr"/>
          <a:lstStyle/>
          <a:p>
            <a:endParaRPr lang="zh-CN" altLang="en-US"/>
          </a:p>
        </p:txBody>
      </p:sp>
      <p:sp>
        <p:nvSpPr>
          <p:cNvPr id="1047" name="Text Box 136"/>
          <p:cNvSpPr txBox="1">
            <a:spLocks noChangeArrowheads="1"/>
          </p:cNvSpPr>
          <p:nvPr/>
        </p:nvSpPr>
        <p:spPr bwMode="auto">
          <a:xfrm>
            <a:off x="1644650" y="3059113"/>
            <a:ext cx="506413" cy="457200"/>
          </a:xfrm>
          <a:prstGeom prst="rect">
            <a:avLst/>
          </a:prstGeom>
          <a:noFill/>
          <a:ln w="9525">
            <a:noFill/>
            <a:miter lim="800000"/>
            <a:headEnd/>
            <a:tailEnd/>
          </a:ln>
        </p:spPr>
        <p:txBody>
          <a:bodyPr wrap="none" anchor="ctr">
            <a:spAutoFit/>
          </a:bodyPr>
          <a:lstStyle/>
          <a:p>
            <a:pPr eaLnBrk="1" hangingPunct="1"/>
            <a:r>
              <a:rPr lang="en-US" altLang="zh-CN" sz="2400" i="1"/>
              <a:t>N</a:t>
            </a:r>
            <a:r>
              <a:rPr lang="en-US" altLang="zh-CN" sz="2400" baseline="-25000"/>
              <a:t>1</a:t>
            </a:r>
            <a:endParaRPr lang="en-US" altLang="zh-CN"/>
          </a:p>
        </p:txBody>
      </p:sp>
      <p:sp>
        <p:nvSpPr>
          <p:cNvPr id="1048" name="Rectangle 137"/>
          <p:cNvSpPr>
            <a:spLocks noChangeArrowheads="1"/>
          </p:cNvSpPr>
          <p:nvPr/>
        </p:nvSpPr>
        <p:spPr bwMode="auto">
          <a:xfrm>
            <a:off x="3652838" y="3059113"/>
            <a:ext cx="506412" cy="457200"/>
          </a:xfrm>
          <a:prstGeom prst="rect">
            <a:avLst/>
          </a:prstGeom>
          <a:noFill/>
          <a:ln w="9525">
            <a:noFill/>
            <a:miter lim="800000"/>
            <a:headEnd/>
            <a:tailEnd/>
          </a:ln>
        </p:spPr>
        <p:txBody>
          <a:bodyPr wrap="none" anchor="ctr">
            <a:spAutoFit/>
          </a:bodyPr>
          <a:lstStyle/>
          <a:p>
            <a:pPr eaLnBrk="1" hangingPunct="1"/>
            <a:r>
              <a:rPr lang="en-US" altLang="zh-CN" sz="2400" i="1"/>
              <a:t>N</a:t>
            </a:r>
            <a:r>
              <a:rPr lang="en-US" altLang="zh-CN" sz="2400" baseline="-25000"/>
              <a:t>2</a:t>
            </a:r>
          </a:p>
        </p:txBody>
      </p:sp>
      <p:sp>
        <p:nvSpPr>
          <p:cNvPr id="1049" name="Text Box 145"/>
          <p:cNvSpPr txBox="1">
            <a:spLocks noChangeArrowheads="1"/>
          </p:cNvSpPr>
          <p:nvPr/>
        </p:nvSpPr>
        <p:spPr bwMode="auto">
          <a:xfrm>
            <a:off x="1447800" y="2136775"/>
            <a:ext cx="369888" cy="457200"/>
          </a:xfrm>
          <a:prstGeom prst="rect">
            <a:avLst/>
          </a:prstGeom>
          <a:noFill/>
          <a:ln w="9525">
            <a:noFill/>
            <a:miter lim="800000"/>
            <a:headEnd/>
            <a:tailEnd/>
          </a:ln>
        </p:spPr>
        <p:txBody>
          <a:bodyPr wrap="none" anchor="ctr">
            <a:spAutoFit/>
          </a:bodyPr>
          <a:lstStyle/>
          <a:p>
            <a:pPr eaLnBrk="1" hangingPunct="1"/>
            <a:r>
              <a:rPr lang="en-US" altLang="zh-CN" sz="2400" i="1">
                <a:solidFill>
                  <a:srgbClr val="FF0000"/>
                </a:solidFill>
              </a:rPr>
              <a:t>i</a:t>
            </a:r>
            <a:r>
              <a:rPr lang="en-US" altLang="zh-CN" sz="2400" baseline="-25000">
                <a:solidFill>
                  <a:srgbClr val="FF0000"/>
                </a:solidFill>
              </a:rPr>
              <a:t>1</a:t>
            </a:r>
            <a:endParaRPr lang="en-US" altLang="zh-CN" sz="2400" b="0">
              <a:solidFill>
                <a:srgbClr val="FF0000"/>
              </a:solidFill>
            </a:endParaRPr>
          </a:p>
        </p:txBody>
      </p:sp>
      <p:sp>
        <p:nvSpPr>
          <p:cNvPr id="1050" name="Line 147"/>
          <p:cNvSpPr>
            <a:spLocks noChangeShapeType="1"/>
          </p:cNvSpPr>
          <p:nvPr/>
        </p:nvSpPr>
        <p:spPr bwMode="auto">
          <a:xfrm>
            <a:off x="1443038" y="2643188"/>
            <a:ext cx="446087" cy="0"/>
          </a:xfrm>
          <a:prstGeom prst="line">
            <a:avLst/>
          </a:prstGeom>
          <a:noFill/>
          <a:ln w="38100">
            <a:solidFill>
              <a:srgbClr val="FF3300"/>
            </a:solidFill>
            <a:round/>
            <a:headEnd/>
            <a:tailEnd type="stealth" w="med" len="lg"/>
          </a:ln>
        </p:spPr>
        <p:txBody>
          <a:bodyPr wrap="none" anchor="ctr">
            <a:spAutoFit/>
          </a:bodyPr>
          <a:lstStyle/>
          <a:p>
            <a:endParaRPr lang="zh-CN" altLang="en-US"/>
          </a:p>
        </p:txBody>
      </p:sp>
      <p:sp>
        <p:nvSpPr>
          <p:cNvPr id="1051" name="Rectangle 152"/>
          <p:cNvSpPr>
            <a:spLocks noChangeArrowheads="1"/>
          </p:cNvSpPr>
          <p:nvPr/>
        </p:nvSpPr>
        <p:spPr bwMode="auto">
          <a:xfrm>
            <a:off x="5311775" y="2890838"/>
            <a:ext cx="503238" cy="519112"/>
          </a:xfrm>
          <a:prstGeom prst="rect">
            <a:avLst/>
          </a:prstGeom>
          <a:noFill/>
          <a:ln w="9525">
            <a:noFill/>
            <a:miter lim="800000"/>
            <a:headEnd/>
            <a:tailEnd/>
          </a:ln>
        </p:spPr>
        <p:txBody>
          <a:bodyPr wrap="none" anchor="ctr">
            <a:spAutoFit/>
          </a:bodyPr>
          <a:lstStyle/>
          <a:p>
            <a:pPr eaLnBrk="1" hangingPunct="1"/>
            <a:r>
              <a:rPr lang="en-US" altLang="zh-CN" i="1"/>
              <a:t>u</a:t>
            </a:r>
            <a:r>
              <a:rPr lang="en-US" altLang="zh-CN" baseline="-25000"/>
              <a:t>2</a:t>
            </a:r>
          </a:p>
        </p:txBody>
      </p:sp>
      <p:sp>
        <p:nvSpPr>
          <p:cNvPr id="1052" name="Rectangle 158"/>
          <p:cNvSpPr>
            <a:spLocks noChangeArrowheads="1"/>
          </p:cNvSpPr>
          <p:nvPr/>
        </p:nvSpPr>
        <p:spPr bwMode="auto">
          <a:xfrm>
            <a:off x="609600" y="2876550"/>
            <a:ext cx="503238" cy="519113"/>
          </a:xfrm>
          <a:prstGeom prst="rect">
            <a:avLst/>
          </a:prstGeom>
          <a:noFill/>
          <a:ln w="9525">
            <a:noFill/>
            <a:miter lim="800000"/>
            <a:headEnd/>
            <a:tailEnd/>
          </a:ln>
        </p:spPr>
        <p:txBody>
          <a:bodyPr wrap="none" anchor="ctr">
            <a:spAutoFit/>
          </a:bodyPr>
          <a:lstStyle/>
          <a:p>
            <a:pPr eaLnBrk="1" hangingPunct="1"/>
            <a:r>
              <a:rPr lang="en-US" altLang="zh-CN" i="1"/>
              <a:t>u</a:t>
            </a:r>
            <a:r>
              <a:rPr lang="en-US" altLang="zh-CN" baseline="-25000"/>
              <a:t>1</a:t>
            </a:r>
          </a:p>
        </p:txBody>
      </p:sp>
      <p:sp>
        <p:nvSpPr>
          <p:cNvPr id="1053" name="Text Box 245"/>
          <p:cNvSpPr txBox="1">
            <a:spLocks noChangeArrowheads="1"/>
          </p:cNvSpPr>
          <p:nvPr/>
        </p:nvSpPr>
        <p:spPr bwMode="auto">
          <a:xfrm>
            <a:off x="617538" y="2362200"/>
            <a:ext cx="387350" cy="519113"/>
          </a:xfrm>
          <a:prstGeom prst="rect">
            <a:avLst/>
          </a:prstGeom>
          <a:noFill/>
          <a:ln w="9525">
            <a:noFill/>
            <a:miter lim="800000"/>
            <a:headEnd/>
            <a:tailEnd/>
          </a:ln>
        </p:spPr>
        <p:txBody>
          <a:bodyPr wrap="none" anchor="ctr">
            <a:spAutoFit/>
          </a:bodyPr>
          <a:lstStyle/>
          <a:p>
            <a:pPr eaLnBrk="1" hangingPunct="1"/>
            <a:r>
              <a:rPr lang="en-US" altLang="zh-CN"/>
              <a:t>+</a:t>
            </a:r>
          </a:p>
        </p:txBody>
      </p:sp>
      <p:sp>
        <p:nvSpPr>
          <p:cNvPr id="1054" name="Text Box 246"/>
          <p:cNvSpPr txBox="1">
            <a:spLocks noChangeArrowheads="1"/>
          </p:cNvSpPr>
          <p:nvPr/>
        </p:nvSpPr>
        <p:spPr bwMode="auto">
          <a:xfrm>
            <a:off x="671513" y="3446463"/>
            <a:ext cx="361950" cy="519112"/>
          </a:xfrm>
          <a:prstGeom prst="rect">
            <a:avLst/>
          </a:prstGeom>
          <a:noFill/>
          <a:ln w="9525">
            <a:noFill/>
            <a:miter lim="800000"/>
            <a:headEnd/>
            <a:tailEnd/>
          </a:ln>
        </p:spPr>
        <p:txBody>
          <a:bodyPr wrap="none" anchor="ctr">
            <a:spAutoFit/>
          </a:bodyPr>
          <a:lstStyle/>
          <a:p>
            <a:pPr eaLnBrk="1" hangingPunct="1"/>
            <a:r>
              <a:rPr lang="en-US" altLang="zh-CN" i="1"/>
              <a:t>–</a:t>
            </a:r>
          </a:p>
        </p:txBody>
      </p:sp>
      <p:sp>
        <p:nvSpPr>
          <p:cNvPr id="1055" name="Text Box 249"/>
          <p:cNvSpPr txBox="1">
            <a:spLocks noChangeArrowheads="1"/>
          </p:cNvSpPr>
          <p:nvPr/>
        </p:nvSpPr>
        <p:spPr bwMode="auto">
          <a:xfrm>
            <a:off x="5335588" y="2498725"/>
            <a:ext cx="387350" cy="519113"/>
          </a:xfrm>
          <a:prstGeom prst="rect">
            <a:avLst/>
          </a:prstGeom>
          <a:noFill/>
          <a:ln w="9525">
            <a:noFill/>
            <a:miter lim="800000"/>
            <a:headEnd/>
            <a:tailEnd/>
          </a:ln>
        </p:spPr>
        <p:txBody>
          <a:bodyPr wrap="none" anchor="ctr">
            <a:spAutoFit/>
          </a:bodyPr>
          <a:lstStyle/>
          <a:p>
            <a:pPr eaLnBrk="1" hangingPunct="1"/>
            <a:r>
              <a:rPr lang="en-US" altLang="zh-CN"/>
              <a:t>+</a:t>
            </a:r>
          </a:p>
        </p:txBody>
      </p:sp>
      <p:sp>
        <p:nvSpPr>
          <p:cNvPr id="1056" name="Text Box 250"/>
          <p:cNvSpPr txBox="1">
            <a:spLocks noChangeArrowheads="1"/>
          </p:cNvSpPr>
          <p:nvPr/>
        </p:nvSpPr>
        <p:spPr bwMode="auto">
          <a:xfrm>
            <a:off x="5356225" y="3352800"/>
            <a:ext cx="361950" cy="519113"/>
          </a:xfrm>
          <a:prstGeom prst="rect">
            <a:avLst/>
          </a:prstGeom>
          <a:noFill/>
          <a:ln w="9525">
            <a:noFill/>
            <a:miter lim="800000"/>
            <a:headEnd/>
            <a:tailEnd/>
          </a:ln>
        </p:spPr>
        <p:txBody>
          <a:bodyPr wrap="none" anchor="ctr">
            <a:spAutoFit/>
          </a:bodyPr>
          <a:lstStyle/>
          <a:p>
            <a:pPr eaLnBrk="1" hangingPunct="1"/>
            <a:r>
              <a:rPr lang="en-US" altLang="zh-CN" i="1"/>
              <a:t>–</a:t>
            </a:r>
          </a:p>
        </p:txBody>
      </p:sp>
      <p:grpSp>
        <p:nvGrpSpPr>
          <p:cNvPr id="1057" name="Group 303"/>
          <p:cNvGrpSpPr>
            <a:grpSpLocks/>
          </p:cNvGrpSpPr>
          <p:nvPr/>
        </p:nvGrpSpPr>
        <p:grpSpPr bwMode="auto">
          <a:xfrm flipV="1">
            <a:off x="4114800" y="2732088"/>
            <a:ext cx="1096963" cy="946150"/>
            <a:chOff x="3831" y="2962"/>
            <a:chExt cx="691" cy="596"/>
          </a:xfrm>
        </p:grpSpPr>
        <p:grpSp>
          <p:nvGrpSpPr>
            <p:cNvPr id="1062" name="Group 257"/>
            <p:cNvGrpSpPr>
              <a:grpSpLocks/>
            </p:cNvGrpSpPr>
            <p:nvPr/>
          </p:nvGrpSpPr>
          <p:grpSpPr bwMode="auto">
            <a:xfrm>
              <a:off x="3831" y="3446"/>
              <a:ext cx="411" cy="99"/>
              <a:chOff x="2617" y="2925"/>
              <a:chExt cx="939" cy="299"/>
            </a:xfrm>
          </p:grpSpPr>
          <p:sp>
            <p:nvSpPr>
              <p:cNvPr id="1075" name="Arc 258"/>
              <p:cNvSpPr>
                <a:spLocks/>
              </p:cNvSpPr>
              <p:nvPr/>
            </p:nvSpPr>
            <p:spPr bwMode="auto">
              <a:xfrm flipH="1">
                <a:off x="2617" y="2925"/>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6" name="Line 259"/>
              <p:cNvSpPr>
                <a:spLocks noChangeShapeType="1"/>
              </p:cNvSpPr>
              <p:nvPr/>
            </p:nvSpPr>
            <p:spPr bwMode="auto">
              <a:xfrm>
                <a:off x="2800" y="3211"/>
                <a:ext cx="756" cy="0"/>
              </a:xfrm>
              <a:prstGeom prst="line">
                <a:avLst/>
              </a:prstGeom>
              <a:noFill/>
              <a:ln w="28575">
                <a:solidFill>
                  <a:schemeClr val="tx1"/>
                </a:solidFill>
                <a:round/>
                <a:headEnd/>
                <a:tailEnd/>
              </a:ln>
            </p:spPr>
            <p:txBody>
              <a:bodyPr wrap="none" anchor="ctr"/>
              <a:lstStyle/>
              <a:p>
                <a:endParaRPr lang="zh-CN" altLang="en-US"/>
              </a:p>
            </p:txBody>
          </p:sp>
        </p:grpSp>
        <p:grpSp>
          <p:nvGrpSpPr>
            <p:cNvPr id="1063" name="Group 273"/>
            <p:cNvGrpSpPr>
              <a:grpSpLocks/>
            </p:cNvGrpSpPr>
            <p:nvPr/>
          </p:nvGrpSpPr>
          <p:grpSpPr bwMode="auto">
            <a:xfrm>
              <a:off x="3849" y="3017"/>
              <a:ext cx="373" cy="195"/>
              <a:chOff x="1022" y="3111"/>
              <a:chExt cx="1108" cy="594"/>
            </a:xfrm>
          </p:grpSpPr>
          <p:sp>
            <p:nvSpPr>
              <p:cNvPr id="1072" name="Arc 274"/>
              <p:cNvSpPr>
                <a:spLocks/>
              </p:cNvSpPr>
              <p:nvPr/>
            </p:nvSpPr>
            <p:spPr bwMode="auto">
              <a:xfrm flipH="1">
                <a:off x="1022" y="3111"/>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3" name="Arc 275"/>
              <p:cNvSpPr>
                <a:spLocks/>
              </p:cNvSpPr>
              <p:nvPr/>
            </p:nvSpPr>
            <p:spPr bwMode="auto">
              <a:xfrm>
                <a:off x="1952" y="3406"/>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4" name="Line 276"/>
              <p:cNvSpPr>
                <a:spLocks noChangeShapeType="1"/>
              </p:cNvSpPr>
              <p:nvPr/>
            </p:nvSpPr>
            <p:spPr bwMode="auto">
              <a:xfrm>
                <a:off x="1189" y="3422"/>
                <a:ext cx="789" cy="0"/>
              </a:xfrm>
              <a:prstGeom prst="line">
                <a:avLst/>
              </a:prstGeom>
              <a:noFill/>
              <a:ln w="28575">
                <a:solidFill>
                  <a:schemeClr val="tx1"/>
                </a:solidFill>
                <a:round/>
                <a:headEnd/>
                <a:tailEnd/>
              </a:ln>
            </p:spPr>
            <p:txBody>
              <a:bodyPr wrap="none" anchor="ctr"/>
              <a:lstStyle/>
              <a:p>
                <a:endParaRPr lang="zh-CN" altLang="en-US"/>
              </a:p>
            </p:txBody>
          </p:sp>
        </p:grpSp>
        <p:grpSp>
          <p:nvGrpSpPr>
            <p:cNvPr id="1064" name="Group 277"/>
            <p:cNvGrpSpPr>
              <a:grpSpLocks/>
            </p:cNvGrpSpPr>
            <p:nvPr/>
          </p:nvGrpSpPr>
          <p:grpSpPr bwMode="auto">
            <a:xfrm>
              <a:off x="3846" y="3237"/>
              <a:ext cx="373" cy="185"/>
              <a:chOff x="1022" y="3140"/>
              <a:chExt cx="1108" cy="565"/>
            </a:xfrm>
          </p:grpSpPr>
          <p:sp>
            <p:nvSpPr>
              <p:cNvPr id="1069" name="Arc 278"/>
              <p:cNvSpPr>
                <a:spLocks/>
              </p:cNvSpPr>
              <p:nvPr/>
            </p:nvSpPr>
            <p:spPr bwMode="auto">
              <a:xfrm flipH="1">
                <a:off x="1022" y="3140"/>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0" name="Arc 279"/>
              <p:cNvSpPr>
                <a:spLocks/>
              </p:cNvSpPr>
              <p:nvPr/>
            </p:nvSpPr>
            <p:spPr bwMode="auto">
              <a:xfrm>
                <a:off x="1952" y="3406"/>
                <a:ext cx="178" cy="299"/>
              </a:xfrm>
              <a:custGeom>
                <a:avLst/>
                <a:gdLst>
                  <a:gd name="T0" fmla="*/ 0 w 23843"/>
                  <a:gd name="T1" fmla="*/ 0 h 43200"/>
                  <a:gd name="T2" fmla="*/ 0 w 23843"/>
                  <a:gd name="T3" fmla="*/ 0 h 43200"/>
                  <a:gd name="T4" fmla="*/ 0 w 23843"/>
                  <a:gd name="T5" fmla="*/ 0 h 43200"/>
                  <a:gd name="T6" fmla="*/ 0 60000 65536"/>
                  <a:gd name="T7" fmla="*/ 0 60000 65536"/>
                  <a:gd name="T8" fmla="*/ 0 60000 65536"/>
                  <a:gd name="T9" fmla="*/ 0 w 23843"/>
                  <a:gd name="T10" fmla="*/ 0 h 43200"/>
                  <a:gd name="T11" fmla="*/ 23843 w 23843"/>
                  <a:gd name="T12" fmla="*/ 43200 h 43200"/>
                </a:gdLst>
                <a:ahLst/>
                <a:cxnLst>
                  <a:cxn ang="T6">
                    <a:pos x="T0" y="T1"/>
                  </a:cxn>
                  <a:cxn ang="T7">
                    <a:pos x="T2" y="T3"/>
                  </a:cxn>
                  <a:cxn ang="T8">
                    <a:pos x="T4" y="T5"/>
                  </a:cxn>
                </a:cxnLst>
                <a:rect l="T9" t="T10" r="T11" b="T12"/>
                <a:pathLst>
                  <a:path w="23843" h="43200" fill="none" extrusionOk="0">
                    <a:moveTo>
                      <a:pt x="2242" y="0"/>
                    </a:moveTo>
                    <a:cubicBezTo>
                      <a:pt x="14172" y="0"/>
                      <a:pt x="23843" y="9670"/>
                      <a:pt x="23843" y="21600"/>
                    </a:cubicBezTo>
                    <a:cubicBezTo>
                      <a:pt x="23843" y="33529"/>
                      <a:pt x="14172" y="43200"/>
                      <a:pt x="2243" y="43200"/>
                    </a:cubicBezTo>
                    <a:cubicBezTo>
                      <a:pt x="1493" y="43200"/>
                      <a:pt x="745" y="43161"/>
                      <a:pt x="-1" y="43083"/>
                    </a:cubicBezTo>
                  </a:path>
                  <a:path w="23843" h="43200" stroke="0" extrusionOk="0">
                    <a:moveTo>
                      <a:pt x="2242" y="0"/>
                    </a:moveTo>
                    <a:cubicBezTo>
                      <a:pt x="14172" y="0"/>
                      <a:pt x="23843" y="9670"/>
                      <a:pt x="23843" y="21600"/>
                    </a:cubicBezTo>
                    <a:cubicBezTo>
                      <a:pt x="23843" y="33529"/>
                      <a:pt x="14172" y="43200"/>
                      <a:pt x="2243" y="43200"/>
                    </a:cubicBezTo>
                    <a:cubicBezTo>
                      <a:pt x="1493" y="43200"/>
                      <a:pt x="745" y="43161"/>
                      <a:pt x="-1" y="43083"/>
                    </a:cubicBezTo>
                    <a:lnTo>
                      <a:pt x="2243" y="21600"/>
                    </a:lnTo>
                    <a:close/>
                  </a:path>
                </a:pathLst>
              </a:custGeom>
              <a:noFill/>
              <a:ln w="28575">
                <a:solidFill>
                  <a:schemeClr val="tx1"/>
                </a:solidFill>
                <a:round/>
                <a:headEnd/>
                <a:tailEnd/>
              </a:ln>
            </p:spPr>
            <p:txBody>
              <a:bodyPr wrap="none" anchor="ctr"/>
              <a:lstStyle/>
              <a:p>
                <a:endParaRPr lang="zh-CN" altLang="en-US"/>
              </a:p>
            </p:txBody>
          </p:sp>
          <p:sp>
            <p:nvSpPr>
              <p:cNvPr id="1071" name="Line 280"/>
              <p:cNvSpPr>
                <a:spLocks noChangeShapeType="1"/>
              </p:cNvSpPr>
              <p:nvPr/>
            </p:nvSpPr>
            <p:spPr bwMode="auto">
              <a:xfrm>
                <a:off x="1189" y="3422"/>
                <a:ext cx="789" cy="0"/>
              </a:xfrm>
              <a:prstGeom prst="line">
                <a:avLst/>
              </a:prstGeom>
              <a:noFill/>
              <a:ln w="28575">
                <a:solidFill>
                  <a:schemeClr val="tx1"/>
                </a:solidFill>
                <a:round/>
                <a:headEnd/>
                <a:tailEnd/>
              </a:ln>
            </p:spPr>
            <p:txBody>
              <a:bodyPr wrap="none" anchor="ctr"/>
              <a:lstStyle/>
              <a:p>
                <a:endParaRPr lang="zh-CN" altLang="en-US"/>
              </a:p>
            </p:txBody>
          </p:sp>
        </p:grpSp>
        <p:sp>
          <p:nvSpPr>
            <p:cNvPr id="1065" name="Line 281"/>
            <p:cNvSpPr>
              <a:spLocks noChangeShapeType="1"/>
            </p:cNvSpPr>
            <p:nvPr/>
          </p:nvSpPr>
          <p:spPr bwMode="auto">
            <a:xfrm>
              <a:off x="4156" y="2985"/>
              <a:ext cx="340" cy="0"/>
            </a:xfrm>
            <a:prstGeom prst="line">
              <a:avLst/>
            </a:prstGeom>
            <a:noFill/>
            <a:ln w="28575">
              <a:solidFill>
                <a:schemeClr val="tx1"/>
              </a:solidFill>
              <a:round/>
              <a:headEnd/>
              <a:tailEnd/>
            </a:ln>
          </p:spPr>
          <p:txBody>
            <a:bodyPr wrap="none" anchor="ctr"/>
            <a:lstStyle/>
            <a:p>
              <a:endParaRPr lang="zh-CN" altLang="en-US"/>
            </a:p>
          </p:txBody>
        </p:sp>
        <p:sp>
          <p:nvSpPr>
            <p:cNvPr id="1066" name="Line 282"/>
            <p:cNvSpPr>
              <a:spLocks noChangeShapeType="1"/>
            </p:cNvSpPr>
            <p:nvPr/>
          </p:nvSpPr>
          <p:spPr bwMode="auto">
            <a:xfrm>
              <a:off x="4229" y="3538"/>
              <a:ext cx="249" cy="0"/>
            </a:xfrm>
            <a:prstGeom prst="line">
              <a:avLst/>
            </a:prstGeom>
            <a:noFill/>
            <a:ln w="28575">
              <a:solidFill>
                <a:schemeClr val="tx1"/>
              </a:solidFill>
              <a:round/>
              <a:headEnd/>
              <a:tailEnd/>
            </a:ln>
          </p:spPr>
          <p:txBody>
            <a:bodyPr wrap="none" anchor="ctr"/>
            <a:lstStyle/>
            <a:p>
              <a:endParaRPr lang="zh-CN" altLang="en-US"/>
            </a:p>
          </p:txBody>
        </p:sp>
        <p:sp>
          <p:nvSpPr>
            <p:cNvPr id="1067" name="Oval 283"/>
            <p:cNvSpPr>
              <a:spLocks noChangeArrowheads="1"/>
            </p:cNvSpPr>
            <p:nvPr/>
          </p:nvSpPr>
          <p:spPr bwMode="auto">
            <a:xfrm>
              <a:off x="4475" y="2962"/>
              <a:ext cx="47" cy="47"/>
            </a:xfrm>
            <a:prstGeom prst="ellipse">
              <a:avLst/>
            </a:prstGeom>
            <a:solidFill>
              <a:srgbClr val="FFFFFF"/>
            </a:solidFill>
            <a:ln w="28575">
              <a:solidFill>
                <a:schemeClr val="tx1"/>
              </a:solidFill>
              <a:round/>
              <a:headEnd/>
              <a:tailEnd/>
            </a:ln>
          </p:spPr>
          <p:txBody>
            <a:bodyPr wrap="none" anchor="ctr"/>
            <a:lstStyle/>
            <a:p>
              <a:endParaRPr lang="zh-CN" altLang="en-US"/>
            </a:p>
          </p:txBody>
        </p:sp>
        <p:sp>
          <p:nvSpPr>
            <p:cNvPr id="1068" name="Oval 284"/>
            <p:cNvSpPr>
              <a:spLocks noChangeArrowheads="1"/>
            </p:cNvSpPr>
            <p:nvPr/>
          </p:nvSpPr>
          <p:spPr bwMode="auto">
            <a:xfrm>
              <a:off x="4456" y="3511"/>
              <a:ext cx="47" cy="47"/>
            </a:xfrm>
            <a:prstGeom prst="ellipse">
              <a:avLst/>
            </a:prstGeom>
            <a:solidFill>
              <a:srgbClr val="FFFFFF"/>
            </a:solidFill>
            <a:ln w="28575">
              <a:solidFill>
                <a:schemeClr val="tx1"/>
              </a:solidFill>
              <a:round/>
              <a:headEnd/>
              <a:tailEnd/>
            </a:ln>
          </p:spPr>
          <p:txBody>
            <a:bodyPr wrap="none" anchor="ctr"/>
            <a:lstStyle/>
            <a:p>
              <a:endParaRPr lang="zh-CN" altLang="en-US"/>
            </a:p>
          </p:txBody>
        </p:sp>
      </p:grpSp>
      <p:sp>
        <p:nvSpPr>
          <p:cNvPr id="1058" name="Oval 126"/>
          <p:cNvSpPr>
            <a:spLocks noChangeArrowheads="1"/>
          </p:cNvSpPr>
          <p:nvPr/>
        </p:nvSpPr>
        <p:spPr bwMode="auto">
          <a:xfrm>
            <a:off x="1120775" y="3697288"/>
            <a:ext cx="90488" cy="90487"/>
          </a:xfrm>
          <a:prstGeom prst="ellipse">
            <a:avLst/>
          </a:prstGeom>
          <a:solidFill>
            <a:srgbClr val="FFFFCC"/>
          </a:solidFill>
          <a:ln w="28575">
            <a:solidFill>
              <a:schemeClr val="tx1"/>
            </a:solidFill>
            <a:round/>
            <a:headEnd/>
            <a:tailEnd/>
          </a:ln>
        </p:spPr>
        <p:txBody>
          <a:bodyPr wrap="none" anchor="ctr"/>
          <a:lstStyle/>
          <a:p>
            <a:endParaRPr lang="zh-CN" altLang="en-US"/>
          </a:p>
        </p:txBody>
      </p:sp>
      <p:sp>
        <p:nvSpPr>
          <p:cNvPr id="1059" name="Oval 127"/>
          <p:cNvSpPr>
            <a:spLocks noChangeArrowheads="1"/>
          </p:cNvSpPr>
          <p:nvPr/>
        </p:nvSpPr>
        <p:spPr bwMode="auto">
          <a:xfrm>
            <a:off x="1114425" y="2598738"/>
            <a:ext cx="90488" cy="90487"/>
          </a:xfrm>
          <a:prstGeom prst="ellipse">
            <a:avLst/>
          </a:prstGeom>
          <a:solidFill>
            <a:srgbClr val="FFFFCC"/>
          </a:solidFill>
          <a:ln w="28575">
            <a:solidFill>
              <a:schemeClr val="tx1"/>
            </a:solidFill>
            <a:round/>
            <a:headEnd/>
            <a:tailEnd/>
          </a:ln>
        </p:spPr>
        <p:txBody>
          <a:bodyPr wrap="none" anchor="ctr"/>
          <a:lstStyle/>
          <a:p>
            <a:endParaRPr lang="zh-CN" altLang="en-US"/>
          </a:p>
        </p:txBody>
      </p:sp>
      <p:graphicFrame>
        <p:nvGraphicFramePr>
          <p:cNvPr id="1028" name="Object 4"/>
          <p:cNvGraphicFramePr>
            <a:graphicFrameLocks noChangeAspect="1"/>
          </p:cNvGraphicFramePr>
          <p:nvPr/>
        </p:nvGraphicFramePr>
        <p:xfrm>
          <a:off x="6207125" y="2754313"/>
          <a:ext cx="1482725" cy="1128712"/>
        </p:xfrm>
        <a:graphic>
          <a:graphicData uri="http://schemas.openxmlformats.org/presentationml/2006/ole">
            <mc:AlternateContent xmlns:mc="http://schemas.openxmlformats.org/markup-compatibility/2006">
              <mc:Choice xmlns:v="urn:schemas-microsoft-com:vml" Requires="v">
                <p:oleObj spid="_x0000_s1031" name="Equation" r:id="rId8" imgW="583920" imgH="444240" progId="Equation.DSMT4">
                  <p:embed/>
                </p:oleObj>
              </mc:Choice>
              <mc:Fallback>
                <p:oleObj name="Equation" r:id="rId8" imgW="583920" imgH="4442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2754313"/>
                        <a:ext cx="1482725" cy="1128712"/>
                      </a:xfrm>
                      <a:prstGeom prst="rect">
                        <a:avLst/>
                      </a:prstGeom>
                      <a:solidFill>
                        <a:srgbClr val="FF99CC"/>
                      </a:solidFill>
                    </p:spPr>
                  </p:pic>
                </p:oleObj>
              </mc:Fallback>
            </mc:AlternateContent>
          </a:graphicData>
        </a:graphic>
      </p:graphicFrame>
      <p:sp>
        <p:nvSpPr>
          <p:cNvPr id="1060"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55" name="Rectangle 2"/>
          <p:cNvSpPr>
            <a:spLocks noChangeArrowheads="1"/>
          </p:cNvSpPr>
          <p:nvPr/>
        </p:nvSpPr>
        <p:spPr bwMode="auto">
          <a:xfrm>
            <a:off x="819150" y="336550"/>
            <a:ext cx="7850188" cy="577850"/>
          </a:xfrm>
          <a:prstGeom prst="rect">
            <a:avLst/>
          </a:prstGeom>
          <a:noFill/>
          <a:ln w="9525" algn="ctr">
            <a:noFill/>
            <a:miter lim="800000"/>
            <a:headEnd/>
            <a:tailEnd/>
          </a:ln>
        </p:spPr>
        <p:txBody>
          <a:bodyPr anchor="b"/>
          <a:lstStyle/>
          <a:p>
            <a:pPr algn="l" eaLnBrk="1" hangingPunct="1">
              <a:lnSpc>
                <a:spcPct val="60000"/>
              </a:lnSpc>
              <a:defRPr/>
            </a:pPr>
            <a:r>
              <a:rPr lang="en-US" altLang="zh-CN" sz="4000" dirty="0">
                <a:solidFill>
                  <a:srgbClr val="990000"/>
                </a:solidFill>
                <a:effectLst>
                  <a:outerShdw blurRad="38100" dist="38100" dir="2700000" algn="tl">
                    <a:srgbClr val="C0C0C0"/>
                  </a:outerShdw>
                </a:effectLst>
                <a:ea typeface="华文行楷" pitchFamily="2" charset="-122"/>
                <a:cs typeface="Times New Roman" pitchFamily="18" charset="0"/>
              </a:rPr>
              <a:t>§1-7  </a:t>
            </a:r>
            <a:r>
              <a:rPr lang="zh-CN" altLang="en-US" sz="4000" dirty="0">
                <a:solidFill>
                  <a:srgbClr val="990000"/>
                </a:solidFill>
                <a:effectLst>
                  <a:outerShdw blurRad="38100" dist="38100" dir="2700000" algn="tl">
                    <a:srgbClr val="C0C0C0"/>
                  </a:outerShdw>
                </a:effectLst>
                <a:ea typeface="华文行楷" pitchFamily="2" charset="-122"/>
                <a:cs typeface="Times New Roman" pitchFamily="18" charset="0"/>
              </a:rPr>
              <a:t>受控源</a:t>
            </a:r>
            <a:r>
              <a:rPr lang="en-US" altLang="zh-CN" sz="4000" dirty="0">
                <a:solidFill>
                  <a:srgbClr val="990000"/>
                </a:solidFill>
                <a:effectLst>
                  <a:outerShdw blurRad="38100" dist="38100" dir="2700000" algn="tl">
                    <a:srgbClr val="C0C0C0"/>
                  </a:outerShdw>
                </a:effectLst>
                <a:ea typeface="华文行楷" pitchFamily="2" charset="-122"/>
                <a:cs typeface="Times New Roman" pitchFamily="18" charset="0"/>
              </a:rPr>
              <a:t>(controlled source) </a:t>
            </a:r>
          </a:p>
        </p:txBody>
      </p:sp>
    </p:spTree>
    <p:custDataLst>
      <p:tags r:id="rId2"/>
    </p:custDataLst>
  </p:cSld>
  <p:clrMapOvr>
    <a:masterClrMapping/>
  </p:clrMapOvr>
  <p:transition advTm="77380">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2"/>
          <p:cNvSpPr>
            <a:spLocks noChangeArrowheads="1"/>
          </p:cNvSpPr>
          <p:nvPr/>
        </p:nvSpPr>
        <p:spPr bwMode="auto">
          <a:xfrm>
            <a:off x="847725" y="965200"/>
            <a:ext cx="8023225" cy="523875"/>
          </a:xfrm>
          <a:prstGeom prst="rect">
            <a:avLst/>
          </a:prstGeom>
          <a:noFill/>
          <a:ln w="9525" algn="ctr">
            <a:noFill/>
            <a:miter lim="800000"/>
            <a:headEnd/>
            <a:tailEnd/>
          </a:ln>
        </p:spPr>
        <p:txBody>
          <a:bodyPr>
            <a:spAutoFit/>
          </a:bodyPr>
          <a:lstStyle/>
          <a:p>
            <a:pPr algn="l">
              <a:defRPr/>
            </a:pPr>
            <a:r>
              <a:rPr lang="zh-CN" altLang="en-US" dirty="0">
                <a:latin typeface="+mn-lt"/>
                <a:ea typeface="+mn-ea"/>
              </a:rPr>
              <a:t>设一个电路有</a:t>
            </a:r>
            <a:r>
              <a:rPr lang="en-US" altLang="zh-CN" i="1" dirty="0">
                <a:latin typeface="+mn-lt"/>
                <a:ea typeface="+mn-ea"/>
              </a:rPr>
              <a:t>b</a:t>
            </a:r>
            <a:r>
              <a:rPr lang="zh-CN" altLang="en-US" dirty="0">
                <a:latin typeface="+mn-lt"/>
                <a:ea typeface="+mn-ea"/>
              </a:rPr>
              <a:t>条支路，</a:t>
            </a:r>
            <a:r>
              <a:rPr lang="en-US" altLang="zh-CN" i="1" dirty="0">
                <a:latin typeface="+mn-lt"/>
                <a:ea typeface="+mn-ea"/>
              </a:rPr>
              <a:t>n</a:t>
            </a:r>
            <a:r>
              <a:rPr lang="zh-CN" altLang="en-US" dirty="0">
                <a:latin typeface="+mn-lt"/>
                <a:ea typeface="+mn-ea"/>
              </a:rPr>
              <a:t>个节点，则可以证明：</a:t>
            </a:r>
          </a:p>
        </p:txBody>
      </p:sp>
      <p:sp>
        <p:nvSpPr>
          <p:cNvPr id="10245" name="Rectangle 43"/>
          <p:cNvSpPr>
            <a:spLocks noChangeArrowheads="1"/>
          </p:cNvSpPr>
          <p:nvPr/>
        </p:nvSpPr>
        <p:spPr bwMode="auto">
          <a:xfrm>
            <a:off x="898525" y="1430338"/>
            <a:ext cx="7208838" cy="661987"/>
          </a:xfrm>
          <a:prstGeom prst="rect">
            <a:avLst/>
          </a:prstGeom>
          <a:noFill/>
          <a:ln w="9525" algn="ctr">
            <a:noFill/>
            <a:miter lim="800000"/>
            <a:headEnd/>
            <a:tailEnd/>
          </a:ln>
        </p:spPr>
        <p:txBody>
          <a:bodyPr>
            <a:spAutoFit/>
          </a:bodyPr>
          <a:lstStyle/>
          <a:p>
            <a:pPr marL="514350" indent="-514350" algn="l">
              <a:lnSpc>
                <a:spcPct val="150000"/>
              </a:lnSpc>
              <a:buFontTx/>
              <a:buAutoNum type="arabicParenBoth"/>
            </a:pPr>
            <a:r>
              <a:rPr lang="zh-CN" altLang="en-US">
                <a:solidFill>
                  <a:srgbClr val="FF3300"/>
                </a:solidFill>
                <a:ea typeface="华文中宋" pitchFamily="2" charset="-122"/>
              </a:rPr>
              <a:t>独立的</a:t>
            </a:r>
            <a:r>
              <a:rPr lang="en-US" altLang="zh-CN">
                <a:solidFill>
                  <a:srgbClr val="FF3300"/>
                </a:solidFill>
                <a:ea typeface="华文中宋" pitchFamily="2" charset="-122"/>
              </a:rPr>
              <a:t>KCL</a:t>
            </a:r>
            <a:r>
              <a:rPr lang="zh-CN" altLang="en-US">
                <a:solidFill>
                  <a:srgbClr val="FF3300"/>
                </a:solidFill>
                <a:ea typeface="华文中宋" pitchFamily="2" charset="-122"/>
              </a:rPr>
              <a:t>方程为 </a:t>
            </a:r>
            <a:r>
              <a:rPr lang="en-US" altLang="zh-CN">
                <a:solidFill>
                  <a:srgbClr val="FF3300"/>
                </a:solidFill>
                <a:ea typeface="华文中宋" pitchFamily="2" charset="-122"/>
              </a:rPr>
              <a:t>(</a:t>
            </a:r>
            <a:r>
              <a:rPr lang="en-US" altLang="zh-CN" i="1">
                <a:solidFill>
                  <a:srgbClr val="FF3300"/>
                </a:solidFill>
                <a:ea typeface="华文中宋" pitchFamily="2" charset="-122"/>
              </a:rPr>
              <a:t>n</a:t>
            </a:r>
            <a:r>
              <a:rPr lang="en-US" altLang="zh-CN" i="1">
                <a:solidFill>
                  <a:srgbClr val="FF3300"/>
                </a:solidFill>
                <a:ea typeface="华文中宋" pitchFamily="2" charset="-122"/>
                <a:cs typeface="Times New Roman" pitchFamily="18" charset="0"/>
              </a:rPr>
              <a:t>−</a:t>
            </a:r>
            <a:r>
              <a:rPr lang="en-US" altLang="zh-CN">
                <a:solidFill>
                  <a:srgbClr val="FF3300"/>
                </a:solidFill>
                <a:ea typeface="华文中宋" pitchFamily="2" charset="-122"/>
                <a:cs typeface="Times New Roman" pitchFamily="18" charset="0"/>
              </a:rPr>
              <a:t>1) </a:t>
            </a:r>
            <a:r>
              <a:rPr lang="zh-CN" altLang="en-US">
                <a:solidFill>
                  <a:srgbClr val="FF3300"/>
                </a:solidFill>
                <a:ea typeface="华文中宋" pitchFamily="2" charset="-122"/>
              </a:rPr>
              <a:t>个</a:t>
            </a:r>
          </a:p>
        </p:txBody>
      </p:sp>
      <p:sp>
        <p:nvSpPr>
          <p:cNvPr id="5" name="Rectangle 3"/>
          <p:cNvSpPr>
            <a:spLocks noChangeArrowheads="1"/>
          </p:cNvSpPr>
          <p:nvPr/>
        </p:nvSpPr>
        <p:spPr bwMode="auto">
          <a:xfrm>
            <a:off x="842963" y="312738"/>
            <a:ext cx="2497137" cy="519112"/>
          </a:xfrm>
          <a:prstGeom prst="rect">
            <a:avLst/>
          </a:prstGeom>
          <a:noFill/>
          <a:ln w="9525">
            <a:noFill/>
            <a:miter lim="800000"/>
            <a:headEnd/>
            <a:tailEnd/>
          </a:ln>
          <a:effectLst/>
        </p:spPr>
        <p:txBody>
          <a:bodyPr>
            <a:spAutoFit/>
          </a:bodyPr>
          <a:lstStyle/>
          <a:p>
            <a:pPr algn="l" eaLnBrk="1" hangingPunct="1">
              <a:defRPr/>
            </a:pPr>
            <a:r>
              <a:rPr lang="en-US" altLang="zh-CN" dirty="0">
                <a:solidFill>
                  <a:srgbClr val="FF0000"/>
                </a:solidFill>
                <a:latin typeface="+mn-lt"/>
                <a:ea typeface="华文中宋" pitchFamily="2" charset="-122"/>
              </a:rPr>
              <a:t>3. </a:t>
            </a:r>
            <a:r>
              <a:rPr lang="zh-CN" altLang="en-US" dirty="0">
                <a:solidFill>
                  <a:srgbClr val="FF0000"/>
                </a:solidFill>
                <a:latin typeface="+mn-lt"/>
                <a:ea typeface="华文中宋" pitchFamily="2" charset="-122"/>
              </a:rPr>
              <a:t>独立方程</a:t>
            </a:r>
          </a:p>
        </p:txBody>
      </p:sp>
      <p:sp>
        <p:nvSpPr>
          <p:cNvPr id="10247" name="Rectangle 43"/>
          <p:cNvSpPr>
            <a:spLocks noChangeArrowheads="1"/>
          </p:cNvSpPr>
          <p:nvPr/>
        </p:nvSpPr>
        <p:spPr bwMode="auto">
          <a:xfrm>
            <a:off x="919163" y="2114550"/>
            <a:ext cx="7205662" cy="609600"/>
          </a:xfrm>
          <a:prstGeom prst="rect">
            <a:avLst/>
          </a:prstGeom>
          <a:noFill/>
          <a:ln w="9525" algn="ctr">
            <a:noFill/>
            <a:miter lim="800000"/>
            <a:headEnd/>
            <a:tailEnd/>
          </a:ln>
        </p:spPr>
        <p:txBody>
          <a:bodyPr>
            <a:spAutoFit/>
          </a:bodyPr>
          <a:lstStyle/>
          <a:p>
            <a:pPr marL="514350" indent="-514350" algn="l">
              <a:lnSpc>
                <a:spcPct val="120000"/>
              </a:lnSpc>
            </a:pPr>
            <a:r>
              <a:rPr lang="en-US" altLang="zh-CN">
                <a:solidFill>
                  <a:srgbClr val="FF3300"/>
                </a:solidFill>
                <a:ea typeface="华文中宋" pitchFamily="2" charset="-122"/>
              </a:rPr>
              <a:t>(2) </a:t>
            </a:r>
            <a:r>
              <a:rPr lang="zh-CN" altLang="en-US">
                <a:solidFill>
                  <a:srgbClr val="FF3300"/>
                </a:solidFill>
                <a:ea typeface="华文中宋" pitchFamily="2" charset="-122"/>
              </a:rPr>
              <a:t>独立的</a:t>
            </a:r>
            <a:r>
              <a:rPr lang="en-US" altLang="zh-CN">
                <a:solidFill>
                  <a:srgbClr val="FF3300"/>
                </a:solidFill>
                <a:ea typeface="华文中宋" pitchFamily="2" charset="-122"/>
              </a:rPr>
              <a:t>KVL</a:t>
            </a:r>
            <a:r>
              <a:rPr lang="zh-CN" altLang="en-US">
                <a:solidFill>
                  <a:srgbClr val="FF3300"/>
                </a:solidFill>
                <a:ea typeface="华文中宋" pitchFamily="2" charset="-122"/>
              </a:rPr>
              <a:t>方程为 </a:t>
            </a:r>
            <a:r>
              <a:rPr lang="en-US" altLang="zh-CN" i="1">
                <a:solidFill>
                  <a:srgbClr val="FF3300"/>
                </a:solidFill>
                <a:ea typeface="华文中宋" pitchFamily="2" charset="-122"/>
              </a:rPr>
              <a:t>b</a:t>
            </a:r>
            <a:r>
              <a:rPr lang="en-US" altLang="zh-CN" i="1">
                <a:solidFill>
                  <a:srgbClr val="FF3300"/>
                </a:solidFill>
                <a:ea typeface="华文中宋" pitchFamily="2" charset="-122"/>
                <a:cs typeface="Times New Roman" pitchFamily="18" charset="0"/>
              </a:rPr>
              <a:t>−</a:t>
            </a:r>
            <a:r>
              <a:rPr lang="en-US" altLang="zh-CN">
                <a:solidFill>
                  <a:srgbClr val="FF3300"/>
                </a:solidFill>
                <a:ea typeface="华文中宋" pitchFamily="2" charset="-122"/>
              </a:rPr>
              <a:t>(</a:t>
            </a:r>
            <a:r>
              <a:rPr lang="en-US" altLang="zh-CN" i="1">
                <a:solidFill>
                  <a:srgbClr val="FF3300"/>
                </a:solidFill>
                <a:ea typeface="华文中宋" pitchFamily="2" charset="-122"/>
              </a:rPr>
              <a:t>n−</a:t>
            </a:r>
            <a:r>
              <a:rPr lang="en-US" altLang="zh-CN">
                <a:solidFill>
                  <a:srgbClr val="FF3300"/>
                </a:solidFill>
                <a:ea typeface="华文中宋" pitchFamily="2" charset="-122"/>
              </a:rPr>
              <a:t>1) </a:t>
            </a:r>
            <a:r>
              <a:rPr lang="zh-CN" altLang="en-US">
                <a:solidFill>
                  <a:srgbClr val="FF3300"/>
                </a:solidFill>
                <a:ea typeface="华文中宋" pitchFamily="2" charset="-122"/>
              </a:rPr>
              <a:t>个</a:t>
            </a:r>
          </a:p>
        </p:txBody>
      </p:sp>
      <p:sp>
        <p:nvSpPr>
          <p:cNvPr id="10248" name="矩形 11"/>
          <p:cNvSpPr>
            <a:spLocks noChangeArrowheads="1"/>
          </p:cNvSpPr>
          <p:nvPr/>
        </p:nvSpPr>
        <p:spPr bwMode="auto">
          <a:xfrm>
            <a:off x="4367213" y="4727575"/>
            <a:ext cx="4572000" cy="1255713"/>
          </a:xfrm>
          <a:prstGeom prst="rect">
            <a:avLst/>
          </a:prstGeom>
          <a:noFill/>
          <a:ln w="9525">
            <a:noFill/>
            <a:miter lim="800000"/>
            <a:headEnd/>
            <a:tailEnd/>
          </a:ln>
        </p:spPr>
        <p:txBody>
          <a:bodyPr>
            <a:spAutoFit/>
          </a:bodyPr>
          <a:lstStyle/>
          <a:p>
            <a:pPr marL="514350" indent="-514350" algn="l">
              <a:lnSpc>
                <a:spcPct val="150000"/>
              </a:lnSpc>
            </a:pPr>
            <a:r>
              <a:rPr lang="zh-CN" altLang="en-US">
                <a:ea typeface="华文中宋" pitchFamily="2" charset="-122"/>
              </a:rPr>
              <a:t>列独立的</a:t>
            </a:r>
            <a:r>
              <a:rPr lang="en-US" altLang="zh-CN">
                <a:ea typeface="华文中宋" pitchFamily="2" charset="-122"/>
              </a:rPr>
              <a:t>KCL</a:t>
            </a:r>
            <a:r>
              <a:rPr lang="zh-CN" altLang="en-US">
                <a:ea typeface="华文中宋" pitchFamily="2" charset="-122"/>
              </a:rPr>
              <a:t>方程：</a:t>
            </a:r>
            <a:endParaRPr lang="en-US" altLang="zh-CN">
              <a:ea typeface="华文中宋" pitchFamily="2" charset="-122"/>
            </a:endParaRPr>
          </a:p>
          <a:p>
            <a:pPr marL="514350" indent="-514350" algn="l">
              <a:lnSpc>
                <a:spcPct val="120000"/>
              </a:lnSpc>
            </a:pPr>
            <a:r>
              <a:rPr lang="zh-CN" altLang="en-US">
                <a:ea typeface="华文中宋" pitchFamily="2" charset="-122"/>
              </a:rPr>
              <a:t>        </a:t>
            </a:r>
            <a:r>
              <a:rPr lang="zh-CN" altLang="en-US">
                <a:solidFill>
                  <a:srgbClr val="FF0000"/>
                </a:solidFill>
                <a:ea typeface="华文中宋" pitchFamily="2" charset="-122"/>
              </a:rPr>
              <a:t>可选任意 </a:t>
            </a:r>
            <a:r>
              <a:rPr lang="en-US" altLang="zh-CN">
                <a:solidFill>
                  <a:srgbClr val="FF0000"/>
                </a:solidFill>
                <a:ea typeface="华文中宋" pitchFamily="2" charset="-122"/>
              </a:rPr>
              <a:t>(</a:t>
            </a:r>
            <a:r>
              <a:rPr lang="en-US" altLang="zh-CN" i="1">
                <a:solidFill>
                  <a:srgbClr val="FF0000"/>
                </a:solidFill>
                <a:ea typeface="华文中宋" pitchFamily="2" charset="-122"/>
              </a:rPr>
              <a:t>n−</a:t>
            </a:r>
            <a:r>
              <a:rPr lang="en-US" altLang="zh-CN">
                <a:solidFill>
                  <a:srgbClr val="FF0000"/>
                </a:solidFill>
                <a:ea typeface="华文中宋" pitchFamily="2" charset="-122"/>
              </a:rPr>
              <a:t>1) </a:t>
            </a:r>
            <a:r>
              <a:rPr lang="zh-CN" altLang="en-US">
                <a:solidFill>
                  <a:srgbClr val="FF0000"/>
                </a:solidFill>
                <a:ea typeface="华文中宋" pitchFamily="2" charset="-122"/>
              </a:rPr>
              <a:t>个节点</a:t>
            </a:r>
          </a:p>
        </p:txBody>
      </p:sp>
      <p:grpSp>
        <p:nvGrpSpPr>
          <p:cNvPr id="10249" name="组合 53"/>
          <p:cNvGrpSpPr>
            <a:grpSpLocks/>
          </p:cNvGrpSpPr>
          <p:nvPr/>
        </p:nvGrpSpPr>
        <p:grpSpPr bwMode="auto">
          <a:xfrm>
            <a:off x="255588" y="2913063"/>
            <a:ext cx="4330700" cy="2890837"/>
            <a:chOff x="255588" y="2913063"/>
            <a:chExt cx="4330700" cy="2890837"/>
          </a:xfrm>
        </p:grpSpPr>
        <p:sp>
          <p:nvSpPr>
            <p:cNvPr id="10256" name="Oval 69"/>
            <p:cNvSpPr>
              <a:spLocks noChangeArrowheads="1"/>
            </p:cNvSpPr>
            <p:nvPr/>
          </p:nvSpPr>
          <p:spPr bwMode="auto">
            <a:xfrm>
              <a:off x="2052638" y="3146425"/>
              <a:ext cx="528637" cy="531813"/>
            </a:xfrm>
            <a:prstGeom prst="ellipse">
              <a:avLst/>
            </a:prstGeom>
            <a:solidFill>
              <a:srgbClr val="FFFFAF"/>
            </a:solidFill>
            <a:ln w="38100" algn="ctr">
              <a:solidFill>
                <a:srgbClr val="0000FF"/>
              </a:solidFill>
              <a:round/>
              <a:headEnd/>
              <a:tailEnd type="none" w="lg" len="lg"/>
            </a:ln>
          </p:spPr>
          <p:txBody>
            <a:bodyPr wrap="none" anchor="ctr">
              <a:spAutoFit/>
            </a:bodyPr>
            <a:lstStyle/>
            <a:p>
              <a:endParaRPr lang="zh-CN" altLang="en-US"/>
            </a:p>
          </p:txBody>
        </p:sp>
        <p:sp>
          <p:nvSpPr>
            <p:cNvPr id="10257" name="Rectangle 70"/>
            <p:cNvSpPr>
              <a:spLocks noChangeArrowheads="1"/>
            </p:cNvSpPr>
            <p:nvPr/>
          </p:nvSpPr>
          <p:spPr bwMode="auto">
            <a:xfrm>
              <a:off x="908050" y="4297363"/>
              <a:ext cx="439738"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0258" name="Rectangle 71"/>
            <p:cNvSpPr>
              <a:spLocks noChangeArrowheads="1"/>
            </p:cNvSpPr>
            <p:nvPr/>
          </p:nvSpPr>
          <p:spPr bwMode="auto">
            <a:xfrm>
              <a:off x="3198813" y="4297363"/>
              <a:ext cx="439737"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0259" name="Line 72"/>
            <p:cNvSpPr>
              <a:spLocks noChangeShapeType="1"/>
            </p:cNvSpPr>
            <p:nvPr/>
          </p:nvSpPr>
          <p:spPr bwMode="auto">
            <a:xfrm>
              <a:off x="1347788" y="4386263"/>
              <a:ext cx="1849437"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60" name="Rectangle 73"/>
            <p:cNvSpPr>
              <a:spLocks noChangeArrowheads="1"/>
            </p:cNvSpPr>
            <p:nvPr/>
          </p:nvSpPr>
          <p:spPr bwMode="auto">
            <a:xfrm rot="-5400000">
              <a:off x="2008187" y="4964113"/>
              <a:ext cx="441325"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0261" name="Rectangle 74"/>
            <p:cNvSpPr>
              <a:spLocks noChangeArrowheads="1"/>
            </p:cNvSpPr>
            <p:nvPr/>
          </p:nvSpPr>
          <p:spPr bwMode="auto">
            <a:xfrm rot="-5400000">
              <a:off x="3683794" y="4960144"/>
              <a:ext cx="441325" cy="176213"/>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0262" name="Line 75"/>
            <p:cNvSpPr>
              <a:spLocks noChangeShapeType="1"/>
            </p:cNvSpPr>
            <p:nvPr/>
          </p:nvSpPr>
          <p:spPr bwMode="auto">
            <a:xfrm>
              <a:off x="641350" y="4386263"/>
              <a:ext cx="265113"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63" name="Line 76"/>
            <p:cNvSpPr>
              <a:spLocks noChangeShapeType="1"/>
            </p:cNvSpPr>
            <p:nvPr/>
          </p:nvSpPr>
          <p:spPr bwMode="auto">
            <a:xfrm>
              <a:off x="3638550" y="4386263"/>
              <a:ext cx="265113"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64" name="Line 77"/>
            <p:cNvSpPr>
              <a:spLocks noChangeShapeType="1"/>
            </p:cNvSpPr>
            <p:nvPr/>
          </p:nvSpPr>
          <p:spPr bwMode="auto">
            <a:xfrm>
              <a:off x="2227263" y="4386263"/>
              <a:ext cx="0" cy="442912"/>
            </a:xfrm>
            <a:prstGeom prst="line">
              <a:avLst/>
            </a:prstGeom>
            <a:noFill/>
            <a:ln w="25400">
              <a:solidFill>
                <a:srgbClr val="0000FF"/>
              </a:solidFill>
              <a:round/>
              <a:headEnd/>
              <a:tailEnd type="none" w="lg" len="lg"/>
            </a:ln>
          </p:spPr>
          <p:txBody>
            <a:bodyPr>
              <a:spAutoFit/>
            </a:bodyPr>
            <a:lstStyle/>
            <a:p>
              <a:endParaRPr lang="zh-CN" altLang="en-US"/>
            </a:p>
          </p:txBody>
        </p:sp>
        <p:sp>
          <p:nvSpPr>
            <p:cNvPr id="10265" name="Line 78"/>
            <p:cNvSpPr>
              <a:spLocks noChangeShapeType="1"/>
            </p:cNvSpPr>
            <p:nvPr/>
          </p:nvSpPr>
          <p:spPr bwMode="auto">
            <a:xfrm>
              <a:off x="3903663" y="4386263"/>
              <a:ext cx="0" cy="442912"/>
            </a:xfrm>
            <a:prstGeom prst="line">
              <a:avLst/>
            </a:prstGeom>
            <a:noFill/>
            <a:ln w="25400">
              <a:solidFill>
                <a:srgbClr val="0000FF"/>
              </a:solidFill>
              <a:round/>
              <a:headEnd/>
              <a:tailEnd type="none" w="lg" len="lg"/>
            </a:ln>
          </p:spPr>
          <p:txBody>
            <a:bodyPr>
              <a:spAutoFit/>
            </a:bodyPr>
            <a:lstStyle/>
            <a:p>
              <a:endParaRPr lang="zh-CN" altLang="en-US"/>
            </a:p>
          </p:txBody>
        </p:sp>
        <p:sp>
          <p:nvSpPr>
            <p:cNvPr id="10266" name="Line 79"/>
            <p:cNvSpPr>
              <a:spLocks noChangeShapeType="1"/>
            </p:cNvSpPr>
            <p:nvPr/>
          </p:nvSpPr>
          <p:spPr bwMode="auto">
            <a:xfrm>
              <a:off x="2227263" y="5273675"/>
              <a:ext cx="0" cy="530225"/>
            </a:xfrm>
            <a:prstGeom prst="line">
              <a:avLst/>
            </a:prstGeom>
            <a:noFill/>
            <a:ln w="25400">
              <a:solidFill>
                <a:srgbClr val="0000FF"/>
              </a:solidFill>
              <a:round/>
              <a:headEnd/>
              <a:tailEnd type="none" w="lg" len="lg"/>
            </a:ln>
          </p:spPr>
          <p:txBody>
            <a:bodyPr>
              <a:spAutoFit/>
            </a:bodyPr>
            <a:lstStyle/>
            <a:p>
              <a:endParaRPr lang="zh-CN" altLang="en-US"/>
            </a:p>
          </p:txBody>
        </p:sp>
        <p:sp>
          <p:nvSpPr>
            <p:cNvPr id="10267" name="Line 80"/>
            <p:cNvSpPr>
              <a:spLocks noChangeShapeType="1"/>
            </p:cNvSpPr>
            <p:nvPr/>
          </p:nvSpPr>
          <p:spPr bwMode="auto">
            <a:xfrm>
              <a:off x="3903663" y="5270500"/>
              <a:ext cx="0" cy="533400"/>
            </a:xfrm>
            <a:prstGeom prst="line">
              <a:avLst/>
            </a:prstGeom>
            <a:noFill/>
            <a:ln w="25400">
              <a:solidFill>
                <a:srgbClr val="0000FF"/>
              </a:solidFill>
              <a:round/>
              <a:headEnd/>
              <a:tailEnd type="none" w="lg" len="lg"/>
            </a:ln>
          </p:spPr>
          <p:txBody>
            <a:bodyPr>
              <a:spAutoFit/>
            </a:bodyPr>
            <a:lstStyle/>
            <a:p>
              <a:endParaRPr lang="zh-CN" altLang="en-US"/>
            </a:p>
          </p:txBody>
        </p:sp>
        <p:sp>
          <p:nvSpPr>
            <p:cNvPr id="10268" name="Line 81"/>
            <p:cNvSpPr>
              <a:spLocks noChangeShapeType="1"/>
            </p:cNvSpPr>
            <p:nvPr/>
          </p:nvSpPr>
          <p:spPr bwMode="auto">
            <a:xfrm rot="-5400000">
              <a:off x="2050256" y="3412332"/>
              <a:ext cx="531813"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69" name="Line 82"/>
            <p:cNvSpPr>
              <a:spLocks noChangeShapeType="1"/>
            </p:cNvSpPr>
            <p:nvPr/>
          </p:nvSpPr>
          <p:spPr bwMode="auto">
            <a:xfrm flipV="1">
              <a:off x="641350" y="3413125"/>
              <a:ext cx="0" cy="973138"/>
            </a:xfrm>
            <a:prstGeom prst="line">
              <a:avLst/>
            </a:prstGeom>
            <a:noFill/>
            <a:ln w="25400">
              <a:solidFill>
                <a:srgbClr val="0000FF"/>
              </a:solidFill>
              <a:round/>
              <a:headEnd/>
              <a:tailEnd type="none" w="lg" len="lg"/>
            </a:ln>
          </p:spPr>
          <p:txBody>
            <a:bodyPr>
              <a:spAutoFit/>
            </a:bodyPr>
            <a:lstStyle/>
            <a:p>
              <a:endParaRPr lang="zh-CN" altLang="en-US"/>
            </a:p>
          </p:txBody>
        </p:sp>
        <p:sp>
          <p:nvSpPr>
            <p:cNvPr id="10270" name="Line 83"/>
            <p:cNvSpPr>
              <a:spLocks noChangeShapeType="1"/>
            </p:cNvSpPr>
            <p:nvPr/>
          </p:nvSpPr>
          <p:spPr bwMode="auto">
            <a:xfrm>
              <a:off x="641350" y="3413125"/>
              <a:ext cx="1411288"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71" name="Line 84"/>
            <p:cNvSpPr>
              <a:spLocks noChangeShapeType="1"/>
            </p:cNvSpPr>
            <p:nvPr/>
          </p:nvSpPr>
          <p:spPr bwMode="auto">
            <a:xfrm>
              <a:off x="2581275" y="3413125"/>
              <a:ext cx="1322388"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72" name="Line 85"/>
            <p:cNvSpPr>
              <a:spLocks noChangeShapeType="1"/>
            </p:cNvSpPr>
            <p:nvPr/>
          </p:nvSpPr>
          <p:spPr bwMode="auto">
            <a:xfrm>
              <a:off x="3903663" y="3413125"/>
              <a:ext cx="0" cy="1062038"/>
            </a:xfrm>
            <a:prstGeom prst="line">
              <a:avLst/>
            </a:prstGeom>
            <a:noFill/>
            <a:ln w="25400">
              <a:solidFill>
                <a:srgbClr val="0000FF"/>
              </a:solidFill>
              <a:round/>
              <a:headEnd/>
              <a:tailEnd type="none" w="lg" len="lg"/>
            </a:ln>
          </p:spPr>
          <p:txBody>
            <a:bodyPr>
              <a:spAutoFit/>
            </a:bodyPr>
            <a:lstStyle/>
            <a:p>
              <a:endParaRPr lang="zh-CN" altLang="en-US"/>
            </a:p>
          </p:txBody>
        </p:sp>
        <p:sp>
          <p:nvSpPr>
            <p:cNvPr id="10273" name="Oval 86"/>
            <p:cNvSpPr>
              <a:spLocks noChangeArrowheads="1"/>
            </p:cNvSpPr>
            <p:nvPr/>
          </p:nvSpPr>
          <p:spPr bwMode="auto">
            <a:xfrm>
              <a:off x="377825" y="4851400"/>
              <a:ext cx="528638" cy="530225"/>
            </a:xfrm>
            <a:prstGeom prst="ellipse">
              <a:avLst/>
            </a:prstGeom>
            <a:solidFill>
              <a:srgbClr val="FFFFAF"/>
            </a:solidFill>
            <a:ln w="38100" algn="ctr">
              <a:solidFill>
                <a:srgbClr val="0000FF"/>
              </a:solidFill>
              <a:round/>
              <a:headEnd/>
              <a:tailEnd type="none" w="lg" len="lg"/>
            </a:ln>
          </p:spPr>
          <p:txBody>
            <a:bodyPr wrap="none" anchor="ctr">
              <a:spAutoFit/>
            </a:bodyPr>
            <a:lstStyle/>
            <a:p>
              <a:endParaRPr lang="zh-CN" altLang="en-US"/>
            </a:p>
          </p:txBody>
        </p:sp>
        <p:sp>
          <p:nvSpPr>
            <p:cNvPr id="10274" name="Line 87"/>
            <p:cNvSpPr>
              <a:spLocks noChangeShapeType="1"/>
            </p:cNvSpPr>
            <p:nvPr/>
          </p:nvSpPr>
          <p:spPr bwMode="auto">
            <a:xfrm rot="-5400000">
              <a:off x="376237" y="5005388"/>
              <a:ext cx="530225"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75" name="Line 88"/>
            <p:cNvSpPr>
              <a:spLocks noChangeShapeType="1"/>
            </p:cNvSpPr>
            <p:nvPr/>
          </p:nvSpPr>
          <p:spPr bwMode="auto">
            <a:xfrm>
              <a:off x="641350" y="4298950"/>
              <a:ext cx="0" cy="441325"/>
            </a:xfrm>
            <a:prstGeom prst="line">
              <a:avLst/>
            </a:prstGeom>
            <a:noFill/>
            <a:ln w="25400">
              <a:solidFill>
                <a:srgbClr val="0000FF"/>
              </a:solidFill>
              <a:round/>
              <a:headEnd/>
              <a:tailEnd type="none" w="lg" len="lg"/>
            </a:ln>
          </p:spPr>
          <p:txBody>
            <a:bodyPr>
              <a:spAutoFit/>
            </a:bodyPr>
            <a:lstStyle/>
            <a:p>
              <a:endParaRPr lang="zh-CN" altLang="en-US"/>
            </a:p>
          </p:txBody>
        </p:sp>
        <p:sp>
          <p:nvSpPr>
            <p:cNvPr id="10276" name="Line 89"/>
            <p:cNvSpPr>
              <a:spLocks noChangeShapeType="1"/>
            </p:cNvSpPr>
            <p:nvPr/>
          </p:nvSpPr>
          <p:spPr bwMode="auto">
            <a:xfrm>
              <a:off x="641350" y="5273675"/>
              <a:ext cx="0" cy="530225"/>
            </a:xfrm>
            <a:prstGeom prst="line">
              <a:avLst/>
            </a:prstGeom>
            <a:noFill/>
            <a:ln w="25400">
              <a:solidFill>
                <a:srgbClr val="0000FF"/>
              </a:solidFill>
              <a:round/>
              <a:headEnd/>
              <a:tailEnd type="none" w="lg" len="lg"/>
            </a:ln>
          </p:spPr>
          <p:txBody>
            <a:bodyPr>
              <a:spAutoFit/>
            </a:bodyPr>
            <a:lstStyle/>
            <a:p>
              <a:endParaRPr lang="zh-CN" altLang="en-US"/>
            </a:p>
          </p:txBody>
        </p:sp>
        <p:sp>
          <p:nvSpPr>
            <p:cNvPr id="10277" name="Line 90"/>
            <p:cNvSpPr>
              <a:spLocks noChangeShapeType="1"/>
            </p:cNvSpPr>
            <p:nvPr/>
          </p:nvSpPr>
          <p:spPr bwMode="auto">
            <a:xfrm>
              <a:off x="641350" y="5803900"/>
              <a:ext cx="3262313" cy="0"/>
            </a:xfrm>
            <a:prstGeom prst="line">
              <a:avLst/>
            </a:prstGeom>
            <a:noFill/>
            <a:ln w="25400">
              <a:solidFill>
                <a:srgbClr val="0000FF"/>
              </a:solidFill>
              <a:round/>
              <a:headEnd/>
              <a:tailEnd type="none" w="lg" len="lg"/>
            </a:ln>
          </p:spPr>
          <p:txBody>
            <a:bodyPr>
              <a:spAutoFit/>
            </a:bodyPr>
            <a:lstStyle/>
            <a:p>
              <a:endParaRPr lang="zh-CN" altLang="en-US"/>
            </a:p>
          </p:txBody>
        </p:sp>
        <p:sp>
          <p:nvSpPr>
            <p:cNvPr id="10278" name="Line 92"/>
            <p:cNvSpPr>
              <a:spLocks noChangeShapeType="1"/>
            </p:cNvSpPr>
            <p:nvPr/>
          </p:nvSpPr>
          <p:spPr bwMode="auto">
            <a:xfrm>
              <a:off x="2846388" y="3413125"/>
              <a:ext cx="360362" cy="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79" name="Line 96"/>
            <p:cNvSpPr>
              <a:spLocks noChangeShapeType="1"/>
            </p:cNvSpPr>
            <p:nvPr/>
          </p:nvSpPr>
          <p:spPr bwMode="auto">
            <a:xfrm>
              <a:off x="641350" y="5480050"/>
              <a:ext cx="0" cy="32385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80" name="Text Box 100"/>
            <p:cNvSpPr txBox="1">
              <a:spLocks noChangeArrowheads="1"/>
            </p:cNvSpPr>
            <p:nvPr/>
          </p:nvSpPr>
          <p:spPr bwMode="auto">
            <a:xfrm>
              <a:off x="255588" y="5345113"/>
              <a:ext cx="6159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5</a:t>
              </a:r>
            </a:p>
          </p:txBody>
        </p:sp>
        <p:sp>
          <p:nvSpPr>
            <p:cNvPr id="10281" name="Text Box 101"/>
            <p:cNvSpPr txBox="1">
              <a:spLocks noChangeArrowheads="1"/>
            </p:cNvSpPr>
            <p:nvPr/>
          </p:nvSpPr>
          <p:spPr bwMode="auto">
            <a:xfrm>
              <a:off x="2243138" y="5262563"/>
              <a:ext cx="6159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3</a:t>
              </a:r>
            </a:p>
          </p:txBody>
        </p:sp>
        <p:sp>
          <p:nvSpPr>
            <p:cNvPr id="10282" name="Text Box 102"/>
            <p:cNvSpPr txBox="1">
              <a:spLocks noChangeArrowheads="1"/>
            </p:cNvSpPr>
            <p:nvPr/>
          </p:nvSpPr>
          <p:spPr bwMode="auto">
            <a:xfrm>
              <a:off x="3970338" y="5248275"/>
              <a:ext cx="6159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4</a:t>
              </a:r>
            </a:p>
          </p:txBody>
        </p:sp>
        <p:sp>
          <p:nvSpPr>
            <p:cNvPr id="10283" name="Text Box 103"/>
            <p:cNvSpPr txBox="1">
              <a:spLocks noChangeArrowheads="1"/>
            </p:cNvSpPr>
            <p:nvPr/>
          </p:nvSpPr>
          <p:spPr bwMode="auto">
            <a:xfrm>
              <a:off x="2586038" y="3889375"/>
              <a:ext cx="6159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2</a:t>
              </a:r>
            </a:p>
          </p:txBody>
        </p:sp>
        <p:sp>
          <p:nvSpPr>
            <p:cNvPr id="10284" name="Text Box 104"/>
            <p:cNvSpPr txBox="1">
              <a:spLocks noChangeArrowheads="1"/>
            </p:cNvSpPr>
            <p:nvPr/>
          </p:nvSpPr>
          <p:spPr bwMode="auto">
            <a:xfrm>
              <a:off x="1608138" y="3887788"/>
              <a:ext cx="6159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1</a:t>
              </a:r>
            </a:p>
          </p:txBody>
        </p:sp>
        <p:sp>
          <p:nvSpPr>
            <p:cNvPr id="10285" name="Text Box 107"/>
            <p:cNvSpPr txBox="1">
              <a:spLocks noChangeArrowheads="1"/>
            </p:cNvSpPr>
            <p:nvPr/>
          </p:nvSpPr>
          <p:spPr bwMode="auto">
            <a:xfrm>
              <a:off x="887413" y="4868863"/>
              <a:ext cx="6191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S</a:t>
              </a:r>
              <a:endParaRPr lang="en-US" altLang="zh-CN" sz="2400">
                <a:solidFill>
                  <a:schemeClr val="accent2"/>
                </a:solidFill>
                <a:ea typeface="宋体" pitchFamily="2" charset="-122"/>
              </a:endParaRPr>
            </a:p>
          </p:txBody>
        </p:sp>
        <p:sp>
          <p:nvSpPr>
            <p:cNvPr id="10286" name="Text Box 108"/>
            <p:cNvSpPr txBox="1">
              <a:spLocks noChangeArrowheads="1"/>
            </p:cNvSpPr>
            <p:nvPr/>
          </p:nvSpPr>
          <p:spPr bwMode="auto">
            <a:xfrm>
              <a:off x="715963" y="4581525"/>
              <a:ext cx="528637"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a:t>
              </a:r>
              <a:endParaRPr lang="en-US" altLang="zh-CN" sz="2400">
                <a:solidFill>
                  <a:schemeClr val="accent2"/>
                </a:solidFill>
                <a:ea typeface="宋体" pitchFamily="2" charset="-122"/>
              </a:endParaRPr>
            </a:p>
          </p:txBody>
        </p:sp>
        <p:sp>
          <p:nvSpPr>
            <p:cNvPr id="10287" name="Text Box 116"/>
            <p:cNvSpPr txBox="1">
              <a:spLocks noChangeArrowheads="1"/>
            </p:cNvSpPr>
            <p:nvPr/>
          </p:nvSpPr>
          <p:spPr bwMode="auto">
            <a:xfrm>
              <a:off x="2835275" y="2913063"/>
              <a:ext cx="615950" cy="461962"/>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S</a:t>
              </a:r>
            </a:p>
          </p:txBody>
        </p:sp>
        <p:sp>
          <p:nvSpPr>
            <p:cNvPr id="10288" name="Text Box 117"/>
            <p:cNvSpPr txBox="1">
              <a:spLocks noChangeArrowheads="1"/>
            </p:cNvSpPr>
            <p:nvPr/>
          </p:nvSpPr>
          <p:spPr bwMode="auto">
            <a:xfrm>
              <a:off x="2298700" y="4789488"/>
              <a:ext cx="7937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3</a:t>
              </a:r>
            </a:p>
          </p:txBody>
        </p:sp>
        <p:sp>
          <p:nvSpPr>
            <p:cNvPr id="10289" name="Text Box 118"/>
            <p:cNvSpPr txBox="1">
              <a:spLocks noChangeArrowheads="1"/>
            </p:cNvSpPr>
            <p:nvPr/>
          </p:nvSpPr>
          <p:spPr bwMode="auto">
            <a:xfrm>
              <a:off x="938213" y="4410075"/>
              <a:ext cx="7937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1</a:t>
              </a:r>
            </a:p>
          </p:txBody>
        </p:sp>
        <p:sp>
          <p:nvSpPr>
            <p:cNvPr id="10290" name="Text Box 119"/>
            <p:cNvSpPr txBox="1">
              <a:spLocks noChangeArrowheads="1"/>
            </p:cNvSpPr>
            <p:nvPr/>
          </p:nvSpPr>
          <p:spPr bwMode="auto">
            <a:xfrm>
              <a:off x="3219450" y="4389438"/>
              <a:ext cx="792163"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2</a:t>
              </a:r>
            </a:p>
          </p:txBody>
        </p:sp>
        <p:sp>
          <p:nvSpPr>
            <p:cNvPr id="10291" name="Line 120"/>
            <p:cNvSpPr>
              <a:spLocks noChangeShapeType="1"/>
            </p:cNvSpPr>
            <p:nvPr/>
          </p:nvSpPr>
          <p:spPr bwMode="auto">
            <a:xfrm>
              <a:off x="3894138" y="5365750"/>
              <a:ext cx="0" cy="32385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92" name="Line 121"/>
            <p:cNvSpPr>
              <a:spLocks noChangeShapeType="1"/>
            </p:cNvSpPr>
            <p:nvPr/>
          </p:nvSpPr>
          <p:spPr bwMode="auto">
            <a:xfrm>
              <a:off x="2217738" y="5383213"/>
              <a:ext cx="0" cy="32385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93" name="Line 123"/>
            <p:cNvSpPr>
              <a:spLocks noChangeShapeType="1"/>
            </p:cNvSpPr>
            <p:nvPr/>
          </p:nvSpPr>
          <p:spPr bwMode="auto">
            <a:xfrm>
              <a:off x="2601913" y="4375150"/>
              <a:ext cx="360362" cy="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94" name="Line 124"/>
            <p:cNvSpPr>
              <a:spLocks noChangeShapeType="1"/>
            </p:cNvSpPr>
            <p:nvPr/>
          </p:nvSpPr>
          <p:spPr bwMode="auto">
            <a:xfrm>
              <a:off x="1625600" y="4375150"/>
              <a:ext cx="360363" cy="0"/>
            </a:xfrm>
            <a:prstGeom prst="line">
              <a:avLst/>
            </a:prstGeom>
            <a:noFill/>
            <a:ln w="38100">
              <a:solidFill>
                <a:schemeClr val="tx1"/>
              </a:solidFill>
              <a:round/>
              <a:headEnd/>
              <a:tailEnd type="stealth" w="med" len="lg"/>
            </a:ln>
          </p:spPr>
          <p:txBody>
            <a:bodyPr>
              <a:spAutoFit/>
            </a:bodyPr>
            <a:lstStyle/>
            <a:p>
              <a:endParaRPr lang="zh-CN" altLang="en-US"/>
            </a:p>
          </p:txBody>
        </p:sp>
        <p:sp>
          <p:nvSpPr>
            <p:cNvPr id="10295" name="Rectangle 125"/>
            <p:cNvSpPr>
              <a:spLocks noChangeArrowheads="1"/>
            </p:cNvSpPr>
            <p:nvPr/>
          </p:nvSpPr>
          <p:spPr bwMode="auto">
            <a:xfrm>
              <a:off x="733425" y="5207000"/>
              <a:ext cx="358775" cy="457200"/>
            </a:xfrm>
            <a:prstGeom prst="rect">
              <a:avLst/>
            </a:prstGeom>
            <a:noFill/>
            <a:ln w="9525" algn="ctr">
              <a:noFill/>
              <a:miter lim="800000"/>
              <a:headEnd/>
              <a:tailEnd/>
            </a:ln>
          </p:spPr>
          <p:txBody>
            <a:bodyPr wrap="none">
              <a:spAutoFit/>
            </a:bodyPr>
            <a:lstStyle/>
            <a:p>
              <a:r>
                <a:rPr lang="en-US" altLang="zh-CN" sz="2400">
                  <a:solidFill>
                    <a:schemeClr val="accent2"/>
                  </a:solidFill>
                  <a:ea typeface="宋体" pitchFamily="2" charset="-122"/>
                  <a:cs typeface="Times New Roman" pitchFamily="18" charset="0"/>
                </a:rPr>
                <a:t>−</a:t>
              </a:r>
            </a:p>
          </p:txBody>
        </p:sp>
      </p:grpSp>
      <p:grpSp>
        <p:nvGrpSpPr>
          <p:cNvPr id="10250" name="组合 54"/>
          <p:cNvGrpSpPr>
            <a:grpSpLocks/>
          </p:cNvGrpSpPr>
          <p:nvPr/>
        </p:nvGrpSpPr>
        <p:grpSpPr bwMode="auto">
          <a:xfrm>
            <a:off x="327025" y="3983038"/>
            <a:ext cx="4021138" cy="2244725"/>
            <a:chOff x="327025" y="3983038"/>
            <a:chExt cx="4021138" cy="2244725"/>
          </a:xfrm>
        </p:grpSpPr>
        <p:sp>
          <p:nvSpPr>
            <p:cNvPr id="93" name="Text Box 97"/>
            <p:cNvSpPr txBox="1">
              <a:spLocks noChangeArrowheads="1"/>
            </p:cNvSpPr>
            <p:nvPr/>
          </p:nvSpPr>
          <p:spPr bwMode="auto">
            <a:xfrm>
              <a:off x="327025" y="4113213"/>
              <a:ext cx="441325" cy="455612"/>
            </a:xfrm>
            <a:prstGeom prst="rect">
              <a:avLst/>
            </a:prstGeom>
            <a:noFill/>
            <a:ln w="25400" algn="ctr">
              <a:noFill/>
              <a:miter lim="800000"/>
              <a:headEnd/>
              <a:tailEnd type="none" w="lg" len="lg"/>
            </a:ln>
            <a:effectLst/>
          </p:spPr>
          <p:txBody>
            <a:bodyPr>
              <a:spAutoFit/>
            </a:bodyPr>
            <a:lstStyle/>
            <a:p>
              <a:pPr algn="l" eaLnBrk="1" hangingPunct="1">
                <a:spcBef>
                  <a:spcPct val="50000"/>
                </a:spcBef>
                <a:defRPr/>
              </a:pPr>
              <a:r>
                <a:rPr lang="en-US" altLang="zh-CN" sz="2400" dirty="0">
                  <a:solidFill>
                    <a:srgbClr val="FF3300"/>
                  </a:solidFill>
                  <a:effectLst>
                    <a:outerShdw blurRad="38100" dist="38100" dir="2700000" algn="tl">
                      <a:srgbClr val="000000"/>
                    </a:outerShdw>
                  </a:effectLst>
                  <a:ea typeface="宋体" pitchFamily="2" charset="-122"/>
                </a:rPr>
                <a:t>1</a:t>
              </a:r>
            </a:p>
          </p:txBody>
        </p:sp>
        <p:sp>
          <p:nvSpPr>
            <p:cNvPr id="94" name="Text Box 98"/>
            <p:cNvSpPr txBox="1">
              <a:spLocks noChangeArrowheads="1"/>
            </p:cNvSpPr>
            <p:nvPr/>
          </p:nvSpPr>
          <p:spPr bwMode="auto">
            <a:xfrm>
              <a:off x="2071688" y="3983038"/>
              <a:ext cx="441325" cy="457200"/>
            </a:xfrm>
            <a:prstGeom prst="rect">
              <a:avLst/>
            </a:prstGeom>
            <a:noFill/>
            <a:ln w="25400" algn="ctr">
              <a:noFill/>
              <a:miter lim="800000"/>
              <a:headEnd/>
              <a:tailEnd type="none" w="lg" len="lg"/>
            </a:ln>
            <a:effectLst/>
          </p:spPr>
          <p:txBody>
            <a:bodyPr>
              <a:spAutoFit/>
            </a:bodyPr>
            <a:lstStyle/>
            <a:p>
              <a:pPr algn="l" eaLnBrk="1" hangingPunct="1">
                <a:spcBef>
                  <a:spcPct val="50000"/>
                </a:spcBef>
                <a:defRPr/>
              </a:pPr>
              <a:r>
                <a:rPr lang="en-US" altLang="zh-CN" sz="2400">
                  <a:solidFill>
                    <a:srgbClr val="FF3300"/>
                  </a:solidFill>
                  <a:effectLst>
                    <a:outerShdw blurRad="38100" dist="38100" dir="2700000" algn="tl">
                      <a:srgbClr val="000000"/>
                    </a:outerShdw>
                  </a:effectLst>
                  <a:ea typeface="宋体" pitchFamily="2" charset="-122"/>
                </a:rPr>
                <a:t>2</a:t>
              </a:r>
            </a:p>
          </p:txBody>
        </p:sp>
        <p:sp>
          <p:nvSpPr>
            <p:cNvPr id="95" name="Text Box 99"/>
            <p:cNvSpPr txBox="1">
              <a:spLocks noChangeArrowheads="1"/>
            </p:cNvSpPr>
            <p:nvPr/>
          </p:nvSpPr>
          <p:spPr bwMode="auto">
            <a:xfrm>
              <a:off x="3906838" y="4144963"/>
              <a:ext cx="441325" cy="455612"/>
            </a:xfrm>
            <a:prstGeom prst="rect">
              <a:avLst/>
            </a:prstGeom>
            <a:noFill/>
            <a:ln w="25400" algn="ctr">
              <a:noFill/>
              <a:miter lim="800000"/>
              <a:headEnd/>
              <a:tailEnd type="none" w="lg" len="lg"/>
            </a:ln>
            <a:effectLst/>
          </p:spPr>
          <p:txBody>
            <a:bodyPr>
              <a:spAutoFit/>
            </a:bodyPr>
            <a:lstStyle/>
            <a:p>
              <a:pPr algn="l" eaLnBrk="1" hangingPunct="1">
                <a:spcBef>
                  <a:spcPct val="50000"/>
                </a:spcBef>
                <a:defRPr/>
              </a:pPr>
              <a:r>
                <a:rPr lang="en-US" altLang="zh-CN" sz="2400" dirty="0">
                  <a:solidFill>
                    <a:srgbClr val="FF3300"/>
                  </a:solidFill>
                  <a:effectLst>
                    <a:outerShdw blurRad="38100" dist="38100" dir="2700000" algn="tl">
                      <a:srgbClr val="000000"/>
                    </a:outerShdw>
                  </a:effectLst>
                  <a:ea typeface="宋体" pitchFamily="2" charset="-122"/>
                </a:rPr>
                <a:t>3</a:t>
              </a:r>
            </a:p>
          </p:txBody>
        </p:sp>
        <p:sp>
          <p:nvSpPr>
            <p:cNvPr id="120" name="Text Box 127"/>
            <p:cNvSpPr txBox="1">
              <a:spLocks noChangeArrowheads="1"/>
            </p:cNvSpPr>
            <p:nvPr/>
          </p:nvSpPr>
          <p:spPr bwMode="auto">
            <a:xfrm>
              <a:off x="2032000" y="5772150"/>
              <a:ext cx="441325" cy="455613"/>
            </a:xfrm>
            <a:prstGeom prst="rect">
              <a:avLst/>
            </a:prstGeom>
            <a:noFill/>
            <a:ln w="25400" algn="ctr">
              <a:noFill/>
              <a:miter lim="800000"/>
              <a:headEnd/>
              <a:tailEnd type="none" w="lg" len="lg"/>
            </a:ln>
            <a:effectLst/>
          </p:spPr>
          <p:txBody>
            <a:bodyPr>
              <a:spAutoFit/>
            </a:bodyPr>
            <a:lstStyle/>
            <a:p>
              <a:pPr algn="l" eaLnBrk="1" hangingPunct="1">
                <a:spcBef>
                  <a:spcPct val="50000"/>
                </a:spcBef>
                <a:defRPr/>
              </a:pPr>
              <a:r>
                <a:rPr lang="en-US" altLang="zh-CN" sz="2400">
                  <a:solidFill>
                    <a:srgbClr val="FF3300"/>
                  </a:solidFill>
                  <a:effectLst>
                    <a:outerShdw blurRad="38100" dist="38100" dir="2700000" algn="tl">
                      <a:srgbClr val="000000"/>
                    </a:outerShdw>
                  </a:effectLst>
                  <a:ea typeface="宋体" pitchFamily="2" charset="-122"/>
                </a:rPr>
                <a:t>4</a:t>
              </a:r>
            </a:p>
          </p:txBody>
        </p:sp>
      </p:grpSp>
      <p:graphicFrame>
        <p:nvGraphicFramePr>
          <p:cNvPr id="10242" name="Object 9"/>
          <p:cNvGraphicFramePr>
            <a:graphicFrameLocks noChangeAspect="1"/>
          </p:cNvGraphicFramePr>
          <p:nvPr/>
        </p:nvGraphicFramePr>
        <p:xfrm>
          <a:off x="4414838" y="2935288"/>
          <a:ext cx="2863850" cy="1835150"/>
        </p:xfrm>
        <a:graphic>
          <a:graphicData uri="http://schemas.openxmlformats.org/presentationml/2006/ole">
            <mc:AlternateContent xmlns:mc="http://schemas.openxmlformats.org/markup-compatibility/2006">
              <mc:Choice xmlns:v="urn:schemas-microsoft-com:vml" Requires="v">
                <p:oleObj spid="_x0000_s10244" name="Equation" r:id="rId3" imgW="1485720" imgH="952200" progId="Equation.DSMT4">
                  <p:embed/>
                </p:oleObj>
              </mc:Choice>
              <mc:Fallback>
                <p:oleObj name="Equation" r:id="rId3" imgW="1485720" imgH="952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838" y="2935288"/>
                        <a:ext cx="286385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0"/>
          <p:cNvGraphicFramePr>
            <a:graphicFrameLocks noChangeAspect="1"/>
          </p:cNvGraphicFramePr>
          <p:nvPr/>
        </p:nvGraphicFramePr>
        <p:xfrm>
          <a:off x="7081838" y="2928938"/>
          <a:ext cx="1944687" cy="1304925"/>
        </p:xfrm>
        <a:graphic>
          <a:graphicData uri="http://schemas.openxmlformats.org/presentationml/2006/ole">
            <mc:AlternateContent xmlns:mc="http://schemas.openxmlformats.org/markup-compatibility/2006">
              <mc:Choice xmlns:v="urn:schemas-microsoft-com:vml" Requires="v">
                <p:oleObj spid="_x0000_s10245" name="Equation" r:id="rId5" imgW="1041120" imgH="698400" progId="Equation.DSMT4">
                  <p:embed/>
                </p:oleObj>
              </mc:Choice>
              <mc:Fallback>
                <p:oleObj name="Equation" r:id="rId5" imgW="1041120" imgH="698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838" y="2928938"/>
                        <a:ext cx="1944687" cy="130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1-9</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2"/>
          <p:cNvSpPr>
            <a:spLocks noChangeArrowheads="1"/>
          </p:cNvSpPr>
          <p:nvPr/>
        </p:nvSpPr>
        <p:spPr bwMode="auto">
          <a:xfrm>
            <a:off x="355600" y="638175"/>
            <a:ext cx="8788400" cy="522288"/>
          </a:xfrm>
          <a:prstGeom prst="rect">
            <a:avLst/>
          </a:prstGeom>
          <a:noFill/>
          <a:ln w="9525" algn="ctr">
            <a:noFill/>
            <a:miter lim="800000"/>
            <a:headEnd/>
            <a:tailEnd/>
          </a:ln>
        </p:spPr>
        <p:txBody>
          <a:bodyPr>
            <a:spAutoFit/>
          </a:bodyPr>
          <a:lstStyle/>
          <a:p>
            <a:pPr algn="l">
              <a:defRPr/>
            </a:pPr>
            <a:r>
              <a:rPr lang="en-US" altLang="zh-CN" dirty="0">
                <a:solidFill>
                  <a:srgbClr val="FF0000"/>
                </a:solidFill>
                <a:ea typeface="华文中宋" pitchFamily="2" charset="-122"/>
              </a:rPr>
              <a:t>(2)  </a:t>
            </a:r>
            <a:r>
              <a:rPr lang="en-US" altLang="zh-CN" i="1" dirty="0">
                <a:solidFill>
                  <a:srgbClr val="FF0000"/>
                </a:solidFill>
                <a:ea typeface="华文中宋" pitchFamily="2" charset="-122"/>
              </a:rPr>
              <a:t>b</a:t>
            </a:r>
            <a:r>
              <a:rPr lang="zh-CN" altLang="en-US" dirty="0">
                <a:solidFill>
                  <a:srgbClr val="FF0000"/>
                </a:solidFill>
                <a:ea typeface="华文中宋" pitchFamily="2" charset="-122"/>
              </a:rPr>
              <a:t>条支路</a:t>
            </a:r>
            <a:r>
              <a:rPr lang="en-US" altLang="zh-CN" dirty="0">
                <a:solidFill>
                  <a:srgbClr val="FF0000"/>
                </a:solidFill>
                <a:ea typeface="华文中宋" pitchFamily="2" charset="-122"/>
              </a:rPr>
              <a:t>, </a:t>
            </a:r>
            <a:r>
              <a:rPr lang="en-US" altLang="zh-CN" i="1" dirty="0">
                <a:solidFill>
                  <a:srgbClr val="FF0000"/>
                </a:solidFill>
                <a:ea typeface="华文中宋" pitchFamily="2" charset="-122"/>
              </a:rPr>
              <a:t>n</a:t>
            </a:r>
            <a:r>
              <a:rPr lang="zh-CN" altLang="en-US" dirty="0">
                <a:solidFill>
                  <a:srgbClr val="FF0000"/>
                </a:solidFill>
                <a:ea typeface="华文中宋" pitchFamily="2" charset="-122"/>
              </a:rPr>
              <a:t>个节点</a:t>
            </a:r>
            <a:r>
              <a:rPr lang="en-US" altLang="zh-CN" dirty="0">
                <a:solidFill>
                  <a:srgbClr val="FF0000"/>
                </a:solidFill>
                <a:ea typeface="华文中宋" pitchFamily="2" charset="-122"/>
              </a:rPr>
              <a:t>, </a:t>
            </a:r>
            <a:r>
              <a:rPr lang="zh-CN" altLang="en-US" dirty="0">
                <a:solidFill>
                  <a:srgbClr val="FF0000"/>
                </a:solidFill>
                <a:ea typeface="华文中宋" pitchFamily="2" charset="-122"/>
              </a:rPr>
              <a:t>则独立的</a:t>
            </a:r>
            <a:r>
              <a:rPr lang="en-US" altLang="zh-CN" dirty="0">
                <a:solidFill>
                  <a:srgbClr val="FF0000"/>
                </a:solidFill>
                <a:ea typeface="华文中宋" pitchFamily="2" charset="-122"/>
              </a:rPr>
              <a:t>KVL</a:t>
            </a:r>
            <a:r>
              <a:rPr lang="zh-CN" altLang="en-US" dirty="0">
                <a:solidFill>
                  <a:srgbClr val="FF0000"/>
                </a:solidFill>
                <a:ea typeface="华文中宋" pitchFamily="2" charset="-122"/>
              </a:rPr>
              <a:t>方程为 </a:t>
            </a:r>
            <a:r>
              <a:rPr lang="en-US" altLang="zh-CN" i="1" dirty="0">
                <a:solidFill>
                  <a:srgbClr val="FF0000"/>
                </a:solidFill>
                <a:ea typeface="华文中宋" pitchFamily="2" charset="-122"/>
              </a:rPr>
              <a:t>b</a:t>
            </a:r>
            <a:r>
              <a:rPr lang="en-US" altLang="zh-CN" i="1" dirty="0">
                <a:solidFill>
                  <a:srgbClr val="FF0000"/>
                </a:solidFill>
                <a:ea typeface="华文中宋" pitchFamily="2" charset="-122"/>
                <a:cs typeface="Times New Roman" pitchFamily="18" charset="0"/>
              </a:rPr>
              <a:t>−</a:t>
            </a:r>
            <a:r>
              <a:rPr lang="en-US" altLang="zh-CN" dirty="0">
                <a:solidFill>
                  <a:srgbClr val="FF0000"/>
                </a:solidFill>
                <a:ea typeface="华文中宋" pitchFamily="2" charset="-122"/>
              </a:rPr>
              <a:t>(</a:t>
            </a:r>
            <a:r>
              <a:rPr lang="en-US" altLang="zh-CN" i="1" dirty="0">
                <a:solidFill>
                  <a:srgbClr val="FF0000"/>
                </a:solidFill>
                <a:ea typeface="华文中宋" pitchFamily="2" charset="-122"/>
              </a:rPr>
              <a:t>n</a:t>
            </a:r>
            <a:r>
              <a:rPr lang="en-US" altLang="zh-CN" i="1" dirty="0">
                <a:solidFill>
                  <a:srgbClr val="FF0000"/>
                </a:solidFill>
                <a:ea typeface="华文中宋" pitchFamily="2" charset="-122"/>
                <a:cs typeface="Times New Roman" pitchFamily="18" charset="0"/>
              </a:rPr>
              <a:t>−</a:t>
            </a:r>
            <a:r>
              <a:rPr lang="en-US" altLang="zh-CN" dirty="0">
                <a:solidFill>
                  <a:srgbClr val="FF0000"/>
                </a:solidFill>
                <a:ea typeface="华文中宋" pitchFamily="2" charset="-122"/>
              </a:rPr>
              <a:t>1) </a:t>
            </a:r>
            <a:r>
              <a:rPr lang="zh-CN" altLang="en-US" dirty="0">
                <a:solidFill>
                  <a:srgbClr val="FF0000"/>
                </a:solidFill>
                <a:ea typeface="华文中宋" pitchFamily="2" charset="-122"/>
              </a:rPr>
              <a:t>个</a:t>
            </a:r>
            <a:endParaRPr lang="zh-CN" altLang="en-US" dirty="0">
              <a:solidFill>
                <a:srgbClr val="FF0000"/>
              </a:solidFill>
              <a:latin typeface="+mn-lt"/>
              <a:ea typeface="+mn-ea"/>
            </a:endParaRPr>
          </a:p>
        </p:txBody>
      </p:sp>
      <p:sp>
        <p:nvSpPr>
          <p:cNvPr id="11269" name="Rectangle 43"/>
          <p:cNvSpPr>
            <a:spLocks noChangeArrowheads="1"/>
          </p:cNvSpPr>
          <p:nvPr/>
        </p:nvSpPr>
        <p:spPr bwMode="auto">
          <a:xfrm>
            <a:off x="838200" y="1247775"/>
            <a:ext cx="7931150" cy="1052513"/>
          </a:xfrm>
          <a:prstGeom prst="rect">
            <a:avLst/>
          </a:prstGeom>
          <a:noFill/>
          <a:ln w="9525" algn="ctr">
            <a:noFill/>
            <a:miter lim="800000"/>
            <a:headEnd/>
            <a:tailEnd/>
          </a:ln>
        </p:spPr>
        <p:txBody>
          <a:bodyPr>
            <a:spAutoFit/>
          </a:bodyPr>
          <a:lstStyle/>
          <a:p>
            <a:pPr marL="514350" indent="-514350" algn="l">
              <a:lnSpc>
                <a:spcPct val="120000"/>
              </a:lnSpc>
            </a:pPr>
            <a:r>
              <a:rPr lang="zh-CN" altLang="en-US" sz="2600">
                <a:solidFill>
                  <a:srgbClr val="0000DE"/>
                </a:solidFill>
                <a:ea typeface="华文中宋" pitchFamily="2" charset="-122"/>
              </a:rPr>
              <a:t>推论：若电路为平面电路，则网孔数 </a:t>
            </a:r>
            <a:r>
              <a:rPr lang="en-US" altLang="zh-CN" sz="2600" i="1">
                <a:solidFill>
                  <a:srgbClr val="0000DE"/>
                </a:solidFill>
                <a:ea typeface="华文中宋" pitchFamily="2" charset="-122"/>
              </a:rPr>
              <a:t>m </a:t>
            </a:r>
            <a:r>
              <a:rPr lang="en-US" altLang="zh-CN" sz="2600">
                <a:solidFill>
                  <a:srgbClr val="0000DE"/>
                </a:solidFill>
                <a:ea typeface="华文中宋" pitchFamily="2" charset="-122"/>
              </a:rPr>
              <a:t>=</a:t>
            </a:r>
            <a:r>
              <a:rPr lang="en-US" altLang="zh-CN" sz="2600" i="1">
                <a:solidFill>
                  <a:srgbClr val="0000DE"/>
                </a:solidFill>
                <a:ea typeface="华文中宋" pitchFamily="2" charset="-122"/>
              </a:rPr>
              <a:t>b</a:t>
            </a:r>
            <a:r>
              <a:rPr lang="en-US" altLang="zh-CN" sz="2400" i="1">
                <a:solidFill>
                  <a:srgbClr val="0000DE"/>
                </a:solidFill>
                <a:ea typeface="华文中宋" pitchFamily="2" charset="-122"/>
                <a:cs typeface="Times New Roman" pitchFamily="18" charset="0"/>
              </a:rPr>
              <a:t>−</a:t>
            </a:r>
            <a:r>
              <a:rPr lang="en-US" altLang="zh-CN" sz="2600">
                <a:solidFill>
                  <a:srgbClr val="0000DE"/>
                </a:solidFill>
                <a:ea typeface="华文中宋" pitchFamily="2" charset="-122"/>
              </a:rPr>
              <a:t>(</a:t>
            </a:r>
            <a:r>
              <a:rPr lang="en-US" altLang="zh-CN" sz="2600" i="1">
                <a:solidFill>
                  <a:srgbClr val="0000DE"/>
                </a:solidFill>
                <a:ea typeface="华文中宋" pitchFamily="2" charset="-122"/>
              </a:rPr>
              <a:t>n</a:t>
            </a:r>
            <a:r>
              <a:rPr lang="en-US" altLang="zh-CN" sz="2400" i="1">
                <a:solidFill>
                  <a:srgbClr val="0000DE"/>
                </a:solidFill>
                <a:ea typeface="华文中宋" pitchFamily="2" charset="-122"/>
              </a:rPr>
              <a:t>−</a:t>
            </a:r>
            <a:r>
              <a:rPr lang="en-US" altLang="zh-CN" sz="2600">
                <a:solidFill>
                  <a:srgbClr val="0000DE"/>
                </a:solidFill>
                <a:ea typeface="华文中宋" pitchFamily="2" charset="-122"/>
              </a:rPr>
              <a:t>1)</a:t>
            </a:r>
            <a:r>
              <a:rPr lang="zh-CN" altLang="en-US" sz="2600">
                <a:solidFill>
                  <a:srgbClr val="0000DE"/>
                </a:solidFill>
                <a:ea typeface="华文中宋" pitchFamily="2" charset="-122"/>
              </a:rPr>
              <a:t>，</a:t>
            </a:r>
            <a:endParaRPr lang="en-US" altLang="zh-CN" sz="2600">
              <a:solidFill>
                <a:srgbClr val="0000DE"/>
              </a:solidFill>
              <a:ea typeface="华文中宋" pitchFamily="2" charset="-122"/>
            </a:endParaRPr>
          </a:p>
          <a:p>
            <a:pPr marL="514350" indent="-514350" algn="l">
              <a:lnSpc>
                <a:spcPct val="120000"/>
              </a:lnSpc>
            </a:pPr>
            <a:r>
              <a:rPr lang="en-US" altLang="zh-CN" sz="2600">
                <a:solidFill>
                  <a:srgbClr val="0000DE"/>
                </a:solidFill>
                <a:ea typeface="华文中宋" pitchFamily="2" charset="-122"/>
              </a:rPr>
              <a:t>            </a:t>
            </a:r>
            <a:r>
              <a:rPr lang="zh-CN" altLang="en-US" sz="2600">
                <a:solidFill>
                  <a:srgbClr val="0000DE"/>
                </a:solidFill>
                <a:ea typeface="华文中宋" pitchFamily="2" charset="-122"/>
              </a:rPr>
              <a:t>且这</a:t>
            </a:r>
            <a:r>
              <a:rPr lang="en-US" altLang="zh-CN" sz="2600" i="1">
                <a:solidFill>
                  <a:srgbClr val="0000DE"/>
                </a:solidFill>
                <a:ea typeface="华文中宋" pitchFamily="2" charset="-122"/>
              </a:rPr>
              <a:t>m</a:t>
            </a:r>
            <a:r>
              <a:rPr lang="zh-CN" altLang="en-US" sz="2600">
                <a:solidFill>
                  <a:srgbClr val="0000DE"/>
                </a:solidFill>
                <a:ea typeface="华文中宋" pitchFamily="2" charset="-122"/>
              </a:rPr>
              <a:t>个网孔的</a:t>
            </a:r>
            <a:r>
              <a:rPr lang="en-US" altLang="zh-CN" sz="2600">
                <a:solidFill>
                  <a:srgbClr val="0000DE"/>
                </a:solidFill>
                <a:ea typeface="华文中宋" pitchFamily="2" charset="-122"/>
              </a:rPr>
              <a:t>KVL</a:t>
            </a:r>
            <a:r>
              <a:rPr lang="zh-CN" altLang="en-US" sz="2600">
                <a:solidFill>
                  <a:srgbClr val="0000DE"/>
                </a:solidFill>
                <a:ea typeface="华文中宋" pitchFamily="2" charset="-122"/>
              </a:rPr>
              <a:t>方程是独立的。</a:t>
            </a:r>
          </a:p>
        </p:txBody>
      </p:sp>
      <p:sp>
        <p:nvSpPr>
          <p:cNvPr id="11270" name="矩形 8"/>
          <p:cNvSpPr>
            <a:spLocks noChangeArrowheads="1"/>
          </p:cNvSpPr>
          <p:nvPr/>
        </p:nvSpPr>
        <p:spPr bwMode="auto">
          <a:xfrm>
            <a:off x="471488" y="2430463"/>
            <a:ext cx="3833812" cy="523875"/>
          </a:xfrm>
          <a:prstGeom prst="rect">
            <a:avLst/>
          </a:prstGeom>
          <a:noFill/>
          <a:ln w="9525">
            <a:noFill/>
            <a:miter lim="800000"/>
            <a:headEnd/>
            <a:tailEnd/>
          </a:ln>
        </p:spPr>
        <p:txBody>
          <a:bodyPr wrap="none">
            <a:spAutoFit/>
          </a:bodyPr>
          <a:lstStyle/>
          <a:p>
            <a:r>
              <a:rPr lang="zh-CN" altLang="en-US">
                <a:ea typeface="华文中宋" pitchFamily="2" charset="-122"/>
              </a:rPr>
              <a:t>独立的</a:t>
            </a:r>
            <a:r>
              <a:rPr lang="en-US" altLang="zh-CN">
                <a:ea typeface="华文中宋" pitchFamily="2" charset="-122"/>
              </a:rPr>
              <a:t>KVL</a:t>
            </a:r>
            <a:r>
              <a:rPr lang="zh-CN" altLang="en-US">
                <a:ea typeface="华文中宋" pitchFamily="2" charset="-122"/>
              </a:rPr>
              <a:t>方程列法：</a:t>
            </a:r>
            <a:endParaRPr lang="zh-CN" altLang="en-US"/>
          </a:p>
        </p:txBody>
      </p:sp>
      <p:sp>
        <p:nvSpPr>
          <p:cNvPr id="11271" name="矩形 9"/>
          <p:cNvSpPr>
            <a:spLocks noChangeArrowheads="1"/>
          </p:cNvSpPr>
          <p:nvPr/>
        </p:nvSpPr>
        <p:spPr bwMode="auto">
          <a:xfrm>
            <a:off x="4264025" y="2416175"/>
            <a:ext cx="1890713" cy="523875"/>
          </a:xfrm>
          <a:prstGeom prst="rect">
            <a:avLst/>
          </a:prstGeom>
          <a:noFill/>
          <a:ln w="9525">
            <a:noFill/>
            <a:miter lim="800000"/>
            <a:headEnd/>
            <a:tailEnd/>
          </a:ln>
        </p:spPr>
        <p:txBody>
          <a:bodyPr wrap="none">
            <a:spAutoFit/>
          </a:bodyPr>
          <a:lstStyle/>
          <a:p>
            <a:r>
              <a:rPr lang="en-US" altLang="zh-CN">
                <a:solidFill>
                  <a:srgbClr val="FF3300"/>
                </a:solidFill>
                <a:ea typeface="华文中宋" pitchFamily="2" charset="-122"/>
              </a:rPr>
              <a:t>1.</a:t>
            </a:r>
            <a:r>
              <a:rPr lang="zh-CN" altLang="en-US">
                <a:solidFill>
                  <a:srgbClr val="FF3300"/>
                </a:solidFill>
                <a:ea typeface="华文中宋" pitchFamily="2" charset="-122"/>
              </a:rPr>
              <a:t>找网孔法</a:t>
            </a:r>
            <a:endParaRPr lang="zh-CN" altLang="en-US"/>
          </a:p>
        </p:txBody>
      </p:sp>
      <p:sp>
        <p:nvSpPr>
          <p:cNvPr id="11272" name="矩形 10"/>
          <p:cNvSpPr>
            <a:spLocks noChangeArrowheads="1"/>
          </p:cNvSpPr>
          <p:nvPr/>
        </p:nvSpPr>
        <p:spPr bwMode="auto">
          <a:xfrm>
            <a:off x="6367463" y="2405063"/>
            <a:ext cx="1890712" cy="523875"/>
          </a:xfrm>
          <a:prstGeom prst="rect">
            <a:avLst/>
          </a:prstGeom>
          <a:noFill/>
          <a:ln w="9525">
            <a:noFill/>
            <a:miter lim="800000"/>
            <a:headEnd/>
            <a:tailEnd/>
          </a:ln>
        </p:spPr>
        <p:txBody>
          <a:bodyPr wrap="none">
            <a:spAutoFit/>
          </a:bodyPr>
          <a:lstStyle/>
          <a:p>
            <a:r>
              <a:rPr lang="en-US" altLang="zh-CN">
                <a:solidFill>
                  <a:srgbClr val="FF3300"/>
                </a:solidFill>
                <a:ea typeface="华文中宋" pitchFamily="2" charset="-122"/>
              </a:rPr>
              <a:t>2.</a:t>
            </a:r>
            <a:r>
              <a:rPr lang="zh-CN" altLang="en-US">
                <a:solidFill>
                  <a:srgbClr val="FF3300"/>
                </a:solidFill>
                <a:ea typeface="华文中宋" pitchFamily="2" charset="-122"/>
              </a:rPr>
              <a:t>新支路法</a:t>
            </a:r>
            <a:endParaRPr lang="zh-CN" altLang="en-US"/>
          </a:p>
        </p:txBody>
      </p:sp>
      <p:grpSp>
        <p:nvGrpSpPr>
          <p:cNvPr id="11273" name="组合 59"/>
          <p:cNvGrpSpPr>
            <a:grpSpLocks/>
          </p:cNvGrpSpPr>
          <p:nvPr/>
        </p:nvGrpSpPr>
        <p:grpSpPr bwMode="auto">
          <a:xfrm>
            <a:off x="446088" y="3295650"/>
            <a:ext cx="3636962" cy="2532063"/>
            <a:chOff x="446088" y="3295650"/>
            <a:chExt cx="3636962" cy="2532063"/>
          </a:xfrm>
        </p:grpSpPr>
        <p:sp>
          <p:nvSpPr>
            <p:cNvPr id="11288" name="Text Box 68"/>
            <p:cNvSpPr txBox="1">
              <a:spLocks noChangeArrowheads="1"/>
            </p:cNvSpPr>
            <p:nvPr/>
          </p:nvSpPr>
          <p:spPr bwMode="auto">
            <a:xfrm>
              <a:off x="1908175" y="3689350"/>
              <a:ext cx="1146175" cy="461963"/>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  u</a:t>
              </a:r>
              <a:r>
                <a:rPr lang="en-US" altLang="zh-CN" sz="2400" baseline="-25000">
                  <a:solidFill>
                    <a:schemeClr val="accent2"/>
                  </a:solidFill>
                  <a:ea typeface="宋体" pitchFamily="2" charset="-122"/>
                </a:rPr>
                <a:t>5  </a:t>
              </a:r>
              <a:r>
                <a:rPr lang="en-US" altLang="zh-CN" sz="2400">
                  <a:solidFill>
                    <a:schemeClr val="accent2"/>
                  </a:solidFill>
                  <a:ea typeface="宋体" pitchFamily="2" charset="-122"/>
                  <a:cs typeface="Times New Roman" pitchFamily="18" charset="0"/>
                </a:rPr>
                <a:t>−</a:t>
              </a:r>
            </a:p>
          </p:txBody>
        </p:sp>
        <p:sp>
          <p:nvSpPr>
            <p:cNvPr id="11289" name="Oval 69"/>
            <p:cNvSpPr>
              <a:spLocks noChangeArrowheads="1"/>
            </p:cNvSpPr>
            <p:nvPr/>
          </p:nvSpPr>
          <p:spPr bwMode="auto">
            <a:xfrm>
              <a:off x="2120900" y="3295650"/>
              <a:ext cx="528638" cy="531813"/>
            </a:xfrm>
            <a:prstGeom prst="ellipse">
              <a:avLst/>
            </a:prstGeom>
            <a:solidFill>
              <a:srgbClr val="FFFFAF"/>
            </a:solidFill>
            <a:ln w="38100" algn="ctr">
              <a:solidFill>
                <a:srgbClr val="0000FF"/>
              </a:solidFill>
              <a:round/>
              <a:headEnd/>
              <a:tailEnd type="none" w="lg" len="lg"/>
            </a:ln>
          </p:spPr>
          <p:txBody>
            <a:bodyPr wrap="none" anchor="ctr">
              <a:spAutoFit/>
            </a:bodyPr>
            <a:lstStyle/>
            <a:p>
              <a:endParaRPr lang="zh-CN" altLang="en-US"/>
            </a:p>
          </p:txBody>
        </p:sp>
        <p:sp>
          <p:nvSpPr>
            <p:cNvPr id="11290" name="Rectangle 70"/>
            <p:cNvSpPr>
              <a:spLocks noChangeArrowheads="1"/>
            </p:cNvSpPr>
            <p:nvPr/>
          </p:nvSpPr>
          <p:spPr bwMode="auto">
            <a:xfrm>
              <a:off x="976313" y="4460875"/>
              <a:ext cx="439737"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1291" name="Rectangle 71"/>
            <p:cNvSpPr>
              <a:spLocks noChangeArrowheads="1"/>
            </p:cNvSpPr>
            <p:nvPr/>
          </p:nvSpPr>
          <p:spPr bwMode="auto">
            <a:xfrm>
              <a:off x="3267075" y="4460875"/>
              <a:ext cx="439738"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1292" name="Line 72"/>
            <p:cNvSpPr>
              <a:spLocks noChangeShapeType="1"/>
            </p:cNvSpPr>
            <p:nvPr/>
          </p:nvSpPr>
          <p:spPr bwMode="auto">
            <a:xfrm>
              <a:off x="1416050" y="4549775"/>
              <a:ext cx="1849438"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293" name="Rectangle 73"/>
            <p:cNvSpPr>
              <a:spLocks noChangeArrowheads="1"/>
            </p:cNvSpPr>
            <p:nvPr/>
          </p:nvSpPr>
          <p:spPr bwMode="auto">
            <a:xfrm rot="-5400000">
              <a:off x="2076450" y="5127626"/>
              <a:ext cx="441325" cy="177800"/>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1294" name="Rectangle 74"/>
            <p:cNvSpPr>
              <a:spLocks noChangeArrowheads="1"/>
            </p:cNvSpPr>
            <p:nvPr/>
          </p:nvSpPr>
          <p:spPr bwMode="auto">
            <a:xfrm rot="-5400000">
              <a:off x="3752056" y="5125245"/>
              <a:ext cx="441325" cy="176212"/>
            </a:xfrm>
            <a:prstGeom prst="rect">
              <a:avLst/>
            </a:prstGeom>
            <a:solidFill>
              <a:srgbClr val="FFFFAF"/>
            </a:solidFill>
            <a:ln w="38100" algn="ctr">
              <a:solidFill>
                <a:srgbClr val="0000FF"/>
              </a:solidFill>
              <a:miter lim="800000"/>
              <a:headEnd/>
              <a:tailEnd type="none" w="lg" len="lg"/>
            </a:ln>
          </p:spPr>
          <p:txBody>
            <a:bodyPr wrap="none" anchor="ctr">
              <a:spAutoFit/>
            </a:bodyPr>
            <a:lstStyle/>
            <a:p>
              <a:endParaRPr lang="zh-CN" altLang="en-US"/>
            </a:p>
          </p:txBody>
        </p:sp>
        <p:sp>
          <p:nvSpPr>
            <p:cNvPr id="11295" name="Line 75"/>
            <p:cNvSpPr>
              <a:spLocks noChangeShapeType="1"/>
            </p:cNvSpPr>
            <p:nvPr/>
          </p:nvSpPr>
          <p:spPr bwMode="auto">
            <a:xfrm>
              <a:off x="709613" y="4549775"/>
              <a:ext cx="265112"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296" name="Line 76"/>
            <p:cNvSpPr>
              <a:spLocks noChangeShapeType="1"/>
            </p:cNvSpPr>
            <p:nvPr/>
          </p:nvSpPr>
          <p:spPr bwMode="auto">
            <a:xfrm>
              <a:off x="3706813" y="4549775"/>
              <a:ext cx="265112"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297" name="Line 77"/>
            <p:cNvSpPr>
              <a:spLocks noChangeShapeType="1"/>
            </p:cNvSpPr>
            <p:nvPr/>
          </p:nvSpPr>
          <p:spPr bwMode="auto">
            <a:xfrm>
              <a:off x="2295525" y="4549775"/>
              <a:ext cx="0" cy="442913"/>
            </a:xfrm>
            <a:prstGeom prst="line">
              <a:avLst/>
            </a:prstGeom>
            <a:noFill/>
            <a:ln w="25400">
              <a:solidFill>
                <a:srgbClr val="0000FF"/>
              </a:solidFill>
              <a:round/>
              <a:headEnd/>
              <a:tailEnd type="none" w="lg" len="lg"/>
            </a:ln>
          </p:spPr>
          <p:txBody>
            <a:bodyPr>
              <a:spAutoFit/>
            </a:bodyPr>
            <a:lstStyle/>
            <a:p>
              <a:endParaRPr lang="zh-CN" altLang="en-US"/>
            </a:p>
          </p:txBody>
        </p:sp>
        <p:sp>
          <p:nvSpPr>
            <p:cNvPr id="11298" name="Line 78"/>
            <p:cNvSpPr>
              <a:spLocks noChangeShapeType="1"/>
            </p:cNvSpPr>
            <p:nvPr/>
          </p:nvSpPr>
          <p:spPr bwMode="auto">
            <a:xfrm>
              <a:off x="3971925" y="4549775"/>
              <a:ext cx="0" cy="442913"/>
            </a:xfrm>
            <a:prstGeom prst="line">
              <a:avLst/>
            </a:prstGeom>
            <a:noFill/>
            <a:ln w="25400">
              <a:solidFill>
                <a:srgbClr val="0000FF"/>
              </a:solidFill>
              <a:round/>
              <a:headEnd/>
              <a:tailEnd type="none" w="lg" len="lg"/>
            </a:ln>
          </p:spPr>
          <p:txBody>
            <a:bodyPr>
              <a:spAutoFit/>
            </a:bodyPr>
            <a:lstStyle/>
            <a:p>
              <a:endParaRPr lang="zh-CN" altLang="en-US"/>
            </a:p>
          </p:txBody>
        </p:sp>
        <p:sp>
          <p:nvSpPr>
            <p:cNvPr id="11299" name="Line 79"/>
            <p:cNvSpPr>
              <a:spLocks noChangeShapeType="1"/>
            </p:cNvSpPr>
            <p:nvPr/>
          </p:nvSpPr>
          <p:spPr bwMode="auto">
            <a:xfrm>
              <a:off x="2295525" y="5437188"/>
              <a:ext cx="0" cy="360362"/>
            </a:xfrm>
            <a:prstGeom prst="line">
              <a:avLst/>
            </a:prstGeom>
            <a:noFill/>
            <a:ln w="25400">
              <a:solidFill>
                <a:srgbClr val="0000FF"/>
              </a:solidFill>
              <a:round/>
              <a:headEnd/>
              <a:tailEnd type="none" w="lg" len="lg"/>
            </a:ln>
          </p:spPr>
          <p:txBody>
            <a:bodyPr>
              <a:spAutoFit/>
            </a:bodyPr>
            <a:lstStyle/>
            <a:p>
              <a:endParaRPr lang="zh-CN" altLang="en-US"/>
            </a:p>
          </p:txBody>
        </p:sp>
        <p:sp>
          <p:nvSpPr>
            <p:cNvPr id="11300" name="Line 80"/>
            <p:cNvSpPr>
              <a:spLocks noChangeShapeType="1"/>
            </p:cNvSpPr>
            <p:nvPr/>
          </p:nvSpPr>
          <p:spPr bwMode="auto">
            <a:xfrm>
              <a:off x="3971925" y="5434013"/>
              <a:ext cx="0" cy="360362"/>
            </a:xfrm>
            <a:prstGeom prst="line">
              <a:avLst/>
            </a:prstGeom>
            <a:noFill/>
            <a:ln w="25400">
              <a:solidFill>
                <a:srgbClr val="0000FF"/>
              </a:solidFill>
              <a:round/>
              <a:headEnd/>
              <a:tailEnd type="none" w="lg" len="lg"/>
            </a:ln>
          </p:spPr>
          <p:txBody>
            <a:bodyPr>
              <a:spAutoFit/>
            </a:bodyPr>
            <a:lstStyle/>
            <a:p>
              <a:endParaRPr lang="zh-CN" altLang="en-US"/>
            </a:p>
          </p:txBody>
        </p:sp>
        <p:sp>
          <p:nvSpPr>
            <p:cNvPr id="11301" name="Line 81"/>
            <p:cNvSpPr>
              <a:spLocks noChangeShapeType="1"/>
            </p:cNvSpPr>
            <p:nvPr/>
          </p:nvSpPr>
          <p:spPr bwMode="auto">
            <a:xfrm rot="-5400000">
              <a:off x="2118519" y="3563144"/>
              <a:ext cx="531812"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302" name="Line 82"/>
            <p:cNvSpPr>
              <a:spLocks noChangeShapeType="1"/>
            </p:cNvSpPr>
            <p:nvPr/>
          </p:nvSpPr>
          <p:spPr bwMode="auto">
            <a:xfrm flipV="1">
              <a:off x="709613" y="3549650"/>
              <a:ext cx="0" cy="1152525"/>
            </a:xfrm>
            <a:prstGeom prst="line">
              <a:avLst/>
            </a:prstGeom>
            <a:noFill/>
            <a:ln w="25400">
              <a:solidFill>
                <a:srgbClr val="0000FF"/>
              </a:solidFill>
              <a:round/>
              <a:headEnd/>
              <a:tailEnd type="none" w="lg" len="lg"/>
            </a:ln>
          </p:spPr>
          <p:txBody>
            <a:bodyPr>
              <a:spAutoFit/>
            </a:bodyPr>
            <a:lstStyle/>
            <a:p>
              <a:endParaRPr lang="zh-CN" altLang="en-US"/>
            </a:p>
          </p:txBody>
        </p:sp>
        <p:sp>
          <p:nvSpPr>
            <p:cNvPr id="11303" name="Line 83"/>
            <p:cNvSpPr>
              <a:spLocks noChangeShapeType="1"/>
            </p:cNvSpPr>
            <p:nvPr/>
          </p:nvSpPr>
          <p:spPr bwMode="auto">
            <a:xfrm>
              <a:off x="709613" y="3562350"/>
              <a:ext cx="1411287"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304" name="Line 84"/>
            <p:cNvSpPr>
              <a:spLocks noChangeShapeType="1"/>
            </p:cNvSpPr>
            <p:nvPr/>
          </p:nvSpPr>
          <p:spPr bwMode="auto">
            <a:xfrm>
              <a:off x="2649538" y="3562350"/>
              <a:ext cx="1322387"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305" name="Line 85"/>
            <p:cNvSpPr>
              <a:spLocks noChangeShapeType="1"/>
            </p:cNvSpPr>
            <p:nvPr/>
          </p:nvSpPr>
          <p:spPr bwMode="auto">
            <a:xfrm>
              <a:off x="3971925" y="3576638"/>
              <a:ext cx="0" cy="1187450"/>
            </a:xfrm>
            <a:prstGeom prst="line">
              <a:avLst/>
            </a:prstGeom>
            <a:noFill/>
            <a:ln w="25400">
              <a:solidFill>
                <a:srgbClr val="0000FF"/>
              </a:solidFill>
              <a:round/>
              <a:headEnd/>
              <a:tailEnd type="none" w="lg" len="lg"/>
            </a:ln>
          </p:spPr>
          <p:txBody>
            <a:bodyPr>
              <a:spAutoFit/>
            </a:bodyPr>
            <a:lstStyle/>
            <a:p>
              <a:endParaRPr lang="zh-CN" altLang="en-US"/>
            </a:p>
          </p:txBody>
        </p:sp>
        <p:sp>
          <p:nvSpPr>
            <p:cNvPr id="11306" name="Oval 86"/>
            <p:cNvSpPr>
              <a:spLocks noChangeArrowheads="1"/>
            </p:cNvSpPr>
            <p:nvPr/>
          </p:nvSpPr>
          <p:spPr bwMode="auto">
            <a:xfrm>
              <a:off x="446088" y="5014913"/>
              <a:ext cx="528637" cy="530225"/>
            </a:xfrm>
            <a:prstGeom prst="ellipse">
              <a:avLst/>
            </a:prstGeom>
            <a:solidFill>
              <a:srgbClr val="FFFFAF"/>
            </a:solidFill>
            <a:ln w="38100" algn="ctr">
              <a:solidFill>
                <a:srgbClr val="0000FF"/>
              </a:solidFill>
              <a:round/>
              <a:headEnd/>
              <a:tailEnd type="none" w="lg" len="lg"/>
            </a:ln>
          </p:spPr>
          <p:txBody>
            <a:bodyPr wrap="none" anchor="ctr">
              <a:spAutoFit/>
            </a:bodyPr>
            <a:lstStyle/>
            <a:p>
              <a:endParaRPr lang="zh-CN" altLang="en-US"/>
            </a:p>
          </p:txBody>
        </p:sp>
        <p:sp>
          <p:nvSpPr>
            <p:cNvPr id="11307" name="Line 87"/>
            <p:cNvSpPr>
              <a:spLocks noChangeShapeType="1"/>
            </p:cNvSpPr>
            <p:nvPr/>
          </p:nvSpPr>
          <p:spPr bwMode="auto">
            <a:xfrm rot="-5400000">
              <a:off x="444500" y="5168901"/>
              <a:ext cx="530225"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308" name="Line 88"/>
            <p:cNvSpPr>
              <a:spLocks noChangeShapeType="1"/>
            </p:cNvSpPr>
            <p:nvPr/>
          </p:nvSpPr>
          <p:spPr bwMode="auto">
            <a:xfrm>
              <a:off x="709613" y="4462463"/>
              <a:ext cx="0" cy="441325"/>
            </a:xfrm>
            <a:prstGeom prst="line">
              <a:avLst/>
            </a:prstGeom>
            <a:noFill/>
            <a:ln w="25400">
              <a:solidFill>
                <a:srgbClr val="0000FF"/>
              </a:solidFill>
              <a:round/>
              <a:headEnd/>
              <a:tailEnd type="none" w="lg" len="lg"/>
            </a:ln>
          </p:spPr>
          <p:txBody>
            <a:bodyPr>
              <a:spAutoFit/>
            </a:bodyPr>
            <a:lstStyle/>
            <a:p>
              <a:endParaRPr lang="zh-CN" altLang="en-US"/>
            </a:p>
          </p:txBody>
        </p:sp>
        <p:sp>
          <p:nvSpPr>
            <p:cNvPr id="11309" name="Line 89"/>
            <p:cNvSpPr>
              <a:spLocks noChangeShapeType="1"/>
            </p:cNvSpPr>
            <p:nvPr/>
          </p:nvSpPr>
          <p:spPr bwMode="auto">
            <a:xfrm>
              <a:off x="709613" y="5437188"/>
              <a:ext cx="0" cy="360362"/>
            </a:xfrm>
            <a:prstGeom prst="line">
              <a:avLst/>
            </a:prstGeom>
            <a:noFill/>
            <a:ln w="25400">
              <a:solidFill>
                <a:srgbClr val="0000FF"/>
              </a:solidFill>
              <a:round/>
              <a:headEnd/>
              <a:tailEnd type="none" w="lg" len="lg"/>
            </a:ln>
          </p:spPr>
          <p:txBody>
            <a:bodyPr>
              <a:spAutoFit/>
            </a:bodyPr>
            <a:lstStyle/>
            <a:p>
              <a:endParaRPr lang="zh-CN" altLang="en-US"/>
            </a:p>
          </p:txBody>
        </p:sp>
        <p:sp>
          <p:nvSpPr>
            <p:cNvPr id="11310" name="Line 90"/>
            <p:cNvSpPr>
              <a:spLocks noChangeShapeType="1"/>
            </p:cNvSpPr>
            <p:nvPr/>
          </p:nvSpPr>
          <p:spPr bwMode="auto">
            <a:xfrm>
              <a:off x="709613" y="5803900"/>
              <a:ext cx="3262312" cy="0"/>
            </a:xfrm>
            <a:prstGeom prst="line">
              <a:avLst/>
            </a:prstGeom>
            <a:noFill/>
            <a:ln w="25400">
              <a:solidFill>
                <a:srgbClr val="0000FF"/>
              </a:solidFill>
              <a:round/>
              <a:headEnd/>
              <a:tailEnd type="none" w="lg" len="lg"/>
            </a:ln>
          </p:spPr>
          <p:txBody>
            <a:bodyPr>
              <a:spAutoFit/>
            </a:bodyPr>
            <a:lstStyle/>
            <a:p>
              <a:endParaRPr lang="zh-CN" altLang="en-US"/>
            </a:p>
          </p:txBody>
        </p:sp>
        <p:sp>
          <p:nvSpPr>
            <p:cNvPr id="11311" name="Text Box 105"/>
            <p:cNvSpPr txBox="1">
              <a:spLocks noChangeArrowheads="1"/>
            </p:cNvSpPr>
            <p:nvPr/>
          </p:nvSpPr>
          <p:spPr bwMode="auto">
            <a:xfrm>
              <a:off x="777875" y="3995738"/>
              <a:ext cx="114617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 u</a:t>
              </a:r>
              <a:r>
                <a:rPr lang="en-US" altLang="zh-CN" sz="2400" baseline="-25000">
                  <a:solidFill>
                    <a:schemeClr val="accent2"/>
                  </a:solidFill>
                  <a:ea typeface="宋体" pitchFamily="2" charset="-122"/>
                </a:rPr>
                <a:t>1</a:t>
              </a:r>
              <a:r>
                <a:rPr lang="en-US" altLang="zh-CN" sz="2400">
                  <a:solidFill>
                    <a:schemeClr val="accent2"/>
                  </a:solidFill>
                  <a:ea typeface="宋体" pitchFamily="2" charset="-122"/>
                  <a:cs typeface="Times New Roman" pitchFamily="18" charset="0"/>
                </a:rPr>
                <a:t>−</a:t>
              </a:r>
            </a:p>
          </p:txBody>
        </p:sp>
        <p:sp>
          <p:nvSpPr>
            <p:cNvPr id="11312" name="Text Box 106"/>
            <p:cNvSpPr txBox="1">
              <a:spLocks noChangeArrowheads="1"/>
            </p:cNvSpPr>
            <p:nvPr/>
          </p:nvSpPr>
          <p:spPr bwMode="auto">
            <a:xfrm>
              <a:off x="3051175" y="3975100"/>
              <a:ext cx="995363"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 u</a:t>
              </a:r>
              <a:r>
                <a:rPr lang="en-US" altLang="zh-CN" sz="2400" baseline="-25000">
                  <a:solidFill>
                    <a:schemeClr val="accent2"/>
                  </a:solidFill>
                  <a:ea typeface="宋体" pitchFamily="2" charset="-122"/>
                </a:rPr>
                <a:t>2</a:t>
              </a:r>
              <a:r>
                <a:rPr lang="en-US" altLang="zh-CN" sz="2400">
                  <a:solidFill>
                    <a:schemeClr val="accent2"/>
                  </a:solidFill>
                  <a:ea typeface="宋体" pitchFamily="2" charset="-122"/>
                  <a:cs typeface="Times New Roman" pitchFamily="18" charset="0"/>
                </a:rPr>
                <a:t>−</a:t>
              </a:r>
            </a:p>
          </p:txBody>
        </p:sp>
        <p:sp>
          <p:nvSpPr>
            <p:cNvPr id="11313" name="Text Box 107"/>
            <p:cNvSpPr txBox="1">
              <a:spLocks noChangeArrowheads="1"/>
            </p:cNvSpPr>
            <p:nvPr/>
          </p:nvSpPr>
          <p:spPr bwMode="auto">
            <a:xfrm>
              <a:off x="955675" y="5032375"/>
              <a:ext cx="6191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S</a:t>
              </a:r>
              <a:endParaRPr lang="en-US" altLang="zh-CN" sz="2400">
                <a:solidFill>
                  <a:schemeClr val="accent2"/>
                </a:solidFill>
                <a:ea typeface="宋体" pitchFamily="2" charset="-122"/>
              </a:endParaRPr>
            </a:p>
          </p:txBody>
        </p:sp>
        <p:sp>
          <p:nvSpPr>
            <p:cNvPr id="11314" name="Text Box 108"/>
            <p:cNvSpPr txBox="1">
              <a:spLocks noChangeArrowheads="1"/>
            </p:cNvSpPr>
            <p:nvPr/>
          </p:nvSpPr>
          <p:spPr bwMode="auto">
            <a:xfrm>
              <a:off x="784225" y="4745038"/>
              <a:ext cx="528638"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a:t>
              </a:r>
              <a:endParaRPr lang="en-US" altLang="zh-CN" sz="2400">
                <a:solidFill>
                  <a:schemeClr val="accent2"/>
                </a:solidFill>
                <a:ea typeface="宋体" pitchFamily="2" charset="-122"/>
              </a:endParaRPr>
            </a:p>
          </p:txBody>
        </p:sp>
        <p:sp>
          <p:nvSpPr>
            <p:cNvPr id="11315" name="Text Box 110"/>
            <p:cNvSpPr txBox="1">
              <a:spLocks noChangeArrowheads="1"/>
            </p:cNvSpPr>
            <p:nvPr/>
          </p:nvSpPr>
          <p:spPr bwMode="auto">
            <a:xfrm>
              <a:off x="1755775" y="4962525"/>
              <a:ext cx="6191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3</a:t>
              </a:r>
              <a:endParaRPr lang="en-US" altLang="zh-CN" sz="2400">
                <a:solidFill>
                  <a:schemeClr val="accent2"/>
                </a:solidFill>
                <a:ea typeface="宋体" pitchFamily="2" charset="-122"/>
              </a:endParaRPr>
            </a:p>
          </p:txBody>
        </p:sp>
        <p:sp>
          <p:nvSpPr>
            <p:cNvPr id="11316" name="Text Box 111"/>
            <p:cNvSpPr txBox="1">
              <a:spLocks noChangeArrowheads="1"/>
            </p:cNvSpPr>
            <p:nvPr/>
          </p:nvSpPr>
          <p:spPr bwMode="auto">
            <a:xfrm>
              <a:off x="1768475" y="4752975"/>
              <a:ext cx="528638"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a:t>
              </a:r>
              <a:endParaRPr lang="en-US" altLang="zh-CN" sz="2400">
                <a:solidFill>
                  <a:schemeClr val="accent2"/>
                </a:solidFill>
                <a:ea typeface="宋体" pitchFamily="2" charset="-122"/>
              </a:endParaRPr>
            </a:p>
          </p:txBody>
        </p:sp>
        <p:sp>
          <p:nvSpPr>
            <p:cNvPr id="11317" name="Text Box 113"/>
            <p:cNvSpPr txBox="1">
              <a:spLocks noChangeArrowheads="1"/>
            </p:cNvSpPr>
            <p:nvPr/>
          </p:nvSpPr>
          <p:spPr bwMode="auto">
            <a:xfrm>
              <a:off x="3440113" y="4975225"/>
              <a:ext cx="6191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4</a:t>
              </a:r>
              <a:endParaRPr lang="en-US" altLang="zh-CN" sz="2400">
                <a:solidFill>
                  <a:schemeClr val="accent2"/>
                </a:solidFill>
                <a:ea typeface="宋体" pitchFamily="2" charset="-122"/>
              </a:endParaRPr>
            </a:p>
          </p:txBody>
        </p:sp>
        <p:sp>
          <p:nvSpPr>
            <p:cNvPr id="11318" name="Text Box 114"/>
            <p:cNvSpPr txBox="1">
              <a:spLocks noChangeArrowheads="1"/>
            </p:cNvSpPr>
            <p:nvPr/>
          </p:nvSpPr>
          <p:spPr bwMode="auto">
            <a:xfrm>
              <a:off x="3554413" y="4765675"/>
              <a:ext cx="528637" cy="458788"/>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a:t>
              </a:r>
              <a:endParaRPr lang="en-US" altLang="zh-CN" sz="2400">
                <a:solidFill>
                  <a:schemeClr val="accent2"/>
                </a:solidFill>
                <a:ea typeface="宋体" pitchFamily="2" charset="-122"/>
              </a:endParaRPr>
            </a:p>
          </p:txBody>
        </p:sp>
        <p:sp>
          <p:nvSpPr>
            <p:cNvPr id="11319" name="Text Box 117"/>
            <p:cNvSpPr txBox="1">
              <a:spLocks noChangeArrowheads="1"/>
            </p:cNvSpPr>
            <p:nvPr/>
          </p:nvSpPr>
          <p:spPr bwMode="auto">
            <a:xfrm>
              <a:off x="2366963" y="4953000"/>
              <a:ext cx="7937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3</a:t>
              </a:r>
            </a:p>
          </p:txBody>
        </p:sp>
        <p:sp>
          <p:nvSpPr>
            <p:cNvPr id="11320" name="Text Box 118"/>
            <p:cNvSpPr txBox="1">
              <a:spLocks noChangeArrowheads="1"/>
            </p:cNvSpPr>
            <p:nvPr/>
          </p:nvSpPr>
          <p:spPr bwMode="auto">
            <a:xfrm>
              <a:off x="1006475" y="4573588"/>
              <a:ext cx="7937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1</a:t>
              </a:r>
            </a:p>
          </p:txBody>
        </p:sp>
        <p:sp>
          <p:nvSpPr>
            <p:cNvPr id="11321" name="Text Box 119"/>
            <p:cNvSpPr txBox="1">
              <a:spLocks noChangeArrowheads="1"/>
            </p:cNvSpPr>
            <p:nvPr/>
          </p:nvSpPr>
          <p:spPr bwMode="auto">
            <a:xfrm>
              <a:off x="3287713" y="4552950"/>
              <a:ext cx="792162"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rgbClr val="3333FF"/>
                  </a:solidFill>
                  <a:ea typeface="宋体" pitchFamily="2" charset="-122"/>
                </a:rPr>
                <a:t>R</a:t>
              </a:r>
              <a:r>
                <a:rPr lang="en-US" altLang="zh-CN" sz="2400" baseline="-25000">
                  <a:solidFill>
                    <a:srgbClr val="3333FF"/>
                  </a:solidFill>
                  <a:ea typeface="宋体" pitchFamily="2" charset="-122"/>
                </a:rPr>
                <a:t>2</a:t>
              </a:r>
            </a:p>
          </p:txBody>
        </p:sp>
        <p:sp>
          <p:nvSpPr>
            <p:cNvPr id="11322" name="Rectangle 122"/>
            <p:cNvSpPr>
              <a:spLocks noChangeArrowheads="1"/>
            </p:cNvSpPr>
            <p:nvPr/>
          </p:nvSpPr>
          <p:spPr bwMode="auto">
            <a:xfrm>
              <a:off x="3576638" y="5260975"/>
              <a:ext cx="358775" cy="457200"/>
            </a:xfrm>
            <a:prstGeom prst="rect">
              <a:avLst/>
            </a:prstGeom>
            <a:noFill/>
            <a:ln w="9525" algn="ctr">
              <a:noFill/>
              <a:miter lim="800000"/>
              <a:headEnd/>
              <a:tailEnd/>
            </a:ln>
          </p:spPr>
          <p:txBody>
            <a:bodyPr wrap="none">
              <a:spAutoFit/>
            </a:bodyPr>
            <a:lstStyle/>
            <a:p>
              <a:r>
                <a:rPr lang="en-US" altLang="zh-CN" sz="2400">
                  <a:solidFill>
                    <a:schemeClr val="accent2"/>
                  </a:solidFill>
                  <a:ea typeface="宋体" pitchFamily="2" charset="-122"/>
                  <a:cs typeface="Times New Roman" pitchFamily="18" charset="0"/>
                </a:rPr>
                <a:t>−</a:t>
              </a:r>
            </a:p>
          </p:txBody>
        </p:sp>
        <p:sp>
          <p:nvSpPr>
            <p:cNvPr id="11323" name="Rectangle 125"/>
            <p:cNvSpPr>
              <a:spLocks noChangeArrowheads="1"/>
            </p:cNvSpPr>
            <p:nvPr/>
          </p:nvSpPr>
          <p:spPr bwMode="auto">
            <a:xfrm>
              <a:off x="801688" y="5370513"/>
              <a:ext cx="358775" cy="457200"/>
            </a:xfrm>
            <a:prstGeom prst="rect">
              <a:avLst/>
            </a:prstGeom>
            <a:noFill/>
            <a:ln w="9525" algn="ctr">
              <a:noFill/>
              <a:miter lim="800000"/>
              <a:headEnd/>
              <a:tailEnd/>
            </a:ln>
          </p:spPr>
          <p:txBody>
            <a:bodyPr wrap="none">
              <a:spAutoFit/>
            </a:bodyPr>
            <a:lstStyle/>
            <a:p>
              <a:r>
                <a:rPr lang="en-US" altLang="zh-CN" sz="2400">
                  <a:solidFill>
                    <a:schemeClr val="accent2"/>
                  </a:solidFill>
                  <a:ea typeface="宋体" pitchFamily="2" charset="-122"/>
                  <a:cs typeface="Times New Roman" pitchFamily="18" charset="0"/>
                </a:rPr>
                <a:t>−</a:t>
              </a:r>
            </a:p>
          </p:txBody>
        </p:sp>
        <p:sp>
          <p:nvSpPr>
            <p:cNvPr id="11324" name="Rectangle 126"/>
            <p:cNvSpPr>
              <a:spLocks noChangeArrowheads="1"/>
            </p:cNvSpPr>
            <p:nvPr/>
          </p:nvSpPr>
          <p:spPr bwMode="auto">
            <a:xfrm>
              <a:off x="1778000" y="5310188"/>
              <a:ext cx="358775" cy="457200"/>
            </a:xfrm>
            <a:prstGeom prst="rect">
              <a:avLst/>
            </a:prstGeom>
            <a:noFill/>
            <a:ln w="9525" algn="ctr">
              <a:noFill/>
              <a:miter lim="800000"/>
              <a:headEnd/>
              <a:tailEnd/>
            </a:ln>
          </p:spPr>
          <p:txBody>
            <a:bodyPr wrap="none">
              <a:spAutoFit/>
            </a:bodyPr>
            <a:lstStyle/>
            <a:p>
              <a:r>
                <a:rPr lang="en-US" altLang="zh-CN" sz="2400">
                  <a:solidFill>
                    <a:schemeClr val="accent2"/>
                  </a:solidFill>
                  <a:ea typeface="宋体" pitchFamily="2" charset="-122"/>
                  <a:cs typeface="Times New Roman" pitchFamily="18" charset="0"/>
                </a:rPr>
                <a:t>−</a:t>
              </a:r>
            </a:p>
          </p:txBody>
        </p:sp>
      </p:grpSp>
      <p:grpSp>
        <p:nvGrpSpPr>
          <p:cNvPr id="11274" name="组合 58"/>
          <p:cNvGrpSpPr>
            <a:grpSpLocks/>
          </p:cNvGrpSpPr>
          <p:nvPr/>
        </p:nvGrpSpPr>
        <p:grpSpPr bwMode="auto">
          <a:xfrm>
            <a:off x="1314450" y="4071938"/>
            <a:ext cx="2174875" cy="1422400"/>
            <a:chOff x="1314450" y="4071938"/>
            <a:chExt cx="2174875" cy="1422400"/>
          </a:xfrm>
        </p:grpSpPr>
        <p:grpSp>
          <p:nvGrpSpPr>
            <p:cNvPr id="11276" name="组合 55"/>
            <p:cNvGrpSpPr>
              <a:grpSpLocks/>
            </p:cNvGrpSpPr>
            <p:nvPr/>
          </p:nvGrpSpPr>
          <p:grpSpPr bwMode="auto">
            <a:xfrm>
              <a:off x="1882775" y="4071938"/>
              <a:ext cx="900113" cy="461962"/>
              <a:chOff x="1882775" y="4071938"/>
              <a:chExt cx="900113" cy="461962"/>
            </a:xfrm>
          </p:grpSpPr>
          <p:sp>
            <p:nvSpPr>
              <p:cNvPr id="11285" name="椭圆 65"/>
              <p:cNvSpPr>
                <a:spLocks noChangeArrowheads="1"/>
              </p:cNvSpPr>
              <p:nvPr/>
            </p:nvSpPr>
            <p:spPr bwMode="auto">
              <a:xfrm>
                <a:off x="1882775" y="4170363"/>
                <a:ext cx="900113" cy="287337"/>
              </a:xfrm>
              <a:prstGeom prst="ellipse">
                <a:avLst/>
              </a:prstGeom>
              <a:noFill/>
              <a:ln w="28575" algn="ctr">
                <a:solidFill>
                  <a:srgbClr val="FF3300"/>
                </a:solidFill>
                <a:round/>
                <a:headEnd/>
                <a:tailEnd/>
              </a:ln>
            </p:spPr>
            <p:txBody>
              <a:bodyPr anchor="ctr">
                <a:spAutoFit/>
              </a:bodyPr>
              <a:lstStyle/>
              <a:p>
                <a:endParaRPr lang="zh-CN" altLang="en-US"/>
              </a:p>
            </p:txBody>
          </p:sp>
          <p:cxnSp>
            <p:nvCxnSpPr>
              <p:cNvPr id="11286" name="直接箭头连接符 67"/>
              <p:cNvCxnSpPr>
                <a:cxnSpLocks noChangeShapeType="1"/>
              </p:cNvCxnSpPr>
              <p:nvPr/>
            </p:nvCxnSpPr>
            <p:spPr bwMode="auto">
              <a:xfrm rot="960000" flipH="1">
                <a:off x="2552700" y="4394200"/>
                <a:ext cx="122238" cy="95250"/>
              </a:xfrm>
              <a:prstGeom prst="straightConnector1">
                <a:avLst/>
              </a:prstGeom>
              <a:noFill/>
              <a:ln w="28575" algn="ctr">
                <a:solidFill>
                  <a:srgbClr val="FF3300"/>
                </a:solidFill>
                <a:round/>
                <a:headEnd/>
                <a:tailEnd type="arrow" w="med" len="lg"/>
              </a:ln>
            </p:spPr>
          </p:cxnSp>
          <p:sp>
            <p:nvSpPr>
              <p:cNvPr id="11287" name="Text Box 97"/>
              <p:cNvSpPr txBox="1">
                <a:spLocks noChangeArrowheads="1"/>
              </p:cNvSpPr>
              <p:nvPr/>
            </p:nvSpPr>
            <p:spPr bwMode="auto">
              <a:xfrm>
                <a:off x="2182813" y="4071938"/>
                <a:ext cx="441325" cy="461962"/>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FF3300"/>
                    </a:solidFill>
                    <a:ea typeface="宋体" pitchFamily="2" charset="-122"/>
                  </a:rPr>
                  <a:t>1</a:t>
                </a:r>
              </a:p>
            </p:txBody>
          </p:sp>
        </p:grpSp>
        <p:grpSp>
          <p:nvGrpSpPr>
            <p:cNvPr id="11277" name="组合 57"/>
            <p:cNvGrpSpPr>
              <a:grpSpLocks/>
            </p:cNvGrpSpPr>
            <p:nvPr/>
          </p:nvGrpSpPr>
          <p:grpSpPr bwMode="auto">
            <a:xfrm>
              <a:off x="1314450" y="4965700"/>
              <a:ext cx="515938" cy="469900"/>
              <a:chOff x="1314450" y="4965700"/>
              <a:chExt cx="515938" cy="469900"/>
            </a:xfrm>
          </p:grpSpPr>
          <p:sp>
            <p:nvSpPr>
              <p:cNvPr id="11282" name="椭圆 70"/>
              <p:cNvSpPr>
                <a:spLocks noChangeArrowheads="1"/>
              </p:cNvSpPr>
              <p:nvPr/>
            </p:nvSpPr>
            <p:spPr bwMode="auto">
              <a:xfrm>
                <a:off x="1314450" y="5033963"/>
                <a:ext cx="468313" cy="360362"/>
              </a:xfrm>
              <a:prstGeom prst="ellipse">
                <a:avLst/>
              </a:prstGeom>
              <a:noFill/>
              <a:ln w="28575" algn="ctr">
                <a:solidFill>
                  <a:srgbClr val="FF3300"/>
                </a:solidFill>
                <a:round/>
                <a:headEnd/>
                <a:tailEnd/>
              </a:ln>
            </p:spPr>
            <p:txBody>
              <a:bodyPr anchor="ctr">
                <a:spAutoFit/>
              </a:bodyPr>
              <a:lstStyle/>
              <a:p>
                <a:endParaRPr lang="zh-CN" altLang="en-US"/>
              </a:p>
            </p:txBody>
          </p:sp>
          <p:cxnSp>
            <p:nvCxnSpPr>
              <p:cNvPr id="11283" name="直接箭头连接符 71"/>
              <p:cNvCxnSpPr>
                <a:cxnSpLocks noChangeShapeType="1"/>
              </p:cNvCxnSpPr>
              <p:nvPr/>
            </p:nvCxnSpPr>
            <p:spPr bwMode="auto">
              <a:xfrm rot="960000" flipH="1">
                <a:off x="1546225" y="5340350"/>
                <a:ext cx="123825" cy="95250"/>
              </a:xfrm>
              <a:prstGeom prst="straightConnector1">
                <a:avLst/>
              </a:prstGeom>
              <a:noFill/>
              <a:ln w="28575" algn="ctr">
                <a:solidFill>
                  <a:srgbClr val="FF3300"/>
                </a:solidFill>
                <a:round/>
                <a:headEnd/>
                <a:tailEnd type="arrow" w="med" len="lg"/>
              </a:ln>
            </p:spPr>
          </p:cxnSp>
          <p:sp>
            <p:nvSpPr>
              <p:cNvPr id="11284" name="Text Box 98"/>
              <p:cNvSpPr txBox="1">
                <a:spLocks noChangeArrowheads="1"/>
              </p:cNvSpPr>
              <p:nvPr/>
            </p:nvSpPr>
            <p:spPr bwMode="auto">
              <a:xfrm>
                <a:off x="1389063" y="4965700"/>
                <a:ext cx="4413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FF3300"/>
                    </a:solidFill>
                    <a:ea typeface="宋体" pitchFamily="2" charset="-122"/>
                  </a:rPr>
                  <a:t>2</a:t>
                </a:r>
              </a:p>
            </p:txBody>
          </p:sp>
        </p:grpSp>
        <p:grpSp>
          <p:nvGrpSpPr>
            <p:cNvPr id="11278" name="组合 56"/>
            <p:cNvGrpSpPr>
              <a:grpSpLocks/>
            </p:cNvGrpSpPr>
            <p:nvPr/>
          </p:nvGrpSpPr>
          <p:grpSpPr bwMode="auto">
            <a:xfrm>
              <a:off x="2841625" y="5032375"/>
              <a:ext cx="647700" cy="461963"/>
              <a:chOff x="2841625" y="5032375"/>
              <a:chExt cx="647700" cy="461963"/>
            </a:xfrm>
          </p:grpSpPr>
          <p:sp>
            <p:nvSpPr>
              <p:cNvPr id="11279" name="椭圆 68"/>
              <p:cNvSpPr>
                <a:spLocks noChangeArrowheads="1"/>
              </p:cNvSpPr>
              <p:nvPr/>
            </p:nvSpPr>
            <p:spPr bwMode="auto">
              <a:xfrm>
                <a:off x="2841625" y="5059363"/>
                <a:ext cx="647700" cy="431800"/>
              </a:xfrm>
              <a:prstGeom prst="ellipse">
                <a:avLst/>
              </a:prstGeom>
              <a:noFill/>
              <a:ln w="28575" algn="ctr">
                <a:solidFill>
                  <a:srgbClr val="FF3300"/>
                </a:solidFill>
                <a:round/>
                <a:headEnd/>
                <a:tailEnd/>
              </a:ln>
            </p:spPr>
            <p:txBody>
              <a:bodyPr anchor="ctr">
                <a:spAutoFit/>
              </a:bodyPr>
              <a:lstStyle/>
              <a:p>
                <a:endParaRPr lang="zh-CN" altLang="en-US"/>
              </a:p>
            </p:txBody>
          </p:sp>
          <p:cxnSp>
            <p:nvCxnSpPr>
              <p:cNvPr id="11280" name="直接箭头连接符 69"/>
              <p:cNvCxnSpPr>
                <a:cxnSpLocks noChangeShapeType="1"/>
              </p:cNvCxnSpPr>
              <p:nvPr/>
            </p:nvCxnSpPr>
            <p:spPr bwMode="auto">
              <a:xfrm rot="960000" flipH="1">
                <a:off x="3263900" y="5392738"/>
                <a:ext cx="122238" cy="95250"/>
              </a:xfrm>
              <a:prstGeom prst="straightConnector1">
                <a:avLst/>
              </a:prstGeom>
              <a:noFill/>
              <a:ln w="28575" algn="ctr">
                <a:solidFill>
                  <a:srgbClr val="FF3300"/>
                </a:solidFill>
                <a:round/>
                <a:headEnd/>
                <a:tailEnd type="arrow" w="med" len="lg"/>
              </a:ln>
            </p:spPr>
          </p:cxnSp>
          <p:sp>
            <p:nvSpPr>
              <p:cNvPr id="11281" name="Text Box 99"/>
              <p:cNvSpPr txBox="1">
                <a:spLocks noChangeArrowheads="1"/>
              </p:cNvSpPr>
              <p:nvPr/>
            </p:nvSpPr>
            <p:spPr bwMode="auto">
              <a:xfrm>
                <a:off x="3005138" y="5032375"/>
                <a:ext cx="441325" cy="461963"/>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FF3300"/>
                    </a:solidFill>
                    <a:ea typeface="宋体" pitchFamily="2" charset="-122"/>
                  </a:rPr>
                  <a:t>3</a:t>
                </a:r>
              </a:p>
            </p:txBody>
          </p:sp>
        </p:grpSp>
      </p:grpSp>
      <p:graphicFrame>
        <p:nvGraphicFramePr>
          <p:cNvPr id="11266" name="Object 2"/>
          <p:cNvGraphicFramePr>
            <a:graphicFrameLocks noChangeAspect="1"/>
          </p:cNvGraphicFramePr>
          <p:nvPr/>
        </p:nvGraphicFramePr>
        <p:xfrm>
          <a:off x="4579938" y="3209925"/>
          <a:ext cx="2922587" cy="1330325"/>
        </p:xfrm>
        <a:graphic>
          <a:graphicData uri="http://schemas.openxmlformats.org/presentationml/2006/ole">
            <mc:AlternateContent xmlns:mc="http://schemas.openxmlformats.org/markup-compatibility/2006">
              <mc:Choice xmlns:v="urn:schemas-microsoft-com:vml" Requires="v">
                <p:oleObj spid="_x0000_s11268" name="Equation" r:id="rId3" imgW="1562040" imgH="711000" progId="Equation.DSMT4">
                  <p:embed/>
                </p:oleObj>
              </mc:Choice>
              <mc:Fallback>
                <p:oleObj name="Equation" r:id="rId3" imgW="1562040" imgH="711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38" y="3209925"/>
                        <a:ext cx="2922587"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nvGraphicFramePr>
        <p:xfrm>
          <a:off x="4567238" y="4681538"/>
          <a:ext cx="3540125" cy="1330325"/>
        </p:xfrm>
        <a:graphic>
          <a:graphicData uri="http://schemas.openxmlformats.org/presentationml/2006/ole">
            <mc:AlternateContent xmlns:mc="http://schemas.openxmlformats.org/markup-compatibility/2006">
              <mc:Choice xmlns:v="urn:schemas-microsoft-com:vml" Requires="v">
                <p:oleObj spid="_x0000_s11269" name="Equation" r:id="rId5" imgW="1892160" imgH="711000" progId="Equation.DSMT4">
                  <p:embed/>
                </p:oleObj>
              </mc:Choice>
              <mc:Fallback>
                <p:oleObj name="Equation" r:id="rId5" imgW="1892160" imgH="71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4681538"/>
                        <a:ext cx="3540125"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1-9</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ChangeArrowheads="1"/>
          </p:cNvSpPr>
          <p:nvPr/>
        </p:nvSpPr>
        <p:spPr bwMode="auto">
          <a:xfrm>
            <a:off x="738188" y="477838"/>
            <a:ext cx="2809875" cy="523875"/>
          </a:xfrm>
          <a:prstGeom prst="rect">
            <a:avLst/>
          </a:prstGeom>
          <a:noFill/>
          <a:ln w="9525">
            <a:noFill/>
            <a:miter lim="800000"/>
            <a:headEnd/>
            <a:tailEnd/>
          </a:ln>
          <a:effectLst/>
        </p:spPr>
        <p:txBody>
          <a:bodyPr>
            <a:spAutoFit/>
          </a:bodyPr>
          <a:lstStyle/>
          <a:p>
            <a:pPr algn="l" eaLnBrk="1" hangingPunct="1">
              <a:defRPr/>
            </a:pPr>
            <a:r>
              <a:rPr lang="en-US" altLang="zh-CN" dirty="0">
                <a:solidFill>
                  <a:srgbClr val="FF0000"/>
                </a:solidFill>
                <a:latin typeface="+mn-lt"/>
                <a:ea typeface="华文中宋" pitchFamily="2" charset="-122"/>
              </a:rPr>
              <a:t>4.  2b </a:t>
            </a:r>
            <a:r>
              <a:rPr lang="zh-CN" altLang="en-US" dirty="0">
                <a:solidFill>
                  <a:srgbClr val="FF0000"/>
                </a:solidFill>
                <a:latin typeface="+mn-lt"/>
                <a:ea typeface="华文中宋" pitchFamily="2" charset="-122"/>
              </a:rPr>
              <a:t>分析法</a:t>
            </a:r>
          </a:p>
        </p:txBody>
      </p:sp>
      <p:sp>
        <p:nvSpPr>
          <p:cNvPr id="25603" name="Rectangle 3"/>
          <p:cNvSpPr>
            <a:spLocks noChangeArrowheads="1"/>
          </p:cNvSpPr>
          <p:nvPr/>
        </p:nvSpPr>
        <p:spPr bwMode="auto">
          <a:xfrm>
            <a:off x="584200" y="987425"/>
            <a:ext cx="7991475" cy="1630363"/>
          </a:xfrm>
          <a:prstGeom prst="rect">
            <a:avLst/>
          </a:prstGeom>
          <a:noFill/>
          <a:ln w="9525">
            <a:noFill/>
            <a:miter lim="800000"/>
            <a:headEnd/>
            <a:tailEnd/>
          </a:ln>
        </p:spPr>
        <p:txBody>
          <a:bodyPr>
            <a:spAutoFit/>
          </a:bodyPr>
          <a:lstStyle/>
          <a:p>
            <a:pPr algn="just" eaLnBrk="1" hangingPunct="1">
              <a:lnSpc>
                <a:spcPct val="120000"/>
              </a:lnSpc>
            </a:pPr>
            <a:r>
              <a:rPr lang="en-US" altLang="zh-CN">
                <a:solidFill>
                  <a:srgbClr val="0000FF"/>
                </a:solidFill>
                <a:ea typeface="华文中宋" pitchFamily="2" charset="-122"/>
              </a:rPr>
              <a:t>       </a:t>
            </a:r>
            <a:r>
              <a:rPr lang="zh-CN" altLang="en-US">
                <a:solidFill>
                  <a:srgbClr val="0000FF"/>
                </a:solidFill>
                <a:ea typeface="华文中宋" pitchFamily="2" charset="-122"/>
              </a:rPr>
              <a:t>设一个电路有</a:t>
            </a:r>
            <a:r>
              <a:rPr lang="en-US" altLang="zh-CN" i="1">
                <a:solidFill>
                  <a:srgbClr val="0000FF"/>
                </a:solidFill>
                <a:ea typeface="华文中宋" pitchFamily="2" charset="-122"/>
              </a:rPr>
              <a:t>b</a:t>
            </a:r>
            <a:r>
              <a:rPr lang="en-US" altLang="zh-CN" i="1" baseline="-25000">
                <a:solidFill>
                  <a:srgbClr val="0000FF"/>
                </a:solidFill>
                <a:ea typeface="华文中宋" pitchFamily="2" charset="-122"/>
              </a:rPr>
              <a:t> </a:t>
            </a:r>
            <a:r>
              <a:rPr lang="zh-CN" altLang="en-US">
                <a:solidFill>
                  <a:srgbClr val="0000FF"/>
                </a:solidFill>
                <a:ea typeface="华文中宋" pitchFamily="2" charset="-122"/>
              </a:rPr>
              <a:t>条支路，</a:t>
            </a:r>
            <a:r>
              <a:rPr lang="en-US" altLang="zh-CN" i="1">
                <a:solidFill>
                  <a:srgbClr val="0000FF"/>
                </a:solidFill>
                <a:ea typeface="华文中宋" pitchFamily="2" charset="-122"/>
              </a:rPr>
              <a:t>n</a:t>
            </a:r>
            <a:r>
              <a:rPr lang="zh-CN" altLang="en-US">
                <a:solidFill>
                  <a:srgbClr val="0000FF"/>
                </a:solidFill>
                <a:ea typeface="华文中宋" pitchFamily="2" charset="-122"/>
              </a:rPr>
              <a:t>个节点，若以所有支路电流和支路电压为待求解变量，则需要列</a:t>
            </a:r>
            <a:r>
              <a:rPr lang="en-US" altLang="zh-CN">
                <a:solidFill>
                  <a:srgbClr val="0000FF"/>
                </a:solidFill>
                <a:ea typeface="华文中宋" pitchFamily="2" charset="-122"/>
              </a:rPr>
              <a:t>2</a:t>
            </a:r>
            <a:r>
              <a:rPr lang="en-US" altLang="zh-CN" i="1">
                <a:solidFill>
                  <a:srgbClr val="0000FF"/>
                </a:solidFill>
                <a:ea typeface="华文中宋" pitchFamily="2" charset="-122"/>
              </a:rPr>
              <a:t>b </a:t>
            </a:r>
            <a:r>
              <a:rPr lang="zh-CN" altLang="en-US">
                <a:solidFill>
                  <a:srgbClr val="0000FF"/>
                </a:solidFill>
                <a:ea typeface="华文中宋" pitchFamily="2" charset="-122"/>
              </a:rPr>
              <a:t>个方程，其中： </a:t>
            </a:r>
          </a:p>
        </p:txBody>
      </p:sp>
      <p:sp>
        <p:nvSpPr>
          <p:cNvPr id="25604" name="矩形 60"/>
          <p:cNvSpPr>
            <a:spLocks noChangeArrowheads="1"/>
          </p:cNvSpPr>
          <p:nvPr/>
        </p:nvSpPr>
        <p:spPr bwMode="auto">
          <a:xfrm>
            <a:off x="1309688" y="2774950"/>
            <a:ext cx="4135437" cy="523875"/>
          </a:xfrm>
          <a:prstGeom prst="rect">
            <a:avLst/>
          </a:prstGeom>
          <a:noFill/>
          <a:ln w="9525">
            <a:noFill/>
            <a:miter lim="800000"/>
            <a:headEnd/>
            <a:tailEnd/>
          </a:ln>
        </p:spPr>
        <p:txBody>
          <a:bodyPr wrap="none">
            <a:spAutoFit/>
          </a:bodyPr>
          <a:lstStyle/>
          <a:p>
            <a:r>
              <a:rPr lang="zh-CN" altLang="en-US">
                <a:solidFill>
                  <a:srgbClr val="FF0000"/>
                </a:solidFill>
                <a:ea typeface="华文中宋" pitchFamily="2" charset="-122"/>
              </a:rPr>
              <a:t>独立</a:t>
            </a:r>
            <a:r>
              <a:rPr lang="en-US" altLang="zh-CN">
                <a:solidFill>
                  <a:srgbClr val="FF0000"/>
                </a:solidFill>
                <a:ea typeface="华文中宋" pitchFamily="2" charset="-122"/>
              </a:rPr>
              <a:t>KCL</a:t>
            </a:r>
            <a:r>
              <a:rPr lang="zh-CN" altLang="en-US">
                <a:solidFill>
                  <a:srgbClr val="FF0000"/>
                </a:solidFill>
                <a:ea typeface="华文中宋" pitchFamily="2" charset="-122"/>
              </a:rPr>
              <a:t>方程为 </a:t>
            </a:r>
            <a:r>
              <a:rPr lang="en-US" altLang="zh-CN">
                <a:solidFill>
                  <a:srgbClr val="FF0000"/>
                </a:solidFill>
                <a:ea typeface="华文中宋" pitchFamily="2" charset="-122"/>
              </a:rPr>
              <a:t>(</a:t>
            </a:r>
            <a:r>
              <a:rPr lang="en-US" altLang="zh-CN" i="1">
                <a:solidFill>
                  <a:srgbClr val="FF0000"/>
                </a:solidFill>
                <a:ea typeface="华文中宋" pitchFamily="2" charset="-122"/>
              </a:rPr>
              <a:t>n</a:t>
            </a:r>
            <a:r>
              <a:rPr lang="en-US" altLang="zh-CN" i="1">
                <a:solidFill>
                  <a:srgbClr val="FF0000"/>
                </a:solidFill>
                <a:ea typeface="华文中宋" pitchFamily="2" charset="-122"/>
                <a:cs typeface="Times New Roman" pitchFamily="18" charset="0"/>
              </a:rPr>
              <a:t>−</a:t>
            </a:r>
            <a:r>
              <a:rPr lang="en-US" altLang="zh-CN">
                <a:solidFill>
                  <a:srgbClr val="FF0000"/>
                </a:solidFill>
                <a:ea typeface="华文中宋" pitchFamily="2" charset="-122"/>
                <a:cs typeface="Times New Roman" pitchFamily="18" charset="0"/>
              </a:rPr>
              <a:t>1) </a:t>
            </a:r>
            <a:r>
              <a:rPr lang="zh-CN" altLang="en-US">
                <a:solidFill>
                  <a:srgbClr val="FF0000"/>
                </a:solidFill>
                <a:ea typeface="华文中宋" pitchFamily="2" charset="-122"/>
                <a:cs typeface="Times New Roman" pitchFamily="18" charset="0"/>
              </a:rPr>
              <a:t>个</a:t>
            </a:r>
            <a:endParaRPr lang="zh-CN" altLang="en-US">
              <a:solidFill>
                <a:srgbClr val="FF0000"/>
              </a:solidFill>
            </a:endParaRPr>
          </a:p>
        </p:txBody>
      </p:sp>
      <p:sp>
        <p:nvSpPr>
          <p:cNvPr id="25605" name="矩形 62"/>
          <p:cNvSpPr>
            <a:spLocks noChangeArrowheads="1"/>
          </p:cNvSpPr>
          <p:nvPr/>
        </p:nvSpPr>
        <p:spPr bwMode="auto">
          <a:xfrm>
            <a:off x="1300163" y="3355975"/>
            <a:ext cx="4441825" cy="523875"/>
          </a:xfrm>
          <a:prstGeom prst="rect">
            <a:avLst/>
          </a:prstGeom>
          <a:noFill/>
          <a:ln w="9525">
            <a:noFill/>
            <a:miter lim="800000"/>
            <a:headEnd/>
            <a:tailEnd/>
          </a:ln>
        </p:spPr>
        <p:txBody>
          <a:bodyPr wrap="none">
            <a:spAutoFit/>
          </a:bodyPr>
          <a:lstStyle/>
          <a:p>
            <a:r>
              <a:rPr lang="zh-CN" altLang="en-US">
                <a:solidFill>
                  <a:srgbClr val="FF0000"/>
                </a:solidFill>
                <a:ea typeface="华文中宋" pitchFamily="2" charset="-122"/>
              </a:rPr>
              <a:t>独立</a:t>
            </a:r>
            <a:r>
              <a:rPr lang="en-US" altLang="zh-CN">
                <a:solidFill>
                  <a:srgbClr val="FF0000"/>
                </a:solidFill>
                <a:ea typeface="华文中宋" pitchFamily="2" charset="-122"/>
              </a:rPr>
              <a:t>KVL</a:t>
            </a:r>
            <a:r>
              <a:rPr lang="zh-CN" altLang="en-US">
                <a:solidFill>
                  <a:srgbClr val="FF0000"/>
                </a:solidFill>
                <a:ea typeface="华文中宋" pitchFamily="2" charset="-122"/>
              </a:rPr>
              <a:t>方程为 </a:t>
            </a:r>
            <a:r>
              <a:rPr lang="en-US" altLang="zh-CN" i="1">
                <a:solidFill>
                  <a:srgbClr val="FF0000"/>
                </a:solidFill>
                <a:ea typeface="华文中宋" pitchFamily="2" charset="-122"/>
              </a:rPr>
              <a:t>b</a:t>
            </a:r>
            <a:r>
              <a:rPr lang="en-US" altLang="zh-CN" i="1">
                <a:solidFill>
                  <a:srgbClr val="FF0000"/>
                </a:solidFill>
                <a:ea typeface="华文中宋" pitchFamily="2" charset="-122"/>
                <a:cs typeface="Times New Roman" pitchFamily="18" charset="0"/>
              </a:rPr>
              <a:t>−</a:t>
            </a:r>
            <a:r>
              <a:rPr lang="en-US" altLang="zh-CN">
                <a:solidFill>
                  <a:srgbClr val="FF0000"/>
                </a:solidFill>
                <a:ea typeface="华文中宋" pitchFamily="2" charset="-122"/>
              </a:rPr>
              <a:t>(</a:t>
            </a:r>
            <a:r>
              <a:rPr lang="en-US" altLang="zh-CN" i="1">
                <a:solidFill>
                  <a:srgbClr val="FF0000"/>
                </a:solidFill>
                <a:ea typeface="华文中宋" pitchFamily="2" charset="-122"/>
              </a:rPr>
              <a:t>n−</a:t>
            </a:r>
            <a:r>
              <a:rPr lang="en-US" altLang="zh-CN">
                <a:solidFill>
                  <a:srgbClr val="FF0000"/>
                </a:solidFill>
                <a:ea typeface="华文中宋" pitchFamily="2" charset="-122"/>
              </a:rPr>
              <a:t>1)</a:t>
            </a:r>
            <a:r>
              <a:rPr lang="zh-CN" altLang="en-US">
                <a:solidFill>
                  <a:srgbClr val="FF0000"/>
                </a:solidFill>
                <a:ea typeface="华文中宋" pitchFamily="2" charset="-122"/>
              </a:rPr>
              <a:t>个</a:t>
            </a:r>
            <a:endParaRPr lang="zh-CN" altLang="en-US">
              <a:solidFill>
                <a:srgbClr val="FF0000"/>
              </a:solidFill>
            </a:endParaRPr>
          </a:p>
        </p:txBody>
      </p:sp>
      <p:sp>
        <p:nvSpPr>
          <p:cNvPr id="25606" name="矩形 63"/>
          <p:cNvSpPr>
            <a:spLocks noChangeArrowheads="1"/>
          </p:cNvSpPr>
          <p:nvPr/>
        </p:nvSpPr>
        <p:spPr bwMode="auto">
          <a:xfrm>
            <a:off x="1357313" y="3897313"/>
            <a:ext cx="4422775" cy="519112"/>
          </a:xfrm>
          <a:prstGeom prst="rect">
            <a:avLst/>
          </a:prstGeom>
          <a:noFill/>
          <a:ln w="9525">
            <a:noFill/>
            <a:miter lim="800000"/>
            <a:headEnd/>
            <a:tailEnd/>
          </a:ln>
        </p:spPr>
        <p:txBody>
          <a:bodyPr wrap="none">
            <a:spAutoFit/>
          </a:bodyPr>
          <a:lstStyle/>
          <a:p>
            <a:r>
              <a:rPr lang="en-US" altLang="zh-CN" i="1">
                <a:solidFill>
                  <a:srgbClr val="FF0000"/>
                </a:solidFill>
                <a:ea typeface="华文中宋" pitchFamily="2" charset="-122"/>
              </a:rPr>
              <a:t>b </a:t>
            </a:r>
            <a:r>
              <a:rPr lang="zh-CN" altLang="en-US">
                <a:solidFill>
                  <a:srgbClr val="FF0000"/>
                </a:solidFill>
                <a:ea typeface="华文中宋" pitchFamily="2" charset="-122"/>
              </a:rPr>
              <a:t>条支路的</a:t>
            </a:r>
            <a:r>
              <a:rPr lang="en-US" altLang="zh-CN">
                <a:solidFill>
                  <a:srgbClr val="FF0000"/>
                </a:solidFill>
                <a:ea typeface="华文中宋" pitchFamily="2" charset="-122"/>
              </a:rPr>
              <a:t>VCR</a:t>
            </a:r>
            <a:r>
              <a:rPr lang="zh-CN" altLang="en-US">
                <a:solidFill>
                  <a:srgbClr val="FF0000"/>
                </a:solidFill>
                <a:ea typeface="华文中宋" pitchFamily="2" charset="-122"/>
              </a:rPr>
              <a:t>方程为 </a:t>
            </a:r>
            <a:r>
              <a:rPr lang="en-US" altLang="zh-CN" i="1">
                <a:solidFill>
                  <a:srgbClr val="FF0000"/>
                </a:solidFill>
                <a:ea typeface="华文中宋" pitchFamily="2" charset="-122"/>
              </a:rPr>
              <a:t>b</a:t>
            </a:r>
            <a:r>
              <a:rPr lang="en-US" altLang="zh-CN">
                <a:solidFill>
                  <a:srgbClr val="FF0000"/>
                </a:solidFill>
                <a:ea typeface="华文中宋" pitchFamily="2" charset="-122"/>
                <a:cs typeface="Times New Roman" pitchFamily="18" charset="0"/>
              </a:rPr>
              <a:t> </a:t>
            </a:r>
            <a:r>
              <a:rPr lang="zh-CN" altLang="en-US">
                <a:solidFill>
                  <a:srgbClr val="FF0000"/>
                </a:solidFill>
                <a:ea typeface="华文中宋" pitchFamily="2" charset="-122"/>
                <a:cs typeface="Times New Roman" pitchFamily="18" charset="0"/>
              </a:rPr>
              <a:t>个</a:t>
            </a:r>
            <a:endParaRPr lang="zh-CN" altLang="en-US">
              <a:solidFill>
                <a:srgbClr val="FF0000"/>
              </a:solidFill>
            </a:endParaRPr>
          </a:p>
        </p:txBody>
      </p:sp>
      <p:sp>
        <p:nvSpPr>
          <p:cNvPr id="25607" name="AutoShape 31"/>
          <p:cNvSpPr>
            <a:spLocks/>
          </p:cNvSpPr>
          <p:nvPr/>
        </p:nvSpPr>
        <p:spPr bwMode="auto">
          <a:xfrm>
            <a:off x="5762625" y="2889250"/>
            <a:ext cx="227013" cy="1474788"/>
          </a:xfrm>
          <a:prstGeom prst="rightBrace">
            <a:avLst>
              <a:gd name="adj1" fmla="val 62439"/>
              <a:gd name="adj2" fmla="val 50000"/>
            </a:avLst>
          </a:prstGeom>
          <a:noFill/>
          <a:ln w="57150">
            <a:solidFill>
              <a:srgbClr val="0000FF"/>
            </a:solidFill>
            <a:round/>
            <a:headEnd/>
            <a:tailEnd type="none" w="lg" len="lg"/>
          </a:ln>
        </p:spPr>
        <p:txBody>
          <a:bodyPr anchor="ctr"/>
          <a:lstStyle/>
          <a:p>
            <a:endParaRPr lang="zh-CN" altLang="en-US">
              <a:solidFill>
                <a:srgbClr val="FF0000"/>
              </a:solidFill>
            </a:endParaRPr>
          </a:p>
        </p:txBody>
      </p:sp>
      <p:sp>
        <p:nvSpPr>
          <p:cNvPr id="25608" name="矩形 65"/>
          <p:cNvSpPr>
            <a:spLocks noChangeArrowheads="1"/>
          </p:cNvSpPr>
          <p:nvPr/>
        </p:nvSpPr>
        <p:spPr bwMode="auto">
          <a:xfrm>
            <a:off x="6142038" y="3138488"/>
            <a:ext cx="2055812" cy="946150"/>
          </a:xfrm>
          <a:prstGeom prst="rect">
            <a:avLst/>
          </a:prstGeom>
          <a:noFill/>
          <a:ln w="9525">
            <a:noFill/>
            <a:miter lim="800000"/>
            <a:headEnd/>
            <a:tailEnd/>
          </a:ln>
        </p:spPr>
        <p:txBody>
          <a:bodyPr>
            <a:spAutoFit/>
          </a:bodyPr>
          <a:lstStyle/>
          <a:p>
            <a:r>
              <a:rPr lang="en-US" altLang="zh-CN">
                <a:solidFill>
                  <a:srgbClr val="0000FF"/>
                </a:solidFill>
                <a:ea typeface="华文中宋" pitchFamily="2" charset="-122"/>
              </a:rPr>
              <a:t>2</a:t>
            </a:r>
            <a:r>
              <a:rPr lang="en-US" altLang="zh-CN" i="1">
                <a:solidFill>
                  <a:srgbClr val="0000FF"/>
                </a:solidFill>
                <a:ea typeface="华文中宋" pitchFamily="2" charset="-122"/>
              </a:rPr>
              <a:t>b </a:t>
            </a:r>
            <a:r>
              <a:rPr lang="zh-CN" altLang="en-US">
                <a:solidFill>
                  <a:srgbClr val="0000FF"/>
                </a:solidFill>
                <a:ea typeface="华文中宋" pitchFamily="2" charset="-122"/>
              </a:rPr>
              <a:t>个方程，称为</a:t>
            </a:r>
            <a:r>
              <a:rPr lang="en-US" altLang="zh-CN">
                <a:solidFill>
                  <a:srgbClr val="0000FF"/>
                </a:solidFill>
                <a:ea typeface="华文中宋" pitchFamily="2" charset="-122"/>
              </a:rPr>
              <a:t>2</a:t>
            </a:r>
            <a:r>
              <a:rPr lang="en-US" altLang="zh-CN" i="1">
                <a:solidFill>
                  <a:srgbClr val="0000FF"/>
                </a:solidFill>
                <a:ea typeface="华文中宋" pitchFamily="2" charset="-122"/>
              </a:rPr>
              <a:t>b </a:t>
            </a:r>
            <a:r>
              <a:rPr lang="zh-CN" altLang="en-US">
                <a:solidFill>
                  <a:srgbClr val="0000FF"/>
                </a:solidFill>
                <a:ea typeface="华文中宋" pitchFamily="2" charset="-122"/>
              </a:rPr>
              <a:t>法。</a:t>
            </a:r>
            <a:endParaRPr lang="zh-CN" altLang="en-US"/>
          </a:p>
        </p:txBody>
      </p:sp>
      <p:sp>
        <p:nvSpPr>
          <p:cNvPr id="25609" name="Text Box 188"/>
          <p:cNvSpPr txBox="1">
            <a:spLocks noChangeArrowheads="1"/>
          </p:cNvSpPr>
          <p:nvPr/>
        </p:nvSpPr>
        <p:spPr bwMode="auto">
          <a:xfrm>
            <a:off x="842963" y="4754563"/>
            <a:ext cx="7529512" cy="971550"/>
          </a:xfrm>
          <a:prstGeom prst="rect">
            <a:avLst/>
          </a:prstGeom>
          <a:noFill/>
          <a:ln w="25400" algn="ctr">
            <a:noFill/>
            <a:miter lim="800000"/>
            <a:headEnd/>
            <a:tailEnd type="none" w="lg" len="lg"/>
          </a:ln>
        </p:spPr>
        <p:txBody>
          <a:bodyPr>
            <a:spAutoFit/>
          </a:bodyPr>
          <a:lstStyle/>
          <a:p>
            <a:pPr algn="l" eaLnBrk="1" hangingPunct="1"/>
            <a:r>
              <a:rPr lang="en-US" altLang="zh-CN">
                <a:ea typeface="宋体" pitchFamily="2" charset="-122"/>
              </a:rPr>
              <a:t>2b </a:t>
            </a:r>
            <a:r>
              <a:rPr lang="zh-CN" altLang="en-US">
                <a:ea typeface="宋体" pitchFamily="2" charset="-122"/>
              </a:rPr>
              <a:t>法具有易于形成方程式的优点，适于计算机辅助电路分析。</a:t>
            </a:r>
            <a:endParaRPr lang="zh-CN" altLang="en-US" sz="2400">
              <a:latin typeface="Tahoma" pitchFamily="34" charset="0"/>
              <a:ea typeface="宋体" pitchFamily="2" charset="-122"/>
              <a:cs typeface="Times New Roman" pitchFamily="18" charset="0"/>
            </a:endParaRPr>
          </a:p>
        </p:txBody>
      </p:sp>
      <p:sp>
        <p:nvSpPr>
          <p:cNvPr id="25610"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1-9</a:t>
            </a:r>
            <a:endParaRPr lang="zh-CN" altLang="en-US" sz="1600">
              <a:solidFill>
                <a:schemeClr val="bg1"/>
              </a:solidFill>
            </a:endParaRP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1">
            <a:hlinkClick r:id="rId2" action="ppaction://hlinksldjump"/>
          </p:cNvPr>
          <p:cNvSpPr txBox="1">
            <a:spLocks noChangeArrowheads="1"/>
          </p:cNvSpPr>
          <p:nvPr/>
        </p:nvSpPr>
        <p:spPr bwMode="auto">
          <a:xfrm>
            <a:off x="519113" y="1739900"/>
            <a:ext cx="2974975" cy="579438"/>
          </a:xfrm>
          <a:prstGeom prst="rect">
            <a:avLst/>
          </a:prstGeom>
          <a:noFill/>
          <a:ln w="9525">
            <a:noFill/>
            <a:miter lim="800000"/>
            <a:headEnd/>
            <a:tailEnd/>
          </a:ln>
          <a:effectLst/>
        </p:spPr>
        <p:txBody>
          <a:bodyPr>
            <a:spAutoFit/>
          </a:bodyPr>
          <a:lstStyle/>
          <a:p>
            <a:pPr algn="l" eaLnBrk="1" hangingPunct="1">
              <a:spcBef>
                <a:spcPct val="50000"/>
              </a:spcBef>
              <a:defRPr/>
            </a:pPr>
            <a:r>
              <a:rPr lang="en-US" altLang="zh-CN" sz="3200" dirty="0">
                <a:solidFill>
                  <a:srgbClr val="33CC33"/>
                </a:solidFill>
                <a:effectLst>
                  <a:outerShdw blurRad="38100" dist="38100" dir="2700000" algn="tl">
                    <a:srgbClr val="000000"/>
                  </a:outerShdw>
                </a:effectLst>
                <a:ea typeface="黑体" pitchFamily="2" charset="-122"/>
              </a:rPr>
              <a:t>1. </a:t>
            </a:r>
            <a:r>
              <a:rPr lang="zh-CN" altLang="en-US" sz="3200" dirty="0">
                <a:solidFill>
                  <a:srgbClr val="33CC33"/>
                </a:solidFill>
                <a:effectLst>
                  <a:outerShdw blurRad="38100" dist="38100" dir="2700000" algn="tl">
                    <a:srgbClr val="000000"/>
                  </a:outerShdw>
                </a:effectLst>
                <a:ea typeface="黑体" pitchFamily="2" charset="-122"/>
              </a:rPr>
              <a:t>支路电流法  </a:t>
            </a:r>
          </a:p>
        </p:txBody>
      </p:sp>
      <p:sp>
        <p:nvSpPr>
          <p:cNvPr id="3" name="Rectangle 108"/>
          <p:cNvSpPr>
            <a:spLocks noChangeArrowheads="1"/>
          </p:cNvSpPr>
          <p:nvPr/>
        </p:nvSpPr>
        <p:spPr bwMode="auto">
          <a:xfrm>
            <a:off x="1746250" y="401638"/>
            <a:ext cx="5842000" cy="641350"/>
          </a:xfrm>
          <a:prstGeom prst="rect">
            <a:avLst/>
          </a:prstGeom>
          <a:noFill/>
          <a:ln w="9525" algn="ctr">
            <a:noFill/>
            <a:miter lim="800000"/>
            <a:headEnd/>
            <a:tailEnd/>
          </a:ln>
          <a:effectLst/>
        </p:spPr>
        <p:txBody>
          <a:bodyPr anchor="b"/>
          <a:lstStyle/>
          <a:p>
            <a:pPr algn="l" eaLnBrk="1" hangingPunct="1">
              <a:lnSpc>
                <a:spcPct val="120000"/>
              </a:lnSpc>
              <a:defRPr/>
            </a:pPr>
            <a:r>
              <a:rPr lang="en-US" altLang="zh-CN" sz="4000" dirty="0">
                <a:solidFill>
                  <a:srgbClr val="990000"/>
                </a:solidFill>
                <a:effectLst>
                  <a:outerShdw blurRad="38100" dist="38100" dir="2700000" algn="tl">
                    <a:srgbClr val="000000"/>
                  </a:outerShdw>
                </a:effectLst>
                <a:ea typeface="华文行楷" pitchFamily="2" charset="-122"/>
                <a:cs typeface="Times New Roman" pitchFamily="18" charset="0"/>
              </a:rPr>
              <a:t>§1-10  </a:t>
            </a:r>
            <a:r>
              <a:rPr lang="zh-CN" altLang="en-US" sz="4000" dirty="0">
                <a:solidFill>
                  <a:srgbClr val="990000"/>
                </a:solidFill>
                <a:effectLst>
                  <a:outerShdw blurRad="38100" dist="38100" dir="2700000" algn="tl">
                    <a:srgbClr val="000000">
                      <a:alpha val="43137"/>
                    </a:srgbClr>
                  </a:outerShdw>
                </a:effectLst>
                <a:ea typeface="华文行楷" pitchFamily="2" charset="-122"/>
                <a:cs typeface="Times New Roman" pitchFamily="18" charset="0"/>
              </a:rPr>
              <a:t>支路分析</a:t>
            </a:r>
            <a:r>
              <a:rPr lang="zh-CN" altLang="en-US" sz="4000" dirty="0">
                <a:solidFill>
                  <a:srgbClr val="990000"/>
                </a:solidFill>
                <a:effectLst>
                  <a:outerShdw blurRad="38100" dist="38100" dir="2700000" algn="tl">
                    <a:srgbClr val="000000"/>
                  </a:outerShdw>
                </a:effectLst>
                <a:ea typeface="华文行楷" pitchFamily="2" charset="-122"/>
                <a:cs typeface="Times New Roman" pitchFamily="18" charset="0"/>
              </a:rPr>
              <a:t> </a:t>
            </a:r>
            <a:r>
              <a:rPr lang="en-US" altLang="zh-CN" sz="4000" dirty="0">
                <a:solidFill>
                  <a:srgbClr val="990000"/>
                </a:solidFill>
                <a:effectLst>
                  <a:outerShdw blurRad="38100" dist="38100" dir="2700000" algn="tl">
                    <a:srgbClr val="000000"/>
                  </a:outerShdw>
                </a:effectLst>
                <a:ea typeface="华文行楷" pitchFamily="2" charset="-122"/>
                <a:cs typeface="Times New Roman" pitchFamily="18" charset="0"/>
              </a:rPr>
              <a:t>(1b</a:t>
            </a:r>
            <a:r>
              <a:rPr lang="zh-CN" altLang="en-US" sz="4000" dirty="0">
                <a:solidFill>
                  <a:srgbClr val="990000"/>
                </a:solidFill>
                <a:effectLst>
                  <a:outerShdw blurRad="38100" dist="38100" dir="2700000" algn="tl">
                    <a:srgbClr val="000000"/>
                  </a:outerShdw>
                </a:effectLst>
                <a:ea typeface="华文行楷" pitchFamily="2" charset="-122"/>
                <a:cs typeface="Times New Roman" pitchFamily="18" charset="0"/>
              </a:rPr>
              <a:t>法</a:t>
            </a:r>
            <a:r>
              <a:rPr lang="en-US" altLang="zh-CN" sz="4000" dirty="0">
                <a:solidFill>
                  <a:srgbClr val="990000"/>
                </a:solidFill>
                <a:effectLst>
                  <a:outerShdw blurRad="38100" dist="38100" dir="2700000" algn="tl">
                    <a:srgbClr val="000000"/>
                  </a:outerShdw>
                </a:effectLst>
                <a:ea typeface="华文行楷" pitchFamily="2" charset="-122"/>
                <a:cs typeface="Times New Roman" pitchFamily="18" charset="0"/>
              </a:rPr>
              <a:t>)</a:t>
            </a:r>
          </a:p>
        </p:txBody>
      </p:sp>
      <p:sp>
        <p:nvSpPr>
          <p:cNvPr id="26628" name="矩形 3"/>
          <p:cNvSpPr>
            <a:spLocks noChangeArrowheads="1"/>
          </p:cNvSpPr>
          <p:nvPr/>
        </p:nvSpPr>
        <p:spPr bwMode="auto">
          <a:xfrm>
            <a:off x="858838" y="2441575"/>
            <a:ext cx="4386262" cy="519113"/>
          </a:xfrm>
          <a:prstGeom prst="rect">
            <a:avLst/>
          </a:prstGeom>
          <a:noFill/>
          <a:ln w="9525">
            <a:noFill/>
            <a:miter lim="800000"/>
            <a:headEnd/>
            <a:tailEnd/>
          </a:ln>
        </p:spPr>
        <p:txBody>
          <a:bodyPr>
            <a:spAutoFit/>
          </a:bodyPr>
          <a:lstStyle/>
          <a:p>
            <a:r>
              <a:rPr lang="zh-CN" altLang="en-US">
                <a:solidFill>
                  <a:srgbClr val="0000FF"/>
                </a:solidFill>
                <a:ea typeface="华文中宋" pitchFamily="2" charset="-122"/>
              </a:rPr>
              <a:t>求解对象：</a:t>
            </a:r>
            <a:r>
              <a:rPr lang="en-US" altLang="zh-CN" i="1">
                <a:solidFill>
                  <a:srgbClr val="0000FF"/>
                </a:solidFill>
                <a:ea typeface="华文中宋" pitchFamily="2" charset="-122"/>
              </a:rPr>
              <a:t>b </a:t>
            </a:r>
            <a:r>
              <a:rPr lang="zh-CN" altLang="en-US">
                <a:solidFill>
                  <a:srgbClr val="0000FF"/>
                </a:solidFill>
                <a:ea typeface="华文中宋" pitchFamily="2" charset="-122"/>
              </a:rPr>
              <a:t>个支路电流</a:t>
            </a:r>
            <a:endParaRPr lang="zh-CN" altLang="en-US"/>
          </a:p>
        </p:txBody>
      </p:sp>
      <p:sp>
        <p:nvSpPr>
          <p:cNvPr id="26629" name="矩形 4"/>
          <p:cNvSpPr>
            <a:spLocks noChangeArrowheads="1"/>
          </p:cNvSpPr>
          <p:nvPr/>
        </p:nvSpPr>
        <p:spPr bwMode="auto">
          <a:xfrm>
            <a:off x="911225" y="3135313"/>
            <a:ext cx="2146300" cy="519112"/>
          </a:xfrm>
          <a:prstGeom prst="rect">
            <a:avLst/>
          </a:prstGeom>
          <a:noFill/>
          <a:ln w="9525">
            <a:noFill/>
            <a:miter lim="800000"/>
            <a:headEnd/>
            <a:tailEnd/>
          </a:ln>
        </p:spPr>
        <p:txBody>
          <a:bodyPr>
            <a:spAutoFit/>
          </a:bodyPr>
          <a:lstStyle/>
          <a:p>
            <a:r>
              <a:rPr lang="zh-CN" altLang="en-US">
                <a:solidFill>
                  <a:srgbClr val="0000FF"/>
                </a:solidFill>
                <a:ea typeface="华文中宋" pitchFamily="2" charset="-122"/>
              </a:rPr>
              <a:t>方程：</a:t>
            </a:r>
            <a:r>
              <a:rPr lang="en-US" altLang="zh-CN" i="1">
                <a:solidFill>
                  <a:srgbClr val="0000FF"/>
                </a:solidFill>
                <a:ea typeface="华文中宋" pitchFamily="2" charset="-122"/>
              </a:rPr>
              <a:t>b </a:t>
            </a:r>
            <a:r>
              <a:rPr lang="zh-CN" altLang="en-US">
                <a:solidFill>
                  <a:srgbClr val="0000FF"/>
                </a:solidFill>
                <a:ea typeface="华文中宋" pitchFamily="2" charset="-122"/>
              </a:rPr>
              <a:t>个</a:t>
            </a:r>
            <a:endParaRPr lang="zh-CN" altLang="en-US"/>
          </a:p>
        </p:txBody>
      </p:sp>
      <p:sp>
        <p:nvSpPr>
          <p:cNvPr id="26630" name="Rectangle 19"/>
          <p:cNvSpPr>
            <a:spLocks noChangeArrowheads="1"/>
          </p:cNvSpPr>
          <p:nvPr/>
        </p:nvSpPr>
        <p:spPr bwMode="auto">
          <a:xfrm>
            <a:off x="1565275" y="3654425"/>
            <a:ext cx="7243763" cy="519113"/>
          </a:xfrm>
          <a:prstGeom prst="rect">
            <a:avLst/>
          </a:prstGeom>
          <a:noFill/>
          <a:ln w="28575">
            <a:noFill/>
            <a:miter lim="800000"/>
            <a:headEnd/>
            <a:tailEnd/>
          </a:ln>
        </p:spPr>
        <p:txBody>
          <a:bodyPr>
            <a:spAutoFit/>
          </a:bodyPr>
          <a:lstStyle/>
          <a:p>
            <a:pPr algn="l"/>
            <a:r>
              <a:rPr lang="zh-CN" altLang="en-US">
                <a:solidFill>
                  <a:srgbClr val="3333FF"/>
                </a:solidFill>
                <a:ea typeface="华文中宋" pitchFamily="2" charset="-122"/>
              </a:rPr>
              <a:t>直接用支路电流表示的</a:t>
            </a:r>
            <a:r>
              <a:rPr lang="en-US" altLang="zh-CN">
                <a:solidFill>
                  <a:srgbClr val="FF0000"/>
                </a:solidFill>
                <a:ea typeface="华文中宋" pitchFamily="2" charset="-122"/>
              </a:rPr>
              <a:t>(</a:t>
            </a:r>
            <a:r>
              <a:rPr lang="en-US" altLang="zh-CN" i="1">
                <a:solidFill>
                  <a:srgbClr val="FF0000"/>
                </a:solidFill>
                <a:ea typeface="华文中宋" pitchFamily="2" charset="-122"/>
              </a:rPr>
              <a:t>n</a:t>
            </a:r>
            <a:r>
              <a:rPr lang="en-US" altLang="zh-CN" i="1">
                <a:solidFill>
                  <a:srgbClr val="FF0000"/>
                </a:solidFill>
                <a:ea typeface="隶书" pitchFamily="49" charset="-122"/>
              </a:rPr>
              <a:t>–</a:t>
            </a:r>
            <a:r>
              <a:rPr lang="en-US" altLang="zh-CN">
                <a:solidFill>
                  <a:srgbClr val="FF0000"/>
                </a:solidFill>
                <a:ea typeface="华文中宋" pitchFamily="2" charset="-122"/>
              </a:rPr>
              <a:t>1)</a:t>
            </a:r>
            <a:r>
              <a:rPr lang="zh-CN" altLang="en-US">
                <a:solidFill>
                  <a:srgbClr val="3333FF"/>
                </a:solidFill>
                <a:ea typeface="华文中宋" pitchFamily="2" charset="-122"/>
              </a:rPr>
              <a:t>个</a:t>
            </a:r>
            <a:r>
              <a:rPr lang="en-US" altLang="zh-CN">
                <a:solidFill>
                  <a:srgbClr val="FF0000"/>
                </a:solidFill>
                <a:ea typeface="华文中宋" pitchFamily="2" charset="-122"/>
              </a:rPr>
              <a:t>KCL</a:t>
            </a:r>
            <a:r>
              <a:rPr lang="zh-CN" altLang="en-US">
                <a:solidFill>
                  <a:srgbClr val="3333FF"/>
                </a:solidFill>
                <a:ea typeface="华文中宋" pitchFamily="2" charset="-122"/>
              </a:rPr>
              <a:t>方程；</a:t>
            </a:r>
          </a:p>
        </p:txBody>
      </p:sp>
      <p:sp>
        <p:nvSpPr>
          <p:cNvPr id="26631" name="矩形 6"/>
          <p:cNvSpPr>
            <a:spLocks noChangeArrowheads="1"/>
          </p:cNvSpPr>
          <p:nvPr/>
        </p:nvSpPr>
        <p:spPr bwMode="auto">
          <a:xfrm>
            <a:off x="1552575" y="4314825"/>
            <a:ext cx="7591425" cy="946150"/>
          </a:xfrm>
          <a:prstGeom prst="rect">
            <a:avLst/>
          </a:prstGeom>
          <a:noFill/>
          <a:ln w="9525">
            <a:noFill/>
            <a:miter lim="800000"/>
            <a:headEnd/>
            <a:tailEnd/>
          </a:ln>
        </p:spPr>
        <p:txBody>
          <a:bodyPr>
            <a:spAutoFit/>
          </a:bodyPr>
          <a:lstStyle/>
          <a:p>
            <a:pPr algn="l"/>
            <a:r>
              <a:rPr lang="zh-CN" altLang="en-US">
                <a:solidFill>
                  <a:srgbClr val="0000FF"/>
                </a:solidFill>
                <a:ea typeface="华文中宋" pitchFamily="2" charset="-122"/>
              </a:rPr>
              <a:t>用支路电流结合各支路</a:t>
            </a:r>
            <a:r>
              <a:rPr lang="en-US" altLang="zh-CN">
                <a:solidFill>
                  <a:srgbClr val="0000FF"/>
                </a:solidFill>
                <a:ea typeface="华文中宋" pitchFamily="2" charset="-122"/>
              </a:rPr>
              <a:t>VCR</a:t>
            </a:r>
            <a:r>
              <a:rPr lang="zh-CN" altLang="en-US">
                <a:solidFill>
                  <a:srgbClr val="0000FF"/>
                </a:solidFill>
                <a:ea typeface="华文中宋" pitchFamily="2" charset="-122"/>
              </a:rPr>
              <a:t>表示的 </a:t>
            </a:r>
            <a:r>
              <a:rPr lang="en-US" altLang="zh-CN" i="1">
                <a:solidFill>
                  <a:srgbClr val="FF0000"/>
                </a:solidFill>
                <a:ea typeface="华文中宋" pitchFamily="2" charset="-122"/>
              </a:rPr>
              <a:t>b</a:t>
            </a:r>
            <a:r>
              <a:rPr lang="en-US" altLang="zh-CN" i="1">
                <a:solidFill>
                  <a:srgbClr val="FF0000"/>
                </a:solidFill>
              </a:rPr>
              <a:t>–</a:t>
            </a:r>
            <a:r>
              <a:rPr lang="en-US" altLang="zh-CN">
                <a:solidFill>
                  <a:srgbClr val="FF0000"/>
                </a:solidFill>
                <a:ea typeface="华文中宋" pitchFamily="2" charset="-122"/>
              </a:rPr>
              <a:t>(</a:t>
            </a:r>
            <a:r>
              <a:rPr lang="en-US" altLang="zh-CN" i="1">
                <a:solidFill>
                  <a:srgbClr val="FF0000"/>
                </a:solidFill>
                <a:ea typeface="华文中宋" pitchFamily="2" charset="-122"/>
              </a:rPr>
              <a:t>n</a:t>
            </a:r>
            <a:r>
              <a:rPr lang="en-US" altLang="zh-CN" i="1">
                <a:solidFill>
                  <a:srgbClr val="FF0000"/>
                </a:solidFill>
              </a:rPr>
              <a:t>–</a:t>
            </a:r>
            <a:r>
              <a:rPr lang="en-US" altLang="zh-CN">
                <a:solidFill>
                  <a:srgbClr val="FF0000"/>
                </a:solidFill>
                <a:ea typeface="华文中宋" pitchFamily="2" charset="-122"/>
              </a:rPr>
              <a:t>1) </a:t>
            </a:r>
            <a:r>
              <a:rPr lang="zh-CN" altLang="en-US">
                <a:solidFill>
                  <a:srgbClr val="0000FF"/>
                </a:solidFill>
                <a:ea typeface="华文中宋" pitchFamily="2" charset="-122"/>
              </a:rPr>
              <a:t>个</a:t>
            </a:r>
            <a:r>
              <a:rPr lang="en-US" altLang="zh-CN">
                <a:solidFill>
                  <a:srgbClr val="FF0000"/>
                </a:solidFill>
                <a:ea typeface="华文中宋" pitchFamily="2" charset="-122"/>
              </a:rPr>
              <a:t>KVL</a:t>
            </a:r>
            <a:r>
              <a:rPr lang="zh-CN" altLang="en-US">
                <a:solidFill>
                  <a:srgbClr val="0000FF"/>
                </a:solidFill>
                <a:ea typeface="华文中宋" pitchFamily="2" charset="-122"/>
              </a:rPr>
              <a:t>方程。</a:t>
            </a:r>
          </a:p>
        </p:txBody>
      </p:sp>
      <p:sp>
        <p:nvSpPr>
          <p:cNvPr id="26632" name="矩形 66"/>
          <p:cNvSpPr>
            <a:spLocks noChangeArrowheads="1"/>
          </p:cNvSpPr>
          <p:nvPr/>
        </p:nvSpPr>
        <p:spPr bwMode="auto">
          <a:xfrm>
            <a:off x="1174750" y="3797300"/>
            <a:ext cx="336550" cy="274638"/>
          </a:xfrm>
          <a:prstGeom prst="rect">
            <a:avLst/>
          </a:prstGeom>
          <a:noFill/>
          <a:ln w="9525">
            <a:noFill/>
            <a:miter lim="800000"/>
            <a:headEnd/>
            <a:tailEnd/>
          </a:ln>
        </p:spPr>
        <p:txBody>
          <a:bodyPr wrap="none">
            <a:spAutoFit/>
          </a:bodyPr>
          <a:lstStyle/>
          <a:p>
            <a:r>
              <a:rPr lang="zh-CN" altLang="en-US" sz="1200"/>
              <a:t>●</a:t>
            </a:r>
          </a:p>
        </p:txBody>
      </p:sp>
      <p:sp>
        <p:nvSpPr>
          <p:cNvPr id="26633" name="矩形 66"/>
          <p:cNvSpPr>
            <a:spLocks noChangeArrowheads="1"/>
          </p:cNvSpPr>
          <p:nvPr/>
        </p:nvSpPr>
        <p:spPr bwMode="auto">
          <a:xfrm>
            <a:off x="1201738" y="4451350"/>
            <a:ext cx="336550" cy="274638"/>
          </a:xfrm>
          <a:prstGeom prst="rect">
            <a:avLst/>
          </a:prstGeom>
          <a:noFill/>
          <a:ln w="9525">
            <a:noFill/>
            <a:miter lim="800000"/>
            <a:headEnd/>
            <a:tailEnd/>
          </a:ln>
        </p:spPr>
        <p:txBody>
          <a:bodyPr wrap="none">
            <a:spAutoFit/>
          </a:bodyPr>
          <a:lstStyle/>
          <a:p>
            <a:r>
              <a:rPr lang="zh-CN" altLang="en-US" sz="1200"/>
              <a:t>●</a:t>
            </a:r>
          </a:p>
        </p:txBody>
      </p:sp>
      <p:sp>
        <p:nvSpPr>
          <p:cNvPr id="26634" name="矩形 9"/>
          <p:cNvSpPr>
            <a:spLocks noChangeArrowheads="1"/>
          </p:cNvSpPr>
          <p:nvPr/>
        </p:nvSpPr>
        <p:spPr bwMode="auto">
          <a:xfrm>
            <a:off x="1047750" y="5348288"/>
            <a:ext cx="7724775" cy="519112"/>
          </a:xfrm>
          <a:prstGeom prst="rect">
            <a:avLst/>
          </a:prstGeom>
          <a:noFill/>
          <a:ln w="9525">
            <a:noFill/>
            <a:miter lim="800000"/>
            <a:headEnd/>
            <a:tailEnd/>
          </a:ln>
        </p:spPr>
        <p:txBody>
          <a:bodyPr>
            <a:spAutoFit/>
          </a:bodyPr>
          <a:lstStyle/>
          <a:p>
            <a:pPr algn="l"/>
            <a:r>
              <a:rPr lang="zh-CN" altLang="en-US">
                <a:solidFill>
                  <a:srgbClr val="0000FF"/>
                </a:solidFill>
                <a:ea typeface="华文中宋" pitchFamily="2" charset="-122"/>
              </a:rPr>
              <a:t>解得各支路电流后，根据</a:t>
            </a:r>
            <a:r>
              <a:rPr lang="en-US" altLang="zh-CN">
                <a:solidFill>
                  <a:srgbClr val="0000FF"/>
                </a:solidFill>
                <a:ea typeface="华文中宋" pitchFamily="2" charset="-122"/>
              </a:rPr>
              <a:t>VCR</a:t>
            </a:r>
            <a:r>
              <a:rPr lang="zh-CN" altLang="en-US">
                <a:solidFill>
                  <a:srgbClr val="0000FF"/>
                </a:solidFill>
                <a:ea typeface="华文中宋" pitchFamily="2" charset="-122"/>
              </a:rPr>
              <a:t>求各支路电压。</a:t>
            </a:r>
            <a:endParaRPr lang="zh-CN" altLang="en-US"/>
          </a:p>
        </p:txBody>
      </p:sp>
      <p:sp>
        <p:nvSpPr>
          <p:cNvPr id="26635" name="矩形 66"/>
          <p:cNvSpPr>
            <a:spLocks noChangeArrowheads="1"/>
          </p:cNvSpPr>
          <p:nvPr/>
        </p:nvSpPr>
        <p:spPr bwMode="auto">
          <a:xfrm>
            <a:off x="684213" y="2559050"/>
            <a:ext cx="392112" cy="338138"/>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6636" name="矩形 66"/>
          <p:cNvSpPr>
            <a:spLocks noChangeArrowheads="1"/>
          </p:cNvSpPr>
          <p:nvPr/>
        </p:nvSpPr>
        <p:spPr bwMode="auto">
          <a:xfrm>
            <a:off x="696913" y="3265488"/>
            <a:ext cx="390525" cy="338137"/>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6637" name="矩形 66"/>
          <p:cNvSpPr>
            <a:spLocks noChangeArrowheads="1"/>
          </p:cNvSpPr>
          <p:nvPr/>
        </p:nvSpPr>
        <p:spPr bwMode="auto">
          <a:xfrm>
            <a:off x="760413" y="5467350"/>
            <a:ext cx="390525" cy="338138"/>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6638"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1-10</a:t>
            </a:r>
            <a:endParaRPr lang="zh-CN" altLang="en-US" sz="1600">
              <a:solidFill>
                <a:schemeClr val="bg1"/>
              </a:solidFill>
            </a:endParaRPr>
          </a:p>
        </p:txBody>
      </p:sp>
      <p:sp>
        <p:nvSpPr>
          <p:cNvPr id="26639" name="矩形 14"/>
          <p:cNvSpPr>
            <a:spLocks noChangeArrowheads="1"/>
          </p:cNvSpPr>
          <p:nvPr/>
        </p:nvSpPr>
        <p:spPr bwMode="auto">
          <a:xfrm>
            <a:off x="523875" y="1106488"/>
            <a:ext cx="4575175" cy="523875"/>
          </a:xfrm>
          <a:prstGeom prst="rect">
            <a:avLst/>
          </a:prstGeom>
          <a:noFill/>
          <a:ln w="9525">
            <a:noFill/>
            <a:miter lim="800000"/>
            <a:headEnd/>
            <a:tailEnd/>
          </a:ln>
        </p:spPr>
        <p:txBody>
          <a:bodyPr wrap="none">
            <a:spAutoFit/>
          </a:bodyPr>
          <a:lstStyle/>
          <a:p>
            <a:r>
              <a:rPr lang="zh-CN" altLang="en-US">
                <a:solidFill>
                  <a:srgbClr val="0000FF"/>
                </a:solidFill>
                <a:ea typeface="华文中宋" pitchFamily="2" charset="-122"/>
              </a:rPr>
              <a:t>设电路有</a:t>
            </a:r>
            <a:r>
              <a:rPr lang="en-US" altLang="zh-CN" i="1">
                <a:solidFill>
                  <a:srgbClr val="0000FF"/>
                </a:solidFill>
                <a:ea typeface="华文中宋" pitchFamily="2" charset="-122"/>
              </a:rPr>
              <a:t>b</a:t>
            </a:r>
            <a:r>
              <a:rPr lang="en-US" altLang="zh-CN" i="1" baseline="-25000">
                <a:solidFill>
                  <a:srgbClr val="0000FF"/>
                </a:solidFill>
                <a:ea typeface="华文中宋" pitchFamily="2" charset="-122"/>
              </a:rPr>
              <a:t> </a:t>
            </a:r>
            <a:r>
              <a:rPr lang="zh-CN" altLang="en-US">
                <a:solidFill>
                  <a:srgbClr val="0000FF"/>
                </a:solidFill>
                <a:ea typeface="华文中宋" pitchFamily="2" charset="-122"/>
              </a:rPr>
              <a:t>条支路，</a:t>
            </a:r>
            <a:r>
              <a:rPr lang="en-US" altLang="zh-CN" i="1">
                <a:solidFill>
                  <a:srgbClr val="0000FF"/>
                </a:solidFill>
                <a:ea typeface="华文中宋" pitchFamily="2" charset="-122"/>
              </a:rPr>
              <a:t>n</a:t>
            </a:r>
            <a:r>
              <a:rPr lang="zh-CN" altLang="en-US">
                <a:solidFill>
                  <a:srgbClr val="0000FF"/>
                </a:solidFill>
                <a:ea typeface="华文中宋" pitchFamily="2" charset="-122"/>
              </a:rPr>
              <a:t>个节点</a:t>
            </a:r>
            <a:endParaRPr lang="zh-CN" alt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4"/>
          <p:cNvSpPr txBox="1">
            <a:spLocks noChangeArrowheads="1"/>
          </p:cNvSpPr>
          <p:nvPr/>
        </p:nvSpPr>
        <p:spPr bwMode="auto">
          <a:xfrm>
            <a:off x="195263" y="246063"/>
            <a:ext cx="5878512" cy="565150"/>
          </a:xfrm>
          <a:prstGeom prst="rect">
            <a:avLst/>
          </a:prstGeom>
          <a:noFill/>
          <a:ln w="28575">
            <a:noFill/>
            <a:miter lim="800000"/>
            <a:headEnd/>
            <a:tailEnd/>
          </a:ln>
        </p:spPr>
        <p:txBody>
          <a:bodyPr>
            <a:spAutoFit/>
          </a:bodyPr>
          <a:lstStyle/>
          <a:p>
            <a:pPr algn="just">
              <a:lnSpc>
                <a:spcPct val="120000"/>
              </a:lnSpc>
            </a:pPr>
            <a:r>
              <a:rPr lang="zh-CN" altLang="en-US">
                <a:ea typeface="华文中宋" pitchFamily="2" charset="-122"/>
              </a:rPr>
              <a:t>例：用支路电流法求图中</a:t>
            </a:r>
            <a:r>
              <a:rPr lang="en-US" altLang="zh-CN" i="1">
                <a:ea typeface="华文中宋" pitchFamily="2" charset="-122"/>
              </a:rPr>
              <a:t>i</a:t>
            </a:r>
            <a:r>
              <a:rPr lang="en-US" altLang="zh-CN" baseline="-25000">
                <a:ea typeface="华文中宋" pitchFamily="2" charset="-122"/>
              </a:rPr>
              <a:t>1,</a:t>
            </a:r>
            <a:r>
              <a:rPr lang="en-US" altLang="zh-CN">
                <a:ea typeface="华文中宋" pitchFamily="2" charset="-122"/>
              </a:rPr>
              <a:t> </a:t>
            </a:r>
            <a:r>
              <a:rPr lang="en-US" altLang="zh-CN" i="1">
                <a:ea typeface="华文中宋" pitchFamily="2" charset="-122"/>
              </a:rPr>
              <a:t>i</a:t>
            </a:r>
            <a:r>
              <a:rPr lang="en-US" altLang="zh-CN" baseline="-25000">
                <a:ea typeface="华文中宋" pitchFamily="2" charset="-122"/>
              </a:rPr>
              <a:t>2, </a:t>
            </a:r>
            <a:r>
              <a:rPr lang="en-US" altLang="zh-CN" i="1">
                <a:ea typeface="华文中宋" pitchFamily="2" charset="-122"/>
              </a:rPr>
              <a:t>i</a:t>
            </a:r>
            <a:r>
              <a:rPr lang="en-US" altLang="zh-CN" baseline="-25000">
                <a:ea typeface="华文中宋" pitchFamily="2" charset="-122"/>
              </a:rPr>
              <a:t>3, </a:t>
            </a:r>
            <a:r>
              <a:rPr lang="en-US" altLang="zh-CN" i="1">
                <a:ea typeface="华文中宋" pitchFamily="2" charset="-122"/>
              </a:rPr>
              <a:t>i</a:t>
            </a:r>
            <a:r>
              <a:rPr lang="en-US" altLang="zh-CN" baseline="-25000">
                <a:ea typeface="华文中宋" pitchFamily="2" charset="-122"/>
              </a:rPr>
              <a:t>4 </a:t>
            </a:r>
            <a:endParaRPr lang="zh-CN" altLang="en-US">
              <a:ea typeface="华文中宋" pitchFamily="2" charset="-122"/>
            </a:endParaRPr>
          </a:p>
        </p:txBody>
      </p:sp>
      <p:sp>
        <p:nvSpPr>
          <p:cNvPr id="27651" name="Text Box 35"/>
          <p:cNvSpPr txBox="1">
            <a:spLocks noChangeArrowheads="1"/>
          </p:cNvSpPr>
          <p:nvPr/>
        </p:nvSpPr>
        <p:spPr bwMode="auto">
          <a:xfrm>
            <a:off x="157163" y="1422400"/>
            <a:ext cx="3014662" cy="457200"/>
          </a:xfrm>
          <a:prstGeom prst="rect">
            <a:avLst/>
          </a:prstGeom>
          <a:noFill/>
          <a:ln w="28575">
            <a:noFill/>
            <a:miter lim="800000"/>
            <a:headEnd/>
            <a:tailEnd/>
          </a:ln>
        </p:spPr>
        <p:txBody>
          <a:bodyPr>
            <a:spAutoFit/>
          </a:bodyPr>
          <a:lstStyle/>
          <a:p>
            <a:pPr algn="l"/>
            <a:r>
              <a:rPr lang="zh-CN" altLang="en-US" sz="2400">
                <a:solidFill>
                  <a:srgbClr val="0000FF"/>
                </a:solidFill>
                <a:ea typeface="华文中宋" pitchFamily="2" charset="-122"/>
              </a:rPr>
              <a:t>节点</a:t>
            </a:r>
            <a:r>
              <a:rPr lang="en-US" altLang="zh-CN" sz="2400">
                <a:solidFill>
                  <a:srgbClr val="0000FF"/>
                </a:solidFill>
                <a:ea typeface="华文中宋" pitchFamily="2" charset="-122"/>
              </a:rPr>
              <a:t>A :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2 </a:t>
            </a:r>
            <a:r>
              <a:rPr lang="en-US" altLang="zh-CN" sz="2400">
                <a:solidFill>
                  <a:srgbClr val="0000FF"/>
                </a:solidFill>
                <a:ea typeface="华文中宋" pitchFamily="2" charset="-122"/>
              </a:rPr>
              <a:t>+</a:t>
            </a:r>
            <a:r>
              <a:rPr lang="en-US" altLang="zh-CN" sz="2400" i="1" baseline="-250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3 </a:t>
            </a:r>
            <a:r>
              <a:rPr lang="en-US" altLang="zh-CN" sz="24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1 </a:t>
            </a:r>
            <a:r>
              <a:rPr lang="en-US" altLang="zh-CN" sz="2400">
                <a:solidFill>
                  <a:srgbClr val="0000FF"/>
                </a:solidFill>
                <a:ea typeface="华文中宋" pitchFamily="2" charset="-122"/>
              </a:rPr>
              <a:t>=</a:t>
            </a:r>
            <a:r>
              <a:rPr lang="en-US" altLang="zh-CN" sz="2400" baseline="-25000">
                <a:solidFill>
                  <a:srgbClr val="0000FF"/>
                </a:solidFill>
                <a:ea typeface="华文中宋" pitchFamily="2" charset="-122"/>
              </a:rPr>
              <a:t> </a:t>
            </a:r>
            <a:r>
              <a:rPr lang="en-US" altLang="zh-CN" sz="2400">
                <a:solidFill>
                  <a:srgbClr val="0000FF"/>
                </a:solidFill>
                <a:ea typeface="华文中宋" pitchFamily="2" charset="-122"/>
              </a:rPr>
              <a:t>0</a:t>
            </a:r>
            <a:r>
              <a:rPr lang="en-US" altLang="zh-CN" sz="2400" baseline="-25000">
                <a:solidFill>
                  <a:srgbClr val="0000FF"/>
                </a:solidFill>
                <a:ea typeface="华文中宋" pitchFamily="2" charset="-122"/>
              </a:rPr>
              <a:t> </a:t>
            </a:r>
          </a:p>
        </p:txBody>
      </p:sp>
      <p:sp>
        <p:nvSpPr>
          <p:cNvPr id="27652" name="Text Box 36"/>
          <p:cNvSpPr txBox="1">
            <a:spLocks noChangeArrowheads="1"/>
          </p:cNvSpPr>
          <p:nvPr/>
        </p:nvSpPr>
        <p:spPr bwMode="auto">
          <a:xfrm>
            <a:off x="153988" y="3663950"/>
            <a:ext cx="5857875" cy="457200"/>
          </a:xfrm>
          <a:prstGeom prst="rect">
            <a:avLst/>
          </a:prstGeom>
          <a:noFill/>
          <a:ln w="28575">
            <a:noFill/>
            <a:miter lim="800000"/>
            <a:headEnd/>
            <a:tailEnd/>
          </a:ln>
        </p:spPr>
        <p:txBody>
          <a:bodyPr>
            <a:spAutoFit/>
          </a:bodyPr>
          <a:lstStyle/>
          <a:p>
            <a:pPr algn="l"/>
            <a:r>
              <a:rPr lang="zh-CN" altLang="en-US" sz="2400">
                <a:solidFill>
                  <a:srgbClr val="0000FF"/>
                </a:solidFill>
                <a:ea typeface="华文中宋" pitchFamily="2" charset="-122"/>
                <a:sym typeface="Wingdings 2" pitchFamily="18" charset="2"/>
              </a:rPr>
              <a:t>网孔</a:t>
            </a:r>
            <a:r>
              <a:rPr lang="en-US" altLang="zh-CN" sz="2400">
                <a:solidFill>
                  <a:srgbClr val="0000FF"/>
                </a:solidFill>
                <a:ea typeface="华文中宋" pitchFamily="2" charset="-122"/>
                <a:sym typeface="Wingdings 2" pitchFamily="18" charset="2"/>
              </a:rPr>
              <a:t>2: </a:t>
            </a:r>
            <a:r>
              <a:rPr lang="en-US" altLang="zh-CN" sz="2400" i="1">
                <a:solidFill>
                  <a:srgbClr val="0000FF"/>
                </a:solidFill>
                <a:ea typeface="华文中宋" pitchFamily="2" charset="-122"/>
              </a:rPr>
              <a:t> – i</a:t>
            </a:r>
            <a:r>
              <a:rPr lang="en-US" altLang="zh-CN" sz="2400" baseline="-25000">
                <a:solidFill>
                  <a:srgbClr val="0000FF"/>
                </a:solidFill>
                <a:ea typeface="华文中宋" pitchFamily="2" charset="-122"/>
              </a:rPr>
              <a:t>3</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3 </a:t>
            </a:r>
            <a:r>
              <a:rPr lang="en-US" altLang="zh-CN" sz="2400" i="1">
                <a:solidFill>
                  <a:srgbClr val="0000FF"/>
                </a:solidFill>
                <a:ea typeface="华文中宋" pitchFamily="2" charset="-122"/>
              </a:rPr>
              <a:t>–</a:t>
            </a:r>
            <a:r>
              <a:rPr lang="en-US" altLang="zh-CN" sz="24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S </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5</a:t>
            </a:r>
            <a:r>
              <a:rPr lang="en-US" altLang="zh-CN" sz="2400" i="1" baseline="-25000">
                <a:solidFill>
                  <a:srgbClr val="0000FF"/>
                </a:solidFill>
                <a:ea typeface="华文中宋" pitchFamily="2" charset="-122"/>
              </a:rPr>
              <a:t> </a:t>
            </a:r>
            <a:r>
              <a:rPr lang="en-US" altLang="zh-CN" sz="2400">
                <a:solidFill>
                  <a:srgbClr val="0000FF"/>
                </a:solidFill>
                <a:ea typeface="华文中宋" pitchFamily="2" charset="-122"/>
              </a:rPr>
              <a:t>+</a:t>
            </a:r>
            <a:r>
              <a:rPr lang="en-US" altLang="zh-CN" sz="2400" i="1">
                <a:solidFill>
                  <a:srgbClr val="0000FF"/>
                </a:solidFill>
                <a:ea typeface="华文中宋" pitchFamily="2" charset="-122"/>
              </a:rPr>
              <a:t> u</a:t>
            </a:r>
            <a:r>
              <a:rPr lang="en-US" altLang="zh-CN" sz="2400" baseline="-25000">
                <a:solidFill>
                  <a:srgbClr val="0000FF"/>
                </a:solidFill>
                <a:ea typeface="华文中宋" pitchFamily="2" charset="-122"/>
              </a:rPr>
              <a:t>S2</a:t>
            </a:r>
            <a:r>
              <a:rPr lang="en-US" altLang="zh-CN" sz="2400">
                <a:solidFill>
                  <a:srgbClr val="0000FF"/>
                </a:solidFill>
                <a:ea typeface="华文中宋" pitchFamily="2" charset="-122"/>
              </a:rPr>
              <a:t> – </a:t>
            </a:r>
            <a:r>
              <a:rPr lang="en-US" altLang="zh-CN" sz="2400" i="1">
                <a:solidFill>
                  <a:srgbClr val="0000FF"/>
                </a:solidFill>
                <a:ea typeface="华文中宋" pitchFamily="2" charset="-122"/>
              </a:rPr>
              <a:t>u</a:t>
            </a:r>
            <a:r>
              <a:rPr lang="en-US" altLang="zh-CN" sz="2400" baseline="-25000">
                <a:solidFill>
                  <a:srgbClr val="0000FF"/>
                </a:solidFill>
                <a:ea typeface="华文中宋" pitchFamily="2" charset="-122"/>
              </a:rPr>
              <a:t>S1 </a:t>
            </a:r>
            <a:r>
              <a:rPr lang="en-US" altLang="zh-CN" sz="2400">
                <a:solidFill>
                  <a:srgbClr val="0000FF"/>
                </a:solidFill>
                <a:ea typeface="华文中宋" pitchFamily="2" charset="-122"/>
              </a:rPr>
              <a:t>+</a:t>
            </a:r>
            <a:r>
              <a:rPr lang="en-US" altLang="zh-CN" sz="2400" baseline="-250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2 </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2 </a:t>
            </a:r>
            <a:r>
              <a:rPr lang="en-US" altLang="zh-CN" sz="2400">
                <a:solidFill>
                  <a:srgbClr val="0000FF"/>
                </a:solidFill>
                <a:ea typeface="华文中宋" pitchFamily="2" charset="-122"/>
              </a:rPr>
              <a:t>= 0</a:t>
            </a:r>
          </a:p>
        </p:txBody>
      </p:sp>
      <p:sp>
        <p:nvSpPr>
          <p:cNvPr id="27653" name="Text Box 37"/>
          <p:cNvSpPr txBox="1">
            <a:spLocks noChangeArrowheads="1"/>
          </p:cNvSpPr>
          <p:nvPr/>
        </p:nvSpPr>
        <p:spPr bwMode="auto">
          <a:xfrm>
            <a:off x="168275" y="2597150"/>
            <a:ext cx="2984500" cy="908050"/>
          </a:xfrm>
          <a:prstGeom prst="rect">
            <a:avLst/>
          </a:prstGeom>
          <a:noFill/>
          <a:ln w="28575">
            <a:noFill/>
            <a:miter lim="800000"/>
            <a:headEnd/>
            <a:tailEnd/>
          </a:ln>
        </p:spPr>
        <p:txBody>
          <a:bodyPr>
            <a:spAutoFit/>
          </a:bodyPr>
          <a:lstStyle/>
          <a:p>
            <a:pPr algn="l"/>
            <a:r>
              <a:rPr lang="zh-CN" altLang="en-US" sz="2400">
                <a:solidFill>
                  <a:srgbClr val="0000FF"/>
                </a:solidFill>
                <a:ea typeface="华文中宋" pitchFamily="2" charset="-122"/>
                <a:sym typeface="Wingdings 2" pitchFamily="18" charset="2"/>
              </a:rPr>
              <a:t>网孔</a:t>
            </a:r>
            <a:r>
              <a:rPr lang="en-US" altLang="zh-CN" sz="2400">
                <a:solidFill>
                  <a:srgbClr val="0000FF"/>
                </a:solidFill>
                <a:ea typeface="华文中宋" pitchFamily="2" charset="-122"/>
                <a:sym typeface="Wingdings 2" pitchFamily="18" charset="2"/>
              </a:rPr>
              <a:t>1:</a:t>
            </a:r>
            <a:r>
              <a:rPr lang="en-US" altLang="zh-CN" sz="2400" i="1">
                <a:solidFill>
                  <a:srgbClr val="0000FF"/>
                </a:solidFill>
                <a:ea typeface="华文中宋" pitchFamily="2" charset="-122"/>
              </a:rPr>
              <a:t>  </a:t>
            </a:r>
          </a:p>
          <a:p>
            <a:pPr algn="l">
              <a:spcBef>
                <a:spcPts val="600"/>
              </a:spcBef>
            </a:pPr>
            <a:r>
              <a:rPr lang="en-US" altLang="zh-CN" sz="2400" i="1">
                <a:solidFill>
                  <a:srgbClr val="0000FF"/>
                </a:solidFill>
                <a:ea typeface="华文中宋" pitchFamily="2" charset="-122"/>
              </a:rPr>
              <a:t> </a:t>
            </a:r>
            <a:r>
              <a:rPr lang="en-US" altLang="zh-CN" sz="2400">
                <a:solidFill>
                  <a:srgbClr val="0000FF"/>
                </a:solidFill>
                <a:ea typeface="华文中宋" pitchFamily="2" charset="-122"/>
              </a:rPr>
              <a:t>–</a:t>
            </a:r>
            <a:r>
              <a:rPr lang="en-US" altLang="zh-CN" sz="2400" b="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1</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1</a:t>
            </a:r>
            <a:r>
              <a:rPr lang="en-US" altLang="zh-CN" sz="2400" i="1">
                <a:solidFill>
                  <a:srgbClr val="0000FF"/>
                </a:solidFill>
                <a:ea typeface="华文中宋" pitchFamily="2" charset="-122"/>
              </a:rPr>
              <a:t> </a:t>
            </a:r>
            <a:r>
              <a:rPr lang="en-US" altLang="zh-CN" sz="2400">
                <a:solidFill>
                  <a:srgbClr val="0000FF"/>
                </a:solidFill>
                <a:ea typeface="华文中宋" pitchFamily="2" charset="-122"/>
              </a:rPr>
              <a:t>–</a:t>
            </a:r>
            <a:r>
              <a:rPr lang="en-US" altLang="zh-CN" sz="2400" i="1">
                <a:solidFill>
                  <a:srgbClr val="0000FF"/>
                </a:solidFill>
                <a:ea typeface="华文中宋" pitchFamily="2" charset="-122"/>
              </a:rPr>
              <a:t> i</a:t>
            </a:r>
            <a:r>
              <a:rPr lang="en-US" altLang="zh-CN" sz="2400" baseline="-25000">
                <a:solidFill>
                  <a:srgbClr val="0000FF"/>
                </a:solidFill>
                <a:ea typeface="华文中宋" pitchFamily="2" charset="-122"/>
              </a:rPr>
              <a:t>2 </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2 </a:t>
            </a:r>
            <a:r>
              <a:rPr lang="en-US" altLang="zh-CN" sz="2400" i="1">
                <a:solidFill>
                  <a:srgbClr val="0000FF"/>
                </a:solidFill>
                <a:ea typeface="华文中宋" pitchFamily="2" charset="-122"/>
              </a:rPr>
              <a:t>+ u</a:t>
            </a:r>
            <a:r>
              <a:rPr lang="en-US" altLang="zh-CN" sz="2400" baseline="-25000">
                <a:solidFill>
                  <a:srgbClr val="0000FF"/>
                </a:solidFill>
                <a:ea typeface="华文中宋" pitchFamily="2" charset="-122"/>
              </a:rPr>
              <a:t>S1 </a:t>
            </a:r>
            <a:r>
              <a:rPr lang="en-US" altLang="zh-CN" sz="2400">
                <a:solidFill>
                  <a:srgbClr val="0000FF"/>
                </a:solidFill>
                <a:ea typeface="华文中宋" pitchFamily="2" charset="-122"/>
              </a:rPr>
              <a:t>= 0</a:t>
            </a:r>
          </a:p>
        </p:txBody>
      </p:sp>
      <p:sp>
        <p:nvSpPr>
          <p:cNvPr id="27654" name="Text Box 47"/>
          <p:cNvSpPr txBox="1">
            <a:spLocks noChangeArrowheads="1"/>
          </p:cNvSpPr>
          <p:nvPr/>
        </p:nvSpPr>
        <p:spPr bwMode="auto">
          <a:xfrm>
            <a:off x="138113" y="2024063"/>
            <a:ext cx="2960687" cy="457200"/>
          </a:xfrm>
          <a:prstGeom prst="rect">
            <a:avLst/>
          </a:prstGeom>
          <a:noFill/>
          <a:ln w="28575">
            <a:noFill/>
            <a:miter lim="800000"/>
            <a:headEnd/>
            <a:tailEnd/>
          </a:ln>
        </p:spPr>
        <p:txBody>
          <a:bodyPr>
            <a:spAutoFit/>
          </a:bodyPr>
          <a:lstStyle/>
          <a:p>
            <a:pPr algn="l"/>
            <a:r>
              <a:rPr lang="zh-CN" altLang="en-US" sz="2400">
                <a:solidFill>
                  <a:srgbClr val="0000FF"/>
                </a:solidFill>
                <a:ea typeface="华文中宋" pitchFamily="2" charset="-122"/>
              </a:rPr>
              <a:t>节点</a:t>
            </a:r>
            <a:r>
              <a:rPr lang="en-US" altLang="zh-CN" sz="2400">
                <a:solidFill>
                  <a:srgbClr val="0000FF"/>
                </a:solidFill>
                <a:ea typeface="华文中宋" pitchFamily="2" charset="-122"/>
              </a:rPr>
              <a:t>B :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S </a:t>
            </a:r>
            <a:r>
              <a:rPr lang="en-US" altLang="zh-CN" sz="24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3 </a:t>
            </a:r>
            <a:r>
              <a:rPr lang="en-US" altLang="zh-CN" sz="2400">
                <a:solidFill>
                  <a:srgbClr val="0000FF"/>
                </a:solidFill>
                <a:ea typeface="华文中宋" pitchFamily="2" charset="-122"/>
              </a:rPr>
              <a:t>–</a:t>
            </a:r>
            <a:r>
              <a:rPr lang="en-US" altLang="zh-CN" sz="2400" baseline="-250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4 </a:t>
            </a:r>
            <a:r>
              <a:rPr lang="en-US" altLang="zh-CN" sz="2400">
                <a:solidFill>
                  <a:srgbClr val="0000FF"/>
                </a:solidFill>
                <a:ea typeface="华文中宋" pitchFamily="2" charset="-122"/>
              </a:rPr>
              <a:t>=</a:t>
            </a:r>
            <a:r>
              <a:rPr lang="en-US" altLang="zh-CN" sz="2400" baseline="-25000">
                <a:solidFill>
                  <a:srgbClr val="0000FF"/>
                </a:solidFill>
                <a:ea typeface="华文中宋" pitchFamily="2" charset="-122"/>
              </a:rPr>
              <a:t> </a:t>
            </a:r>
            <a:r>
              <a:rPr lang="en-US" altLang="zh-CN" sz="2400">
                <a:solidFill>
                  <a:srgbClr val="0000FF"/>
                </a:solidFill>
                <a:ea typeface="华文中宋" pitchFamily="2" charset="-122"/>
              </a:rPr>
              <a:t>0</a:t>
            </a:r>
            <a:r>
              <a:rPr lang="en-US" altLang="zh-CN" sz="2400" baseline="-25000">
                <a:solidFill>
                  <a:srgbClr val="0000FF"/>
                </a:solidFill>
                <a:ea typeface="华文中宋" pitchFamily="2" charset="-122"/>
              </a:rPr>
              <a:t> </a:t>
            </a:r>
          </a:p>
        </p:txBody>
      </p:sp>
      <p:grpSp>
        <p:nvGrpSpPr>
          <p:cNvPr id="27655" name="Group 77"/>
          <p:cNvGrpSpPr>
            <a:grpSpLocks/>
          </p:cNvGrpSpPr>
          <p:nvPr/>
        </p:nvGrpSpPr>
        <p:grpSpPr bwMode="auto">
          <a:xfrm>
            <a:off x="3203575" y="960438"/>
            <a:ext cx="5784850" cy="2360612"/>
            <a:chOff x="2018" y="442"/>
            <a:chExt cx="3644" cy="1487"/>
          </a:xfrm>
        </p:grpSpPr>
        <p:sp>
          <p:nvSpPr>
            <p:cNvPr id="27681" name="Oval 2"/>
            <p:cNvSpPr>
              <a:spLocks noChangeArrowheads="1"/>
            </p:cNvSpPr>
            <p:nvPr/>
          </p:nvSpPr>
          <p:spPr bwMode="auto">
            <a:xfrm>
              <a:off x="2872" y="1473"/>
              <a:ext cx="288" cy="288"/>
            </a:xfrm>
            <a:prstGeom prst="ellipse">
              <a:avLst/>
            </a:prstGeom>
            <a:solidFill>
              <a:srgbClr val="B7FFDB"/>
            </a:solidFill>
            <a:ln w="38100">
              <a:solidFill>
                <a:srgbClr val="000000"/>
              </a:solidFill>
              <a:round/>
              <a:headEnd/>
              <a:tailEnd/>
            </a:ln>
          </p:spPr>
          <p:txBody>
            <a:bodyPr wrap="none" anchor="ctr"/>
            <a:lstStyle/>
            <a:p>
              <a:endParaRPr lang="zh-CN" altLang="en-US"/>
            </a:p>
          </p:txBody>
        </p:sp>
        <p:sp>
          <p:nvSpPr>
            <p:cNvPr id="630787" name="Text Box 3"/>
            <p:cNvSpPr txBox="1">
              <a:spLocks noChangeArrowheads="1"/>
            </p:cNvSpPr>
            <p:nvPr/>
          </p:nvSpPr>
          <p:spPr bwMode="auto">
            <a:xfrm>
              <a:off x="2881" y="485"/>
              <a:ext cx="255" cy="288"/>
            </a:xfrm>
            <a:prstGeom prst="rect">
              <a:avLst/>
            </a:prstGeom>
            <a:noFill/>
            <a:ln w="9525">
              <a:noFill/>
              <a:miter lim="800000"/>
              <a:headEnd/>
              <a:tailEnd/>
            </a:ln>
            <a:effectLst/>
          </p:spPr>
          <p:txBody>
            <a:bodyPr wrap="none" anchor="ctr">
              <a:spAutoFit/>
            </a:bodyPr>
            <a:lstStyle/>
            <a:p>
              <a:pPr eaLnBrk="1" hangingPunct="1">
                <a:defRPr/>
              </a:pPr>
              <a:r>
                <a:rPr lang="en-US" altLang="zh-CN" sz="2400">
                  <a:solidFill>
                    <a:srgbClr val="6600FF"/>
                  </a:solidFill>
                  <a:effectLst>
                    <a:outerShdw blurRad="38100" dist="38100" dir="2700000" algn="tl">
                      <a:srgbClr val="000000"/>
                    </a:outerShdw>
                  </a:effectLst>
                  <a:ea typeface="宋体" pitchFamily="2" charset="-122"/>
                </a:rPr>
                <a:t>A</a:t>
              </a:r>
            </a:p>
          </p:txBody>
        </p:sp>
        <p:sp>
          <p:nvSpPr>
            <p:cNvPr id="27683" name="Text Box 4"/>
            <p:cNvSpPr txBox="1">
              <a:spLocks noChangeArrowheads="1"/>
            </p:cNvSpPr>
            <p:nvPr/>
          </p:nvSpPr>
          <p:spPr bwMode="auto">
            <a:xfrm>
              <a:off x="2139" y="772"/>
              <a:ext cx="233" cy="288"/>
            </a:xfrm>
            <a:prstGeom prst="rect">
              <a:avLst/>
            </a:prstGeom>
            <a:noFill/>
            <a:ln w="9525">
              <a:noFill/>
              <a:miter lim="800000"/>
              <a:headEnd/>
              <a:tailEnd/>
            </a:ln>
          </p:spPr>
          <p:txBody>
            <a:bodyPr wrap="none" anchor="ctr">
              <a:spAutoFit/>
            </a:bodyPr>
            <a:lstStyle/>
            <a:p>
              <a:pPr eaLnBrk="1" hangingPunct="1"/>
              <a:r>
                <a:rPr lang="en-US" altLang="zh-CN" sz="2400" i="1">
                  <a:solidFill>
                    <a:srgbClr val="FF0066"/>
                  </a:solidFill>
                  <a:ea typeface="宋体" pitchFamily="2" charset="-122"/>
                </a:rPr>
                <a:t>i</a:t>
              </a:r>
              <a:r>
                <a:rPr lang="en-US" altLang="zh-CN" sz="2400" baseline="-25000">
                  <a:solidFill>
                    <a:srgbClr val="FF0066"/>
                  </a:solidFill>
                  <a:ea typeface="宋体" pitchFamily="2" charset="-122"/>
                </a:rPr>
                <a:t>1</a:t>
              </a:r>
              <a:endParaRPr lang="en-US" altLang="zh-CN" sz="2400" b="0">
                <a:solidFill>
                  <a:srgbClr val="FF0066"/>
                </a:solidFill>
                <a:ea typeface="宋体" pitchFamily="2" charset="-122"/>
              </a:endParaRPr>
            </a:p>
          </p:txBody>
        </p:sp>
        <p:sp>
          <p:nvSpPr>
            <p:cNvPr id="27684" name="Text Box 6"/>
            <p:cNvSpPr txBox="1">
              <a:spLocks noChangeArrowheads="1"/>
            </p:cNvSpPr>
            <p:nvPr/>
          </p:nvSpPr>
          <p:spPr bwMode="auto">
            <a:xfrm>
              <a:off x="5314" y="786"/>
              <a:ext cx="234" cy="291"/>
            </a:xfrm>
            <a:prstGeom prst="rect">
              <a:avLst/>
            </a:prstGeom>
            <a:noFill/>
            <a:ln w="9525">
              <a:noFill/>
              <a:miter lim="800000"/>
              <a:headEnd/>
              <a:tailEnd/>
            </a:ln>
          </p:spPr>
          <p:txBody>
            <a:bodyPr wrap="none" anchor="ctr">
              <a:spAutoFit/>
            </a:bodyPr>
            <a:lstStyle/>
            <a:p>
              <a:pPr eaLnBrk="1" hangingPunct="1"/>
              <a:r>
                <a:rPr lang="en-US" altLang="zh-CN" sz="2400" i="1">
                  <a:solidFill>
                    <a:srgbClr val="FF0066"/>
                  </a:solidFill>
                  <a:ea typeface="宋体" pitchFamily="2" charset="-122"/>
                </a:rPr>
                <a:t>i</a:t>
              </a:r>
              <a:r>
                <a:rPr lang="en-US" altLang="zh-CN" sz="2400" baseline="-25000">
                  <a:solidFill>
                    <a:srgbClr val="FF0066"/>
                  </a:solidFill>
                  <a:ea typeface="宋体" pitchFamily="2" charset="-122"/>
                </a:rPr>
                <a:t>4</a:t>
              </a:r>
              <a:endParaRPr lang="en-US" altLang="zh-CN" sz="2400" b="0">
                <a:solidFill>
                  <a:srgbClr val="FF0066"/>
                </a:solidFill>
                <a:ea typeface="宋体" pitchFamily="2" charset="-122"/>
              </a:endParaRPr>
            </a:p>
          </p:txBody>
        </p:sp>
        <p:sp>
          <p:nvSpPr>
            <p:cNvPr id="27685" name="Oval 8"/>
            <p:cNvSpPr>
              <a:spLocks noChangeArrowheads="1"/>
            </p:cNvSpPr>
            <p:nvPr/>
          </p:nvSpPr>
          <p:spPr bwMode="auto">
            <a:xfrm flipH="1">
              <a:off x="4334" y="769"/>
              <a:ext cx="48" cy="48"/>
            </a:xfrm>
            <a:prstGeom prst="ellipse">
              <a:avLst/>
            </a:prstGeom>
            <a:solidFill>
              <a:srgbClr val="FF0066"/>
            </a:solidFill>
            <a:ln w="28575">
              <a:solidFill>
                <a:schemeClr val="tx1"/>
              </a:solidFill>
              <a:round/>
              <a:headEnd/>
              <a:tailEnd/>
            </a:ln>
          </p:spPr>
          <p:txBody>
            <a:bodyPr wrap="none" anchor="ctr"/>
            <a:lstStyle/>
            <a:p>
              <a:endParaRPr lang="zh-CN" altLang="en-US"/>
            </a:p>
          </p:txBody>
        </p:sp>
        <p:sp>
          <p:nvSpPr>
            <p:cNvPr id="27686" name="Line 9"/>
            <p:cNvSpPr>
              <a:spLocks noChangeShapeType="1"/>
            </p:cNvSpPr>
            <p:nvPr/>
          </p:nvSpPr>
          <p:spPr bwMode="auto">
            <a:xfrm>
              <a:off x="4354" y="823"/>
              <a:ext cx="0" cy="1056"/>
            </a:xfrm>
            <a:prstGeom prst="line">
              <a:avLst/>
            </a:prstGeom>
            <a:noFill/>
            <a:ln w="25400">
              <a:solidFill>
                <a:srgbClr val="000000"/>
              </a:solidFill>
              <a:round/>
              <a:headEnd/>
              <a:tailEnd/>
            </a:ln>
          </p:spPr>
          <p:txBody>
            <a:bodyPr wrap="none" anchor="ctr"/>
            <a:lstStyle/>
            <a:p>
              <a:endParaRPr lang="zh-CN" altLang="en-US"/>
            </a:p>
          </p:txBody>
        </p:sp>
        <p:sp>
          <p:nvSpPr>
            <p:cNvPr id="27687" name="Text Box 10"/>
            <p:cNvSpPr txBox="1">
              <a:spLocks noChangeArrowheads="1"/>
            </p:cNvSpPr>
            <p:nvPr/>
          </p:nvSpPr>
          <p:spPr bwMode="auto">
            <a:xfrm>
              <a:off x="3062" y="1273"/>
              <a:ext cx="224" cy="288"/>
            </a:xfrm>
            <a:prstGeom prst="rect">
              <a:avLst/>
            </a:prstGeom>
            <a:noFill/>
            <a:ln w="9525">
              <a:noFill/>
              <a:miter lim="800000"/>
              <a:headEnd/>
              <a:tailEnd/>
            </a:ln>
          </p:spPr>
          <p:txBody>
            <a:bodyPr wrap="none" anchor="ctr">
              <a:spAutoFit/>
            </a:bodyPr>
            <a:lstStyle/>
            <a:p>
              <a:pPr eaLnBrk="1" hangingPunct="1"/>
              <a:r>
                <a:rPr lang="en-US" altLang="zh-CN" sz="2400" b="0">
                  <a:ea typeface="宋体" pitchFamily="2" charset="-122"/>
                </a:rPr>
                <a:t>+</a:t>
              </a:r>
            </a:p>
          </p:txBody>
        </p:sp>
        <p:sp>
          <p:nvSpPr>
            <p:cNvPr id="27688" name="Text Box 11"/>
            <p:cNvSpPr txBox="1">
              <a:spLocks noChangeArrowheads="1"/>
            </p:cNvSpPr>
            <p:nvPr/>
          </p:nvSpPr>
          <p:spPr bwMode="auto">
            <a:xfrm>
              <a:off x="3066" y="1641"/>
              <a:ext cx="212" cy="288"/>
            </a:xfrm>
            <a:prstGeom prst="rect">
              <a:avLst/>
            </a:prstGeom>
            <a:noFill/>
            <a:ln w="9525">
              <a:noFill/>
              <a:miter lim="800000"/>
              <a:headEnd/>
              <a:tailEnd/>
            </a:ln>
          </p:spPr>
          <p:txBody>
            <a:bodyPr wrap="none" anchor="ctr">
              <a:spAutoFit/>
            </a:bodyPr>
            <a:lstStyle/>
            <a:p>
              <a:pPr eaLnBrk="1" hangingPunct="1"/>
              <a:r>
                <a:rPr lang="en-US" altLang="zh-CN" sz="2400" b="0">
                  <a:ea typeface="宋体" pitchFamily="2" charset="-122"/>
                </a:rPr>
                <a:t>–</a:t>
              </a:r>
            </a:p>
          </p:txBody>
        </p:sp>
        <p:sp>
          <p:nvSpPr>
            <p:cNvPr id="27689" name="Line 12"/>
            <p:cNvSpPr>
              <a:spLocks noChangeShapeType="1"/>
            </p:cNvSpPr>
            <p:nvPr/>
          </p:nvSpPr>
          <p:spPr bwMode="auto">
            <a:xfrm>
              <a:off x="2387" y="793"/>
              <a:ext cx="2924" cy="0"/>
            </a:xfrm>
            <a:prstGeom prst="line">
              <a:avLst/>
            </a:prstGeom>
            <a:noFill/>
            <a:ln w="25400">
              <a:solidFill>
                <a:srgbClr val="000000"/>
              </a:solidFill>
              <a:round/>
              <a:headEnd/>
              <a:tailEnd/>
            </a:ln>
          </p:spPr>
          <p:txBody>
            <a:bodyPr wrap="none" anchor="ctr"/>
            <a:lstStyle/>
            <a:p>
              <a:endParaRPr lang="zh-CN" altLang="en-US"/>
            </a:p>
          </p:txBody>
        </p:sp>
        <p:sp>
          <p:nvSpPr>
            <p:cNvPr id="27690" name="Line 13"/>
            <p:cNvSpPr>
              <a:spLocks noChangeShapeType="1"/>
            </p:cNvSpPr>
            <p:nvPr/>
          </p:nvSpPr>
          <p:spPr bwMode="auto">
            <a:xfrm>
              <a:off x="2383" y="1897"/>
              <a:ext cx="2931" cy="0"/>
            </a:xfrm>
            <a:prstGeom prst="line">
              <a:avLst/>
            </a:prstGeom>
            <a:noFill/>
            <a:ln w="25400">
              <a:solidFill>
                <a:srgbClr val="000000"/>
              </a:solidFill>
              <a:round/>
              <a:headEnd/>
              <a:tailEnd/>
            </a:ln>
          </p:spPr>
          <p:txBody>
            <a:bodyPr wrap="none" anchor="ctr"/>
            <a:lstStyle/>
            <a:p>
              <a:endParaRPr lang="zh-CN" altLang="en-US"/>
            </a:p>
          </p:txBody>
        </p:sp>
        <p:sp>
          <p:nvSpPr>
            <p:cNvPr id="27691" name="Rectangle 14"/>
            <p:cNvSpPr>
              <a:spLocks noChangeArrowheads="1"/>
            </p:cNvSpPr>
            <p:nvPr/>
          </p:nvSpPr>
          <p:spPr bwMode="auto">
            <a:xfrm rot="-5400000">
              <a:off x="5158" y="1273"/>
              <a:ext cx="288" cy="96"/>
            </a:xfrm>
            <a:prstGeom prst="rect">
              <a:avLst/>
            </a:prstGeom>
            <a:solidFill>
              <a:srgbClr val="B7FFDB"/>
            </a:solidFill>
            <a:ln w="38100">
              <a:solidFill>
                <a:srgbClr val="000000"/>
              </a:solidFill>
              <a:miter lim="800000"/>
              <a:headEnd/>
              <a:tailEnd/>
            </a:ln>
          </p:spPr>
          <p:txBody>
            <a:bodyPr wrap="none" anchor="ctr"/>
            <a:lstStyle/>
            <a:p>
              <a:endParaRPr lang="zh-CN" altLang="en-US"/>
            </a:p>
          </p:txBody>
        </p:sp>
        <p:sp>
          <p:nvSpPr>
            <p:cNvPr id="27692" name="Line 15"/>
            <p:cNvSpPr>
              <a:spLocks noChangeShapeType="1"/>
            </p:cNvSpPr>
            <p:nvPr/>
          </p:nvSpPr>
          <p:spPr bwMode="auto">
            <a:xfrm>
              <a:off x="5302" y="793"/>
              <a:ext cx="0" cy="384"/>
            </a:xfrm>
            <a:prstGeom prst="line">
              <a:avLst/>
            </a:prstGeom>
            <a:noFill/>
            <a:ln w="25400">
              <a:solidFill>
                <a:srgbClr val="000000"/>
              </a:solidFill>
              <a:round/>
              <a:headEnd/>
              <a:tailEnd/>
            </a:ln>
          </p:spPr>
          <p:txBody>
            <a:bodyPr wrap="none" anchor="ctr"/>
            <a:lstStyle/>
            <a:p>
              <a:endParaRPr lang="zh-CN" altLang="en-US"/>
            </a:p>
          </p:txBody>
        </p:sp>
        <p:sp>
          <p:nvSpPr>
            <p:cNvPr id="27693" name="Line 16"/>
            <p:cNvSpPr>
              <a:spLocks noChangeShapeType="1"/>
            </p:cNvSpPr>
            <p:nvPr/>
          </p:nvSpPr>
          <p:spPr bwMode="auto">
            <a:xfrm>
              <a:off x="5302" y="1465"/>
              <a:ext cx="0" cy="432"/>
            </a:xfrm>
            <a:prstGeom prst="line">
              <a:avLst/>
            </a:prstGeom>
            <a:noFill/>
            <a:ln w="25400">
              <a:solidFill>
                <a:srgbClr val="000000"/>
              </a:solidFill>
              <a:round/>
              <a:headEnd/>
              <a:tailEnd/>
            </a:ln>
          </p:spPr>
          <p:txBody>
            <a:bodyPr wrap="none" anchor="ctr"/>
            <a:lstStyle/>
            <a:p>
              <a:endParaRPr lang="zh-CN" altLang="en-US"/>
            </a:p>
          </p:txBody>
        </p:sp>
        <p:sp>
          <p:nvSpPr>
            <p:cNvPr id="27694" name="Text Box 17"/>
            <p:cNvSpPr txBox="1">
              <a:spLocks noChangeArrowheads="1"/>
            </p:cNvSpPr>
            <p:nvPr/>
          </p:nvSpPr>
          <p:spPr bwMode="auto">
            <a:xfrm>
              <a:off x="3066" y="1041"/>
              <a:ext cx="308" cy="288"/>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R</a:t>
              </a:r>
              <a:r>
                <a:rPr lang="en-US" altLang="zh-CN" sz="2400" baseline="-25000">
                  <a:ea typeface="宋体" pitchFamily="2" charset="-122"/>
                </a:rPr>
                <a:t>2</a:t>
              </a:r>
              <a:endParaRPr lang="en-US" altLang="zh-CN" sz="2400" b="0">
                <a:ea typeface="宋体" pitchFamily="2" charset="-122"/>
              </a:endParaRPr>
            </a:p>
          </p:txBody>
        </p:sp>
        <p:sp>
          <p:nvSpPr>
            <p:cNvPr id="27695" name="Oval 18"/>
            <p:cNvSpPr>
              <a:spLocks noChangeArrowheads="1"/>
            </p:cNvSpPr>
            <p:nvPr/>
          </p:nvSpPr>
          <p:spPr bwMode="auto">
            <a:xfrm flipH="1">
              <a:off x="4330" y="772"/>
              <a:ext cx="48" cy="48"/>
            </a:xfrm>
            <a:prstGeom prst="ellipse">
              <a:avLst/>
            </a:prstGeom>
            <a:solidFill>
              <a:schemeClr val="tx2"/>
            </a:solidFill>
            <a:ln w="28575">
              <a:solidFill>
                <a:schemeClr val="tx1"/>
              </a:solidFill>
              <a:round/>
              <a:headEnd/>
              <a:tailEnd/>
            </a:ln>
          </p:spPr>
          <p:txBody>
            <a:bodyPr wrap="none" anchor="ctr"/>
            <a:lstStyle/>
            <a:p>
              <a:endParaRPr lang="zh-CN" altLang="en-US"/>
            </a:p>
          </p:txBody>
        </p:sp>
        <p:sp>
          <p:nvSpPr>
            <p:cNvPr id="27696" name="Oval 19"/>
            <p:cNvSpPr>
              <a:spLocks noChangeArrowheads="1"/>
            </p:cNvSpPr>
            <p:nvPr/>
          </p:nvSpPr>
          <p:spPr bwMode="auto">
            <a:xfrm flipH="1">
              <a:off x="4330" y="1867"/>
              <a:ext cx="48" cy="48"/>
            </a:xfrm>
            <a:prstGeom prst="ellipse">
              <a:avLst/>
            </a:prstGeom>
            <a:solidFill>
              <a:schemeClr val="tx2"/>
            </a:solidFill>
            <a:ln w="28575">
              <a:solidFill>
                <a:schemeClr val="tx1"/>
              </a:solidFill>
              <a:round/>
              <a:headEnd/>
              <a:tailEnd/>
            </a:ln>
          </p:spPr>
          <p:txBody>
            <a:bodyPr wrap="none" anchor="ctr"/>
            <a:lstStyle/>
            <a:p>
              <a:endParaRPr lang="zh-CN" altLang="en-US"/>
            </a:p>
          </p:txBody>
        </p:sp>
        <p:sp>
          <p:nvSpPr>
            <p:cNvPr id="27697" name="Rectangle 20"/>
            <p:cNvSpPr>
              <a:spLocks noChangeArrowheads="1"/>
            </p:cNvSpPr>
            <p:nvPr/>
          </p:nvSpPr>
          <p:spPr bwMode="auto">
            <a:xfrm rot="-5400000">
              <a:off x="4210" y="1081"/>
              <a:ext cx="288" cy="96"/>
            </a:xfrm>
            <a:prstGeom prst="rect">
              <a:avLst/>
            </a:prstGeom>
            <a:solidFill>
              <a:srgbClr val="B7FFDB"/>
            </a:solidFill>
            <a:ln w="38100">
              <a:solidFill>
                <a:srgbClr val="000000"/>
              </a:solidFill>
              <a:miter lim="800000"/>
              <a:headEnd/>
              <a:tailEnd/>
            </a:ln>
          </p:spPr>
          <p:txBody>
            <a:bodyPr wrap="none" anchor="ctr"/>
            <a:lstStyle/>
            <a:p>
              <a:endParaRPr lang="zh-CN" altLang="en-US"/>
            </a:p>
          </p:txBody>
        </p:sp>
        <p:sp>
          <p:nvSpPr>
            <p:cNvPr id="27698" name="Text Box 21"/>
            <p:cNvSpPr txBox="1">
              <a:spLocks noChangeArrowheads="1"/>
            </p:cNvSpPr>
            <p:nvPr/>
          </p:nvSpPr>
          <p:spPr bwMode="auto">
            <a:xfrm>
              <a:off x="3969" y="936"/>
              <a:ext cx="310" cy="291"/>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R</a:t>
              </a:r>
              <a:r>
                <a:rPr lang="en-US" altLang="zh-CN" sz="2400" baseline="-25000">
                  <a:ea typeface="宋体" pitchFamily="2" charset="-122"/>
                </a:rPr>
                <a:t>5</a:t>
              </a:r>
              <a:endParaRPr lang="en-US" altLang="zh-CN" sz="2400" b="0">
                <a:ea typeface="宋体" pitchFamily="2" charset="-122"/>
              </a:endParaRPr>
            </a:p>
          </p:txBody>
        </p:sp>
        <p:sp>
          <p:nvSpPr>
            <p:cNvPr id="27699" name="Text Box 22"/>
            <p:cNvSpPr txBox="1">
              <a:spLocks noChangeArrowheads="1"/>
            </p:cNvSpPr>
            <p:nvPr/>
          </p:nvSpPr>
          <p:spPr bwMode="auto">
            <a:xfrm>
              <a:off x="5352" y="1188"/>
              <a:ext cx="310" cy="291"/>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R</a:t>
              </a:r>
              <a:r>
                <a:rPr lang="en-US" altLang="zh-CN" sz="2400" baseline="-25000">
                  <a:ea typeface="宋体" pitchFamily="2" charset="-122"/>
                </a:rPr>
                <a:t>4</a:t>
              </a:r>
              <a:endParaRPr lang="en-US" altLang="zh-CN" sz="2400">
                <a:ea typeface="宋体" pitchFamily="2" charset="-122"/>
              </a:endParaRPr>
            </a:p>
          </p:txBody>
        </p:sp>
        <p:sp>
          <p:nvSpPr>
            <p:cNvPr id="27700" name="Line 23"/>
            <p:cNvSpPr>
              <a:spLocks noChangeShapeType="1"/>
            </p:cNvSpPr>
            <p:nvPr/>
          </p:nvSpPr>
          <p:spPr bwMode="auto">
            <a:xfrm>
              <a:off x="3016" y="793"/>
              <a:ext cx="0" cy="1104"/>
            </a:xfrm>
            <a:prstGeom prst="line">
              <a:avLst/>
            </a:prstGeom>
            <a:noFill/>
            <a:ln w="25400">
              <a:solidFill>
                <a:srgbClr val="000000"/>
              </a:solidFill>
              <a:round/>
              <a:headEnd/>
              <a:tailEnd/>
            </a:ln>
          </p:spPr>
          <p:txBody>
            <a:bodyPr wrap="none" anchor="ctr"/>
            <a:lstStyle/>
            <a:p>
              <a:endParaRPr lang="zh-CN" altLang="en-US"/>
            </a:p>
          </p:txBody>
        </p:sp>
        <p:sp>
          <p:nvSpPr>
            <p:cNvPr id="27701" name="Rectangle 24"/>
            <p:cNvSpPr>
              <a:spLocks noChangeArrowheads="1"/>
            </p:cNvSpPr>
            <p:nvPr/>
          </p:nvSpPr>
          <p:spPr bwMode="auto">
            <a:xfrm rot="-5400000">
              <a:off x="2875" y="1161"/>
              <a:ext cx="288" cy="96"/>
            </a:xfrm>
            <a:prstGeom prst="rect">
              <a:avLst/>
            </a:prstGeom>
            <a:solidFill>
              <a:srgbClr val="B7FFDB"/>
            </a:solidFill>
            <a:ln w="38100">
              <a:solidFill>
                <a:srgbClr val="000000"/>
              </a:solidFill>
              <a:miter lim="800000"/>
              <a:headEnd/>
              <a:tailEnd/>
            </a:ln>
          </p:spPr>
          <p:txBody>
            <a:bodyPr wrap="none" anchor="ctr"/>
            <a:lstStyle/>
            <a:p>
              <a:endParaRPr lang="zh-CN" altLang="en-US"/>
            </a:p>
          </p:txBody>
        </p:sp>
        <p:sp>
          <p:nvSpPr>
            <p:cNvPr id="27702" name="Text Box 25"/>
            <p:cNvSpPr txBox="1">
              <a:spLocks noChangeArrowheads="1"/>
            </p:cNvSpPr>
            <p:nvPr/>
          </p:nvSpPr>
          <p:spPr bwMode="auto">
            <a:xfrm>
              <a:off x="3152" y="1447"/>
              <a:ext cx="361" cy="291"/>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u</a:t>
              </a:r>
              <a:r>
                <a:rPr lang="en-US" altLang="zh-CN" sz="2400" baseline="-25000">
                  <a:ea typeface="宋体" pitchFamily="2" charset="-122"/>
                </a:rPr>
                <a:t>S1</a:t>
              </a:r>
              <a:endParaRPr lang="en-US" altLang="zh-CN" sz="2400" b="0">
                <a:ea typeface="宋体" pitchFamily="2" charset="-122"/>
              </a:endParaRPr>
            </a:p>
          </p:txBody>
        </p:sp>
        <p:sp>
          <p:nvSpPr>
            <p:cNvPr id="27703" name="Line 26"/>
            <p:cNvSpPr>
              <a:spLocks noChangeShapeType="1"/>
            </p:cNvSpPr>
            <p:nvPr/>
          </p:nvSpPr>
          <p:spPr bwMode="auto">
            <a:xfrm>
              <a:off x="2392" y="793"/>
              <a:ext cx="0" cy="1104"/>
            </a:xfrm>
            <a:prstGeom prst="line">
              <a:avLst/>
            </a:prstGeom>
            <a:noFill/>
            <a:ln w="25400">
              <a:solidFill>
                <a:srgbClr val="000000"/>
              </a:solidFill>
              <a:round/>
              <a:headEnd/>
              <a:tailEnd/>
            </a:ln>
          </p:spPr>
          <p:txBody>
            <a:bodyPr wrap="none" anchor="ctr"/>
            <a:lstStyle/>
            <a:p>
              <a:endParaRPr lang="zh-CN" altLang="en-US"/>
            </a:p>
          </p:txBody>
        </p:sp>
        <p:sp>
          <p:nvSpPr>
            <p:cNvPr id="27704" name="Oval 27"/>
            <p:cNvSpPr>
              <a:spLocks noChangeArrowheads="1"/>
            </p:cNvSpPr>
            <p:nvPr/>
          </p:nvSpPr>
          <p:spPr bwMode="auto">
            <a:xfrm>
              <a:off x="4205" y="1501"/>
              <a:ext cx="288" cy="288"/>
            </a:xfrm>
            <a:prstGeom prst="ellipse">
              <a:avLst/>
            </a:prstGeom>
            <a:solidFill>
              <a:srgbClr val="B7FFDB"/>
            </a:solidFill>
            <a:ln w="38100">
              <a:solidFill>
                <a:srgbClr val="000000"/>
              </a:solidFill>
              <a:round/>
              <a:headEnd/>
              <a:tailEnd/>
            </a:ln>
          </p:spPr>
          <p:txBody>
            <a:bodyPr wrap="none" anchor="ctr"/>
            <a:lstStyle/>
            <a:p>
              <a:endParaRPr lang="zh-CN" altLang="en-US"/>
            </a:p>
          </p:txBody>
        </p:sp>
        <p:sp>
          <p:nvSpPr>
            <p:cNvPr id="27705" name="Line 28"/>
            <p:cNvSpPr>
              <a:spLocks noChangeShapeType="1"/>
            </p:cNvSpPr>
            <p:nvPr/>
          </p:nvSpPr>
          <p:spPr bwMode="auto">
            <a:xfrm>
              <a:off x="4206" y="1648"/>
              <a:ext cx="288" cy="0"/>
            </a:xfrm>
            <a:prstGeom prst="line">
              <a:avLst/>
            </a:prstGeom>
            <a:noFill/>
            <a:ln w="38100">
              <a:solidFill>
                <a:schemeClr val="tx1"/>
              </a:solidFill>
              <a:round/>
              <a:headEnd/>
              <a:tailEnd/>
            </a:ln>
          </p:spPr>
          <p:txBody>
            <a:bodyPr wrap="none" anchor="ctr"/>
            <a:lstStyle/>
            <a:p>
              <a:endParaRPr lang="zh-CN" altLang="en-US"/>
            </a:p>
          </p:txBody>
        </p:sp>
        <p:sp>
          <p:nvSpPr>
            <p:cNvPr id="27706" name="Rectangle 29"/>
            <p:cNvSpPr>
              <a:spLocks noChangeArrowheads="1"/>
            </p:cNvSpPr>
            <p:nvPr/>
          </p:nvSpPr>
          <p:spPr bwMode="auto">
            <a:xfrm>
              <a:off x="4080" y="1233"/>
              <a:ext cx="240" cy="288"/>
            </a:xfrm>
            <a:prstGeom prst="rect">
              <a:avLst/>
            </a:prstGeom>
            <a:noFill/>
            <a:ln w="28575">
              <a:noFill/>
              <a:miter lim="800000"/>
              <a:headEnd/>
              <a:tailEnd/>
            </a:ln>
          </p:spPr>
          <p:txBody>
            <a:bodyPr wrap="none">
              <a:spAutoFit/>
            </a:bodyPr>
            <a:lstStyle/>
            <a:p>
              <a:r>
                <a:rPr lang="en-US" altLang="zh-CN" sz="2400" i="1">
                  <a:solidFill>
                    <a:srgbClr val="FF0066"/>
                  </a:solidFill>
                  <a:ea typeface="宋体" pitchFamily="2" charset="-122"/>
                </a:rPr>
                <a:t>i</a:t>
              </a:r>
              <a:r>
                <a:rPr lang="en-US" altLang="zh-CN" sz="2400" baseline="-25000">
                  <a:solidFill>
                    <a:srgbClr val="FF0066"/>
                  </a:solidFill>
                  <a:ea typeface="宋体" pitchFamily="2" charset="-122"/>
                </a:rPr>
                <a:t>S</a:t>
              </a:r>
            </a:p>
          </p:txBody>
        </p:sp>
        <p:sp>
          <p:nvSpPr>
            <p:cNvPr id="27707" name="Line 30"/>
            <p:cNvSpPr>
              <a:spLocks noChangeShapeType="1"/>
            </p:cNvSpPr>
            <p:nvPr/>
          </p:nvSpPr>
          <p:spPr bwMode="auto">
            <a:xfrm flipV="1">
              <a:off x="4350" y="1312"/>
              <a:ext cx="1" cy="181"/>
            </a:xfrm>
            <a:prstGeom prst="line">
              <a:avLst/>
            </a:prstGeom>
            <a:noFill/>
            <a:ln w="38100">
              <a:solidFill>
                <a:srgbClr val="FF3300"/>
              </a:solidFill>
              <a:round/>
              <a:headEnd/>
              <a:tailEnd type="stealth" w="med" len="lg"/>
            </a:ln>
          </p:spPr>
          <p:txBody>
            <a:bodyPr wrap="none" anchor="ctr"/>
            <a:lstStyle/>
            <a:p>
              <a:endParaRPr lang="zh-CN" altLang="en-US"/>
            </a:p>
          </p:txBody>
        </p:sp>
        <p:sp>
          <p:nvSpPr>
            <p:cNvPr id="27708" name="Oval 31"/>
            <p:cNvSpPr>
              <a:spLocks noChangeArrowheads="1"/>
            </p:cNvSpPr>
            <p:nvPr/>
          </p:nvSpPr>
          <p:spPr bwMode="auto">
            <a:xfrm flipH="1">
              <a:off x="2990" y="768"/>
              <a:ext cx="48" cy="48"/>
            </a:xfrm>
            <a:prstGeom prst="ellipse">
              <a:avLst/>
            </a:prstGeom>
            <a:solidFill>
              <a:schemeClr val="tx2"/>
            </a:solidFill>
            <a:ln w="28575">
              <a:solidFill>
                <a:schemeClr val="tx1"/>
              </a:solidFill>
              <a:round/>
              <a:headEnd/>
              <a:tailEnd/>
            </a:ln>
          </p:spPr>
          <p:txBody>
            <a:bodyPr wrap="none" anchor="ctr"/>
            <a:lstStyle/>
            <a:p>
              <a:endParaRPr lang="zh-CN" altLang="en-US"/>
            </a:p>
          </p:txBody>
        </p:sp>
        <p:sp>
          <p:nvSpPr>
            <p:cNvPr id="27709" name="Oval 32"/>
            <p:cNvSpPr>
              <a:spLocks noChangeArrowheads="1"/>
            </p:cNvSpPr>
            <p:nvPr/>
          </p:nvSpPr>
          <p:spPr bwMode="auto">
            <a:xfrm flipH="1">
              <a:off x="2994" y="1867"/>
              <a:ext cx="48" cy="48"/>
            </a:xfrm>
            <a:prstGeom prst="ellipse">
              <a:avLst/>
            </a:prstGeom>
            <a:solidFill>
              <a:schemeClr val="tx2"/>
            </a:solidFill>
            <a:ln w="28575">
              <a:solidFill>
                <a:schemeClr val="tx1"/>
              </a:solidFill>
              <a:round/>
              <a:headEnd/>
              <a:tailEnd/>
            </a:ln>
          </p:spPr>
          <p:txBody>
            <a:bodyPr wrap="none" anchor="ctr"/>
            <a:lstStyle/>
            <a:p>
              <a:endParaRPr lang="zh-CN" altLang="en-US"/>
            </a:p>
          </p:txBody>
        </p:sp>
        <p:sp>
          <p:nvSpPr>
            <p:cNvPr id="27710" name="Rectangle 38"/>
            <p:cNvSpPr>
              <a:spLocks noChangeArrowheads="1"/>
            </p:cNvSpPr>
            <p:nvPr/>
          </p:nvSpPr>
          <p:spPr bwMode="auto">
            <a:xfrm rot="-5400000">
              <a:off x="2247" y="1249"/>
              <a:ext cx="288" cy="96"/>
            </a:xfrm>
            <a:prstGeom prst="rect">
              <a:avLst/>
            </a:prstGeom>
            <a:solidFill>
              <a:srgbClr val="B7FFDB"/>
            </a:solidFill>
            <a:ln w="38100">
              <a:solidFill>
                <a:srgbClr val="000000"/>
              </a:solidFill>
              <a:miter lim="800000"/>
              <a:headEnd/>
              <a:tailEnd/>
            </a:ln>
          </p:spPr>
          <p:txBody>
            <a:bodyPr wrap="none" anchor="ctr"/>
            <a:lstStyle/>
            <a:p>
              <a:endParaRPr lang="zh-CN" altLang="en-US"/>
            </a:p>
          </p:txBody>
        </p:sp>
        <p:sp>
          <p:nvSpPr>
            <p:cNvPr id="27711" name="Text Box 39"/>
            <p:cNvSpPr txBox="1">
              <a:spLocks noChangeArrowheads="1"/>
            </p:cNvSpPr>
            <p:nvPr/>
          </p:nvSpPr>
          <p:spPr bwMode="auto">
            <a:xfrm>
              <a:off x="2018" y="1141"/>
              <a:ext cx="308" cy="288"/>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R</a:t>
              </a:r>
              <a:r>
                <a:rPr lang="en-US" altLang="zh-CN" sz="2400" baseline="-25000">
                  <a:ea typeface="宋体" pitchFamily="2" charset="-122"/>
                </a:rPr>
                <a:t>1</a:t>
              </a:r>
              <a:endParaRPr lang="en-US" altLang="zh-CN" sz="2400" b="0">
                <a:ea typeface="宋体" pitchFamily="2" charset="-122"/>
              </a:endParaRPr>
            </a:p>
          </p:txBody>
        </p:sp>
        <p:sp>
          <p:nvSpPr>
            <p:cNvPr id="27712" name="Rectangle 40"/>
            <p:cNvSpPr>
              <a:spLocks noChangeArrowheads="1"/>
            </p:cNvSpPr>
            <p:nvPr/>
          </p:nvSpPr>
          <p:spPr bwMode="auto">
            <a:xfrm rot="10800000">
              <a:off x="3427" y="745"/>
              <a:ext cx="288" cy="96"/>
            </a:xfrm>
            <a:prstGeom prst="rect">
              <a:avLst/>
            </a:prstGeom>
            <a:solidFill>
              <a:srgbClr val="B7FFDB"/>
            </a:solidFill>
            <a:ln w="38100">
              <a:solidFill>
                <a:srgbClr val="000000"/>
              </a:solidFill>
              <a:miter lim="800000"/>
              <a:headEnd/>
              <a:tailEnd/>
            </a:ln>
          </p:spPr>
          <p:txBody>
            <a:bodyPr wrap="none" anchor="ctr"/>
            <a:lstStyle/>
            <a:p>
              <a:endParaRPr lang="zh-CN" altLang="en-US"/>
            </a:p>
          </p:txBody>
        </p:sp>
        <p:sp>
          <p:nvSpPr>
            <p:cNvPr id="27713" name="Text Box 41"/>
            <p:cNvSpPr txBox="1">
              <a:spLocks noChangeArrowheads="1"/>
            </p:cNvSpPr>
            <p:nvPr/>
          </p:nvSpPr>
          <p:spPr bwMode="auto">
            <a:xfrm>
              <a:off x="3923" y="490"/>
              <a:ext cx="233" cy="288"/>
            </a:xfrm>
            <a:prstGeom prst="rect">
              <a:avLst/>
            </a:prstGeom>
            <a:noFill/>
            <a:ln w="9525">
              <a:noFill/>
              <a:miter lim="800000"/>
              <a:headEnd/>
              <a:tailEnd/>
            </a:ln>
          </p:spPr>
          <p:txBody>
            <a:bodyPr wrap="none" anchor="ctr">
              <a:spAutoFit/>
            </a:bodyPr>
            <a:lstStyle/>
            <a:p>
              <a:pPr eaLnBrk="1" hangingPunct="1"/>
              <a:r>
                <a:rPr lang="en-US" altLang="zh-CN" sz="2400" i="1">
                  <a:solidFill>
                    <a:srgbClr val="FF0066"/>
                  </a:solidFill>
                  <a:ea typeface="宋体" pitchFamily="2" charset="-122"/>
                </a:rPr>
                <a:t>i</a:t>
              </a:r>
              <a:r>
                <a:rPr lang="en-US" altLang="zh-CN" sz="2400" baseline="-25000">
                  <a:solidFill>
                    <a:srgbClr val="FF0066"/>
                  </a:solidFill>
                  <a:ea typeface="宋体" pitchFamily="2" charset="-122"/>
                </a:rPr>
                <a:t>3</a:t>
              </a:r>
              <a:endParaRPr lang="en-US" altLang="zh-CN" sz="2400" b="0">
                <a:solidFill>
                  <a:srgbClr val="FF0066"/>
                </a:solidFill>
                <a:ea typeface="宋体" pitchFamily="2" charset="-122"/>
              </a:endParaRPr>
            </a:p>
          </p:txBody>
        </p:sp>
        <p:sp>
          <p:nvSpPr>
            <p:cNvPr id="27714" name="Line 42"/>
            <p:cNvSpPr>
              <a:spLocks noChangeShapeType="1"/>
            </p:cNvSpPr>
            <p:nvPr/>
          </p:nvSpPr>
          <p:spPr bwMode="auto">
            <a:xfrm rot="10800000" flipV="1">
              <a:off x="3872" y="793"/>
              <a:ext cx="235"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630827" name="Text Box 43"/>
            <p:cNvSpPr txBox="1">
              <a:spLocks noChangeArrowheads="1"/>
            </p:cNvSpPr>
            <p:nvPr/>
          </p:nvSpPr>
          <p:spPr bwMode="auto">
            <a:xfrm>
              <a:off x="4252" y="497"/>
              <a:ext cx="244" cy="288"/>
            </a:xfrm>
            <a:prstGeom prst="rect">
              <a:avLst/>
            </a:prstGeom>
            <a:noFill/>
            <a:ln w="9525">
              <a:noFill/>
              <a:miter lim="800000"/>
              <a:headEnd/>
              <a:tailEnd/>
            </a:ln>
            <a:effectLst/>
          </p:spPr>
          <p:txBody>
            <a:bodyPr wrap="none" anchor="ctr">
              <a:spAutoFit/>
            </a:bodyPr>
            <a:lstStyle/>
            <a:p>
              <a:pPr eaLnBrk="1" hangingPunct="1">
                <a:defRPr/>
              </a:pPr>
              <a:r>
                <a:rPr lang="en-US" altLang="zh-CN" sz="2400">
                  <a:solidFill>
                    <a:srgbClr val="6600FF"/>
                  </a:solidFill>
                  <a:effectLst>
                    <a:outerShdw blurRad="38100" dist="38100" dir="2700000" algn="tl">
                      <a:srgbClr val="000000"/>
                    </a:outerShdw>
                  </a:effectLst>
                  <a:ea typeface="宋体" pitchFamily="2" charset="-122"/>
                </a:rPr>
                <a:t>B</a:t>
              </a:r>
            </a:p>
          </p:txBody>
        </p:sp>
        <p:sp>
          <p:nvSpPr>
            <p:cNvPr id="27716" name="Text Box 44"/>
            <p:cNvSpPr txBox="1">
              <a:spLocks noChangeArrowheads="1"/>
            </p:cNvSpPr>
            <p:nvPr/>
          </p:nvSpPr>
          <p:spPr bwMode="auto">
            <a:xfrm>
              <a:off x="3419" y="442"/>
              <a:ext cx="308" cy="288"/>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R</a:t>
              </a:r>
              <a:r>
                <a:rPr lang="en-US" altLang="zh-CN" sz="2400" baseline="-25000">
                  <a:ea typeface="宋体" pitchFamily="2" charset="-122"/>
                </a:rPr>
                <a:t>3</a:t>
              </a:r>
              <a:endParaRPr lang="en-US" altLang="zh-CN" sz="2400" b="0">
                <a:ea typeface="宋体" pitchFamily="2" charset="-122"/>
              </a:endParaRPr>
            </a:p>
          </p:txBody>
        </p:sp>
        <p:sp>
          <p:nvSpPr>
            <p:cNvPr id="27717" name="Text Box 45"/>
            <p:cNvSpPr txBox="1">
              <a:spLocks noChangeArrowheads="1"/>
            </p:cNvSpPr>
            <p:nvPr/>
          </p:nvSpPr>
          <p:spPr bwMode="auto">
            <a:xfrm>
              <a:off x="2727" y="765"/>
              <a:ext cx="254" cy="327"/>
            </a:xfrm>
            <a:prstGeom prst="rect">
              <a:avLst/>
            </a:prstGeom>
            <a:noFill/>
            <a:ln w="9525">
              <a:noFill/>
              <a:miter lim="800000"/>
              <a:headEnd/>
              <a:tailEnd/>
            </a:ln>
          </p:spPr>
          <p:txBody>
            <a:bodyPr wrap="none" anchor="ctr">
              <a:spAutoFit/>
            </a:bodyPr>
            <a:lstStyle/>
            <a:p>
              <a:pPr eaLnBrk="1" hangingPunct="1"/>
              <a:r>
                <a:rPr lang="en-US" altLang="zh-CN" i="1">
                  <a:solidFill>
                    <a:srgbClr val="FF0066"/>
                  </a:solidFill>
                  <a:ea typeface="宋体" pitchFamily="2" charset="-122"/>
                </a:rPr>
                <a:t>i</a:t>
              </a:r>
              <a:r>
                <a:rPr lang="en-US" altLang="zh-CN" baseline="-25000">
                  <a:solidFill>
                    <a:srgbClr val="FF0066"/>
                  </a:solidFill>
                  <a:ea typeface="宋体" pitchFamily="2" charset="-122"/>
                </a:rPr>
                <a:t>2</a:t>
              </a:r>
              <a:endParaRPr lang="en-US" altLang="zh-CN" b="0">
                <a:solidFill>
                  <a:srgbClr val="FF0066"/>
                </a:solidFill>
                <a:ea typeface="宋体" pitchFamily="2" charset="-122"/>
              </a:endParaRPr>
            </a:p>
          </p:txBody>
        </p:sp>
        <p:sp>
          <p:nvSpPr>
            <p:cNvPr id="27718" name="Line 46"/>
            <p:cNvSpPr>
              <a:spLocks noChangeShapeType="1"/>
            </p:cNvSpPr>
            <p:nvPr/>
          </p:nvSpPr>
          <p:spPr bwMode="auto">
            <a:xfrm rot="-5400000">
              <a:off x="2898" y="942"/>
              <a:ext cx="235"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27719" name="Line 5"/>
            <p:cNvSpPr>
              <a:spLocks noChangeShapeType="1"/>
            </p:cNvSpPr>
            <p:nvPr/>
          </p:nvSpPr>
          <p:spPr bwMode="auto">
            <a:xfrm rot="5400000" flipV="1">
              <a:off x="2276" y="958"/>
              <a:ext cx="235"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27720" name="Line 7"/>
            <p:cNvSpPr>
              <a:spLocks noChangeShapeType="1"/>
            </p:cNvSpPr>
            <p:nvPr/>
          </p:nvSpPr>
          <p:spPr bwMode="auto">
            <a:xfrm rot="5400000" flipV="1">
              <a:off x="5182" y="961"/>
              <a:ext cx="235" cy="0"/>
            </a:xfrm>
            <a:prstGeom prst="line">
              <a:avLst/>
            </a:prstGeom>
            <a:noFill/>
            <a:ln w="38100">
              <a:solidFill>
                <a:srgbClr val="CC00FF"/>
              </a:solidFill>
              <a:round/>
              <a:headEnd/>
              <a:tailEnd type="stealth" w="med" len="lg"/>
            </a:ln>
          </p:spPr>
          <p:txBody>
            <a:bodyPr wrap="none" anchor="ctr"/>
            <a:lstStyle/>
            <a:p>
              <a:endParaRPr lang="zh-CN" altLang="en-US"/>
            </a:p>
          </p:txBody>
        </p:sp>
      </p:grpSp>
      <p:sp>
        <p:nvSpPr>
          <p:cNvPr id="27656" name="Text Box 56"/>
          <p:cNvSpPr txBox="1">
            <a:spLocks noChangeArrowheads="1"/>
          </p:cNvSpPr>
          <p:nvPr/>
        </p:nvSpPr>
        <p:spPr bwMode="auto">
          <a:xfrm>
            <a:off x="-9525" y="4872038"/>
            <a:ext cx="3830638" cy="492125"/>
          </a:xfrm>
          <a:prstGeom prst="rect">
            <a:avLst/>
          </a:prstGeom>
          <a:noFill/>
          <a:ln w="28575">
            <a:noFill/>
            <a:miter lim="800000"/>
            <a:headEnd/>
            <a:tailEnd/>
          </a:ln>
        </p:spPr>
        <p:txBody>
          <a:bodyPr anchor="ctr">
            <a:spAutoFit/>
          </a:bodyPr>
          <a:lstStyle/>
          <a:p>
            <a:pPr algn="l"/>
            <a:r>
              <a:rPr lang="zh-CN" altLang="en-US" sz="2600">
                <a:solidFill>
                  <a:srgbClr val="CC3300"/>
                </a:solidFill>
                <a:ea typeface="华文中宋" pitchFamily="2" charset="-122"/>
              </a:rPr>
              <a:t>  注意列</a:t>
            </a:r>
            <a:r>
              <a:rPr lang="en-US" altLang="zh-CN" sz="2600">
                <a:solidFill>
                  <a:srgbClr val="CC3300"/>
                </a:solidFill>
                <a:ea typeface="华文中宋" pitchFamily="2" charset="-122"/>
              </a:rPr>
              <a:t>KVL</a:t>
            </a:r>
            <a:r>
              <a:rPr lang="zh-CN" altLang="en-US" sz="2600">
                <a:solidFill>
                  <a:srgbClr val="CC3300"/>
                </a:solidFill>
                <a:ea typeface="华文中宋" pitchFamily="2" charset="-122"/>
              </a:rPr>
              <a:t>方程时：</a:t>
            </a:r>
            <a:endParaRPr lang="zh-CN" altLang="en-US" sz="2600">
              <a:solidFill>
                <a:srgbClr val="CC3300"/>
              </a:solidFill>
              <a:latin typeface="华文中宋" pitchFamily="2" charset="-122"/>
              <a:ea typeface="华文中宋" pitchFamily="2" charset="-122"/>
            </a:endParaRPr>
          </a:p>
        </p:txBody>
      </p:sp>
      <p:grpSp>
        <p:nvGrpSpPr>
          <p:cNvPr id="27657" name="Group 81"/>
          <p:cNvGrpSpPr>
            <a:grpSpLocks/>
          </p:cNvGrpSpPr>
          <p:nvPr/>
        </p:nvGrpSpPr>
        <p:grpSpPr bwMode="auto">
          <a:xfrm>
            <a:off x="7059613" y="2339975"/>
            <a:ext cx="579437" cy="971550"/>
            <a:chOff x="4447" y="1311"/>
            <a:chExt cx="365" cy="612"/>
          </a:xfrm>
        </p:grpSpPr>
        <p:sp>
          <p:nvSpPr>
            <p:cNvPr id="27678" name="Text Box 64"/>
            <p:cNvSpPr txBox="1">
              <a:spLocks noChangeArrowheads="1"/>
            </p:cNvSpPr>
            <p:nvPr/>
          </p:nvSpPr>
          <p:spPr bwMode="auto">
            <a:xfrm>
              <a:off x="4447" y="1311"/>
              <a:ext cx="227" cy="291"/>
            </a:xfrm>
            <a:prstGeom prst="rect">
              <a:avLst/>
            </a:prstGeom>
            <a:noFill/>
            <a:ln w="9525">
              <a:noFill/>
              <a:miter lim="800000"/>
              <a:headEnd/>
              <a:tailEnd/>
            </a:ln>
          </p:spPr>
          <p:txBody>
            <a:bodyPr wrap="none" anchor="ctr">
              <a:spAutoFit/>
            </a:bodyPr>
            <a:lstStyle/>
            <a:p>
              <a:pPr eaLnBrk="1" hangingPunct="1"/>
              <a:r>
                <a:rPr lang="en-US" altLang="zh-CN" sz="2400">
                  <a:ea typeface="宋体" pitchFamily="2" charset="-122"/>
                </a:rPr>
                <a:t>+</a:t>
              </a:r>
            </a:p>
          </p:txBody>
        </p:sp>
        <p:sp>
          <p:nvSpPr>
            <p:cNvPr id="27679" name="Text Box 65"/>
            <p:cNvSpPr txBox="1">
              <a:spLocks noChangeArrowheads="1"/>
            </p:cNvSpPr>
            <p:nvPr/>
          </p:nvSpPr>
          <p:spPr bwMode="auto">
            <a:xfrm>
              <a:off x="4458" y="1635"/>
              <a:ext cx="212" cy="288"/>
            </a:xfrm>
            <a:prstGeom prst="rect">
              <a:avLst/>
            </a:prstGeom>
            <a:noFill/>
            <a:ln w="9525">
              <a:noFill/>
              <a:miter lim="800000"/>
              <a:headEnd/>
              <a:tailEnd/>
            </a:ln>
          </p:spPr>
          <p:txBody>
            <a:bodyPr wrap="none" anchor="ctr">
              <a:spAutoFit/>
            </a:bodyPr>
            <a:lstStyle/>
            <a:p>
              <a:pPr eaLnBrk="1" hangingPunct="1"/>
              <a:r>
                <a:rPr lang="en-US" altLang="zh-CN" sz="2400">
                  <a:ea typeface="宋体" pitchFamily="2" charset="-122"/>
                </a:rPr>
                <a:t>–</a:t>
              </a:r>
            </a:p>
          </p:txBody>
        </p:sp>
        <p:sp>
          <p:nvSpPr>
            <p:cNvPr id="27680" name="Text Box 80"/>
            <p:cNvSpPr txBox="1">
              <a:spLocks noChangeArrowheads="1"/>
            </p:cNvSpPr>
            <p:nvPr/>
          </p:nvSpPr>
          <p:spPr bwMode="auto">
            <a:xfrm>
              <a:off x="4454" y="1489"/>
              <a:ext cx="358" cy="288"/>
            </a:xfrm>
            <a:prstGeom prst="rect">
              <a:avLst/>
            </a:prstGeom>
            <a:noFill/>
            <a:ln w="9525">
              <a:noFill/>
              <a:miter lim="800000"/>
              <a:headEnd/>
              <a:tailEnd/>
            </a:ln>
          </p:spPr>
          <p:txBody>
            <a:bodyPr wrap="none" anchor="ctr">
              <a:spAutoFit/>
            </a:bodyPr>
            <a:lstStyle/>
            <a:p>
              <a:pPr eaLnBrk="1" hangingPunct="1"/>
              <a:r>
                <a:rPr lang="en-US" altLang="zh-CN" sz="2400" i="1">
                  <a:ea typeface="宋体" pitchFamily="2" charset="-122"/>
                </a:rPr>
                <a:t>u</a:t>
              </a:r>
              <a:r>
                <a:rPr lang="en-US" altLang="zh-CN" sz="2400" baseline="-25000">
                  <a:ea typeface="宋体" pitchFamily="2" charset="-122"/>
                </a:rPr>
                <a:t>S2</a:t>
              </a:r>
            </a:p>
          </p:txBody>
        </p:sp>
      </p:grpSp>
      <p:sp>
        <p:nvSpPr>
          <p:cNvPr id="27658" name="Text Box 36"/>
          <p:cNvSpPr txBox="1">
            <a:spLocks noChangeArrowheads="1"/>
          </p:cNvSpPr>
          <p:nvPr/>
        </p:nvSpPr>
        <p:spPr bwMode="auto">
          <a:xfrm>
            <a:off x="153988" y="4203700"/>
            <a:ext cx="5857875" cy="457200"/>
          </a:xfrm>
          <a:prstGeom prst="rect">
            <a:avLst/>
          </a:prstGeom>
          <a:noFill/>
          <a:ln w="28575">
            <a:noFill/>
            <a:miter lim="800000"/>
            <a:headEnd/>
            <a:tailEnd/>
          </a:ln>
        </p:spPr>
        <p:txBody>
          <a:bodyPr>
            <a:spAutoFit/>
          </a:bodyPr>
          <a:lstStyle/>
          <a:p>
            <a:pPr algn="l"/>
            <a:r>
              <a:rPr lang="zh-CN" altLang="en-US" sz="2400">
                <a:solidFill>
                  <a:srgbClr val="0000FF"/>
                </a:solidFill>
                <a:ea typeface="华文中宋" pitchFamily="2" charset="-122"/>
                <a:sym typeface="Wingdings 2" pitchFamily="18" charset="2"/>
              </a:rPr>
              <a:t>网孔</a:t>
            </a:r>
            <a:r>
              <a:rPr lang="en-US" altLang="zh-CN" sz="2400">
                <a:solidFill>
                  <a:srgbClr val="0000FF"/>
                </a:solidFill>
                <a:ea typeface="华文中宋" pitchFamily="2" charset="-122"/>
                <a:sym typeface="Wingdings 2" pitchFamily="18" charset="2"/>
              </a:rPr>
              <a:t>3:</a:t>
            </a:r>
            <a:r>
              <a:rPr lang="en-US" altLang="zh-CN" sz="2400" i="1">
                <a:solidFill>
                  <a:srgbClr val="0000FF"/>
                </a:solidFill>
                <a:ea typeface="华文中宋" pitchFamily="2" charset="-122"/>
              </a:rPr>
              <a:t>   i</a:t>
            </a:r>
            <a:r>
              <a:rPr lang="en-US" altLang="zh-CN" sz="2400" baseline="-25000">
                <a:solidFill>
                  <a:srgbClr val="0000FF"/>
                </a:solidFill>
                <a:ea typeface="华文中宋" pitchFamily="2" charset="-122"/>
              </a:rPr>
              <a:t>4 </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4</a:t>
            </a:r>
            <a:r>
              <a:rPr lang="en-US" altLang="zh-CN" sz="2400" i="1" baseline="-25000">
                <a:solidFill>
                  <a:srgbClr val="0000FF"/>
                </a:solidFill>
                <a:ea typeface="华文中宋" pitchFamily="2" charset="-122"/>
              </a:rPr>
              <a:t> </a:t>
            </a:r>
            <a:r>
              <a:rPr lang="en-US" altLang="zh-CN" sz="2400">
                <a:solidFill>
                  <a:srgbClr val="0000FF"/>
                </a:solidFill>
                <a:ea typeface="华文中宋" pitchFamily="2" charset="-122"/>
              </a:rPr>
              <a:t>+</a:t>
            </a:r>
            <a:r>
              <a:rPr lang="en-US" altLang="zh-CN" sz="2400" baseline="-25000">
                <a:solidFill>
                  <a:srgbClr val="0000FF"/>
                </a:solidFill>
                <a:ea typeface="华文中宋" pitchFamily="2" charset="-122"/>
              </a:rPr>
              <a:t> </a:t>
            </a:r>
            <a:r>
              <a:rPr lang="en-US" altLang="zh-CN" sz="2400" i="1">
                <a:solidFill>
                  <a:srgbClr val="0000FF"/>
                </a:solidFill>
                <a:ea typeface="华文中宋" pitchFamily="2" charset="-122"/>
              </a:rPr>
              <a:t>i</a:t>
            </a:r>
            <a:r>
              <a:rPr lang="en-US" altLang="zh-CN" sz="2400" baseline="-25000">
                <a:solidFill>
                  <a:srgbClr val="0000FF"/>
                </a:solidFill>
                <a:ea typeface="华文中宋" pitchFamily="2" charset="-122"/>
              </a:rPr>
              <a:t>S </a:t>
            </a:r>
            <a:r>
              <a:rPr lang="en-US" altLang="zh-CN" sz="2400" i="1">
                <a:solidFill>
                  <a:srgbClr val="0000FF"/>
                </a:solidFill>
                <a:ea typeface="华文中宋" pitchFamily="2" charset="-122"/>
              </a:rPr>
              <a:t>R</a:t>
            </a:r>
            <a:r>
              <a:rPr lang="en-US" altLang="zh-CN" sz="2400" baseline="-25000">
                <a:solidFill>
                  <a:srgbClr val="0000FF"/>
                </a:solidFill>
                <a:ea typeface="华文中宋" pitchFamily="2" charset="-122"/>
              </a:rPr>
              <a:t>5 </a:t>
            </a:r>
            <a:r>
              <a:rPr lang="en-US" altLang="zh-CN" sz="2400">
                <a:solidFill>
                  <a:srgbClr val="0000FF"/>
                </a:solidFill>
                <a:ea typeface="华文中宋" pitchFamily="2" charset="-122"/>
              </a:rPr>
              <a:t>– </a:t>
            </a:r>
            <a:r>
              <a:rPr lang="en-US" altLang="zh-CN" sz="2400" i="1">
                <a:solidFill>
                  <a:srgbClr val="0000FF"/>
                </a:solidFill>
                <a:ea typeface="华文中宋" pitchFamily="2" charset="-122"/>
              </a:rPr>
              <a:t>u</a:t>
            </a:r>
            <a:r>
              <a:rPr lang="en-US" altLang="zh-CN" sz="2400" baseline="-25000">
                <a:solidFill>
                  <a:srgbClr val="0000FF"/>
                </a:solidFill>
                <a:ea typeface="华文中宋" pitchFamily="2" charset="-122"/>
              </a:rPr>
              <a:t>S2</a:t>
            </a:r>
            <a:r>
              <a:rPr lang="en-US" altLang="zh-CN" sz="2400">
                <a:solidFill>
                  <a:srgbClr val="0000FF"/>
                </a:solidFill>
                <a:ea typeface="华文中宋" pitchFamily="2" charset="-122"/>
              </a:rPr>
              <a:t> = 0</a:t>
            </a:r>
          </a:p>
        </p:txBody>
      </p:sp>
      <p:sp>
        <p:nvSpPr>
          <p:cNvPr id="80" name="Text Box 56"/>
          <p:cNvSpPr txBox="1">
            <a:spLocks noChangeArrowheads="1"/>
          </p:cNvSpPr>
          <p:nvPr/>
        </p:nvSpPr>
        <p:spPr bwMode="auto">
          <a:xfrm>
            <a:off x="1262063" y="5797550"/>
            <a:ext cx="5616575" cy="492125"/>
          </a:xfrm>
          <a:prstGeom prst="rect">
            <a:avLst/>
          </a:prstGeom>
          <a:noFill/>
          <a:ln w="28575">
            <a:noFill/>
            <a:miter lim="800000"/>
            <a:headEnd/>
            <a:tailEnd/>
          </a:ln>
        </p:spPr>
        <p:txBody>
          <a:bodyPr anchor="ctr">
            <a:spAutoFit/>
          </a:bodyPr>
          <a:lstStyle/>
          <a:p>
            <a:pPr algn="l">
              <a:defRPr/>
            </a:pPr>
            <a:r>
              <a:rPr lang="zh-CN" altLang="en-US" sz="2600" dirty="0">
                <a:solidFill>
                  <a:srgbClr val="CC3300"/>
                </a:solidFill>
                <a:latin typeface="华文中宋" pitchFamily="2" charset="-122"/>
                <a:ea typeface="华文中宋" pitchFamily="2" charset="-122"/>
                <a:sym typeface="Wingdings 2" pitchFamily="18" charset="2"/>
              </a:rPr>
              <a:t> </a:t>
            </a:r>
            <a:r>
              <a:rPr lang="en-US" altLang="zh-CN" sz="2600" dirty="0">
                <a:solidFill>
                  <a:srgbClr val="CC3300"/>
                </a:solidFill>
                <a:latin typeface="+mn-lt"/>
                <a:ea typeface="华文中宋" pitchFamily="2" charset="-122"/>
                <a:sym typeface="Wingdings 2" pitchFamily="18" charset="2"/>
              </a:rPr>
              <a:t>2. </a:t>
            </a:r>
            <a:r>
              <a:rPr lang="zh-CN" altLang="en-US" sz="2600" dirty="0">
                <a:solidFill>
                  <a:srgbClr val="CC3300"/>
                </a:solidFill>
                <a:latin typeface="华文中宋" pitchFamily="2" charset="-122"/>
                <a:ea typeface="华文中宋" pitchFamily="2" charset="-122"/>
                <a:sym typeface="Wingdings 2" pitchFamily="18" charset="2"/>
              </a:rPr>
              <a:t>尽量不选含有电流源的回路。</a:t>
            </a:r>
            <a:endParaRPr lang="zh-CN" altLang="en-US" sz="2600" dirty="0">
              <a:solidFill>
                <a:srgbClr val="CC3300"/>
              </a:solidFill>
              <a:latin typeface="华文中宋" pitchFamily="2" charset="-122"/>
              <a:ea typeface="华文中宋" pitchFamily="2" charset="-122"/>
            </a:endParaRPr>
          </a:p>
        </p:txBody>
      </p:sp>
      <p:sp>
        <p:nvSpPr>
          <p:cNvPr id="27660" name="AutoShape 31"/>
          <p:cNvSpPr>
            <a:spLocks/>
          </p:cNvSpPr>
          <p:nvPr/>
        </p:nvSpPr>
        <p:spPr bwMode="auto">
          <a:xfrm>
            <a:off x="5513388" y="3825875"/>
            <a:ext cx="153987" cy="771525"/>
          </a:xfrm>
          <a:prstGeom prst="rightBrace">
            <a:avLst>
              <a:gd name="adj1" fmla="val 62513"/>
              <a:gd name="adj2" fmla="val 50000"/>
            </a:avLst>
          </a:prstGeom>
          <a:noFill/>
          <a:ln w="28575">
            <a:solidFill>
              <a:srgbClr val="0000FF"/>
            </a:solidFill>
            <a:round/>
            <a:headEnd/>
            <a:tailEnd type="none" w="lg" len="lg"/>
          </a:ln>
        </p:spPr>
        <p:txBody>
          <a:bodyPr anchor="ctr"/>
          <a:lstStyle/>
          <a:p>
            <a:endParaRPr lang="zh-CN" altLang="en-US"/>
          </a:p>
        </p:txBody>
      </p:sp>
      <p:sp>
        <p:nvSpPr>
          <p:cNvPr id="12312" name="Freeform 64"/>
          <p:cNvSpPr>
            <a:spLocks/>
          </p:cNvSpPr>
          <p:nvPr/>
        </p:nvSpPr>
        <p:spPr bwMode="auto">
          <a:xfrm>
            <a:off x="5503863" y="1712913"/>
            <a:ext cx="2730500" cy="1470025"/>
          </a:xfrm>
          <a:custGeom>
            <a:avLst/>
            <a:gdLst>
              <a:gd name="T0" fmla="*/ 2147483647 w 1606"/>
              <a:gd name="T1" fmla="*/ 0 h 852"/>
              <a:gd name="T2" fmla="*/ 2147483647 w 1606"/>
              <a:gd name="T3" fmla="*/ 0 h 852"/>
              <a:gd name="T4" fmla="*/ 2147483647 w 1606"/>
              <a:gd name="T5" fmla="*/ 2147483647 h 852"/>
              <a:gd name="T6" fmla="*/ 0 w 1606"/>
              <a:gd name="T7" fmla="*/ 2147483647 h 852"/>
              <a:gd name="T8" fmla="*/ 0 w 1606"/>
              <a:gd name="T9" fmla="*/ 2147483647 h 852"/>
              <a:gd name="T10" fmla="*/ 0 60000 65536"/>
              <a:gd name="T11" fmla="*/ 0 60000 65536"/>
              <a:gd name="T12" fmla="*/ 0 60000 65536"/>
              <a:gd name="T13" fmla="*/ 0 60000 65536"/>
              <a:gd name="T14" fmla="*/ 0 60000 65536"/>
              <a:gd name="T15" fmla="*/ 0 w 1606"/>
              <a:gd name="T16" fmla="*/ 0 h 852"/>
              <a:gd name="T17" fmla="*/ 1606 w 1606"/>
              <a:gd name="T18" fmla="*/ 852 h 852"/>
            </a:gdLst>
            <a:ahLst/>
            <a:cxnLst>
              <a:cxn ang="T10">
                <a:pos x="T0" y="T1"/>
              </a:cxn>
              <a:cxn ang="T11">
                <a:pos x="T2" y="T3"/>
              </a:cxn>
              <a:cxn ang="T12">
                <a:pos x="T4" y="T5"/>
              </a:cxn>
              <a:cxn ang="T13">
                <a:pos x="T6" y="T7"/>
              </a:cxn>
              <a:cxn ang="T14">
                <a:pos x="T8" y="T9"/>
              </a:cxn>
            </a:cxnLst>
            <a:rect l="T15" t="T16" r="T17" b="T18"/>
            <a:pathLst>
              <a:path w="1606" h="852">
                <a:moveTo>
                  <a:pt x="114" y="0"/>
                </a:moveTo>
                <a:lnTo>
                  <a:pt x="1606" y="0"/>
                </a:lnTo>
                <a:lnTo>
                  <a:pt x="1606" y="852"/>
                </a:lnTo>
                <a:lnTo>
                  <a:pt x="0" y="852"/>
                </a:lnTo>
                <a:lnTo>
                  <a:pt x="0" y="130"/>
                </a:lnTo>
              </a:path>
            </a:pathLst>
          </a:custGeom>
          <a:noFill/>
          <a:ln w="38100">
            <a:solidFill>
              <a:schemeClr val="accent6">
                <a:lumMod val="75000"/>
              </a:schemeClr>
            </a:solidFill>
            <a:prstDash val="sysDash"/>
            <a:round/>
            <a:headEnd/>
            <a:tailEnd type="stealth" w="lg" len="lg"/>
          </a:ln>
        </p:spPr>
        <p:txBody>
          <a:bodyPr wrap="none" anchor="ctr"/>
          <a:lstStyle/>
          <a:p>
            <a:pPr>
              <a:defRPr/>
            </a:pPr>
            <a:endParaRPr lang="zh-CN" altLang="en-US"/>
          </a:p>
        </p:txBody>
      </p:sp>
      <p:sp>
        <p:nvSpPr>
          <p:cNvPr id="27662" name="Text Box 36"/>
          <p:cNvSpPr txBox="1">
            <a:spLocks noChangeArrowheads="1"/>
          </p:cNvSpPr>
          <p:nvPr/>
        </p:nvSpPr>
        <p:spPr bwMode="auto">
          <a:xfrm>
            <a:off x="5632450" y="3968750"/>
            <a:ext cx="3455988" cy="461963"/>
          </a:xfrm>
          <a:prstGeom prst="rect">
            <a:avLst/>
          </a:prstGeom>
          <a:noFill/>
          <a:ln w="28575">
            <a:noFill/>
            <a:miter lim="800000"/>
            <a:headEnd/>
            <a:tailEnd/>
          </a:ln>
        </p:spPr>
        <p:txBody>
          <a:bodyPr>
            <a:spAutoFit/>
          </a:bodyPr>
          <a:lstStyle/>
          <a:p>
            <a:pPr algn="l"/>
            <a:r>
              <a:rPr lang="en-US" altLang="zh-CN" sz="2400">
                <a:solidFill>
                  <a:srgbClr val="0000DE"/>
                </a:solidFill>
                <a:ea typeface="华文中宋" pitchFamily="2" charset="-122"/>
              </a:rPr>
              <a:t> </a:t>
            </a:r>
            <a:r>
              <a:rPr lang="en-US" altLang="zh-CN" sz="2400" i="1">
                <a:solidFill>
                  <a:srgbClr val="0000DE"/>
                </a:solidFill>
                <a:ea typeface="华文中宋" pitchFamily="2" charset="-122"/>
              </a:rPr>
              <a:t>i</a:t>
            </a:r>
            <a:r>
              <a:rPr lang="en-US" altLang="zh-CN" sz="2400" baseline="-25000">
                <a:solidFill>
                  <a:srgbClr val="0000DE"/>
                </a:solidFill>
                <a:ea typeface="华文中宋" pitchFamily="2" charset="-122"/>
              </a:rPr>
              <a:t>4 </a:t>
            </a:r>
            <a:r>
              <a:rPr lang="en-US" altLang="zh-CN" sz="2400" i="1">
                <a:solidFill>
                  <a:srgbClr val="0000DE"/>
                </a:solidFill>
                <a:ea typeface="华文中宋" pitchFamily="2" charset="-122"/>
              </a:rPr>
              <a:t>R</a:t>
            </a:r>
            <a:r>
              <a:rPr lang="en-US" altLang="zh-CN" sz="2400" baseline="-25000">
                <a:solidFill>
                  <a:srgbClr val="0000DE"/>
                </a:solidFill>
                <a:ea typeface="华文中宋" pitchFamily="2" charset="-122"/>
              </a:rPr>
              <a:t>4</a:t>
            </a:r>
            <a:r>
              <a:rPr lang="en-US" altLang="zh-CN" sz="2400">
                <a:solidFill>
                  <a:srgbClr val="0000DE"/>
                </a:solidFill>
                <a:ea typeface="华文中宋" pitchFamily="2" charset="-122"/>
              </a:rPr>
              <a:t>– </a:t>
            </a:r>
            <a:r>
              <a:rPr lang="en-US" altLang="zh-CN" sz="2400" i="1">
                <a:solidFill>
                  <a:srgbClr val="0000DE"/>
                </a:solidFill>
                <a:ea typeface="华文中宋" pitchFamily="2" charset="-122"/>
              </a:rPr>
              <a:t>u</a:t>
            </a:r>
            <a:r>
              <a:rPr lang="en-US" altLang="zh-CN" sz="2400" baseline="-25000">
                <a:solidFill>
                  <a:srgbClr val="0000DE"/>
                </a:solidFill>
                <a:ea typeface="华文中宋" pitchFamily="2" charset="-122"/>
              </a:rPr>
              <a:t>S1 </a:t>
            </a:r>
            <a:r>
              <a:rPr lang="en-US" altLang="zh-CN" sz="2400">
                <a:solidFill>
                  <a:srgbClr val="0000DE"/>
                </a:solidFill>
                <a:ea typeface="华文中宋" pitchFamily="2" charset="-122"/>
              </a:rPr>
              <a:t>+</a:t>
            </a:r>
            <a:r>
              <a:rPr lang="en-US" altLang="zh-CN" sz="2400" baseline="-25000">
                <a:solidFill>
                  <a:srgbClr val="0000DE"/>
                </a:solidFill>
                <a:ea typeface="华文中宋" pitchFamily="2" charset="-122"/>
              </a:rPr>
              <a:t> </a:t>
            </a:r>
            <a:r>
              <a:rPr lang="en-US" altLang="zh-CN" sz="2400" i="1">
                <a:solidFill>
                  <a:srgbClr val="0000DE"/>
                </a:solidFill>
                <a:ea typeface="华文中宋" pitchFamily="2" charset="-122"/>
              </a:rPr>
              <a:t>i</a:t>
            </a:r>
            <a:r>
              <a:rPr lang="en-US" altLang="zh-CN" sz="2400" baseline="-25000">
                <a:solidFill>
                  <a:srgbClr val="0000DE"/>
                </a:solidFill>
                <a:ea typeface="华文中宋" pitchFamily="2" charset="-122"/>
              </a:rPr>
              <a:t>2 </a:t>
            </a:r>
            <a:r>
              <a:rPr lang="en-US" altLang="zh-CN" sz="2400" i="1">
                <a:solidFill>
                  <a:srgbClr val="0000DE"/>
                </a:solidFill>
                <a:ea typeface="华文中宋" pitchFamily="2" charset="-122"/>
              </a:rPr>
              <a:t>R</a:t>
            </a:r>
            <a:r>
              <a:rPr lang="en-US" altLang="zh-CN" sz="2400" baseline="-25000">
                <a:solidFill>
                  <a:srgbClr val="0000DE"/>
                </a:solidFill>
                <a:ea typeface="华文中宋" pitchFamily="2" charset="-122"/>
              </a:rPr>
              <a:t>2 </a:t>
            </a:r>
            <a:r>
              <a:rPr lang="en-US" altLang="zh-CN" sz="2400" i="1">
                <a:solidFill>
                  <a:srgbClr val="0000DE"/>
                </a:solidFill>
                <a:ea typeface="华文中宋" pitchFamily="2" charset="-122"/>
              </a:rPr>
              <a:t>– i</a:t>
            </a:r>
            <a:r>
              <a:rPr lang="en-US" altLang="zh-CN" sz="2400" baseline="-25000">
                <a:solidFill>
                  <a:srgbClr val="0000DE"/>
                </a:solidFill>
                <a:ea typeface="华文中宋" pitchFamily="2" charset="-122"/>
              </a:rPr>
              <a:t>3</a:t>
            </a:r>
            <a:r>
              <a:rPr lang="en-US" altLang="zh-CN" sz="2400" i="1">
                <a:solidFill>
                  <a:srgbClr val="0000DE"/>
                </a:solidFill>
                <a:ea typeface="华文中宋" pitchFamily="2" charset="-122"/>
              </a:rPr>
              <a:t>R</a:t>
            </a:r>
            <a:r>
              <a:rPr lang="en-US" altLang="zh-CN" sz="2400" baseline="-25000">
                <a:solidFill>
                  <a:srgbClr val="0000DE"/>
                </a:solidFill>
                <a:ea typeface="华文中宋" pitchFamily="2" charset="-122"/>
              </a:rPr>
              <a:t>3 </a:t>
            </a:r>
            <a:r>
              <a:rPr lang="en-US" altLang="zh-CN" sz="2400">
                <a:solidFill>
                  <a:srgbClr val="0000DE"/>
                </a:solidFill>
                <a:ea typeface="华文中宋" pitchFamily="2" charset="-122"/>
              </a:rPr>
              <a:t>= 0</a:t>
            </a:r>
          </a:p>
        </p:txBody>
      </p:sp>
      <p:sp>
        <p:nvSpPr>
          <p:cNvPr id="27663" name="Freeform 64"/>
          <p:cNvSpPr>
            <a:spLocks/>
          </p:cNvSpPr>
          <p:nvPr/>
        </p:nvSpPr>
        <p:spPr bwMode="auto">
          <a:xfrm>
            <a:off x="3219450" y="1022350"/>
            <a:ext cx="5761038" cy="2405063"/>
          </a:xfrm>
          <a:custGeom>
            <a:avLst/>
            <a:gdLst>
              <a:gd name="T0" fmla="*/ 2147483647 w 1606"/>
              <a:gd name="T1" fmla="*/ 0 h 852"/>
              <a:gd name="T2" fmla="*/ 2147483647 w 1606"/>
              <a:gd name="T3" fmla="*/ 0 h 852"/>
              <a:gd name="T4" fmla="*/ 2147483647 w 1606"/>
              <a:gd name="T5" fmla="*/ 2147483647 h 852"/>
              <a:gd name="T6" fmla="*/ 0 w 1606"/>
              <a:gd name="T7" fmla="*/ 2147483647 h 852"/>
              <a:gd name="T8" fmla="*/ 0 w 1606"/>
              <a:gd name="T9" fmla="*/ 2147483647 h 852"/>
              <a:gd name="T10" fmla="*/ 0 60000 65536"/>
              <a:gd name="T11" fmla="*/ 0 60000 65536"/>
              <a:gd name="T12" fmla="*/ 0 60000 65536"/>
              <a:gd name="T13" fmla="*/ 0 60000 65536"/>
              <a:gd name="T14" fmla="*/ 0 60000 65536"/>
              <a:gd name="T15" fmla="*/ 0 w 1606"/>
              <a:gd name="T16" fmla="*/ 0 h 852"/>
              <a:gd name="T17" fmla="*/ 1606 w 1606"/>
              <a:gd name="T18" fmla="*/ 852 h 852"/>
            </a:gdLst>
            <a:ahLst/>
            <a:cxnLst>
              <a:cxn ang="T10">
                <a:pos x="T0" y="T1"/>
              </a:cxn>
              <a:cxn ang="T11">
                <a:pos x="T2" y="T3"/>
              </a:cxn>
              <a:cxn ang="T12">
                <a:pos x="T4" y="T5"/>
              </a:cxn>
              <a:cxn ang="T13">
                <a:pos x="T6" y="T7"/>
              </a:cxn>
              <a:cxn ang="T14">
                <a:pos x="T8" y="T9"/>
              </a:cxn>
            </a:cxnLst>
            <a:rect l="T15" t="T16" r="T17" b="T18"/>
            <a:pathLst>
              <a:path w="1606" h="852">
                <a:moveTo>
                  <a:pt x="114" y="0"/>
                </a:moveTo>
                <a:lnTo>
                  <a:pt x="1606" y="0"/>
                </a:lnTo>
                <a:lnTo>
                  <a:pt x="1606" y="852"/>
                </a:lnTo>
                <a:lnTo>
                  <a:pt x="0" y="852"/>
                </a:lnTo>
                <a:lnTo>
                  <a:pt x="0" y="130"/>
                </a:lnTo>
              </a:path>
            </a:pathLst>
          </a:custGeom>
          <a:noFill/>
          <a:ln w="38100">
            <a:solidFill>
              <a:srgbClr val="00B050"/>
            </a:solidFill>
            <a:prstDash val="sysDash"/>
            <a:round/>
            <a:headEnd/>
            <a:tailEnd type="stealth" w="lg" len="lg"/>
          </a:ln>
        </p:spPr>
        <p:txBody>
          <a:bodyPr wrap="none" anchor="ctr"/>
          <a:lstStyle/>
          <a:p>
            <a:endParaRPr lang="zh-CN" altLang="en-US"/>
          </a:p>
        </p:txBody>
      </p:sp>
      <p:sp>
        <p:nvSpPr>
          <p:cNvPr id="27664" name="Rectangle 80"/>
          <p:cNvSpPr>
            <a:spLocks noChangeArrowheads="1"/>
          </p:cNvSpPr>
          <p:nvPr/>
        </p:nvSpPr>
        <p:spPr bwMode="auto">
          <a:xfrm>
            <a:off x="190500" y="814388"/>
            <a:ext cx="898525" cy="519112"/>
          </a:xfrm>
          <a:prstGeom prst="rect">
            <a:avLst/>
          </a:prstGeom>
          <a:noFill/>
          <a:ln w="9525" algn="ctr">
            <a:noFill/>
            <a:miter lim="800000"/>
            <a:headEnd/>
            <a:tailEnd/>
          </a:ln>
          <a:effectLst>
            <a:prstShdw prst="shdw17" dist="17961" dir="2700000">
              <a:srgbClr val="99997A"/>
            </a:prstShdw>
          </a:effectLst>
        </p:spPr>
        <p:txBody>
          <a:bodyPr wrap="none">
            <a:spAutoFit/>
          </a:bodyPr>
          <a:lstStyle/>
          <a:p>
            <a:r>
              <a:rPr lang="zh-CN" altLang="en-US">
                <a:solidFill>
                  <a:srgbClr val="FF3300"/>
                </a:solidFill>
              </a:rPr>
              <a:t>解：</a:t>
            </a:r>
          </a:p>
        </p:txBody>
      </p:sp>
      <p:cxnSp>
        <p:nvCxnSpPr>
          <p:cNvPr id="27665" name="直接连接符 85"/>
          <p:cNvCxnSpPr>
            <a:cxnSpLocks noChangeShapeType="1"/>
          </p:cNvCxnSpPr>
          <p:nvPr/>
        </p:nvCxnSpPr>
        <p:spPr bwMode="auto">
          <a:xfrm flipV="1">
            <a:off x="1992313" y="4013200"/>
            <a:ext cx="1512887" cy="0"/>
          </a:xfrm>
          <a:prstGeom prst="line">
            <a:avLst/>
          </a:prstGeom>
          <a:noFill/>
          <a:ln w="28575" algn="ctr">
            <a:solidFill>
              <a:srgbClr val="FF3300"/>
            </a:solidFill>
            <a:round/>
            <a:headEnd/>
            <a:tailEnd/>
          </a:ln>
        </p:spPr>
      </p:cxnSp>
      <p:cxnSp>
        <p:nvCxnSpPr>
          <p:cNvPr id="27666" name="直接连接符 87"/>
          <p:cNvCxnSpPr>
            <a:cxnSpLocks noChangeShapeType="1"/>
          </p:cNvCxnSpPr>
          <p:nvPr/>
        </p:nvCxnSpPr>
        <p:spPr bwMode="auto">
          <a:xfrm flipV="1">
            <a:off x="1914525" y="4541838"/>
            <a:ext cx="1439863" cy="0"/>
          </a:xfrm>
          <a:prstGeom prst="line">
            <a:avLst/>
          </a:prstGeom>
          <a:noFill/>
          <a:ln w="28575" algn="ctr">
            <a:solidFill>
              <a:srgbClr val="FF3300"/>
            </a:solidFill>
            <a:round/>
            <a:headEnd/>
            <a:tailEnd/>
          </a:ln>
        </p:spPr>
      </p:cxnSp>
      <p:sp>
        <p:nvSpPr>
          <p:cNvPr id="27667" name="Text Box 98"/>
          <p:cNvSpPr txBox="1">
            <a:spLocks noChangeArrowheads="1"/>
          </p:cNvSpPr>
          <p:nvPr/>
        </p:nvSpPr>
        <p:spPr bwMode="auto">
          <a:xfrm>
            <a:off x="5824538" y="2166938"/>
            <a:ext cx="4413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0070C0"/>
                </a:solidFill>
                <a:ea typeface="宋体" pitchFamily="2" charset="-122"/>
              </a:rPr>
              <a:t>2</a:t>
            </a:r>
          </a:p>
        </p:txBody>
      </p:sp>
      <p:sp>
        <p:nvSpPr>
          <p:cNvPr id="27668" name="椭圆 93"/>
          <p:cNvSpPr>
            <a:spLocks noChangeArrowheads="1"/>
          </p:cNvSpPr>
          <p:nvPr/>
        </p:nvSpPr>
        <p:spPr bwMode="auto">
          <a:xfrm>
            <a:off x="7362825" y="1925638"/>
            <a:ext cx="684213" cy="1008062"/>
          </a:xfrm>
          <a:prstGeom prst="ellipse">
            <a:avLst/>
          </a:prstGeom>
          <a:noFill/>
          <a:ln w="28575" algn="ctr">
            <a:solidFill>
              <a:srgbClr val="0000DE"/>
            </a:solidFill>
            <a:round/>
            <a:headEnd/>
            <a:tailEnd/>
          </a:ln>
        </p:spPr>
        <p:txBody>
          <a:bodyPr anchor="ctr">
            <a:spAutoFit/>
          </a:bodyPr>
          <a:lstStyle/>
          <a:p>
            <a:endParaRPr lang="zh-CN" altLang="en-US"/>
          </a:p>
        </p:txBody>
      </p:sp>
      <p:cxnSp>
        <p:nvCxnSpPr>
          <p:cNvPr id="27669" name="直接箭头连接符 94"/>
          <p:cNvCxnSpPr>
            <a:cxnSpLocks noChangeShapeType="1"/>
          </p:cNvCxnSpPr>
          <p:nvPr/>
        </p:nvCxnSpPr>
        <p:spPr bwMode="auto">
          <a:xfrm flipH="1">
            <a:off x="7851775" y="2824163"/>
            <a:ext cx="68263" cy="84137"/>
          </a:xfrm>
          <a:prstGeom prst="straightConnector1">
            <a:avLst/>
          </a:prstGeom>
          <a:noFill/>
          <a:ln w="28575" algn="ctr">
            <a:solidFill>
              <a:srgbClr val="0000DE"/>
            </a:solidFill>
            <a:round/>
            <a:headEnd/>
            <a:tailEnd type="arrow" w="med" len="lg"/>
          </a:ln>
        </p:spPr>
      </p:cxnSp>
      <p:sp>
        <p:nvSpPr>
          <p:cNvPr id="27670" name="Text Box 98"/>
          <p:cNvSpPr txBox="1">
            <a:spLocks noChangeArrowheads="1"/>
          </p:cNvSpPr>
          <p:nvPr/>
        </p:nvSpPr>
        <p:spPr bwMode="auto">
          <a:xfrm>
            <a:off x="7518400" y="2197100"/>
            <a:ext cx="423863"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0070C0"/>
                </a:solidFill>
                <a:ea typeface="宋体" pitchFamily="2" charset="-122"/>
              </a:rPr>
              <a:t>3</a:t>
            </a:r>
          </a:p>
        </p:txBody>
      </p:sp>
      <p:sp>
        <p:nvSpPr>
          <p:cNvPr id="27671" name="椭圆 97"/>
          <p:cNvSpPr>
            <a:spLocks noChangeArrowheads="1"/>
          </p:cNvSpPr>
          <p:nvPr/>
        </p:nvSpPr>
        <p:spPr bwMode="auto">
          <a:xfrm>
            <a:off x="5632450" y="1927225"/>
            <a:ext cx="684213" cy="1008063"/>
          </a:xfrm>
          <a:prstGeom prst="ellipse">
            <a:avLst/>
          </a:prstGeom>
          <a:noFill/>
          <a:ln w="28575" algn="ctr">
            <a:solidFill>
              <a:srgbClr val="0000DE"/>
            </a:solidFill>
            <a:round/>
            <a:headEnd/>
            <a:tailEnd/>
          </a:ln>
        </p:spPr>
        <p:txBody>
          <a:bodyPr anchor="ctr">
            <a:spAutoFit/>
          </a:bodyPr>
          <a:lstStyle/>
          <a:p>
            <a:endParaRPr lang="zh-CN" altLang="en-US"/>
          </a:p>
        </p:txBody>
      </p:sp>
      <p:cxnSp>
        <p:nvCxnSpPr>
          <p:cNvPr id="27672" name="直接箭头连接符 98"/>
          <p:cNvCxnSpPr>
            <a:cxnSpLocks noChangeShapeType="1"/>
          </p:cNvCxnSpPr>
          <p:nvPr/>
        </p:nvCxnSpPr>
        <p:spPr bwMode="auto">
          <a:xfrm flipH="1">
            <a:off x="6119813" y="2825750"/>
            <a:ext cx="68262" cy="84138"/>
          </a:xfrm>
          <a:prstGeom prst="straightConnector1">
            <a:avLst/>
          </a:prstGeom>
          <a:noFill/>
          <a:ln w="28575" algn="ctr">
            <a:solidFill>
              <a:srgbClr val="0000DE"/>
            </a:solidFill>
            <a:round/>
            <a:headEnd/>
            <a:tailEnd type="arrow" w="med" len="lg"/>
          </a:ln>
        </p:spPr>
      </p:cxnSp>
      <p:sp>
        <p:nvSpPr>
          <p:cNvPr id="27673" name="椭圆 99"/>
          <p:cNvSpPr>
            <a:spLocks noChangeArrowheads="1"/>
          </p:cNvSpPr>
          <p:nvPr/>
        </p:nvSpPr>
        <p:spPr bwMode="auto">
          <a:xfrm>
            <a:off x="3994150" y="1981200"/>
            <a:ext cx="539750" cy="936625"/>
          </a:xfrm>
          <a:prstGeom prst="ellipse">
            <a:avLst/>
          </a:prstGeom>
          <a:noFill/>
          <a:ln w="28575" algn="ctr">
            <a:solidFill>
              <a:srgbClr val="0000DE"/>
            </a:solidFill>
            <a:round/>
            <a:headEnd/>
            <a:tailEnd/>
          </a:ln>
        </p:spPr>
        <p:txBody>
          <a:bodyPr anchor="ctr">
            <a:spAutoFit/>
          </a:bodyPr>
          <a:lstStyle/>
          <a:p>
            <a:endParaRPr lang="zh-CN" altLang="en-US"/>
          </a:p>
        </p:txBody>
      </p:sp>
      <p:cxnSp>
        <p:nvCxnSpPr>
          <p:cNvPr id="27674" name="直接箭头连接符 100"/>
          <p:cNvCxnSpPr>
            <a:cxnSpLocks noChangeShapeType="1"/>
          </p:cNvCxnSpPr>
          <p:nvPr/>
        </p:nvCxnSpPr>
        <p:spPr bwMode="auto">
          <a:xfrm flipH="1">
            <a:off x="4359275" y="2811463"/>
            <a:ext cx="68263" cy="85725"/>
          </a:xfrm>
          <a:prstGeom prst="straightConnector1">
            <a:avLst/>
          </a:prstGeom>
          <a:noFill/>
          <a:ln w="28575" algn="ctr">
            <a:solidFill>
              <a:srgbClr val="0000DE"/>
            </a:solidFill>
            <a:round/>
            <a:headEnd/>
            <a:tailEnd type="arrow" w="med" len="lg"/>
          </a:ln>
        </p:spPr>
      </p:cxnSp>
      <p:sp>
        <p:nvSpPr>
          <p:cNvPr id="27675" name="Text Box 98"/>
          <p:cNvSpPr txBox="1">
            <a:spLocks noChangeArrowheads="1"/>
          </p:cNvSpPr>
          <p:nvPr/>
        </p:nvSpPr>
        <p:spPr bwMode="auto">
          <a:xfrm>
            <a:off x="4079875" y="2211388"/>
            <a:ext cx="441325"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solidFill>
                  <a:srgbClr val="0070C0"/>
                </a:solidFill>
                <a:ea typeface="宋体" pitchFamily="2" charset="-122"/>
              </a:rPr>
              <a:t>1</a:t>
            </a:r>
          </a:p>
        </p:txBody>
      </p:sp>
      <p:sp>
        <p:nvSpPr>
          <p:cNvPr id="27676" name="矩形 103"/>
          <p:cNvSpPr>
            <a:spLocks noChangeArrowheads="1"/>
          </p:cNvSpPr>
          <p:nvPr/>
        </p:nvSpPr>
        <p:spPr bwMode="auto">
          <a:xfrm>
            <a:off x="893763" y="5340350"/>
            <a:ext cx="6475412" cy="492125"/>
          </a:xfrm>
          <a:prstGeom prst="rect">
            <a:avLst/>
          </a:prstGeom>
          <a:noFill/>
          <a:ln w="9525">
            <a:noFill/>
            <a:miter lim="800000"/>
            <a:headEnd/>
            <a:tailEnd/>
          </a:ln>
        </p:spPr>
        <p:txBody>
          <a:bodyPr>
            <a:spAutoFit/>
          </a:bodyPr>
          <a:lstStyle/>
          <a:p>
            <a:r>
              <a:rPr lang="en-US" altLang="zh-CN" sz="2600">
                <a:solidFill>
                  <a:srgbClr val="CC3300"/>
                </a:solidFill>
                <a:ea typeface="华文中宋" pitchFamily="2" charset="-122"/>
              </a:rPr>
              <a:t>1. </a:t>
            </a:r>
            <a:r>
              <a:rPr lang="zh-CN" altLang="en-US" sz="2600">
                <a:solidFill>
                  <a:srgbClr val="CC3300"/>
                </a:solidFill>
                <a:ea typeface="华文中宋" pitchFamily="2" charset="-122"/>
              </a:rPr>
              <a:t>电流源电压会引入新的待求变量。</a:t>
            </a:r>
            <a:endParaRPr lang="zh-CN" altLang="en-US" sz="2600"/>
          </a:p>
        </p:txBody>
      </p:sp>
      <p:sp>
        <p:nvSpPr>
          <p:cNvPr id="27677"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1-10</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1">
            <a:hlinkClick r:id="rId2" action="ppaction://hlinksldjump"/>
          </p:cNvPr>
          <p:cNvSpPr txBox="1">
            <a:spLocks noChangeArrowheads="1"/>
          </p:cNvSpPr>
          <p:nvPr/>
        </p:nvSpPr>
        <p:spPr bwMode="auto">
          <a:xfrm>
            <a:off x="511175" y="458788"/>
            <a:ext cx="2974975" cy="579437"/>
          </a:xfrm>
          <a:prstGeom prst="rect">
            <a:avLst/>
          </a:prstGeom>
          <a:noFill/>
          <a:ln w="9525">
            <a:noFill/>
            <a:miter lim="800000"/>
            <a:headEnd/>
            <a:tailEnd/>
          </a:ln>
          <a:effectLst/>
        </p:spPr>
        <p:txBody>
          <a:bodyPr>
            <a:spAutoFit/>
          </a:bodyPr>
          <a:lstStyle/>
          <a:p>
            <a:pPr algn="l" eaLnBrk="1" hangingPunct="1">
              <a:spcBef>
                <a:spcPct val="50000"/>
              </a:spcBef>
              <a:defRPr/>
            </a:pPr>
            <a:r>
              <a:rPr lang="en-US" altLang="zh-CN" sz="3200">
                <a:solidFill>
                  <a:srgbClr val="33CC33"/>
                </a:solidFill>
                <a:effectLst>
                  <a:outerShdw blurRad="38100" dist="38100" dir="2700000" algn="tl">
                    <a:srgbClr val="C0C0C0"/>
                  </a:outerShdw>
                </a:effectLst>
              </a:rPr>
              <a:t>2. </a:t>
            </a:r>
            <a:r>
              <a:rPr lang="zh-CN" altLang="en-US" sz="3200">
                <a:solidFill>
                  <a:srgbClr val="33CC33"/>
                </a:solidFill>
                <a:effectLst>
                  <a:outerShdw blurRad="38100" dist="38100" dir="2700000" algn="tl">
                    <a:srgbClr val="C0C0C0"/>
                  </a:outerShdw>
                </a:effectLst>
              </a:rPr>
              <a:t>支路电压法  </a:t>
            </a:r>
          </a:p>
        </p:txBody>
      </p:sp>
      <p:sp>
        <p:nvSpPr>
          <p:cNvPr id="28675" name="矩形 3"/>
          <p:cNvSpPr>
            <a:spLocks noChangeArrowheads="1"/>
          </p:cNvSpPr>
          <p:nvPr/>
        </p:nvSpPr>
        <p:spPr bwMode="auto">
          <a:xfrm>
            <a:off x="1003300" y="1371600"/>
            <a:ext cx="3917950" cy="519113"/>
          </a:xfrm>
          <a:prstGeom prst="rect">
            <a:avLst/>
          </a:prstGeom>
          <a:noFill/>
          <a:ln w="9525">
            <a:noFill/>
            <a:miter lim="800000"/>
            <a:headEnd/>
            <a:tailEnd/>
          </a:ln>
        </p:spPr>
        <p:txBody>
          <a:bodyPr wrap="none">
            <a:spAutoFit/>
          </a:bodyPr>
          <a:lstStyle/>
          <a:p>
            <a:r>
              <a:rPr lang="zh-CN" altLang="en-US">
                <a:solidFill>
                  <a:srgbClr val="0000FF"/>
                </a:solidFill>
                <a:ea typeface="华文中宋" pitchFamily="2" charset="-122"/>
              </a:rPr>
              <a:t>求解对象：</a:t>
            </a:r>
            <a:r>
              <a:rPr lang="en-US" altLang="zh-CN" i="1">
                <a:solidFill>
                  <a:srgbClr val="0000FF"/>
                </a:solidFill>
                <a:ea typeface="华文中宋" pitchFamily="2" charset="-122"/>
              </a:rPr>
              <a:t>b</a:t>
            </a:r>
            <a:r>
              <a:rPr lang="zh-CN" altLang="en-US">
                <a:solidFill>
                  <a:srgbClr val="0000FF"/>
                </a:solidFill>
                <a:ea typeface="华文中宋" pitchFamily="2" charset="-122"/>
              </a:rPr>
              <a:t>个支路电压</a:t>
            </a:r>
            <a:endParaRPr lang="zh-CN" altLang="en-US"/>
          </a:p>
        </p:txBody>
      </p:sp>
      <p:sp>
        <p:nvSpPr>
          <p:cNvPr id="28676" name="矩形 4"/>
          <p:cNvSpPr>
            <a:spLocks noChangeArrowheads="1"/>
          </p:cNvSpPr>
          <p:nvPr/>
        </p:nvSpPr>
        <p:spPr bwMode="auto">
          <a:xfrm>
            <a:off x="1011238" y="2355850"/>
            <a:ext cx="1784350" cy="519113"/>
          </a:xfrm>
          <a:prstGeom prst="rect">
            <a:avLst/>
          </a:prstGeom>
          <a:noFill/>
          <a:ln w="9525">
            <a:noFill/>
            <a:miter lim="800000"/>
            <a:headEnd/>
            <a:tailEnd/>
          </a:ln>
        </p:spPr>
        <p:txBody>
          <a:bodyPr wrap="none">
            <a:spAutoFit/>
          </a:bodyPr>
          <a:lstStyle/>
          <a:p>
            <a:r>
              <a:rPr lang="zh-CN" altLang="en-US">
                <a:solidFill>
                  <a:srgbClr val="0000FF"/>
                </a:solidFill>
                <a:ea typeface="华文中宋" pitchFamily="2" charset="-122"/>
              </a:rPr>
              <a:t>方程：</a:t>
            </a:r>
            <a:r>
              <a:rPr lang="en-US" altLang="zh-CN" i="1">
                <a:solidFill>
                  <a:srgbClr val="0000FF"/>
                </a:solidFill>
                <a:ea typeface="华文中宋" pitchFamily="2" charset="-122"/>
              </a:rPr>
              <a:t>b</a:t>
            </a:r>
            <a:r>
              <a:rPr lang="zh-CN" altLang="en-US">
                <a:solidFill>
                  <a:srgbClr val="0000FF"/>
                </a:solidFill>
                <a:ea typeface="华文中宋" pitchFamily="2" charset="-122"/>
              </a:rPr>
              <a:t>个</a:t>
            </a:r>
            <a:endParaRPr lang="zh-CN" altLang="en-US"/>
          </a:p>
        </p:txBody>
      </p:sp>
      <p:sp>
        <p:nvSpPr>
          <p:cNvPr id="28677" name="Rectangle 19"/>
          <p:cNvSpPr>
            <a:spLocks noChangeArrowheads="1"/>
          </p:cNvSpPr>
          <p:nvPr/>
        </p:nvSpPr>
        <p:spPr bwMode="auto">
          <a:xfrm>
            <a:off x="1554163" y="3019425"/>
            <a:ext cx="7462837" cy="519113"/>
          </a:xfrm>
          <a:prstGeom prst="rect">
            <a:avLst/>
          </a:prstGeom>
          <a:noFill/>
          <a:ln w="28575">
            <a:noFill/>
            <a:miter lim="800000"/>
            <a:headEnd/>
            <a:tailEnd/>
          </a:ln>
        </p:spPr>
        <p:txBody>
          <a:bodyPr>
            <a:spAutoFit/>
          </a:bodyPr>
          <a:lstStyle/>
          <a:p>
            <a:pPr algn="l"/>
            <a:r>
              <a:rPr lang="zh-CN" altLang="en-US">
                <a:solidFill>
                  <a:srgbClr val="3333FF"/>
                </a:solidFill>
                <a:ea typeface="华文中宋" pitchFamily="2" charset="-122"/>
              </a:rPr>
              <a:t>直接用支路电压表示的</a:t>
            </a:r>
            <a:r>
              <a:rPr lang="en-US" altLang="zh-CN" i="1">
                <a:solidFill>
                  <a:srgbClr val="FF0000"/>
                </a:solidFill>
              </a:rPr>
              <a:t>b–</a:t>
            </a:r>
            <a:r>
              <a:rPr lang="en-US" altLang="zh-CN">
                <a:solidFill>
                  <a:srgbClr val="FF0000"/>
                </a:solidFill>
              </a:rPr>
              <a:t>(</a:t>
            </a:r>
            <a:r>
              <a:rPr lang="en-US" altLang="zh-CN" i="1">
                <a:solidFill>
                  <a:srgbClr val="FF0000"/>
                </a:solidFill>
              </a:rPr>
              <a:t>n–</a:t>
            </a:r>
            <a:r>
              <a:rPr lang="en-US" altLang="zh-CN">
                <a:solidFill>
                  <a:srgbClr val="FF0000"/>
                </a:solidFill>
              </a:rPr>
              <a:t>1)</a:t>
            </a:r>
            <a:r>
              <a:rPr lang="zh-CN" altLang="en-US">
                <a:solidFill>
                  <a:srgbClr val="3333FF"/>
                </a:solidFill>
                <a:ea typeface="华文中宋" pitchFamily="2" charset="-122"/>
              </a:rPr>
              <a:t>个</a:t>
            </a:r>
            <a:r>
              <a:rPr lang="en-US" altLang="zh-CN">
                <a:solidFill>
                  <a:srgbClr val="FF0000"/>
                </a:solidFill>
              </a:rPr>
              <a:t>KVL</a:t>
            </a:r>
            <a:r>
              <a:rPr lang="zh-CN" altLang="en-US">
                <a:solidFill>
                  <a:srgbClr val="3333FF"/>
                </a:solidFill>
                <a:ea typeface="华文中宋" pitchFamily="2" charset="-122"/>
              </a:rPr>
              <a:t>方程；</a:t>
            </a:r>
          </a:p>
        </p:txBody>
      </p:sp>
      <p:sp>
        <p:nvSpPr>
          <p:cNvPr id="28678" name="矩形 6"/>
          <p:cNvSpPr>
            <a:spLocks noChangeArrowheads="1"/>
          </p:cNvSpPr>
          <p:nvPr/>
        </p:nvSpPr>
        <p:spPr bwMode="auto">
          <a:xfrm>
            <a:off x="1552575" y="3594100"/>
            <a:ext cx="7591425" cy="946150"/>
          </a:xfrm>
          <a:prstGeom prst="rect">
            <a:avLst/>
          </a:prstGeom>
          <a:noFill/>
          <a:ln w="9525">
            <a:noFill/>
            <a:miter lim="800000"/>
            <a:headEnd/>
            <a:tailEnd/>
          </a:ln>
        </p:spPr>
        <p:txBody>
          <a:bodyPr>
            <a:spAutoFit/>
          </a:bodyPr>
          <a:lstStyle/>
          <a:p>
            <a:pPr algn="l"/>
            <a:r>
              <a:rPr lang="zh-CN" altLang="en-US">
                <a:solidFill>
                  <a:srgbClr val="0000FF"/>
                </a:solidFill>
                <a:ea typeface="华文中宋" pitchFamily="2" charset="-122"/>
              </a:rPr>
              <a:t>用支路电压结合各支路</a:t>
            </a:r>
            <a:r>
              <a:rPr lang="en-US" altLang="zh-CN">
                <a:solidFill>
                  <a:srgbClr val="3333FF"/>
                </a:solidFill>
                <a:ea typeface="华文中宋" pitchFamily="2" charset="-122"/>
              </a:rPr>
              <a:t>VCR</a:t>
            </a:r>
            <a:r>
              <a:rPr lang="zh-CN" altLang="en-US">
                <a:solidFill>
                  <a:srgbClr val="3333FF"/>
                </a:solidFill>
                <a:ea typeface="华文中宋" pitchFamily="2" charset="-122"/>
              </a:rPr>
              <a:t>表示的</a:t>
            </a:r>
            <a:r>
              <a:rPr lang="en-US" altLang="zh-CN">
                <a:solidFill>
                  <a:srgbClr val="FF0000"/>
                </a:solidFill>
              </a:rPr>
              <a:t>(</a:t>
            </a:r>
            <a:r>
              <a:rPr lang="en-US" altLang="zh-CN" i="1">
                <a:solidFill>
                  <a:srgbClr val="FF0000"/>
                </a:solidFill>
              </a:rPr>
              <a:t>n–</a:t>
            </a:r>
            <a:r>
              <a:rPr lang="en-US" altLang="zh-CN">
                <a:solidFill>
                  <a:srgbClr val="FF0000"/>
                </a:solidFill>
              </a:rPr>
              <a:t>1)</a:t>
            </a:r>
            <a:r>
              <a:rPr lang="zh-CN" altLang="en-US">
                <a:solidFill>
                  <a:srgbClr val="3333FF"/>
                </a:solidFill>
                <a:ea typeface="华文中宋" pitchFamily="2" charset="-122"/>
              </a:rPr>
              <a:t>个</a:t>
            </a:r>
            <a:r>
              <a:rPr lang="en-US" altLang="zh-CN">
                <a:solidFill>
                  <a:srgbClr val="FF0000"/>
                </a:solidFill>
              </a:rPr>
              <a:t>KCL</a:t>
            </a:r>
            <a:r>
              <a:rPr lang="zh-CN" altLang="en-US">
                <a:solidFill>
                  <a:srgbClr val="3333FF"/>
                </a:solidFill>
                <a:ea typeface="华文中宋" pitchFamily="2" charset="-122"/>
              </a:rPr>
              <a:t>方程。</a:t>
            </a:r>
          </a:p>
        </p:txBody>
      </p:sp>
      <p:sp>
        <p:nvSpPr>
          <p:cNvPr id="28679" name="矩形 66"/>
          <p:cNvSpPr>
            <a:spLocks noChangeArrowheads="1"/>
          </p:cNvSpPr>
          <p:nvPr/>
        </p:nvSpPr>
        <p:spPr bwMode="auto">
          <a:xfrm>
            <a:off x="1341438" y="3117850"/>
            <a:ext cx="336550" cy="274638"/>
          </a:xfrm>
          <a:prstGeom prst="rect">
            <a:avLst/>
          </a:prstGeom>
          <a:noFill/>
          <a:ln w="9525">
            <a:noFill/>
            <a:miter lim="800000"/>
            <a:headEnd/>
            <a:tailEnd/>
          </a:ln>
        </p:spPr>
        <p:txBody>
          <a:bodyPr wrap="none">
            <a:spAutoFit/>
          </a:bodyPr>
          <a:lstStyle/>
          <a:p>
            <a:r>
              <a:rPr lang="zh-CN" altLang="en-US" sz="1200"/>
              <a:t>●</a:t>
            </a:r>
          </a:p>
        </p:txBody>
      </p:sp>
      <p:sp>
        <p:nvSpPr>
          <p:cNvPr id="28680" name="矩形 66"/>
          <p:cNvSpPr>
            <a:spLocks noChangeArrowheads="1"/>
          </p:cNvSpPr>
          <p:nvPr/>
        </p:nvSpPr>
        <p:spPr bwMode="auto">
          <a:xfrm>
            <a:off x="1330325" y="3725863"/>
            <a:ext cx="336550" cy="274637"/>
          </a:xfrm>
          <a:prstGeom prst="rect">
            <a:avLst/>
          </a:prstGeom>
          <a:noFill/>
          <a:ln w="9525">
            <a:noFill/>
            <a:miter lim="800000"/>
            <a:headEnd/>
            <a:tailEnd/>
          </a:ln>
        </p:spPr>
        <p:txBody>
          <a:bodyPr wrap="none">
            <a:spAutoFit/>
          </a:bodyPr>
          <a:lstStyle/>
          <a:p>
            <a:r>
              <a:rPr lang="zh-CN" altLang="en-US" sz="1200"/>
              <a:t>●</a:t>
            </a:r>
          </a:p>
        </p:txBody>
      </p:sp>
      <p:sp>
        <p:nvSpPr>
          <p:cNvPr id="28681" name="矩形 9"/>
          <p:cNvSpPr>
            <a:spLocks noChangeArrowheads="1"/>
          </p:cNvSpPr>
          <p:nvPr/>
        </p:nvSpPr>
        <p:spPr bwMode="auto">
          <a:xfrm>
            <a:off x="1092200" y="4829175"/>
            <a:ext cx="7094538" cy="519113"/>
          </a:xfrm>
          <a:prstGeom prst="rect">
            <a:avLst/>
          </a:prstGeom>
          <a:noFill/>
          <a:ln w="9525">
            <a:noFill/>
            <a:miter lim="800000"/>
            <a:headEnd/>
            <a:tailEnd/>
          </a:ln>
        </p:spPr>
        <p:txBody>
          <a:bodyPr>
            <a:spAutoFit/>
          </a:bodyPr>
          <a:lstStyle/>
          <a:p>
            <a:pPr algn="l"/>
            <a:r>
              <a:rPr lang="zh-CN" altLang="en-US">
                <a:solidFill>
                  <a:srgbClr val="0000FF"/>
                </a:solidFill>
                <a:ea typeface="华文中宋" pitchFamily="2" charset="-122"/>
              </a:rPr>
              <a:t>解得支路电压后，根据</a:t>
            </a:r>
            <a:r>
              <a:rPr lang="en-US" altLang="zh-CN">
                <a:solidFill>
                  <a:srgbClr val="0000FF"/>
                </a:solidFill>
                <a:ea typeface="华文中宋" pitchFamily="2" charset="-122"/>
              </a:rPr>
              <a:t>VCR</a:t>
            </a:r>
            <a:r>
              <a:rPr lang="zh-CN" altLang="en-US">
                <a:solidFill>
                  <a:srgbClr val="0000FF"/>
                </a:solidFill>
                <a:ea typeface="华文中宋" pitchFamily="2" charset="-122"/>
              </a:rPr>
              <a:t>求各支路电流。</a:t>
            </a:r>
            <a:endParaRPr lang="zh-CN" altLang="en-US"/>
          </a:p>
        </p:txBody>
      </p:sp>
      <p:sp>
        <p:nvSpPr>
          <p:cNvPr id="28682" name="矩形 66"/>
          <p:cNvSpPr>
            <a:spLocks noChangeArrowheads="1"/>
          </p:cNvSpPr>
          <p:nvPr/>
        </p:nvSpPr>
        <p:spPr bwMode="auto">
          <a:xfrm>
            <a:off x="673100" y="1489075"/>
            <a:ext cx="392113" cy="338138"/>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8683" name="矩形 66"/>
          <p:cNvSpPr>
            <a:spLocks noChangeArrowheads="1"/>
          </p:cNvSpPr>
          <p:nvPr/>
        </p:nvSpPr>
        <p:spPr bwMode="auto">
          <a:xfrm>
            <a:off x="696913" y="2486025"/>
            <a:ext cx="390525" cy="338138"/>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8684" name="矩形 66"/>
          <p:cNvSpPr>
            <a:spLocks noChangeArrowheads="1"/>
          </p:cNvSpPr>
          <p:nvPr/>
        </p:nvSpPr>
        <p:spPr bwMode="auto">
          <a:xfrm>
            <a:off x="763588" y="4948238"/>
            <a:ext cx="390525" cy="338137"/>
          </a:xfrm>
          <a:prstGeom prst="rect">
            <a:avLst/>
          </a:prstGeom>
          <a:noFill/>
          <a:ln w="9525">
            <a:noFill/>
            <a:miter lim="800000"/>
            <a:headEnd/>
            <a:tailEnd/>
          </a:ln>
        </p:spPr>
        <p:txBody>
          <a:bodyPr wrap="none">
            <a:spAutoFit/>
          </a:bodyPr>
          <a:lstStyle/>
          <a:p>
            <a:r>
              <a:rPr lang="zh-CN" altLang="en-US" sz="1600">
                <a:solidFill>
                  <a:srgbClr val="FF0000"/>
                </a:solidFill>
              </a:rPr>
              <a:t>■</a:t>
            </a:r>
          </a:p>
        </p:txBody>
      </p:sp>
      <p:sp>
        <p:nvSpPr>
          <p:cNvPr id="28685"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1-10</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矩形 80"/>
          <p:cNvSpPr>
            <a:spLocks noChangeArrowheads="1"/>
          </p:cNvSpPr>
          <p:nvPr/>
        </p:nvSpPr>
        <p:spPr bwMode="auto">
          <a:xfrm>
            <a:off x="4087813" y="939800"/>
            <a:ext cx="1152525" cy="585788"/>
          </a:xfrm>
          <a:prstGeom prst="rect">
            <a:avLst/>
          </a:prstGeom>
          <a:noFill/>
          <a:ln w="9525">
            <a:noFill/>
            <a:miter lim="800000"/>
            <a:headEnd/>
            <a:tailEnd/>
          </a:ln>
        </p:spPr>
        <p:txBody>
          <a:bodyPr>
            <a:spAutoFit/>
          </a:bodyPr>
          <a:lstStyle/>
          <a:p>
            <a:pPr algn="just"/>
            <a:r>
              <a:rPr lang="zh-CN" altLang="en-US" sz="3200">
                <a:solidFill>
                  <a:srgbClr val="FF3300"/>
                </a:solidFill>
                <a:ea typeface="华文中宋" pitchFamily="2" charset="-122"/>
              </a:rPr>
              <a:t>解：</a:t>
            </a:r>
            <a:endParaRPr lang="zh-CN" altLang="en-US"/>
          </a:p>
        </p:txBody>
      </p:sp>
      <p:sp>
        <p:nvSpPr>
          <p:cNvPr id="12294" name="Text Box 33"/>
          <p:cNvSpPr txBox="1">
            <a:spLocks noChangeArrowheads="1"/>
          </p:cNvSpPr>
          <p:nvPr/>
        </p:nvSpPr>
        <p:spPr bwMode="auto">
          <a:xfrm>
            <a:off x="298450" y="357188"/>
            <a:ext cx="5951538" cy="566737"/>
          </a:xfrm>
          <a:prstGeom prst="rect">
            <a:avLst/>
          </a:prstGeom>
          <a:noFill/>
          <a:ln w="28575">
            <a:noFill/>
            <a:miter lim="800000"/>
            <a:headEnd/>
            <a:tailEnd/>
          </a:ln>
        </p:spPr>
        <p:txBody>
          <a:bodyPr>
            <a:spAutoFit/>
          </a:bodyPr>
          <a:lstStyle/>
          <a:p>
            <a:pPr algn="l">
              <a:lnSpc>
                <a:spcPct val="110000"/>
              </a:lnSpc>
            </a:pPr>
            <a:r>
              <a:rPr lang="zh-CN" altLang="en-US">
                <a:ea typeface="华文中宋" pitchFamily="2" charset="-122"/>
              </a:rPr>
              <a:t>例：用支路电压法求</a:t>
            </a:r>
            <a:r>
              <a:rPr lang="en-US" altLang="zh-CN" i="1">
                <a:ea typeface="华文中宋" pitchFamily="2" charset="-122"/>
              </a:rPr>
              <a:t>u</a:t>
            </a:r>
            <a:r>
              <a:rPr lang="en-US" altLang="zh-CN" baseline="-25000">
                <a:ea typeface="华文中宋" pitchFamily="2" charset="-122"/>
              </a:rPr>
              <a:t>1</a:t>
            </a:r>
            <a:r>
              <a:rPr lang="en-US" altLang="zh-CN">
                <a:ea typeface="华文中宋" pitchFamily="2" charset="-122"/>
              </a:rPr>
              <a:t>~ </a:t>
            </a:r>
            <a:r>
              <a:rPr lang="en-US" altLang="zh-CN" i="1">
                <a:ea typeface="华文中宋" pitchFamily="2" charset="-122"/>
              </a:rPr>
              <a:t>u</a:t>
            </a:r>
            <a:r>
              <a:rPr lang="en-US" altLang="zh-CN" baseline="-25000">
                <a:ea typeface="华文中宋" pitchFamily="2" charset="-122"/>
              </a:rPr>
              <a:t>5</a:t>
            </a:r>
            <a:endParaRPr lang="en-US" altLang="zh-CN">
              <a:ea typeface="华文中宋" pitchFamily="2" charset="-122"/>
            </a:endParaRPr>
          </a:p>
        </p:txBody>
      </p:sp>
      <p:grpSp>
        <p:nvGrpSpPr>
          <p:cNvPr id="12295" name="组合 64"/>
          <p:cNvGrpSpPr>
            <a:grpSpLocks/>
          </p:cNvGrpSpPr>
          <p:nvPr/>
        </p:nvGrpSpPr>
        <p:grpSpPr bwMode="auto">
          <a:xfrm>
            <a:off x="-61913" y="947738"/>
            <a:ext cx="4270376" cy="4394200"/>
            <a:chOff x="-103188" y="87313"/>
            <a:chExt cx="4270376" cy="4394200"/>
          </a:xfrm>
        </p:grpSpPr>
        <p:sp>
          <p:nvSpPr>
            <p:cNvPr id="12300" name="Line 73"/>
            <p:cNvSpPr>
              <a:spLocks noChangeShapeType="1"/>
            </p:cNvSpPr>
            <p:nvPr/>
          </p:nvSpPr>
          <p:spPr bwMode="auto">
            <a:xfrm>
              <a:off x="808038" y="1687513"/>
              <a:ext cx="3048000" cy="0"/>
            </a:xfrm>
            <a:prstGeom prst="line">
              <a:avLst/>
            </a:prstGeom>
            <a:noFill/>
            <a:ln w="28575">
              <a:solidFill>
                <a:srgbClr val="000000"/>
              </a:solidFill>
              <a:round/>
              <a:headEnd/>
              <a:tailEnd/>
            </a:ln>
          </p:spPr>
          <p:txBody>
            <a:bodyPr wrap="none" anchor="ctr"/>
            <a:lstStyle/>
            <a:p>
              <a:endParaRPr lang="zh-CN" altLang="en-US"/>
            </a:p>
          </p:txBody>
        </p:sp>
        <p:sp>
          <p:nvSpPr>
            <p:cNvPr id="12301" name="Line 74"/>
            <p:cNvSpPr>
              <a:spLocks noChangeShapeType="1"/>
            </p:cNvSpPr>
            <p:nvPr/>
          </p:nvSpPr>
          <p:spPr bwMode="auto">
            <a:xfrm>
              <a:off x="808038" y="696913"/>
              <a:ext cx="3048000" cy="0"/>
            </a:xfrm>
            <a:prstGeom prst="line">
              <a:avLst/>
            </a:prstGeom>
            <a:noFill/>
            <a:ln w="28575">
              <a:solidFill>
                <a:srgbClr val="000000"/>
              </a:solidFill>
              <a:round/>
              <a:headEnd/>
              <a:tailEnd/>
            </a:ln>
          </p:spPr>
          <p:txBody>
            <a:bodyPr wrap="none" anchor="ctr"/>
            <a:lstStyle/>
            <a:p>
              <a:endParaRPr lang="zh-CN" altLang="en-US"/>
            </a:p>
          </p:txBody>
        </p:sp>
        <p:sp>
          <p:nvSpPr>
            <p:cNvPr id="12302" name="Text Box 76"/>
            <p:cNvSpPr txBox="1">
              <a:spLocks noChangeArrowheads="1"/>
            </p:cNvSpPr>
            <p:nvPr/>
          </p:nvSpPr>
          <p:spPr bwMode="auto">
            <a:xfrm>
              <a:off x="1958975" y="87313"/>
              <a:ext cx="639763" cy="522287"/>
            </a:xfrm>
            <a:prstGeom prst="rect">
              <a:avLst/>
            </a:prstGeom>
            <a:noFill/>
            <a:ln w="9525">
              <a:noFill/>
              <a:miter lim="800000"/>
              <a:headEnd/>
              <a:tailEnd/>
            </a:ln>
          </p:spPr>
          <p:txBody>
            <a:bodyPr wrap="none" anchor="ctr">
              <a:spAutoFit/>
            </a:bodyPr>
            <a:lstStyle/>
            <a:p>
              <a:pPr eaLnBrk="1" hangingPunct="1"/>
              <a:r>
                <a:rPr lang="en-US" altLang="zh-CN">
                  <a:ea typeface="宋体" pitchFamily="2" charset="-122"/>
                </a:rPr>
                <a:t>1</a:t>
              </a:r>
              <a:r>
                <a:rPr lang="en-US" altLang="zh-CN">
                  <a:ea typeface="宋体" pitchFamily="2" charset="-122"/>
                  <a:sym typeface="Symbol" pitchFamily="18" charset="2"/>
                </a:rPr>
                <a:t></a:t>
              </a:r>
              <a:endParaRPr lang="en-US" altLang="zh-CN">
                <a:ea typeface="宋体" pitchFamily="2" charset="-122"/>
              </a:endParaRPr>
            </a:p>
          </p:txBody>
        </p:sp>
        <p:sp>
          <p:nvSpPr>
            <p:cNvPr id="12303" name="Oval 77"/>
            <p:cNvSpPr>
              <a:spLocks noChangeArrowheads="1"/>
            </p:cNvSpPr>
            <p:nvPr/>
          </p:nvSpPr>
          <p:spPr bwMode="auto">
            <a:xfrm>
              <a:off x="3614738" y="2754313"/>
              <a:ext cx="457200" cy="457200"/>
            </a:xfrm>
            <a:prstGeom prst="ellipse">
              <a:avLst/>
            </a:prstGeom>
            <a:solidFill>
              <a:srgbClr val="FFFF99"/>
            </a:solidFill>
            <a:ln w="38100">
              <a:solidFill>
                <a:srgbClr val="000000"/>
              </a:solidFill>
              <a:round/>
              <a:headEnd/>
              <a:tailEnd/>
            </a:ln>
          </p:spPr>
          <p:txBody>
            <a:bodyPr wrap="none" anchor="ctr"/>
            <a:lstStyle/>
            <a:p>
              <a:endParaRPr lang="zh-CN" altLang="en-US"/>
            </a:p>
          </p:txBody>
        </p:sp>
        <p:sp>
          <p:nvSpPr>
            <p:cNvPr id="12304" name="Text Box 80"/>
            <p:cNvSpPr txBox="1">
              <a:spLocks noChangeArrowheads="1"/>
            </p:cNvSpPr>
            <p:nvPr/>
          </p:nvSpPr>
          <p:spPr bwMode="auto">
            <a:xfrm>
              <a:off x="2181225" y="1214438"/>
              <a:ext cx="382588" cy="519112"/>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b</a:t>
              </a:r>
            </a:p>
          </p:txBody>
        </p:sp>
        <p:sp>
          <p:nvSpPr>
            <p:cNvPr id="12305" name="Oval 81"/>
            <p:cNvSpPr>
              <a:spLocks noChangeArrowheads="1"/>
            </p:cNvSpPr>
            <p:nvPr/>
          </p:nvSpPr>
          <p:spPr bwMode="auto">
            <a:xfrm>
              <a:off x="579438" y="2297113"/>
              <a:ext cx="457200" cy="457200"/>
            </a:xfrm>
            <a:prstGeom prst="ellipse">
              <a:avLst/>
            </a:prstGeom>
            <a:solidFill>
              <a:srgbClr val="FFFF99"/>
            </a:solidFill>
            <a:ln w="38100">
              <a:solidFill>
                <a:srgbClr val="000000"/>
              </a:solidFill>
              <a:round/>
              <a:headEnd/>
              <a:tailEnd/>
            </a:ln>
          </p:spPr>
          <p:txBody>
            <a:bodyPr wrap="none" anchor="ctr"/>
            <a:lstStyle/>
            <a:p>
              <a:endParaRPr lang="zh-CN" altLang="en-US"/>
            </a:p>
          </p:txBody>
        </p:sp>
        <p:sp>
          <p:nvSpPr>
            <p:cNvPr id="12306" name="Line 82"/>
            <p:cNvSpPr>
              <a:spLocks noChangeShapeType="1"/>
            </p:cNvSpPr>
            <p:nvPr/>
          </p:nvSpPr>
          <p:spPr bwMode="auto">
            <a:xfrm flipH="1">
              <a:off x="808038" y="696913"/>
              <a:ext cx="0" cy="3743325"/>
            </a:xfrm>
            <a:prstGeom prst="line">
              <a:avLst/>
            </a:prstGeom>
            <a:noFill/>
            <a:ln w="28575">
              <a:solidFill>
                <a:srgbClr val="000000"/>
              </a:solidFill>
              <a:round/>
              <a:headEnd/>
              <a:tailEnd/>
            </a:ln>
          </p:spPr>
          <p:txBody>
            <a:bodyPr wrap="none" anchor="ctr"/>
            <a:lstStyle/>
            <a:p>
              <a:endParaRPr lang="zh-CN" altLang="en-US"/>
            </a:p>
          </p:txBody>
        </p:sp>
        <p:sp>
          <p:nvSpPr>
            <p:cNvPr id="12307" name="Rectangle 83"/>
            <p:cNvSpPr>
              <a:spLocks noChangeArrowheads="1"/>
            </p:cNvSpPr>
            <p:nvPr/>
          </p:nvSpPr>
          <p:spPr bwMode="auto">
            <a:xfrm rot="10800000">
              <a:off x="2027238" y="620713"/>
              <a:ext cx="457200" cy="152400"/>
            </a:xfrm>
            <a:prstGeom prst="rect">
              <a:avLst/>
            </a:prstGeom>
            <a:solidFill>
              <a:srgbClr val="FFFF99"/>
            </a:solidFill>
            <a:ln w="38100">
              <a:solidFill>
                <a:srgbClr val="000000"/>
              </a:solidFill>
              <a:miter lim="800000"/>
              <a:headEnd/>
              <a:tailEnd/>
            </a:ln>
          </p:spPr>
          <p:txBody>
            <a:bodyPr rot="10800000" wrap="none" anchor="ctr"/>
            <a:lstStyle/>
            <a:p>
              <a:endParaRPr lang="zh-CN" altLang="en-US"/>
            </a:p>
          </p:txBody>
        </p:sp>
        <p:sp>
          <p:nvSpPr>
            <p:cNvPr id="12308" name="Rectangle 84"/>
            <p:cNvSpPr>
              <a:spLocks noChangeArrowheads="1"/>
            </p:cNvSpPr>
            <p:nvPr/>
          </p:nvSpPr>
          <p:spPr bwMode="auto">
            <a:xfrm rot="10800000">
              <a:off x="1493838" y="1611313"/>
              <a:ext cx="457200" cy="152400"/>
            </a:xfrm>
            <a:prstGeom prst="rect">
              <a:avLst/>
            </a:prstGeom>
            <a:solidFill>
              <a:srgbClr val="FFFF99"/>
            </a:solidFill>
            <a:ln w="38100">
              <a:solidFill>
                <a:srgbClr val="000000"/>
              </a:solidFill>
              <a:miter lim="800000"/>
              <a:headEnd/>
              <a:tailEnd/>
            </a:ln>
          </p:spPr>
          <p:txBody>
            <a:bodyPr rot="10800000" wrap="none" anchor="ctr"/>
            <a:lstStyle/>
            <a:p>
              <a:endParaRPr lang="zh-CN" altLang="en-US"/>
            </a:p>
          </p:txBody>
        </p:sp>
        <p:sp>
          <p:nvSpPr>
            <p:cNvPr id="12309" name="Rectangle 86"/>
            <p:cNvSpPr>
              <a:spLocks noChangeArrowheads="1"/>
            </p:cNvSpPr>
            <p:nvPr/>
          </p:nvSpPr>
          <p:spPr bwMode="auto">
            <a:xfrm rot="10800000">
              <a:off x="2741613" y="1630363"/>
              <a:ext cx="457200" cy="152400"/>
            </a:xfrm>
            <a:prstGeom prst="rect">
              <a:avLst/>
            </a:prstGeom>
            <a:solidFill>
              <a:srgbClr val="FFFF99"/>
            </a:solidFill>
            <a:ln w="38100">
              <a:solidFill>
                <a:srgbClr val="000000"/>
              </a:solidFill>
              <a:miter lim="800000"/>
              <a:headEnd/>
              <a:tailEnd/>
            </a:ln>
          </p:spPr>
          <p:txBody>
            <a:bodyPr rot="10800000" wrap="none" anchor="ctr"/>
            <a:lstStyle/>
            <a:p>
              <a:endParaRPr lang="zh-CN" altLang="en-US"/>
            </a:p>
          </p:txBody>
        </p:sp>
        <p:sp>
          <p:nvSpPr>
            <p:cNvPr id="12310" name="Line 87"/>
            <p:cNvSpPr>
              <a:spLocks noChangeShapeType="1"/>
            </p:cNvSpPr>
            <p:nvPr/>
          </p:nvSpPr>
          <p:spPr bwMode="auto">
            <a:xfrm flipH="1">
              <a:off x="2332038" y="1687513"/>
              <a:ext cx="0" cy="2735262"/>
            </a:xfrm>
            <a:prstGeom prst="line">
              <a:avLst/>
            </a:prstGeom>
            <a:noFill/>
            <a:ln w="28575">
              <a:solidFill>
                <a:srgbClr val="000000"/>
              </a:solidFill>
              <a:round/>
              <a:headEnd/>
              <a:tailEnd/>
            </a:ln>
          </p:spPr>
          <p:txBody>
            <a:bodyPr wrap="none" anchor="ctr"/>
            <a:lstStyle/>
            <a:p>
              <a:endParaRPr lang="zh-CN" altLang="en-US"/>
            </a:p>
          </p:txBody>
        </p:sp>
        <p:sp>
          <p:nvSpPr>
            <p:cNvPr id="12311" name="Line 88"/>
            <p:cNvSpPr>
              <a:spLocks noChangeShapeType="1"/>
            </p:cNvSpPr>
            <p:nvPr/>
          </p:nvSpPr>
          <p:spPr bwMode="auto">
            <a:xfrm>
              <a:off x="808038" y="4440238"/>
              <a:ext cx="3048000" cy="0"/>
            </a:xfrm>
            <a:prstGeom prst="line">
              <a:avLst/>
            </a:prstGeom>
            <a:noFill/>
            <a:ln w="28575">
              <a:solidFill>
                <a:srgbClr val="000000"/>
              </a:solidFill>
              <a:round/>
              <a:headEnd/>
              <a:tailEnd/>
            </a:ln>
          </p:spPr>
          <p:txBody>
            <a:bodyPr wrap="none" anchor="ctr"/>
            <a:lstStyle/>
            <a:p>
              <a:endParaRPr lang="zh-CN" altLang="en-US"/>
            </a:p>
          </p:txBody>
        </p:sp>
        <p:sp>
          <p:nvSpPr>
            <p:cNvPr id="12312" name="Line 89"/>
            <p:cNvSpPr>
              <a:spLocks noChangeShapeType="1"/>
            </p:cNvSpPr>
            <p:nvPr/>
          </p:nvSpPr>
          <p:spPr bwMode="auto">
            <a:xfrm flipH="1">
              <a:off x="3856038" y="687388"/>
              <a:ext cx="0" cy="3778250"/>
            </a:xfrm>
            <a:prstGeom prst="line">
              <a:avLst/>
            </a:prstGeom>
            <a:noFill/>
            <a:ln w="28575">
              <a:solidFill>
                <a:srgbClr val="000000"/>
              </a:solidFill>
              <a:round/>
              <a:headEnd/>
              <a:tailEnd/>
            </a:ln>
          </p:spPr>
          <p:txBody>
            <a:bodyPr wrap="none" anchor="ctr"/>
            <a:lstStyle/>
            <a:p>
              <a:endParaRPr lang="zh-CN" altLang="en-US"/>
            </a:p>
          </p:txBody>
        </p:sp>
        <p:sp>
          <p:nvSpPr>
            <p:cNvPr id="12313" name="Rectangle 90"/>
            <p:cNvSpPr>
              <a:spLocks noChangeArrowheads="1"/>
            </p:cNvSpPr>
            <p:nvPr/>
          </p:nvSpPr>
          <p:spPr bwMode="auto">
            <a:xfrm rot="5400000">
              <a:off x="2103438" y="2906713"/>
              <a:ext cx="457200" cy="152400"/>
            </a:xfrm>
            <a:prstGeom prst="rect">
              <a:avLst/>
            </a:prstGeom>
            <a:solidFill>
              <a:srgbClr val="FFFF99"/>
            </a:solidFill>
            <a:ln w="38100">
              <a:solidFill>
                <a:srgbClr val="000000"/>
              </a:solidFill>
              <a:miter lim="800000"/>
              <a:headEnd/>
              <a:tailEnd/>
            </a:ln>
          </p:spPr>
          <p:txBody>
            <a:bodyPr rot="10800000" vert="eaVert" wrap="none" anchor="ctr"/>
            <a:lstStyle/>
            <a:p>
              <a:endParaRPr lang="zh-CN" altLang="en-US"/>
            </a:p>
          </p:txBody>
        </p:sp>
        <p:sp>
          <p:nvSpPr>
            <p:cNvPr id="12314" name="Rectangle 91"/>
            <p:cNvSpPr>
              <a:spLocks noChangeArrowheads="1"/>
            </p:cNvSpPr>
            <p:nvPr/>
          </p:nvSpPr>
          <p:spPr bwMode="auto">
            <a:xfrm rot="5400000">
              <a:off x="579438" y="3440113"/>
              <a:ext cx="457200" cy="152400"/>
            </a:xfrm>
            <a:prstGeom prst="rect">
              <a:avLst/>
            </a:prstGeom>
            <a:solidFill>
              <a:srgbClr val="FFFF99"/>
            </a:solidFill>
            <a:ln w="38100">
              <a:solidFill>
                <a:srgbClr val="000000"/>
              </a:solidFill>
              <a:miter lim="800000"/>
              <a:headEnd/>
              <a:tailEnd/>
            </a:ln>
          </p:spPr>
          <p:txBody>
            <a:bodyPr rot="10800000" vert="eaVert" wrap="none" anchor="ctr"/>
            <a:lstStyle/>
            <a:p>
              <a:endParaRPr lang="zh-CN" altLang="en-US"/>
            </a:p>
          </p:txBody>
        </p:sp>
        <p:grpSp>
          <p:nvGrpSpPr>
            <p:cNvPr id="12315" name="Group 101"/>
            <p:cNvGrpSpPr>
              <a:grpSpLocks/>
            </p:cNvGrpSpPr>
            <p:nvPr/>
          </p:nvGrpSpPr>
          <p:grpSpPr bwMode="auto">
            <a:xfrm>
              <a:off x="3514725" y="2386013"/>
              <a:ext cx="238125" cy="990600"/>
              <a:chOff x="3236" y="2816"/>
              <a:chExt cx="150" cy="624"/>
            </a:xfrm>
          </p:grpSpPr>
          <p:sp>
            <p:nvSpPr>
              <p:cNvPr id="12354" name="Line 102"/>
              <p:cNvSpPr>
                <a:spLocks noChangeShapeType="1"/>
              </p:cNvSpPr>
              <p:nvPr/>
            </p:nvSpPr>
            <p:spPr bwMode="auto">
              <a:xfrm>
                <a:off x="3242" y="3440"/>
                <a:ext cx="144" cy="0"/>
              </a:xfrm>
              <a:prstGeom prst="line">
                <a:avLst/>
              </a:prstGeom>
              <a:noFill/>
              <a:ln w="38100">
                <a:solidFill>
                  <a:srgbClr val="0000FF"/>
                </a:solidFill>
                <a:round/>
                <a:headEnd/>
                <a:tailEnd/>
              </a:ln>
            </p:spPr>
            <p:txBody>
              <a:bodyPr wrap="none" anchor="ctr"/>
              <a:lstStyle/>
              <a:p>
                <a:endParaRPr lang="zh-CN" altLang="en-US"/>
              </a:p>
            </p:txBody>
          </p:sp>
          <p:sp>
            <p:nvSpPr>
              <p:cNvPr id="12355" name="Line 103"/>
              <p:cNvSpPr>
                <a:spLocks noChangeShapeType="1"/>
              </p:cNvSpPr>
              <p:nvPr/>
            </p:nvSpPr>
            <p:spPr bwMode="auto">
              <a:xfrm>
                <a:off x="3236" y="2888"/>
                <a:ext cx="144" cy="0"/>
              </a:xfrm>
              <a:prstGeom prst="line">
                <a:avLst/>
              </a:prstGeom>
              <a:noFill/>
              <a:ln w="38100">
                <a:solidFill>
                  <a:srgbClr val="0000FF"/>
                </a:solidFill>
                <a:round/>
                <a:headEnd/>
                <a:tailEnd/>
              </a:ln>
            </p:spPr>
            <p:txBody>
              <a:bodyPr wrap="none" anchor="ctr"/>
              <a:lstStyle/>
              <a:p>
                <a:endParaRPr lang="zh-CN" altLang="en-US"/>
              </a:p>
            </p:txBody>
          </p:sp>
          <p:sp>
            <p:nvSpPr>
              <p:cNvPr id="12356" name="Line 104"/>
              <p:cNvSpPr>
                <a:spLocks noChangeShapeType="1"/>
              </p:cNvSpPr>
              <p:nvPr/>
            </p:nvSpPr>
            <p:spPr bwMode="auto">
              <a:xfrm rot="-5400000">
                <a:off x="3244" y="2888"/>
                <a:ext cx="144" cy="0"/>
              </a:xfrm>
              <a:prstGeom prst="line">
                <a:avLst/>
              </a:prstGeom>
              <a:noFill/>
              <a:ln w="38100">
                <a:solidFill>
                  <a:srgbClr val="0000FF"/>
                </a:solidFill>
                <a:round/>
                <a:headEnd/>
                <a:tailEnd/>
              </a:ln>
            </p:spPr>
            <p:txBody>
              <a:bodyPr wrap="none" anchor="ctr"/>
              <a:lstStyle/>
              <a:p>
                <a:endParaRPr lang="zh-CN" altLang="en-US"/>
              </a:p>
            </p:txBody>
          </p:sp>
        </p:grpSp>
        <p:grpSp>
          <p:nvGrpSpPr>
            <p:cNvPr id="12316" name="Group 105"/>
            <p:cNvGrpSpPr>
              <a:grpSpLocks/>
            </p:cNvGrpSpPr>
            <p:nvPr/>
          </p:nvGrpSpPr>
          <p:grpSpPr bwMode="auto">
            <a:xfrm>
              <a:off x="522288" y="1916113"/>
              <a:ext cx="255587" cy="1028700"/>
              <a:chOff x="3487" y="2808"/>
              <a:chExt cx="161" cy="648"/>
            </a:xfrm>
          </p:grpSpPr>
          <p:sp>
            <p:nvSpPr>
              <p:cNvPr id="12351" name="Line 106"/>
              <p:cNvSpPr>
                <a:spLocks noChangeShapeType="1"/>
              </p:cNvSpPr>
              <p:nvPr/>
            </p:nvSpPr>
            <p:spPr bwMode="auto">
              <a:xfrm>
                <a:off x="3487" y="3456"/>
                <a:ext cx="144" cy="0"/>
              </a:xfrm>
              <a:prstGeom prst="line">
                <a:avLst/>
              </a:prstGeom>
              <a:noFill/>
              <a:ln w="38100">
                <a:solidFill>
                  <a:srgbClr val="0000FF"/>
                </a:solidFill>
                <a:round/>
                <a:headEnd/>
                <a:tailEnd/>
              </a:ln>
            </p:spPr>
            <p:txBody>
              <a:bodyPr wrap="none" anchor="ctr"/>
              <a:lstStyle/>
              <a:p>
                <a:endParaRPr lang="zh-CN" altLang="en-US"/>
              </a:p>
            </p:txBody>
          </p:sp>
          <p:sp>
            <p:nvSpPr>
              <p:cNvPr id="12352" name="Line 107"/>
              <p:cNvSpPr>
                <a:spLocks noChangeShapeType="1"/>
              </p:cNvSpPr>
              <p:nvPr/>
            </p:nvSpPr>
            <p:spPr bwMode="auto">
              <a:xfrm>
                <a:off x="3504" y="2880"/>
                <a:ext cx="144" cy="0"/>
              </a:xfrm>
              <a:prstGeom prst="line">
                <a:avLst/>
              </a:prstGeom>
              <a:noFill/>
              <a:ln w="38100">
                <a:solidFill>
                  <a:srgbClr val="0000FF"/>
                </a:solidFill>
                <a:round/>
                <a:headEnd/>
                <a:tailEnd/>
              </a:ln>
            </p:spPr>
            <p:txBody>
              <a:bodyPr wrap="none" anchor="ctr"/>
              <a:lstStyle/>
              <a:p>
                <a:endParaRPr lang="zh-CN" altLang="en-US"/>
              </a:p>
            </p:txBody>
          </p:sp>
          <p:sp>
            <p:nvSpPr>
              <p:cNvPr id="12353" name="Line 108"/>
              <p:cNvSpPr>
                <a:spLocks noChangeShapeType="1"/>
              </p:cNvSpPr>
              <p:nvPr/>
            </p:nvSpPr>
            <p:spPr bwMode="auto">
              <a:xfrm rot="-5400000">
                <a:off x="3504" y="2880"/>
                <a:ext cx="144" cy="0"/>
              </a:xfrm>
              <a:prstGeom prst="line">
                <a:avLst/>
              </a:prstGeom>
              <a:noFill/>
              <a:ln w="38100">
                <a:solidFill>
                  <a:srgbClr val="0000FF"/>
                </a:solidFill>
                <a:round/>
                <a:headEnd/>
                <a:tailEnd/>
              </a:ln>
            </p:spPr>
            <p:txBody>
              <a:bodyPr wrap="none" anchor="ctr"/>
              <a:lstStyle/>
              <a:p>
                <a:endParaRPr lang="zh-CN" altLang="en-US"/>
              </a:p>
            </p:txBody>
          </p:sp>
        </p:grpSp>
        <p:sp>
          <p:nvSpPr>
            <p:cNvPr id="12317" name="Text Box 109"/>
            <p:cNvSpPr txBox="1">
              <a:spLocks noChangeArrowheads="1"/>
            </p:cNvSpPr>
            <p:nvPr/>
          </p:nvSpPr>
          <p:spPr bwMode="auto">
            <a:xfrm>
              <a:off x="439738" y="1290638"/>
              <a:ext cx="361950" cy="519112"/>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a</a:t>
              </a:r>
            </a:p>
          </p:txBody>
        </p:sp>
        <p:sp>
          <p:nvSpPr>
            <p:cNvPr id="12318" name="Text Box 110"/>
            <p:cNvSpPr txBox="1">
              <a:spLocks noChangeArrowheads="1"/>
            </p:cNvSpPr>
            <p:nvPr/>
          </p:nvSpPr>
          <p:spPr bwMode="auto">
            <a:xfrm>
              <a:off x="3825875" y="1250950"/>
              <a:ext cx="341313" cy="519113"/>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c</a:t>
              </a:r>
            </a:p>
          </p:txBody>
        </p:sp>
        <p:sp>
          <p:nvSpPr>
            <p:cNvPr id="12319" name="Text Box 111"/>
            <p:cNvSpPr txBox="1">
              <a:spLocks noChangeArrowheads="1"/>
            </p:cNvSpPr>
            <p:nvPr/>
          </p:nvSpPr>
          <p:spPr bwMode="auto">
            <a:xfrm>
              <a:off x="2362200" y="3962400"/>
              <a:ext cx="382588" cy="519113"/>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d</a:t>
              </a:r>
            </a:p>
          </p:txBody>
        </p:sp>
        <p:sp>
          <p:nvSpPr>
            <p:cNvPr id="87" name="Text Box 121"/>
            <p:cNvSpPr txBox="1">
              <a:spLocks noChangeArrowheads="1"/>
            </p:cNvSpPr>
            <p:nvPr/>
          </p:nvSpPr>
          <p:spPr bwMode="auto">
            <a:xfrm>
              <a:off x="2647950" y="3321050"/>
              <a:ext cx="641350" cy="579438"/>
            </a:xfrm>
            <a:prstGeom prst="rect">
              <a:avLst/>
            </a:prstGeom>
            <a:noFill/>
            <a:ln w="28575">
              <a:noFill/>
              <a:miter lim="800000"/>
              <a:headEnd/>
              <a:tailEnd type="none" w="med" len="lg"/>
            </a:ln>
            <a:effectLst/>
          </p:spPr>
          <p:txBody>
            <a:bodyPr anchor="ctr">
              <a:spAutoFit/>
            </a:bodyPr>
            <a:lstStyle/>
            <a:p>
              <a:pPr>
                <a:defRPr/>
              </a:pPr>
              <a:r>
                <a:rPr lang="en-US" altLang="zh-CN" sz="3200" dirty="0">
                  <a:solidFill>
                    <a:srgbClr val="33CC33"/>
                  </a:solidFill>
                  <a:effectLst>
                    <a:outerShdw blurRad="38100" dist="38100" dir="2700000" algn="tl">
                      <a:srgbClr val="000000"/>
                    </a:outerShdw>
                  </a:effectLst>
                  <a:latin typeface="宋体" pitchFamily="2" charset="-122"/>
                  <a:ea typeface="宋体" pitchFamily="2" charset="-122"/>
                </a:rPr>
                <a:t>Ⅲ</a:t>
              </a:r>
              <a:endParaRPr lang="en-US" altLang="zh-CN" sz="3200" dirty="0">
                <a:solidFill>
                  <a:srgbClr val="33CC33"/>
                </a:solidFill>
                <a:effectLst>
                  <a:outerShdw blurRad="38100" dist="38100" dir="2700000" algn="tl">
                    <a:srgbClr val="000000"/>
                  </a:outerShdw>
                </a:effectLst>
                <a:ea typeface="宋体" pitchFamily="2" charset="-122"/>
              </a:endParaRPr>
            </a:p>
          </p:txBody>
        </p:sp>
        <p:sp>
          <p:nvSpPr>
            <p:cNvPr id="88" name="Rectangle 122"/>
            <p:cNvSpPr>
              <a:spLocks noChangeArrowheads="1"/>
            </p:cNvSpPr>
            <p:nvPr/>
          </p:nvSpPr>
          <p:spPr bwMode="auto">
            <a:xfrm>
              <a:off x="3035300" y="747713"/>
              <a:ext cx="590550" cy="579437"/>
            </a:xfrm>
            <a:prstGeom prst="rect">
              <a:avLst/>
            </a:prstGeom>
            <a:noFill/>
            <a:ln w="28575">
              <a:noFill/>
              <a:miter lim="800000"/>
              <a:headEnd/>
              <a:tailEnd type="none" w="med" len="lg"/>
            </a:ln>
            <a:effectLst/>
          </p:spPr>
          <p:txBody>
            <a:bodyPr wrap="none" anchor="ctr">
              <a:spAutoFit/>
            </a:bodyPr>
            <a:lstStyle/>
            <a:p>
              <a:pPr eaLnBrk="1" hangingPunct="1">
                <a:defRPr/>
              </a:pPr>
              <a:r>
                <a:rPr lang="en-US" altLang="zh-CN" sz="3200" dirty="0">
                  <a:solidFill>
                    <a:srgbClr val="33CC33"/>
                  </a:solidFill>
                  <a:effectLst>
                    <a:outerShdw blurRad="38100" dist="38100" dir="2700000" algn="tl">
                      <a:srgbClr val="000000"/>
                    </a:outerShdw>
                  </a:effectLst>
                  <a:latin typeface="宋体" pitchFamily="2" charset="-122"/>
                  <a:ea typeface="宋体" pitchFamily="2" charset="-122"/>
                </a:rPr>
                <a:t>Ⅰ</a:t>
              </a:r>
            </a:p>
          </p:txBody>
        </p:sp>
        <p:sp>
          <p:nvSpPr>
            <p:cNvPr id="89" name="Rectangle 123"/>
            <p:cNvSpPr>
              <a:spLocks noChangeArrowheads="1"/>
            </p:cNvSpPr>
            <p:nvPr/>
          </p:nvSpPr>
          <p:spPr bwMode="auto">
            <a:xfrm>
              <a:off x="1458913" y="3311525"/>
              <a:ext cx="590550" cy="579438"/>
            </a:xfrm>
            <a:prstGeom prst="rect">
              <a:avLst/>
            </a:prstGeom>
            <a:noFill/>
            <a:ln w="28575">
              <a:noFill/>
              <a:miter lim="800000"/>
              <a:headEnd/>
              <a:tailEnd type="none" w="med" len="lg"/>
            </a:ln>
            <a:effectLst/>
          </p:spPr>
          <p:txBody>
            <a:bodyPr wrap="none" anchor="ctr">
              <a:spAutoFit/>
            </a:bodyPr>
            <a:lstStyle/>
            <a:p>
              <a:pPr eaLnBrk="1" hangingPunct="1">
                <a:defRPr/>
              </a:pPr>
              <a:r>
                <a:rPr lang="en-US" altLang="zh-CN" sz="3200" dirty="0">
                  <a:solidFill>
                    <a:srgbClr val="33CC33"/>
                  </a:solidFill>
                  <a:effectLst>
                    <a:outerShdw blurRad="38100" dist="38100" dir="2700000" algn="tl">
                      <a:srgbClr val="000000"/>
                    </a:outerShdw>
                  </a:effectLst>
                  <a:latin typeface="宋体" pitchFamily="2" charset="-122"/>
                  <a:ea typeface="宋体" pitchFamily="2" charset="-122"/>
                </a:rPr>
                <a:t>Ⅱ</a:t>
              </a:r>
            </a:p>
          </p:txBody>
        </p:sp>
        <p:sp>
          <p:nvSpPr>
            <p:cNvPr id="12323" name="Oval 124"/>
            <p:cNvSpPr>
              <a:spLocks noChangeArrowheads="1"/>
            </p:cNvSpPr>
            <p:nvPr/>
          </p:nvSpPr>
          <p:spPr bwMode="auto">
            <a:xfrm>
              <a:off x="2276475" y="4383088"/>
              <a:ext cx="90488" cy="90487"/>
            </a:xfrm>
            <a:prstGeom prst="ellipse">
              <a:avLst/>
            </a:prstGeom>
            <a:solidFill>
              <a:schemeClr val="tx1"/>
            </a:solidFill>
            <a:ln w="12700">
              <a:solidFill>
                <a:schemeClr val="tx1"/>
              </a:solidFill>
              <a:round/>
              <a:headEnd/>
              <a:tailEnd type="none" w="med" len="lg"/>
            </a:ln>
          </p:spPr>
          <p:txBody>
            <a:bodyPr wrap="none" anchor="ctr"/>
            <a:lstStyle/>
            <a:p>
              <a:endParaRPr lang="zh-CN" altLang="en-US"/>
            </a:p>
          </p:txBody>
        </p:sp>
        <p:sp>
          <p:nvSpPr>
            <p:cNvPr id="12324" name="Oval 125"/>
            <p:cNvSpPr>
              <a:spLocks noChangeArrowheads="1"/>
            </p:cNvSpPr>
            <p:nvPr/>
          </p:nvSpPr>
          <p:spPr bwMode="auto">
            <a:xfrm>
              <a:off x="2276475" y="1644650"/>
              <a:ext cx="90488" cy="90488"/>
            </a:xfrm>
            <a:prstGeom prst="ellipse">
              <a:avLst/>
            </a:prstGeom>
            <a:solidFill>
              <a:schemeClr val="tx1"/>
            </a:solidFill>
            <a:ln w="12700">
              <a:solidFill>
                <a:schemeClr val="tx1"/>
              </a:solidFill>
              <a:round/>
              <a:headEnd/>
              <a:tailEnd type="none" w="med" len="lg"/>
            </a:ln>
          </p:spPr>
          <p:txBody>
            <a:bodyPr wrap="none" anchor="ctr"/>
            <a:lstStyle/>
            <a:p>
              <a:endParaRPr lang="zh-CN" altLang="en-US"/>
            </a:p>
          </p:txBody>
        </p:sp>
        <p:sp>
          <p:nvSpPr>
            <p:cNvPr id="12325" name="Oval 126"/>
            <p:cNvSpPr>
              <a:spLocks noChangeArrowheads="1"/>
            </p:cNvSpPr>
            <p:nvPr/>
          </p:nvSpPr>
          <p:spPr bwMode="auto">
            <a:xfrm>
              <a:off x="3794125" y="1644650"/>
              <a:ext cx="90488" cy="90488"/>
            </a:xfrm>
            <a:prstGeom prst="ellipse">
              <a:avLst/>
            </a:prstGeom>
            <a:solidFill>
              <a:schemeClr val="tx1"/>
            </a:solidFill>
            <a:ln w="12700">
              <a:solidFill>
                <a:schemeClr val="tx1"/>
              </a:solidFill>
              <a:round/>
              <a:headEnd/>
              <a:tailEnd type="none" w="med" len="lg"/>
            </a:ln>
          </p:spPr>
          <p:txBody>
            <a:bodyPr wrap="none" anchor="ctr"/>
            <a:lstStyle/>
            <a:p>
              <a:endParaRPr lang="zh-CN" altLang="en-US"/>
            </a:p>
          </p:txBody>
        </p:sp>
        <p:sp>
          <p:nvSpPr>
            <p:cNvPr id="12326" name="Oval 127"/>
            <p:cNvSpPr>
              <a:spLocks noChangeArrowheads="1"/>
            </p:cNvSpPr>
            <p:nvPr/>
          </p:nvSpPr>
          <p:spPr bwMode="auto">
            <a:xfrm>
              <a:off x="752475" y="1625600"/>
              <a:ext cx="90488" cy="90488"/>
            </a:xfrm>
            <a:prstGeom prst="ellipse">
              <a:avLst/>
            </a:prstGeom>
            <a:solidFill>
              <a:schemeClr val="tx1"/>
            </a:solidFill>
            <a:ln w="12700">
              <a:solidFill>
                <a:schemeClr val="tx1"/>
              </a:solidFill>
              <a:round/>
              <a:headEnd/>
              <a:tailEnd type="none" w="med" len="lg"/>
            </a:ln>
          </p:spPr>
          <p:txBody>
            <a:bodyPr wrap="none" anchor="ctr"/>
            <a:lstStyle/>
            <a:p>
              <a:endParaRPr lang="zh-CN" altLang="en-US"/>
            </a:p>
          </p:txBody>
        </p:sp>
        <p:sp>
          <p:nvSpPr>
            <p:cNvPr id="12327" name="Text Box 131"/>
            <p:cNvSpPr txBox="1">
              <a:spLocks noChangeArrowheads="1"/>
            </p:cNvSpPr>
            <p:nvPr/>
          </p:nvSpPr>
          <p:spPr bwMode="auto">
            <a:xfrm>
              <a:off x="-103188" y="2249488"/>
              <a:ext cx="803276" cy="522287"/>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15V</a:t>
              </a:r>
            </a:p>
          </p:txBody>
        </p:sp>
        <p:sp>
          <p:nvSpPr>
            <p:cNvPr id="12328" name="Text Box 132"/>
            <p:cNvSpPr txBox="1">
              <a:spLocks noChangeArrowheads="1"/>
            </p:cNvSpPr>
            <p:nvPr/>
          </p:nvSpPr>
          <p:spPr bwMode="auto">
            <a:xfrm>
              <a:off x="2919413" y="2716213"/>
              <a:ext cx="803275" cy="523875"/>
            </a:xfrm>
            <a:prstGeom prst="rect">
              <a:avLst/>
            </a:prstGeom>
            <a:noFill/>
            <a:ln w="9525">
              <a:noFill/>
              <a:miter lim="800000"/>
              <a:headEnd/>
              <a:tailEnd/>
            </a:ln>
          </p:spPr>
          <p:txBody>
            <a:bodyPr wrap="none" anchor="ctr">
              <a:spAutoFit/>
            </a:bodyPr>
            <a:lstStyle/>
            <a:p>
              <a:pPr eaLnBrk="1" hangingPunct="1"/>
              <a:r>
                <a:rPr lang="en-US" altLang="zh-CN">
                  <a:solidFill>
                    <a:srgbClr val="0000FF"/>
                  </a:solidFill>
                  <a:ea typeface="宋体" pitchFamily="2" charset="-122"/>
                </a:rPr>
                <a:t>10V</a:t>
              </a:r>
              <a:endParaRPr lang="en-US" altLang="zh-CN" baseline="-25000">
                <a:solidFill>
                  <a:srgbClr val="0000FF"/>
                </a:solidFill>
                <a:ea typeface="宋体" pitchFamily="2" charset="-122"/>
              </a:endParaRPr>
            </a:p>
          </p:txBody>
        </p:sp>
        <p:sp>
          <p:nvSpPr>
            <p:cNvPr id="12329" name="Text Box 131"/>
            <p:cNvSpPr txBox="1">
              <a:spLocks noChangeArrowheads="1"/>
            </p:cNvSpPr>
            <p:nvPr/>
          </p:nvSpPr>
          <p:spPr bwMode="auto">
            <a:xfrm>
              <a:off x="1746250" y="695325"/>
              <a:ext cx="1146175" cy="476250"/>
            </a:xfrm>
            <a:prstGeom prst="rect">
              <a:avLst/>
            </a:prstGeom>
            <a:noFill/>
            <a:ln w="25400" algn="ctr">
              <a:noFill/>
              <a:miter lim="800000"/>
              <a:headEnd/>
              <a:tailEnd type="none" w="lg" len="lg"/>
            </a:ln>
          </p:spPr>
          <p:txBody>
            <a:bodyPr>
              <a:spAutoFit/>
            </a:bodyPr>
            <a:lstStyle/>
            <a:p>
              <a:pPr algn="l" eaLnBrk="1" hangingPunct="1">
                <a:lnSpc>
                  <a:spcPct val="90000"/>
                </a:lnSpc>
                <a:spcBef>
                  <a:spcPct val="50000"/>
                </a:spcBef>
              </a:pPr>
              <a:r>
                <a:rPr lang="en-US" altLang="zh-CN" i="1">
                  <a:solidFill>
                    <a:srgbClr val="FF3300"/>
                  </a:solidFill>
                  <a:ea typeface="宋体" pitchFamily="2" charset="-122"/>
                </a:rPr>
                <a:t>+ u</a:t>
              </a:r>
              <a:r>
                <a:rPr lang="en-US" altLang="zh-CN" baseline="-25000">
                  <a:solidFill>
                    <a:srgbClr val="FF3300"/>
                  </a:solidFill>
                  <a:ea typeface="宋体" pitchFamily="2" charset="-122"/>
                </a:rPr>
                <a:t>1 </a:t>
              </a:r>
              <a:r>
                <a:rPr lang="en-US" altLang="zh-CN">
                  <a:solidFill>
                    <a:srgbClr val="FF3300"/>
                  </a:solidFill>
                  <a:ea typeface="宋体" pitchFamily="2" charset="-122"/>
                  <a:cs typeface="Times New Roman" pitchFamily="18" charset="0"/>
                </a:rPr>
                <a:t>−</a:t>
              </a:r>
            </a:p>
          </p:txBody>
        </p:sp>
        <p:sp>
          <p:nvSpPr>
            <p:cNvPr id="12330" name="Text Box 131"/>
            <p:cNvSpPr txBox="1">
              <a:spLocks noChangeArrowheads="1"/>
            </p:cNvSpPr>
            <p:nvPr/>
          </p:nvSpPr>
          <p:spPr bwMode="auto">
            <a:xfrm>
              <a:off x="1246188" y="1724025"/>
              <a:ext cx="1146175" cy="476250"/>
            </a:xfrm>
            <a:prstGeom prst="rect">
              <a:avLst/>
            </a:prstGeom>
            <a:noFill/>
            <a:ln w="25400" algn="ctr">
              <a:noFill/>
              <a:miter lim="800000"/>
              <a:headEnd/>
              <a:tailEnd type="none" w="lg" len="lg"/>
            </a:ln>
          </p:spPr>
          <p:txBody>
            <a:bodyPr>
              <a:spAutoFit/>
            </a:bodyPr>
            <a:lstStyle/>
            <a:p>
              <a:pPr algn="l" eaLnBrk="1" hangingPunct="1">
                <a:lnSpc>
                  <a:spcPct val="90000"/>
                </a:lnSpc>
                <a:spcBef>
                  <a:spcPct val="50000"/>
                </a:spcBef>
              </a:pPr>
              <a:r>
                <a:rPr lang="en-US" altLang="zh-CN" i="1">
                  <a:solidFill>
                    <a:srgbClr val="FF3300"/>
                  </a:solidFill>
                  <a:ea typeface="宋体" pitchFamily="2" charset="-122"/>
                </a:rPr>
                <a:t>+ u</a:t>
              </a:r>
              <a:r>
                <a:rPr lang="en-US" altLang="zh-CN" baseline="-25000">
                  <a:solidFill>
                    <a:srgbClr val="FF3300"/>
                  </a:solidFill>
                  <a:ea typeface="宋体" pitchFamily="2" charset="-122"/>
                </a:rPr>
                <a:t>2 </a:t>
              </a:r>
              <a:r>
                <a:rPr lang="en-US" altLang="zh-CN">
                  <a:solidFill>
                    <a:srgbClr val="FF3300"/>
                  </a:solidFill>
                  <a:ea typeface="宋体" pitchFamily="2" charset="-122"/>
                  <a:cs typeface="Times New Roman" pitchFamily="18" charset="0"/>
                </a:rPr>
                <a:t>−</a:t>
              </a:r>
            </a:p>
          </p:txBody>
        </p:sp>
        <p:sp>
          <p:nvSpPr>
            <p:cNvPr id="12331" name="Text Box 131"/>
            <p:cNvSpPr txBox="1">
              <a:spLocks noChangeArrowheads="1"/>
            </p:cNvSpPr>
            <p:nvPr/>
          </p:nvSpPr>
          <p:spPr bwMode="auto">
            <a:xfrm>
              <a:off x="2474913" y="1724025"/>
              <a:ext cx="1146175" cy="476250"/>
            </a:xfrm>
            <a:prstGeom prst="rect">
              <a:avLst/>
            </a:prstGeom>
            <a:noFill/>
            <a:ln w="25400" algn="ctr">
              <a:noFill/>
              <a:miter lim="800000"/>
              <a:headEnd/>
              <a:tailEnd type="none" w="lg" len="lg"/>
            </a:ln>
          </p:spPr>
          <p:txBody>
            <a:bodyPr>
              <a:spAutoFit/>
            </a:bodyPr>
            <a:lstStyle/>
            <a:p>
              <a:pPr algn="l" eaLnBrk="1" hangingPunct="1">
                <a:lnSpc>
                  <a:spcPct val="90000"/>
                </a:lnSpc>
                <a:spcBef>
                  <a:spcPct val="50000"/>
                </a:spcBef>
              </a:pPr>
              <a:r>
                <a:rPr lang="en-US" altLang="zh-CN" i="1">
                  <a:solidFill>
                    <a:srgbClr val="FF3300"/>
                  </a:solidFill>
                  <a:ea typeface="宋体" pitchFamily="2" charset="-122"/>
                </a:rPr>
                <a:t>+ u</a:t>
              </a:r>
              <a:r>
                <a:rPr lang="en-US" altLang="zh-CN" baseline="-25000">
                  <a:solidFill>
                    <a:srgbClr val="FF3300"/>
                  </a:solidFill>
                  <a:ea typeface="宋体" pitchFamily="2" charset="-122"/>
                </a:rPr>
                <a:t>3 </a:t>
              </a:r>
              <a:r>
                <a:rPr lang="en-US" altLang="zh-CN">
                  <a:solidFill>
                    <a:srgbClr val="FF3300"/>
                  </a:solidFill>
                  <a:ea typeface="宋体" pitchFamily="2" charset="-122"/>
                  <a:cs typeface="Times New Roman" pitchFamily="18" charset="0"/>
                </a:rPr>
                <a:t>−</a:t>
              </a:r>
            </a:p>
          </p:txBody>
        </p:sp>
        <p:grpSp>
          <p:nvGrpSpPr>
            <p:cNvPr id="12332" name="组合 75"/>
            <p:cNvGrpSpPr>
              <a:grpSpLocks/>
            </p:cNvGrpSpPr>
            <p:nvPr/>
          </p:nvGrpSpPr>
          <p:grpSpPr bwMode="auto">
            <a:xfrm>
              <a:off x="2422525" y="2403475"/>
              <a:ext cx="541338" cy="1163638"/>
              <a:chOff x="2402884" y="3079315"/>
              <a:chExt cx="542059" cy="1163354"/>
            </a:xfrm>
          </p:grpSpPr>
          <p:sp>
            <p:nvSpPr>
              <p:cNvPr id="12348" name="Text Box 136"/>
              <p:cNvSpPr txBox="1">
                <a:spLocks noChangeArrowheads="1"/>
              </p:cNvSpPr>
              <p:nvPr/>
            </p:nvSpPr>
            <p:spPr bwMode="auto">
              <a:xfrm>
                <a:off x="2415601" y="3079315"/>
                <a:ext cx="529342" cy="51898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a:solidFill>
                      <a:srgbClr val="FF3300"/>
                    </a:solidFill>
                    <a:ea typeface="宋体" pitchFamily="2" charset="-122"/>
                  </a:rPr>
                  <a:t>+</a:t>
                </a:r>
              </a:p>
            </p:txBody>
          </p:sp>
          <p:sp>
            <p:nvSpPr>
              <p:cNvPr id="12349" name="Rectangle 149"/>
              <p:cNvSpPr>
                <a:spLocks noChangeArrowheads="1"/>
              </p:cNvSpPr>
              <p:nvPr/>
            </p:nvSpPr>
            <p:spPr bwMode="auto">
              <a:xfrm>
                <a:off x="2414011" y="3723683"/>
                <a:ext cx="387867" cy="518986"/>
              </a:xfrm>
              <a:prstGeom prst="rect">
                <a:avLst/>
              </a:prstGeom>
              <a:noFill/>
              <a:ln w="9525" algn="ctr">
                <a:noFill/>
                <a:miter lim="800000"/>
                <a:headEnd/>
                <a:tailEnd/>
              </a:ln>
            </p:spPr>
            <p:txBody>
              <a:bodyPr wrap="none">
                <a:spAutoFit/>
              </a:bodyPr>
              <a:lstStyle/>
              <a:p>
                <a:r>
                  <a:rPr lang="en-US" altLang="zh-CN">
                    <a:solidFill>
                      <a:srgbClr val="FF3300"/>
                    </a:solidFill>
                    <a:ea typeface="宋体" pitchFamily="2" charset="-122"/>
                    <a:cs typeface="Times New Roman" pitchFamily="18" charset="0"/>
                  </a:rPr>
                  <a:t>−</a:t>
                </a:r>
              </a:p>
            </p:txBody>
          </p:sp>
          <p:sp>
            <p:nvSpPr>
              <p:cNvPr id="12350" name="矩形 74"/>
              <p:cNvSpPr>
                <a:spLocks noChangeArrowheads="1"/>
              </p:cNvSpPr>
              <p:nvPr/>
            </p:nvSpPr>
            <p:spPr bwMode="auto">
              <a:xfrm>
                <a:off x="2402884" y="3368170"/>
                <a:ext cx="503908" cy="518985"/>
              </a:xfrm>
              <a:prstGeom prst="rect">
                <a:avLst/>
              </a:prstGeom>
              <a:noFill/>
              <a:ln w="9525">
                <a:noFill/>
                <a:miter lim="800000"/>
                <a:headEnd/>
                <a:tailEnd/>
              </a:ln>
            </p:spPr>
            <p:txBody>
              <a:bodyPr wrap="none">
                <a:spAutoFit/>
              </a:bodyPr>
              <a:lstStyle/>
              <a:p>
                <a:r>
                  <a:rPr lang="en-US" altLang="zh-CN" i="1">
                    <a:solidFill>
                      <a:srgbClr val="FF3300"/>
                    </a:solidFill>
                    <a:ea typeface="宋体" pitchFamily="2" charset="-122"/>
                  </a:rPr>
                  <a:t>u</a:t>
                </a:r>
                <a:r>
                  <a:rPr lang="en-US" altLang="zh-CN" baseline="-25000">
                    <a:solidFill>
                      <a:srgbClr val="FF3300"/>
                    </a:solidFill>
                    <a:ea typeface="宋体" pitchFamily="2" charset="-122"/>
                  </a:rPr>
                  <a:t>4</a:t>
                </a:r>
                <a:endParaRPr lang="zh-CN" altLang="en-US">
                  <a:solidFill>
                    <a:srgbClr val="FF3300"/>
                  </a:solidFill>
                </a:endParaRPr>
              </a:p>
            </p:txBody>
          </p:sp>
        </p:grpSp>
        <p:grpSp>
          <p:nvGrpSpPr>
            <p:cNvPr id="12333" name="组合 76"/>
            <p:cNvGrpSpPr>
              <a:grpSpLocks/>
            </p:cNvGrpSpPr>
            <p:nvPr/>
          </p:nvGrpSpPr>
          <p:grpSpPr bwMode="auto">
            <a:xfrm>
              <a:off x="884238" y="2944813"/>
              <a:ext cx="541337" cy="1163637"/>
              <a:chOff x="2402884" y="3079315"/>
              <a:chExt cx="542059" cy="1163354"/>
            </a:xfrm>
          </p:grpSpPr>
          <p:sp>
            <p:nvSpPr>
              <p:cNvPr id="12345" name="Text Box 136"/>
              <p:cNvSpPr txBox="1">
                <a:spLocks noChangeArrowheads="1"/>
              </p:cNvSpPr>
              <p:nvPr/>
            </p:nvSpPr>
            <p:spPr bwMode="auto">
              <a:xfrm>
                <a:off x="2415601" y="3079315"/>
                <a:ext cx="529342" cy="51898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a:solidFill>
                      <a:srgbClr val="FF3300"/>
                    </a:solidFill>
                    <a:ea typeface="宋体" pitchFamily="2" charset="-122"/>
                  </a:rPr>
                  <a:t>+</a:t>
                </a:r>
              </a:p>
            </p:txBody>
          </p:sp>
          <p:sp>
            <p:nvSpPr>
              <p:cNvPr id="12346" name="Rectangle 149"/>
              <p:cNvSpPr>
                <a:spLocks noChangeArrowheads="1"/>
              </p:cNvSpPr>
              <p:nvPr/>
            </p:nvSpPr>
            <p:spPr bwMode="auto">
              <a:xfrm>
                <a:off x="2414011" y="3723683"/>
                <a:ext cx="387867" cy="518986"/>
              </a:xfrm>
              <a:prstGeom prst="rect">
                <a:avLst/>
              </a:prstGeom>
              <a:noFill/>
              <a:ln w="9525" algn="ctr">
                <a:noFill/>
                <a:miter lim="800000"/>
                <a:headEnd/>
                <a:tailEnd/>
              </a:ln>
            </p:spPr>
            <p:txBody>
              <a:bodyPr wrap="none">
                <a:spAutoFit/>
              </a:bodyPr>
              <a:lstStyle/>
              <a:p>
                <a:r>
                  <a:rPr lang="en-US" altLang="zh-CN">
                    <a:solidFill>
                      <a:srgbClr val="FF3300"/>
                    </a:solidFill>
                    <a:ea typeface="宋体" pitchFamily="2" charset="-122"/>
                    <a:cs typeface="Times New Roman" pitchFamily="18" charset="0"/>
                  </a:rPr>
                  <a:t>−</a:t>
                </a:r>
              </a:p>
            </p:txBody>
          </p:sp>
          <p:sp>
            <p:nvSpPr>
              <p:cNvPr id="12347" name="矩形 79"/>
              <p:cNvSpPr>
                <a:spLocks noChangeArrowheads="1"/>
              </p:cNvSpPr>
              <p:nvPr/>
            </p:nvSpPr>
            <p:spPr bwMode="auto">
              <a:xfrm>
                <a:off x="2402884" y="3368170"/>
                <a:ext cx="503908" cy="518985"/>
              </a:xfrm>
              <a:prstGeom prst="rect">
                <a:avLst/>
              </a:prstGeom>
              <a:noFill/>
              <a:ln w="9525">
                <a:noFill/>
                <a:miter lim="800000"/>
                <a:headEnd/>
                <a:tailEnd/>
              </a:ln>
            </p:spPr>
            <p:txBody>
              <a:bodyPr wrap="none">
                <a:spAutoFit/>
              </a:bodyPr>
              <a:lstStyle/>
              <a:p>
                <a:r>
                  <a:rPr lang="en-US" altLang="zh-CN" i="1">
                    <a:solidFill>
                      <a:srgbClr val="FF3300"/>
                    </a:solidFill>
                    <a:ea typeface="宋体" pitchFamily="2" charset="-122"/>
                  </a:rPr>
                  <a:t>u</a:t>
                </a:r>
                <a:r>
                  <a:rPr lang="en-US" altLang="zh-CN" baseline="-25000">
                    <a:solidFill>
                      <a:srgbClr val="FF3300"/>
                    </a:solidFill>
                    <a:ea typeface="宋体" pitchFamily="2" charset="-122"/>
                  </a:rPr>
                  <a:t>5</a:t>
                </a:r>
                <a:endParaRPr lang="zh-CN" altLang="en-US">
                  <a:solidFill>
                    <a:srgbClr val="FF3300"/>
                  </a:solidFill>
                </a:endParaRPr>
              </a:p>
            </p:txBody>
          </p:sp>
        </p:grpSp>
        <p:grpSp>
          <p:nvGrpSpPr>
            <p:cNvPr id="12334" name="Group 78"/>
            <p:cNvGrpSpPr>
              <a:grpSpLocks/>
            </p:cNvGrpSpPr>
            <p:nvPr/>
          </p:nvGrpSpPr>
          <p:grpSpPr bwMode="auto">
            <a:xfrm>
              <a:off x="806450" y="690563"/>
              <a:ext cx="3049588" cy="3671887"/>
              <a:chOff x="480" y="1389"/>
              <a:chExt cx="1921" cy="2313"/>
            </a:xfrm>
          </p:grpSpPr>
          <p:sp>
            <p:nvSpPr>
              <p:cNvPr id="12339" name="Line 92"/>
              <p:cNvSpPr>
                <a:spLocks noChangeShapeType="1"/>
              </p:cNvSpPr>
              <p:nvPr/>
            </p:nvSpPr>
            <p:spPr bwMode="auto">
              <a:xfrm rot="-5400000">
                <a:off x="2231" y="3403"/>
                <a:ext cx="340"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12340" name="Line 94"/>
              <p:cNvSpPr>
                <a:spLocks noChangeShapeType="1"/>
              </p:cNvSpPr>
              <p:nvPr/>
            </p:nvSpPr>
            <p:spPr bwMode="auto">
              <a:xfrm>
                <a:off x="625" y="1389"/>
                <a:ext cx="340"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12341" name="Line 95"/>
              <p:cNvSpPr>
                <a:spLocks noChangeShapeType="1"/>
              </p:cNvSpPr>
              <p:nvPr/>
            </p:nvSpPr>
            <p:spPr bwMode="auto">
              <a:xfrm>
                <a:off x="529" y="2019"/>
                <a:ext cx="336"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12342" name="Line 128"/>
              <p:cNvSpPr>
                <a:spLocks noChangeShapeType="1"/>
              </p:cNvSpPr>
              <p:nvPr/>
            </p:nvSpPr>
            <p:spPr bwMode="auto">
              <a:xfrm rot="5400000" flipV="1">
                <a:off x="1271" y="3302"/>
                <a:ext cx="340"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12343" name="Line 95"/>
              <p:cNvSpPr>
                <a:spLocks noChangeShapeType="1"/>
              </p:cNvSpPr>
              <p:nvPr/>
            </p:nvSpPr>
            <p:spPr bwMode="auto">
              <a:xfrm>
                <a:off x="2045" y="2020"/>
                <a:ext cx="336" cy="0"/>
              </a:xfrm>
              <a:prstGeom prst="line">
                <a:avLst/>
              </a:prstGeom>
              <a:noFill/>
              <a:ln w="38100">
                <a:solidFill>
                  <a:srgbClr val="CC00FF"/>
                </a:solidFill>
                <a:round/>
                <a:headEnd/>
                <a:tailEnd type="stealth" w="med" len="lg"/>
              </a:ln>
            </p:spPr>
            <p:txBody>
              <a:bodyPr wrap="none" anchor="ctr"/>
              <a:lstStyle/>
              <a:p>
                <a:endParaRPr lang="zh-CN" altLang="en-US"/>
              </a:p>
            </p:txBody>
          </p:sp>
          <p:sp>
            <p:nvSpPr>
              <p:cNvPr id="12344" name="Line 128"/>
              <p:cNvSpPr>
                <a:spLocks noChangeShapeType="1"/>
              </p:cNvSpPr>
              <p:nvPr/>
            </p:nvSpPr>
            <p:spPr bwMode="auto">
              <a:xfrm rot="5400000" flipV="1">
                <a:off x="310" y="3532"/>
                <a:ext cx="340" cy="0"/>
              </a:xfrm>
              <a:prstGeom prst="line">
                <a:avLst/>
              </a:prstGeom>
              <a:noFill/>
              <a:ln w="38100">
                <a:solidFill>
                  <a:srgbClr val="CC00FF"/>
                </a:solidFill>
                <a:round/>
                <a:headEnd/>
                <a:tailEnd type="stealth" w="med" len="lg"/>
              </a:ln>
            </p:spPr>
            <p:txBody>
              <a:bodyPr wrap="none" anchor="ctr"/>
              <a:lstStyle/>
              <a:p>
                <a:endParaRPr lang="zh-CN" altLang="en-US"/>
              </a:p>
            </p:txBody>
          </p:sp>
        </p:grpSp>
        <p:sp>
          <p:nvSpPr>
            <p:cNvPr id="12335" name="Text Box 76"/>
            <p:cNvSpPr txBox="1">
              <a:spLocks noChangeArrowheads="1"/>
            </p:cNvSpPr>
            <p:nvPr/>
          </p:nvSpPr>
          <p:spPr bwMode="auto">
            <a:xfrm>
              <a:off x="1422400" y="1131888"/>
              <a:ext cx="639763" cy="522287"/>
            </a:xfrm>
            <a:prstGeom prst="rect">
              <a:avLst/>
            </a:prstGeom>
            <a:noFill/>
            <a:ln w="9525">
              <a:noFill/>
              <a:miter lim="800000"/>
              <a:headEnd/>
              <a:tailEnd/>
            </a:ln>
          </p:spPr>
          <p:txBody>
            <a:bodyPr wrap="none" anchor="ctr">
              <a:spAutoFit/>
            </a:bodyPr>
            <a:lstStyle/>
            <a:p>
              <a:pPr eaLnBrk="1" hangingPunct="1"/>
              <a:r>
                <a:rPr lang="en-US" altLang="zh-CN">
                  <a:ea typeface="宋体" pitchFamily="2" charset="-122"/>
                  <a:sym typeface="Symbol" pitchFamily="18" charset="2"/>
                </a:rPr>
                <a:t>4</a:t>
              </a:r>
              <a:endParaRPr lang="en-US" altLang="zh-CN">
                <a:ea typeface="宋体" pitchFamily="2" charset="-122"/>
              </a:endParaRPr>
            </a:p>
          </p:txBody>
        </p:sp>
        <p:sp>
          <p:nvSpPr>
            <p:cNvPr id="12336" name="Text Box 76"/>
            <p:cNvSpPr txBox="1">
              <a:spLocks noChangeArrowheads="1"/>
            </p:cNvSpPr>
            <p:nvPr/>
          </p:nvSpPr>
          <p:spPr bwMode="auto">
            <a:xfrm>
              <a:off x="2698750" y="1165225"/>
              <a:ext cx="639763" cy="523875"/>
            </a:xfrm>
            <a:prstGeom prst="rect">
              <a:avLst/>
            </a:prstGeom>
            <a:noFill/>
            <a:ln w="9525">
              <a:noFill/>
              <a:miter lim="800000"/>
              <a:headEnd/>
              <a:tailEnd/>
            </a:ln>
          </p:spPr>
          <p:txBody>
            <a:bodyPr wrap="none" anchor="ctr">
              <a:spAutoFit/>
            </a:bodyPr>
            <a:lstStyle/>
            <a:p>
              <a:pPr eaLnBrk="1" hangingPunct="1"/>
              <a:r>
                <a:rPr lang="en-US" altLang="zh-CN">
                  <a:ea typeface="宋体" pitchFamily="2" charset="-122"/>
                  <a:sym typeface="Symbol" pitchFamily="18" charset="2"/>
                </a:rPr>
                <a:t>2</a:t>
              </a:r>
              <a:endParaRPr lang="en-US" altLang="zh-CN">
                <a:ea typeface="宋体" pitchFamily="2" charset="-122"/>
              </a:endParaRPr>
            </a:p>
          </p:txBody>
        </p:sp>
        <p:sp>
          <p:nvSpPr>
            <p:cNvPr id="12337" name="Text Box 76"/>
            <p:cNvSpPr txBox="1">
              <a:spLocks noChangeArrowheads="1"/>
            </p:cNvSpPr>
            <p:nvPr/>
          </p:nvSpPr>
          <p:spPr bwMode="auto">
            <a:xfrm>
              <a:off x="1660525" y="2711450"/>
              <a:ext cx="639763" cy="523875"/>
            </a:xfrm>
            <a:prstGeom prst="rect">
              <a:avLst/>
            </a:prstGeom>
            <a:noFill/>
            <a:ln w="9525">
              <a:noFill/>
              <a:miter lim="800000"/>
              <a:headEnd/>
              <a:tailEnd/>
            </a:ln>
          </p:spPr>
          <p:txBody>
            <a:bodyPr wrap="none" anchor="ctr">
              <a:spAutoFit/>
            </a:bodyPr>
            <a:lstStyle/>
            <a:p>
              <a:pPr eaLnBrk="1" hangingPunct="1"/>
              <a:r>
                <a:rPr lang="en-US" altLang="zh-CN">
                  <a:ea typeface="宋体" pitchFamily="2" charset="-122"/>
                  <a:sym typeface="Symbol" pitchFamily="18" charset="2"/>
                </a:rPr>
                <a:t>4</a:t>
              </a:r>
              <a:endParaRPr lang="en-US" altLang="zh-CN">
                <a:ea typeface="宋体" pitchFamily="2" charset="-122"/>
              </a:endParaRPr>
            </a:p>
          </p:txBody>
        </p:sp>
        <p:sp>
          <p:nvSpPr>
            <p:cNvPr id="12338" name="Text Box 76"/>
            <p:cNvSpPr txBox="1">
              <a:spLocks noChangeArrowheads="1"/>
            </p:cNvSpPr>
            <p:nvPr/>
          </p:nvSpPr>
          <p:spPr bwMode="auto">
            <a:xfrm>
              <a:off x="147638" y="3254375"/>
              <a:ext cx="639762" cy="522288"/>
            </a:xfrm>
            <a:prstGeom prst="rect">
              <a:avLst/>
            </a:prstGeom>
            <a:noFill/>
            <a:ln w="9525">
              <a:noFill/>
              <a:miter lim="800000"/>
              <a:headEnd/>
              <a:tailEnd/>
            </a:ln>
          </p:spPr>
          <p:txBody>
            <a:bodyPr wrap="none" anchor="ctr">
              <a:spAutoFit/>
            </a:bodyPr>
            <a:lstStyle/>
            <a:p>
              <a:pPr eaLnBrk="1" hangingPunct="1"/>
              <a:r>
                <a:rPr lang="en-US" altLang="zh-CN">
                  <a:ea typeface="宋体" pitchFamily="2" charset="-122"/>
                </a:rPr>
                <a:t>1</a:t>
              </a:r>
              <a:r>
                <a:rPr lang="en-US" altLang="zh-CN">
                  <a:ea typeface="宋体" pitchFamily="2" charset="-122"/>
                  <a:sym typeface="Symbol" pitchFamily="18" charset="2"/>
                </a:rPr>
                <a:t></a:t>
              </a:r>
              <a:endParaRPr lang="en-US" altLang="zh-CN">
                <a:ea typeface="宋体" pitchFamily="2" charset="-122"/>
              </a:endParaRPr>
            </a:p>
          </p:txBody>
        </p:sp>
      </p:grpSp>
      <p:graphicFrame>
        <p:nvGraphicFramePr>
          <p:cNvPr id="12290" name="Object 2"/>
          <p:cNvGraphicFramePr>
            <a:graphicFrameLocks noChangeAspect="1"/>
          </p:cNvGraphicFramePr>
          <p:nvPr/>
        </p:nvGraphicFramePr>
        <p:xfrm>
          <a:off x="4887913" y="1304925"/>
          <a:ext cx="3414712" cy="3200400"/>
        </p:xfrm>
        <a:graphic>
          <a:graphicData uri="http://schemas.openxmlformats.org/presentationml/2006/ole">
            <mc:AlternateContent xmlns:mc="http://schemas.openxmlformats.org/markup-compatibility/2006">
              <mc:Choice xmlns:v="urn:schemas-microsoft-com:vml" Requires="v">
                <p:oleObj spid="_x0000_s12293" name="Equation" r:id="rId3" imgW="1574640" imgH="1384200" progId="Equation.DSMT4">
                  <p:embed/>
                </p:oleObj>
              </mc:Choice>
              <mc:Fallback>
                <p:oleObj name="Equation" r:id="rId3" imgW="1574640" imgH="1384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913" y="1304925"/>
                        <a:ext cx="3414712"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Text Box 56"/>
          <p:cNvSpPr txBox="1">
            <a:spLocks noChangeArrowheads="1"/>
          </p:cNvSpPr>
          <p:nvPr/>
        </p:nvSpPr>
        <p:spPr bwMode="auto">
          <a:xfrm>
            <a:off x="3933825" y="4843463"/>
            <a:ext cx="3832225" cy="493712"/>
          </a:xfrm>
          <a:prstGeom prst="rect">
            <a:avLst/>
          </a:prstGeom>
          <a:noFill/>
          <a:ln w="28575">
            <a:noFill/>
            <a:miter lim="800000"/>
            <a:headEnd/>
            <a:tailEnd/>
          </a:ln>
        </p:spPr>
        <p:txBody>
          <a:bodyPr anchor="ctr">
            <a:spAutoFit/>
          </a:bodyPr>
          <a:lstStyle/>
          <a:p>
            <a:pPr algn="l"/>
            <a:r>
              <a:rPr lang="zh-CN" altLang="en-US" sz="2600">
                <a:solidFill>
                  <a:srgbClr val="CC3300"/>
                </a:solidFill>
                <a:ea typeface="华文中宋" pitchFamily="2" charset="-122"/>
              </a:rPr>
              <a:t>  注意列</a:t>
            </a:r>
            <a:r>
              <a:rPr lang="en-US" altLang="zh-CN" sz="2600">
                <a:solidFill>
                  <a:srgbClr val="CC3300"/>
                </a:solidFill>
                <a:ea typeface="华文中宋" pitchFamily="2" charset="-122"/>
              </a:rPr>
              <a:t>KCL</a:t>
            </a:r>
            <a:r>
              <a:rPr lang="zh-CN" altLang="en-US" sz="2600">
                <a:solidFill>
                  <a:srgbClr val="CC3300"/>
                </a:solidFill>
                <a:ea typeface="华文中宋" pitchFamily="2" charset="-122"/>
              </a:rPr>
              <a:t>方程时：</a:t>
            </a:r>
            <a:endParaRPr lang="zh-CN" altLang="en-US" sz="2600">
              <a:solidFill>
                <a:srgbClr val="CC3300"/>
              </a:solidFill>
              <a:latin typeface="华文中宋" pitchFamily="2" charset="-122"/>
              <a:ea typeface="华文中宋" pitchFamily="2" charset="-122"/>
            </a:endParaRPr>
          </a:p>
        </p:txBody>
      </p:sp>
      <p:sp>
        <p:nvSpPr>
          <p:cNvPr id="127" name="Text Box 56"/>
          <p:cNvSpPr txBox="1">
            <a:spLocks noChangeArrowheads="1"/>
          </p:cNvSpPr>
          <p:nvPr/>
        </p:nvSpPr>
        <p:spPr bwMode="auto">
          <a:xfrm>
            <a:off x="3636963" y="5880100"/>
            <a:ext cx="5070475" cy="492125"/>
          </a:xfrm>
          <a:prstGeom prst="rect">
            <a:avLst/>
          </a:prstGeom>
          <a:noFill/>
          <a:ln w="28575">
            <a:noFill/>
            <a:miter lim="800000"/>
            <a:headEnd/>
            <a:tailEnd/>
          </a:ln>
        </p:spPr>
        <p:txBody>
          <a:bodyPr anchor="ctr">
            <a:spAutoFit/>
          </a:bodyPr>
          <a:lstStyle/>
          <a:p>
            <a:pPr algn="l">
              <a:defRPr/>
            </a:pPr>
            <a:r>
              <a:rPr lang="zh-CN" altLang="en-US" sz="2600" dirty="0">
                <a:solidFill>
                  <a:srgbClr val="CC3300"/>
                </a:solidFill>
                <a:latin typeface="华文中宋" pitchFamily="2" charset="-122"/>
                <a:ea typeface="华文中宋" pitchFamily="2" charset="-122"/>
                <a:sym typeface="Wingdings 2" pitchFamily="18" charset="2"/>
              </a:rPr>
              <a:t> </a:t>
            </a:r>
            <a:r>
              <a:rPr lang="en-US" altLang="zh-CN" sz="2600" dirty="0">
                <a:solidFill>
                  <a:srgbClr val="CC3300"/>
                </a:solidFill>
                <a:latin typeface="+mn-lt"/>
                <a:ea typeface="华文中宋" pitchFamily="2" charset="-122"/>
                <a:sym typeface="Wingdings 2" pitchFamily="18" charset="2"/>
              </a:rPr>
              <a:t>2. </a:t>
            </a:r>
            <a:r>
              <a:rPr lang="zh-CN" altLang="en-US" sz="2600" dirty="0">
                <a:solidFill>
                  <a:srgbClr val="CC3300"/>
                </a:solidFill>
                <a:latin typeface="华文中宋" pitchFamily="2" charset="-122"/>
                <a:ea typeface="华文中宋" pitchFamily="2" charset="-122"/>
                <a:sym typeface="Wingdings 2" pitchFamily="18" charset="2"/>
              </a:rPr>
              <a:t>尽量不选含有电压源的节点。</a:t>
            </a:r>
            <a:endParaRPr lang="zh-CN" altLang="en-US" sz="2600" dirty="0">
              <a:solidFill>
                <a:srgbClr val="CC3300"/>
              </a:solidFill>
              <a:latin typeface="华文中宋" pitchFamily="2" charset="-122"/>
              <a:ea typeface="华文中宋" pitchFamily="2" charset="-122"/>
            </a:endParaRPr>
          </a:p>
        </p:txBody>
      </p:sp>
      <p:sp>
        <p:nvSpPr>
          <p:cNvPr id="12298" name="矩形 127"/>
          <p:cNvSpPr>
            <a:spLocks noChangeArrowheads="1"/>
          </p:cNvSpPr>
          <p:nvPr/>
        </p:nvSpPr>
        <p:spPr bwMode="auto">
          <a:xfrm>
            <a:off x="3732213" y="5381625"/>
            <a:ext cx="5616575" cy="492125"/>
          </a:xfrm>
          <a:prstGeom prst="rect">
            <a:avLst/>
          </a:prstGeom>
          <a:noFill/>
          <a:ln w="9525">
            <a:noFill/>
            <a:miter lim="800000"/>
            <a:headEnd/>
            <a:tailEnd/>
          </a:ln>
        </p:spPr>
        <p:txBody>
          <a:bodyPr>
            <a:spAutoFit/>
          </a:bodyPr>
          <a:lstStyle/>
          <a:p>
            <a:pPr algn="l"/>
            <a:r>
              <a:rPr lang="en-US" altLang="zh-CN" sz="2600">
                <a:solidFill>
                  <a:srgbClr val="CC3300"/>
                </a:solidFill>
                <a:ea typeface="华文中宋" pitchFamily="2" charset="-122"/>
              </a:rPr>
              <a:t>1. </a:t>
            </a:r>
            <a:r>
              <a:rPr lang="zh-CN" altLang="en-US" sz="2600">
                <a:solidFill>
                  <a:srgbClr val="CC3300"/>
                </a:solidFill>
                <a:ea typeface="华文中宋" pitchFamily="2" charset="-122"/>
              </a:rPr>
              <a:t>电压源电流会引入新的待求变量。</a:t>
            </a:r>
            <a:endParaRPr lang="zh-CN" altLang="en-US" sz="2600"/>
          </a:p>
        </p:txBody>
      </p:sp>
      <p:sp>
        <p:nvSpPr>
          <p:cNvPr id="12299" name="TextBox 41"/>
          <p:cNvSpPr txBox="1">
            <a:spLocks noChangeArrowheads="1"/>
          </p:cNvSpPr>
          <p:nvPr/>
        </p:nvSpPr>
        <p:spPr bwMode="auto">
          <a:xfrm>
            <a:off x="8535988" y="20638"/>
            <a:ext cx="574675" cy="338137"/>
          </a:xfrm>
          <a:prstGeom prst="rect">
            <a:avLst/>
          </a:prstGeom>
          <a:solidFill>
            <a:srgbClr val="00B0F0"/>
          </a:solidFill>
          <a:ln w="9525">
            <a:noFill/>
            <a:miter lim="800000"/>
            <a:headEnd/>
            <a:tailEnd/>
          </a:ln>
        </p:spPr>
        <p:txBody>
          <a:bodyPr>
            <a:spAutoFit/>
          </a:bodyPr>
          <a:lstStyle/>
          <a:p>
            <a:r>
              <a:rPr lang="en-US" altLang="zh-CN" sz="1600">
                <a:solidFill>
                  <a:schemeClr val="bg1"/>
                </a:solidFill>
              </a:rPr>
              <a:t>1-10</a:t>
            </a:r>
            <a:endParaRPr lang="zh-CN" altLang="en-US" sz="1600">
              <a:solidFill>
                <a:schemeClr val="bg1"/>
              </a:solidFill>
            </a:endParaRPr>
          </a:p>
        </p:txBody>
      </p:sp>
      <p:graphicFrame>
        <p:nvGraphicFramePr>
          <p:cNvPr id="12291" name="Object 67"/>
          <p:cNvGraphicFramePr>
            <a:graphicFrameLocks noChangeAspect="1"/>
          </p:cNvGraphicFramePr>
          <p:nvPr/>
        </p:nvGraphicFramePr>
        <p:xfrm>
          <a:off x="5135563" y="2857500"/>
          <a:ext cx="2770187" cy="922338"/>
        </p:xfrm>
        <a:graphic>
          <a:graphicData uri="http://schemas.openxmlformats.org/presentationml/2006/ole">
            <mc:AlternateContent xmlns:mc="http://schemas.openxmlformats.org/markup-compatibility/2006">
              <mc:Choice xmlns:v="urn:schemas-microsoft-com:vml" Requires="v">
                <p:oleObj spid="_x0000_s12294" name="Equation" r:id="rId5" imgW="1218960" imgH="406080" progId="Equation.DSMT4">
                  <p:embed/>
                </p:oleObj>
              </mc:Choice>
              <mc:Fallback>
                <p:oleObj name="Equation" r:id="rId5" imgW="1218960" imgH="406080" progId="Equation.DSMT4">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5563" y="2857500"/>
                        <a:ext cx="2770187" cy="9223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graphicFrame>
        <p:nvGraphicFramePr>
          <p:cNvPr id="12292" name="Object 68"/>
          <p:cNvGraphicFramePr>
            <a:graphicFrameLocks noChangeAspect="1"/>
          </p:cNvGraphicFramePr>
          <p:nvPr/>
        </p:nvGraphicFramePr>
        <p:xfrm>
          <a:off x="5102225" y="3716338"/>
          <a:ext cx="2840038" cy="938212"/>
        </p:xfrm>
        <a:graphic>
          <a:graphicData uri="http://schemas.openxmlformats.org/presentationml/2006/ole">
            <mc:AlternateContent xmlns:mc="http://schemas.openxmlformats.org/markup-compatibility/2006">
              <mc:Choice xmlns:v="urn:schemas-microsoft-com:vml" Requires="v">
                <p:oleObj spid="_x0000_s12295" name="Equation" r:id="rId7" imgW="1231560" imgH="406080" progId="Equation.DSMT4">
                  <p:embed/>
                </p:oleObj>
              </mc:Choice>
              <mc:Fallback>
                <p:oleObj name="Equation" r:id="rId7" imgW="1231560" imgH="406080" progId="Equation.DSMT4">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2225" y="3716338"/>
                        <a:ext cx="2840038" cy="938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17961" dir="2700000" algn="ctr" rotWithShape="0">
                                <a:srgbClr val="FFFFCC">
                                  <a:gamma/>
                                  <a:shade val="60000"/>
                                  <a:invGamma/>
                                </a:srgbClr>
                              </a:outerShdw>
                            </a:effectLst>
                          </a14:hiddenEffects>
                        </a:ext>
                      </a:extLst>
                    </p:spPr>
                  </p:pic>
                </p:oleObj>
              </mc:Fallback>
            </mc:AlternateContent>
          </a:graphicData>
        </a:graphic>
      </p:graphicFrame>
      <p:sp>
        <p:nvSpPr>
          <p:cNvPr id="69" name="矩形 74"/>
          <p:cNvSpPr>
            <a:spLocks noChangeArrowheads="1"/>
          </p:cNvSpPr>
          <p:nvPr/>
        </p:nvSpPr>
        <p:spPr bwMode="auto">
          <a:xfrm>
            <a:off x="3567947" y="4483148"/>
            <a:ext cx="292068" cy="553998"/>
          </a:xfrm>
          <a:prstGeom prst="rect">
            <a:avLst/>
          </a:prstGeom>
          <a:noFill/>
          <a:ln w="9525">
            <a:noFill/>
            <a:miter lim="800000"/>
            <a:headEnd/>
            <a:tailEnd/>
          </a:ln>
        </p:spPr>
        <p:txBody>
          <a:bodyPr wrap="none">
            <a:spAutoFit/>
          </a:bodyPr>
          <a:lstStyle/>
          <a:p>
            <a:r>
              <a:rPr lang="en-US" altLang="zh-CN" sz="3000" i="1" dirty="0" err="1" smtClean="0">
                <a:solidFill>
                  <a:srgbClr val="FF3300"/>
                </a:solidFill>
                <a:ea typeface="宋体" pitchFamily="2" charset="-122"/>
              </a:rPr>
              <a:t>i</a:t>
            </a:r>
            <a:endParaRPr lang="zh-CN" altLang="en-US" sz="3000" dirty="0">
              <a:solidFill>
                <a:srgbClr val="FF33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1000" fill="hold"/>
                                        <p:tgtEl>
                                          <p:spTgt spid="69"/>
                                        </p:tgtEl>
                                        <p:attrNameLst>
                                          <p:attrName>ppt_w</p:attrName>
                                        </p:attrNameLst>
                                      </p:cBhvr>
                                      <p:tavLst>
                                        <p:tav tm="0">
                                          <p:val>
                                            <p:fltVal val="0"/>
                                          </p:val>
                                        </p:tav>
                                        <p:tav tm="100000">
                                          <p:val>
                                            <p:strVal val="#ppt_w"/>
                                          </p:val>
                                        </p:tav>
                                      </p:tavLst>
                                    </p:anim>
                                    <p:anim calcmode="lin" valueType="num">
                                      <p:cBhvr>
                                        <p:cTn id="8" dur="1000" fill="hold"/>
                                        <p:tgtEl>
                                          <p:spTgt spid="69"/>
                                        </p:tgtEl>
                                        <p:attrNameLst>
                                          <p:attrName>ppt_h</p:attrName>
                                        </p:attrNameLst>
                                      </p:cBhvr>
                                      <p:tavLst>
                                        <p:tav tm="0">
                                          <p:val>
                                            <p:fltVal val="0"/>
                                          </p:val>
                                        </p:tav>
                                        <p:tav tm="100000">
                                          <p:val>
                                            <p:strVal val="#ppt_h"/>
                                          </p:val>
                                        </p:tav>
                                      </p:tavLst>
                                    </p:anim>
                                    <p:anim calcmode="lin" valueType="num">
                                      <p:cBhvr>
                                        <p:cTn id="9"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6"/>
          <p:cNvSpPr>
            <a:spLocks noChangeArrowheads="1"/>
          </p:cNvSpPr>
          <p:nvPr/>
        </p:nvSpPr>
        <p:spPr bwMode="auto">
          <a:xfrm>
            <a:off x="3570288" y="231775"/>
            <a:ext cx="1571625" cy="646113"/>
          </a:xfrm>
          <a:prstGeom prst="rect">
            <a:avLst/>
          </a:prstGeom>
          <a:noFill/>
          <a:ln w="9525">
            <a:noFill/>
            <a:miter lim="800000"/>
            <a:headEnd/>
            <a:tailEnd/>
          </a:ln>
        </p:spPr>
        <p:txBody>
          <a:bodyPr wrap="none">
            <a:spAutoFit/>
          </a:bodyPr>
          <a:lstStyle/>
          <a:p>
            <a:pPr>
              <a:defRPr/>
            </a:pPr>
            <a:r>
              <a:rPr lang="zh-CN" altLang="en-US" sz="3600" dirty="0">
                <a:solidFill>
                  <a:srgbClr val="FF0000"/>
                </a:solidFill>
                <a:latin typeface="+mn-lt"/>
                <a:ea typeface="宋体" pitchFamily="2" charset="-122"/>
              </a:rPr>
              <a:t>小    结</a:t>
            </a:r>
          </a:p>
        </p:txBody>
      </p:sp>
      <p:grpSp>
        <p:nvGrpSpPr>
          <p:cNvPr id="2" name="组合 9"/>
          <p:cNvGrpSpPr>
            <a:grpSpLocks/>
          </p:cNvGrpSpPr>
          <p:nvPr/>
        </p:nvGrpSpPr>
        <p:grpSpPr bwMode="auto">
          <a:xfrm>
            <a:off x="709613" y="1133475"/>
            <a:ext cx="804862" cy="736600"/>
            <a:chOff x="-1" y="2716782"/>
            <a:chExt cx="1038005" cy="1344052"/>
          </a:xfrm>
        </p:grpSpPr>
        <p:sp>
          <p:nvSpPr>
            <p:cNvPr id="18" name="燕尾形 17"/>
            <p:cNvSpPr/>
            <p:nvPr/>
          </p:nvSpPr>
          <p:spPr>
            <a:xfrm rot="5400000">
              <a:off x="-153025" y="2869806"/>
              <a:ext cx="1344052" cy="103800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燕尾形 4"/>
            <p:cNvSpPr/>
            <p:nvPr/>
          </p:nvSpPr>
          <p:spPr>
            <a:xfrm>
              <a:off x="-1" y="3096246"/>
              <a:ext cx="1038005" cy="446086"/>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grpSp>
        <p:nvGrpSpPr>
          <p:cNvPr id="29700" name="组合 10"/>
          <p:cNvGrpSpPr>
            <a:grpSpLocks/>
          </p:cNvGrpSpPr>
          <p:nvPr/>
        </p:nvGrpSpPr>
        <p:grpSpPr bwMode="auto">
          <a:xfrm>
            <a:off x="1676400" y="3152775"/>
            <a:ext cx="6727825" cy="889000"/>
            <a:chOff x="1038003" y="2577974"/>
            <a:chExt cx="5057995" cy="963860"/>
          </a:xfrm>
        </p:grpSpPr>
        <p:sp>
          <p:nvSpPr>
            <p:cNvPr id="21" name="同侧圆角矩形 20"/>
            <p:cNvSpPr/>
            <p:nvPr/>
          </p:nvSpPr>
          <p:spPr>
            <a:xfrm rot="5400000">
              <a:off x="3085071" y="530906"/>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同侧圆角矩形 6"/>
            <p:cNvSpPr/>
            <p:nvPr/>
          </p:nvSpPr>
          <p:spPr>
            <a:xfrm>
              <a:off x="1038003" y="2624446"/>
              <a:ext cx="5010256" cy="870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理解两类约束及表征形式</a:t>
              </a:r>
              <a:endParaRPr lang="zh-CN" altLang="en-US" dirty="0"/>
            </a:p>
          </p:txBody>
        </p:sp>
      </p:grpSp>
      <p:sp>
        <p:nvSpPr>
          <p:cNvPr id="29701" name="矩形 22"/>
          <p:cNvSpPr>
            <a:spLocks noChangeArrowheads="1"/>
          </p:cNvSpPr>
          <p:nvPr/>
        </p:nvSpPr>
        <p:spPr bwMode="auto">
          <a:xfrm>
            <a:off x="915988" y="822325"/>
            <a:ext cx="415925" cy="646113"/>
          </a:xfrm>
          <a:prstGeom prst="rect">
            <a:avLst/>
          </a:prstGeom>
          <a:noFill/>
          <a:ln w="9525">
            <a:noFill/>
            <a:miter lim="800000"/>
            <a:headEnd/>
            <a:tailEnd/>
          </a:ln>
        </p:spPr>
        <p:txBody>
          <a:bodyPr wrap="none">
            <a:spAutoFit/>
          </a:bodyPr>
          <a:lstStyle/>
          <a:p>
            <a:r>
              <a:rPr lang="en-US" altLang="zh-CN" sz="3600">
                <a:solidFill>
                  <a:srgbClr val="C00000"/>
                </a:solidFill>
              </a:rPr>
              <a:t>1</a:t>
            </a:r>
            <a:endParaRPr lang="zh-CN" altLang="en-US" sz="3600">
              <a:solidFill>
                <a:srgbClr val="C00000"/>
              </a:solidFill>
            </a:endParaRPr>
          </a:p>
        </p:txBody>
      </p:sp>
      <p:grpSp>
        <p:nvGrpSpPr>
          <p:cNvPr id="29702" name="组合 10"/>
          <p:cNvGrpSpPr>
            <a:grpSpLocks/>
          </p:cNvGrpSpPr>
          <p:nvPr/>
        </p:nvGrpSpPr>
        <p:grpSpPr bwMode="auto">
          <a:xfrm>
            <a:off x="1676400" y="4259263"/>
            <a:ext cx="6727825" cy="887412"/>
            <a:chOff x="1038003" y="2577974"/>
            <a:chExt cx="5057995" cy="963860"/>
          </a:xfrm>
        </p:grpSpPr>
        <p:sp>
          <p:nvSpPr>
            <p:cNvPr id="28" name="同侧圆角矩形 27"/>
            <p:cNvSpPr/>
            <p:nvPr/>
          </p:nvSpPr>
          <p:spPr>
            <a:xfrm rot="5400000">
              <a:off x="3085071" y="530906"/>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同侧圆角矩形 6"/>
            <p:cNvSpPr/>
            <p:nvPr/>
          </p:nvSpPr>
          <p:spPr>
            <a:xfrm>
              <a:off x="1038003" y="2624528"/>
              <a:ext cx="5010256" cy="8707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会列独立的</a:t>
              </a:r>
              <a:r>
                <a:rPr lang="en-US" altLang="zh-CN" dirty="0"/>
                <a:t>KCL</a:t>
              </a:r>
              <a:r>
                <a:rPr lang="zh-CN" altLang="en-US" dirty="0"/>
                <a:t>和</a:t>
              </a:r>
              <a:r>
                <a:rPr lang="en-US" altLang="zh-CN" dirty="0"/>
                <a:t>KVL</a:t>
              </a:r>
              <a:r>
                <a:rPr lang="zh-CN" altLang="en-US" dirty="0">
                  <a:latin typeface="+mn-ea"/>
                </a:rPr>
                <a:t>方程</a:t>
              </a:r>
              <a:endParaRPr lang="zh-CN" altLang="en-US" dirty="0"/>
            </a:p>
          </p:txBody>
        </p:sp>
      </p:grpSp>
      <p:grpSp>
        <p:nvGrpSpPr>
          <p:cNvPr id="29703" name="组合 10"/>
          <p:cNvGrpSpPr>
            <a:grpSpLocks/>
          </p:cNvGrpSpPr>
          <p:nvPr/>
        </p:nvGrpSpPr>
        <p:grpSpPr bwMode="auto">
          <a:xfrm>
            <a:off x="1676400" y="5337175"/>
            <a:ext cx="6727825" cy="817563"/>
            <a:chOff x="1038003" y="2577975"/>
            <a:chExt cx="5057995" cy="963860"/>
          </a:xfrm>
        </p:grpSpPr>
        <p:sp>
          <p:nvSpPr>
            <p:cNvPr id="35" name="同侧圆角矩形 34"/>
            <p:cNvSpPr/>
            <p:nvPr/>
          </p:nvSpPr>
          <p:spPr>
            <a:xfrm rot="5400000">
              <a:off x="3085070" y="530907"/>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同侧圆角矩形 6"/>
            <p:cNvSpPr/>
            <p:nvPr/>
          </p:nvSpPr>
          <p:spPr>
            <a:xfrm>
              <a:off x="1038003" y="2738930"/>
              <a:ext cx="5010256" cy="6868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理解</a:t>
              </a:r>
              <a:r>
                <a:rPr lang="en-US" altLang="zh-CN" dirty="0">
                  <a:latin typeface="+mn-ea"/>
                </a:rPr>
                <a:t>2b</a:t>
              </a:r>
              <a:r>
                <a:rPr lang="zh-CN" altLang="en-US" dirty="0">
                  <a:latin typeface="+mn-ea"/>
                </a:rPr>
                <a:t>法，掌握</a:t>
              </a:r>
              <a:r>
                <a:rPr lang="en-US" altLang="zh-CN" dirty="0">
                  <a:latin typeface="+mn-ea"/>
                </a:rPr>
                <a:t>1b</a:t>
              </a:r>
              <a:r>
                <a:rPr lang="zh-CN" altLang="en-US" dirty="0">
                  <a:latin typeface="+mn-ea"/>
                </a:rPr>
                <a:t>法及列方程技巧</a:t>
              </a:r>
              <a:endParaRPr lang="zh-CN" altLang="en-US" dirty="0"/>
            </a:p>
          </p:txBody>
        </p:sp>
      </p:grpSp>
      <p:grpSp>
        <p:nvGrpSpPr>
          <p:cNvPr id="29704" name="组合 9"/>
          <p:cNvGrpSpPr>
            <a:grpSpLocks/>
          </p:cNvGrpSpPr>
          <p:nvPr/>
        </p:nvGrpSpPr>
        <p:grpSpPr bwMode="auto">
          <a:xfrm>
            <a:off x="711200" y="2227263"/>
            <a:ext cx="806450" cy="736600"/>
            <a:chOff x="-1" y="2716782"/>
            <a:chExt cx="1038005" cy="1344052"/>
          </a:xfrm>
        </p:grpSpPr>
        <p:sp>
          <p:nvSpPr>
            <p:cNvPr id="39" name="燕尾形 38"/>
            <p:cNvSpPr/>
            <p:nvPr/>
          </p:nvSpPr>
          <p:spPr>
            <a:xfrm rot="5400000">
              <a:off x="-153025" y="2869806"/>
              <a:ext cx="1344052" cy="103800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燕尾形 4"/>
            <p:cNvSpPr/>
            <p:nvPr/>
          </p:nvSpPr>
          <p:spPr>
            <a:xfrm>
              <a:off x="-1" y="3096244"/>
              <a:ext cx="1038005" cy="446086"/>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sp>
        <p:nvSpPr>
          <p:cNvPr id="29705" name="矩形 40"/>
          <p:cNvSpPr>
            <a:spLocks noChangeArrowheads="1"/>
          </p:cNvSpPr>
          <p:nvPr/>
        </p:nvSpPr>
        <p:spPr bwMode="auto">
          <a:xfrm>
            <a:off x="919163" y="1916113"/>
            <a:ext cx="415925" cy="646112"/>
          </a:xfrm>
          <a:prstGeom prst="rect">
            <a:avLst/>
          </a:prstGeom>
          <a:noFill/>
          <a:ln w="9525">
            <a:noFill/>
            <a:miter lim="800000"/>
            <a:headEnd/>
            <a:tailEnd/>
          </a:ln>
        </p:spPr>
        <p:txBody>
          <a:bodyPr wrap="none">
            <a:spAutoFit/>
          </a:bodyPr>
          <a:lstStyle/>
          <a:p>
            <a:r>
              <a:rPr lang="en-US" altLang="zh-CN" sz="3600">
                <a:solidFill>
                  <a:srgbClr val="C00000"/>
                </a:solidFill>
              </a:rPr>
              <a:t>2</a:t>
            </a:r>
            <a:endParaRPr lang="zh-CN" altLang="en-US" sz="3600">
              <a:solidFill>
                <a:srgbClr val="C00000"/>
              </a:solidFill>
            </a:endParaRPr>
          </a:p>
        </p:txBody>
      </p:sp>
      <p:grpSp>
        <p:nvGrpSpPr>
          <p:cNvPr id="29706" name="组合 9"/>
          <p:cNvGrpSpPr>
            <a:grpSpLocks/>
          </p:cNvGrpSpPr>
          <p:nvPr/>
        </p:nvGrpSpPr>
        <p:grpSpPr bwMode="auto">
          <a:xfrm>
            <a:off x="711200" y="3319463"/>
            <a:ext cx="806450" cy="736600"/>
            <a:chOff x="-1" y="2716782"/>
            <a:chExt cx="1038005" cy="1344052"/>
          </a:xfrm>
        </p:grpSpPr>
        <p:sp>
          <p:nvSpPr>
            <p:cNvPr id="43" name="燕尾形 42"/>
            <p:cNvSpPr/>
            <p:nvPr/>
          </p:nvSpPr>
          <p:spPr>
            <a:xfrm rot="5400000">
              <a:off x="-153025" y="2869806"/>
              <a:ext cx="1344052" cy="103800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燕尾形 4"/>
            <p:cNvSpPr/>
            <p:nvPr/>
          </p:nvSpPr>
          <p:spPr>
            <a:xfrm>
              <a:off x="-1" y="3096244"/>
              <a:ext cx="1038005" cy="446086"/>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sp>
        <p:nvSpPr>
          <p:cNvPr id="29707" name="矩形 44"/>
          <p:cNvSpPr>
            <a:spLocks noChangeArrowheads="1"/>
          </p:cNvSpPr>
          <p:nvPr/>
        </p:nvSpPr>
        <p:spPr bwMode="auto">
          <a:xfrm>
            <a:off x="919163" y="3008313"/>
            <a:ext cx="415925" cy="646112"/>
          </a:xfrm>
          <a:prstGeom prst="rect">
            <a:avLst/>
          </a:prstGeom>
          <a:noFill/>
          <a:ln w="9525">
            <a:noFill/>
            <a:miter lim="800000"/>
            <a:headEnd/>
            <a:tailEnd/>
          </a:ln>
        </p:spPr>
        <p:txBody>
          <a:bodyPr wrap="none">
            <a:spAutoFit/>
          </a:bodyPr>
          <a:lstStyle/>
          <a:p>
            <a:r>
              <a:rPr lang="en-US" altLang="zh-CN" sz="3600">
                <a:solidFill>
                  <a:srgbClr val="C00000"/>
                </a:solidFill>
              </a:rPr>
              <a:t>3</a:t>
            </a:r>
            <a:endParaRPr lang="zh-CN" altLang="en-US" sz="3600">
              <a:solidFill>
                <a:srgbClr val="C00000"/>
              </a:solidFill>
            </a:endParaRPr>
          </a:p>
        </p:txBody>
      </p:sp>
      <p:grpSp>
        <p:nvGrpSpPr>
          <p:cNvPr id="29708" name="组合 9"/>
          <p:cNvGrpSpPr>
            <a:grpSpLocks/>
          </p:cNvGrpSpPr>
          <p:nvPr/>
        </p:nvGrpSpPr>
        <p:grpSpPr bwMode="auto">
          <a:xfrm>
            <a:off x="669925" y="4354513"/>
            <a:ext cx="806450" cy="738187"/>
            <a:chOff x="-1" y="2716782"/>
            <a:chExt cx="1038005" cy="1344052"/>
          </a:xfrm>
        </p:grpSpPr>
        <p:sp>
          <p:nvSpPr>
            <p:cNvPr id="47" name="燕尾形 46"/>
            <p:cNvSpPr/>
            <p:nvPr/>
          </p:nvSpPr>
          <p:spPr>
            <a:xfrm rot="5400000">
              <a:off x="-153025" y="2869806"/>
              <a:ext cx="1344052" cy="103800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燕尾形 4"/>
            <p:cNvSpPr/>
            <p:nvPr/>
          </p:nvSpPr>
          <p:spPr>
            <a:xfrm>
              <a:off x="-1" y="3098320"/>
              <a:ext cx="1038005" cy="442236"/>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sp>
        <p:nvSpPr>
          <p:cNvPr id="29709" name="矩形 48"/>
          <p:cNvSpPr>
            <a:spLocks noChangeArrowheads="1"/>
          </p:cNvSpPr>
          <p:nvPr/>
        </p:nvSpPr>
        <p:spPr bwMode="auto">
          <a:xfrm>
            <a:off x="877888" y="4044950"/>
            <a:ext cx="415925" cy="646113"/>
          </a:xfrm>
          <a:prstGeom prst="rect">
            <a:avLst/>
          </a:prstGeom>
          <a:noFill/>
          <a:ln w="9525">
            <a:noFill/>
            <a:miter lim="800000"/>
            <a:headEnd/>
            <a:tailEnd/>
          </a:ln>
        </p:spPr>
        <p:txBody>
          <a:bodyPr wrap="none">
            <a:spAutoFit/>
          </a:bodyPr>
          <a:lstStyle/>
          <a:p>
            <a:r>
              <a:rPr lang="en-US" altLang="zh-CN" sz="3600">
                <a:solidFill>
                  <a:srgbClr val="C00000"/>
                </a:solidFill>
              </a:rPr>
              <a:t>4</a:t>
            </a:r>
            <a:endParaRPr lang="zh-CN" altLang="en-US" sz="3600">
              <a:solidFill>
                <a:srgbClr val="C00000"/>
              </a:solidFill>
            </a:endParaRPr>
          </a:p>
        </p:txBody>
      </p:sp>
      <p:grpSp>
        <p:nvGrpSpPr>
          <p:cNvPr id="29710" name="组合 10"/>
          <p:cNvGrpSpPr>
            <a:grpSpLocks/>
          </p:cNvGrpSpPr>
          <p:nvPr/>
        </p:nvGrpSpPr>
        <p:grpSpPr bwMode="auto">
          <a:xfrm>
            <a:off x="1676400" y="971550"/>
            <a:ext cx="6732588" cy="889000"/>
            <a:chOff x="1038003" y="2577974"/>
            <a:chExt cx="5057995" cy="963860"/>
          </a:xfrm>
        </p:grpSpPr>
        <p:sp>
          <p:nvSpPr>
            <p:cNvPr id="37" name="同侧圆角矩形 36"/>
            <p:cNvSpPr/>
            <p:nvPr/>
          </p:nvSpPr>
          <p:spPr>
            <a:xfrm rot="5400000">
              <a:off x="3085071" y="530907"/>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同侧圆角矩形 6"/>
            <p:cNvSpPr/>
            <p:nvPr/>
          </p:nvSpPr>
          <p:spPr>
            <a:xfrm>
              <a:off x="1038003" y="2624446"/>
              <a:ext cx="5010289" cy="870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掌握串联分压和并联分流公式及特点</a:t>
              </a:r>
              <a:endParaRPr lang="zh-CN" altLang="en-US" dirty="0"/>
            </a:p>
          </p:txBody>
        </p:sp>
      </p:grpSp>
      <p:grpSp>
        <p:nvGrpSpPr>
          <p:cNvPr id="29711" name="组合 10"/>
          <p:cNvGrpSpPr>
            <a:grpSpLocks/>
          </p:cNvGrpSpPr>
          <p:nvPr/>
        </p:nvGrpSpPr>
        <p:grpSpPr bwMode="auto">
          <a:xfrm>
            <a:off x="1676400" y="2082800"/>
            <a:ext cx="6727825" cy="963613"/>
            <a:chOff x="1038003" y="2727392"/>
            <a:chExt cx="5057995" cy="878807"/>
          </a:xfrm>
        </p:grpSpPr>
        <p:sp>
          <p:nvSpPr>
            <p:cNvPr id="49" name="同侧圆角矩形 48"/>
            <p:cNvSpPr/>
            <p:nvPr/>
          </p:nvSpPr>
          <p:spPr>
            <a:xfrm rot="5400000">
              <a:off x="3141352" y="624043"/>
              <a:ext cx="851299"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同侧圆角矩形 6"/>
            <p:cNvSpPr/>
            <p:nvPr/>
          </p:nvSpPr>
          <p:spPr>
            <a:xfrm>
              <a:off x="1038003" y="2737527"/>
              <a:ext cx="5010256" cy="868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99136" tIns="17780" rIns="17780" bIns="17780" spcCol="1270" anchor="ctr"/>
            <a:lstStyle/>
            <a:p>
              <a:pPr marL="285750" lvl="1" indent="-285750" algn="l" defTabSz="1244600">
                <a:lnSpc>
                  <a:spcPct val="90000"/>
                </a:lnSpc>
                <a:spcAft>
                  <a:spcPct val="15000"/>
                </a:spcAft>
                <a:buFontTx/>
                <a:buChar char="••"/>
                <a:defRPr/>
              </a:pPr>
              <a:r>
                <a:rPr lang="zh-CN" altLang="en-US" dirty="0">
                  <a:latin typeface="+mn-ea"/>
                </a:rPr>
                <a:t>理解参考点</a:t>
              </a:r>
              <a:r>
                <a:rPr lang="en-US" altLang="zh-CN" dirty="0">
                  <a:latin typeface="+mn-ea"/>
                </a:rPr>
                <a:t>,</a:t>
              </a:r>
              <a:r>
                <a:rPr lang="zh-CN" altLang="en-US" dirty="0">
                  <a:latin typeface="+mn-ea"/>
                </a:rPr>
                <a:t>电位的概念</a:t>
              </a:r>
              <a:r>
                <a:rPr lang="en-US" altLang="zh-CN" dirty="0">
                  <a:latin typeface="+mn-ea"/>
                </a:rPr>
                <a:t>,</a:t>
              </a:r>
              <a:r>
                <a:rPr lang="zh-CN" altLang="en-US" dirty="0">
                  <a:latin typeface="+mn-ea"/>
                </a:rPr>
                <a:t>会选合适的参考点并会计算节点电位</a:t>
              </a:r>
              <a:r>
                <a:rPr lang="en-US" altLang="zh-CN" dirty="0">
                  <a:latin typeface="+mn-ea"/>
                </a:rPr>
                <a:t>,</a:t>
              </a:r>
              <a:r>
                <a:rPr lang="zh-CN" altLang="en-US" dirty="0">
                  <a:latin typeface="+mn-ea"/>
                </a:rPr>
                <a:t>会读简化电路</a:t>
              </a:r>
              <a:endParaRPr lang="zh-CN" altLang="en-US" dirty="0"/>
            </a:p>
          </p:txBody>
        </p:sp>
      </p:grpSp>
      <p:grpSp>
        <p:nvGrpSpPr>
          <p:cNvPr id="29712" name="组合 9"/>
          <p:cNvGrpSpPr>
            <a:grpSpLocks/>
          </p:cNvGrpSpPr>
          <p:nvPr/>
        </p:nvGrpSpPr>
        <p:grpSpPr bwMode="auto">
          <a:xfrm>
            <a:off x="685800" y="5492750"/>
            <a:ext cx="806450" cy="738188"/>
            <a:chOff x="-1" y="2716782"/>
            <a:chExt cx="1038005" cy="1344052"/>
          </a:xfrm>
        </p:grpSpPr>
        <p:sp>
          <p:nvSpPr>
            <p:cNvPr id="52" name="燕尾形 51"/>
            <p:cNvSpPr/>
            <p:nvPr/>
          </p:nvSpPr>
          <p:spPr>
            <a:xfrm rot="5400000">
              <a:off x="-153025" y="2869806"/>
              <a:ext cx="1344052" cy="103800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燕尾形 4"/>
            <p:cNvSpPr/>
            <p:nvPr/>
          </p:nvSpPr>
          <p:spPr>
            <a:xfrm>
              <a:off x="-1" y="3098319"/>
              <a:ext cx="1038005" cy="442237"/>
            </a:xfrm>
            <a:prstGeom prst="rect">
              <a:avLst/>
            </a:prstGeom>
          </p:spPr>
          <p:style>
            <a:lnRef idx="0">
              <a:scrgbClr r="0" g="0" b="0"/>
            </a:lnRef>
            <a:fillRef idx="0">
              <a:scrgbClr r="0" g="0" b="0"/>
            </a:fillRef>
            <a:effectRef idx="0">
              <a:scrgbClr r="0" g="0" b="0"/>
            </a:effectRef>
            <a:fontRef idx="minor">
              <a:schemeClr val="lt1"/>
            </a:fontRef>
          </p:style>
          <p:txBody>
            <a:bodyPr lIns="17145" tIns="17145" rIns="17145" bIns="17145" spcCol="1270" anchor="ctr"/>
            <a:lstStyle/>
            <a:p>
              <a:pPr defTabSz="1200150">
                <a:lnSpc>
                  <a:spcPct val="90000"/>
                </a:lnSpc>
                <a:spcAft>
                  <a:spcPct val="35000"/>
                </a:spcAft>
                <a:defRPr/>
              </a:pPr>
              <a:endParaRPr lang="zh-CN" altLang="en-US" sz="2700"/>
            </a:p>
          </p:txBody>
        </p:sp>
      </p:grpSp>
      <p:sp>
        <p:nvSpPr>
          <p:cNvPr id="29713" name="矩形 48"/>
          <p:cNvSpPr>
            <a:spLocks noChangeArrowheads="1"/>
          </p:cNvSpPr>
          <p:nvPr/>
        </p:nvSpPr>
        <p:spPr bwMode="auto">
          <a:xfrm>
            <a:off x="893763" y="5183188"/>
            <a:ext cx="415925" cy="646112"/>
          </a:xfrm>
          <a:prstGeom prst="rect">
            <a:avLst/>
          </a:prstGeom>
          <a:noFill/>
          <a:ln w="9525">
            <a:noFill/>
            <a:miter lim="800000"/>
            <a:headEnd/>
            <a:tailEnd/>
          </a:ln>
        </p:spPr>
        <p:txBody>
          <a:bodyPr wrap="none">
            <a:spAutoFit/>
          </a:bodyPr>
          <a:lstStyle/>
          <a:p>
            <a:r>
              <a:rPr lang="en-US" altLang="zh-CN" sz="3600">
                <a:solidFill>
                  <a:srgbClr val="C00000"/>
                </a:solidFill>
              </a:rPr>
              <a:t>5</a:t>
            </a:r>
            <a:endParaRPr lang="zh-CN" altLang="en-US" sz="3600">
              <a:solidFill>
                <a:srgbClr val="C00000"/>
              </a:solidFill>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descr="纸莎草纸"/>
          <p:cNvSpPr txBox="1">
            <a:spLocks noChangeArrowheads="1"/>
          </p:cNvSpPr>
          <p:nvPr/>
        </p:nvSpPr>
        <p:spPr bwMode="auto">
          <a:xfrm>
            <a:off x="2428875" y="627063"/>
            <a:ext cx="4456113" cy="839787"/>
          </a:xfrm>
          <a:prstGeom prst="rect">
            <a:avLst/>
          </a:prstGeom>
          <a:blipFill dpi="0" rotWithShape="0">
            <a:blip r:embed="rId2" cstate="print"/>
            <a:srcRect/>
            <a:tile tx="0" ty="0" sx="100000" sy="100000" flip="none" algn="tl"/>
          </a:blipFill>
          <a:ln w="76200">
            <a:pattFill prst="lgConfetti">
              <a:fgClr>
                <a:srgbClr val="0000FF"/>
              </a:fgClr>
              <a:bgClr>
                <a:srgbClr val="FFFFFF"/>
              </a:bgClr>
            </a:pattFill>
            <a:miter lim="800000"/>
            <a:headEnd/>
            <a:tailEnd/>
          </a:ln>
          <a:effectLst/>
        </p:spPr>
        <p:txBody>
          <a:bodyPr>
            <a:spAutoFit/>
          </a:bodyPr>
          <a:lstStyle/>
          <a:p>
            <a:pPr>
              <a:lnSpc>
                <a:spcPct val="90000"/>
              </a:lnSpc>
              <a:defRPr/>
            </a:pPr>
            <a:r>
              <a:rPr lang="zh-CN" altLang="en-US" sz="5400" dirty="0">
                <a:solidFill>
                  <a:srgbClr val="FF3300"/>
                </a:solidFill>
                <a:effectLst>
                  <a:outerShdw blurRad="38100" dist="38100" dir="2700000" algn="tl">
                    <a:srgbClr val="000000"/>
                  </a:outerShdw>
                </a:effectLst>
                <a:ea typeface="华文新魏" pitchFamily="2" charset="-122"/>
              </a:rPr>
              <a:t>本周作业</a:t>
            </a:r>
            <a:endParaRPr lang="zh-CN" altLang="en-US" sz="5400" b="0" dirty="0">
              <a:solidFill>
                <a:srgbClr val="FF3300"/>
              </a:solidFill>
              <a:effectLst>
                <a:outerShdw blurRad="38100" dist="38100" dir="2700000" algn="tl">
                  <a:srgbClr val="000000"/>
                </a:outerShdw>
              </a:effectLst>
              <a:ea typeface="华文新魏" pitchFamily="2" charset="-122"/>
            </a:endParaRPr>
          </a:p>
        </p:txBody>
      </p:sp>
      <p:sp>
        <p:nvSpPr>
          <p:cNvPr id="30723" name="Text Box 7"/>
          <p:cNvSpPr txBox="1">
            <a:spLocks noChangeArrowheads="1"/>
          </p:cNvSpPr>
          <p:nvPr/>
        </p:nvSpPr>
        <p:spPr bwMode="auto">
          <a:xfrm>
            <a:off x="595313" y="3906838"/>
            <a:ext cx="8037512" cy="1844675"/>
          </a:xfrm>
          <a:prstGeom prst="rect">
            <a:avLst/>
          </a:prstGeom>
          <a:noFill/>
          <a:ln w="9525">
            <a:noFill/>
            <a:miter lim="800000"/>
            <a:headEnd/>
            <a:tailEnd/>
          </a:ln>
        </p:spPr>
        <p:txBody>
          <a:bodyPr anchor="ctr">
            <a:spAutoFit/>
          </a:bodyPr>
          <a:lstStyle/>
          <a:p>
            <a:pPr algn="l" eaLnBrk="1" hangingPunct="1">
              <a:lnSpc>
                <a:spcPct val="120000"/>
              </a:lnSpc>
            </a:pPr>
            <a:r>
              <a:rPr lang="zh-CN" altLang="en-US" sz="3200">
                <a:solidFill>
                  <a:srgbClr val="0000FF"/>
                </a:solidFill>
              </a:rPr>
              <a:t>要求：</a:t>
            </a:r>
            <a:r>
              <a:rPr lang="en-US" altLang="zh-CN" sz="3200">
                <a:solidFill>
                  <a:srgbClr val="0000FF"/>
                </a:solidFill>
              </a:rPr>
              <a:t>1. </a:t>
            </a:r>
            <a:r>
              <a:rPr lang="zh-CN" altLang="en-US" sz="3200">
                <a:solidFill>
                  <a:srgbClr val="0000FF"/>
                </a:solidFill>
              </a:rPr>
              <a:t>独立完成，独立完成，独立完成；</a:t>
            </a:r>
          </a:p>
          <a:p>
            <a:pPr algn="l" eaLnBrk="1" hangingPunct="1">
              <a:lnSpc>
                <a:spcPct val="120000"/>
              </a:lnSpc>
            </a:pPr>
            <a:r>
              <a:rPr lang="zh-CN" altLang="en-US" sz="3200">
                <a:solidFill>
                  <a:srgbClr val="0000FF"/>
                </a:solidFill>
              </a:rPr>
              <a:t>            </a:t>
            </a:r>
            <a:r>
              <a:rPr lang="en-US" altLang="zh-CN" sz="3200">
                <a:solidFill>
                  <a:srgbClr val="0000FF"/>
                </a:solidFill>
              </a:rPr>
              <a:t>2. </a:t>
            </a:r>
            <a:r>
              <a:rPr lang="zh-CN" altLang="en-US" sz="3200">
                <a:solidFill>
                  <a:srgbClr val="0000FF"/>
                </a:solidFill>
              </a:rPr>
              <a:t>画电路图，标明变量及参考方向；</a:t>
            </a:r>
          </a:p>
          <a:p>
            <a:pPr algn="l" eaLnBrk="1" hangingPunct="1">
              <a:lnSpc>
                <a:spcPct val="120000"/>
              </a:lnSpc>
            </a:pPr>
            <a:r>
              <a:rPr lang="zh-CN" altLang="en-US" sz="3200">
                <a:solidFill>
                  <a:srgbClr val="0000FF"/>
                </a:solidFill>
              </a:rPr>
              <a:t>            </a:t>
            </a:r>
            <a:r>
              <a:rPr lang="en-US" altLang="zh-CN" sz="3200">
                <a:solidFill>
                  <a:srgbClr val="0000FF"/>
                </a:solidFill>
              </a:rPr>
              <a:t>3. </a:t>
            </a:r>
            <a:r>
              <a:rPr lang="zh-CN" altLang="en-US" sz="3200">
                <a:solidFill>
                  <a:srgbClr val="0000FF"/>
                </a:solidFill>
              </a:rPr>
              <a:t>写清分析过程、结果、标注单位。</a:t>
            </a:r>
          </a:p>
        </p:txBody>
      </p:sp>
      <p:sp>
        <p:nvSpPr>
          <p:cNvPr id="30724" name="Text Box 3"/>
          <p:cNvSpPr txBox="1">
            <a:spLocks noChangeArrowheads="1"/>
          </p:cNvSpPr>
          <p:nvPr/>
        </p:nvSpPr>
        <p:spPr bwMode="auto">
          <a:xfrm>
            <a:off x="1319213" y="2744788"/>
            <a:ext cx="6665912" cy="696912"/>
          </a:xfrm>
          <a:prstGeom prst="rect">
            <a:avLst/>
          </a:prstGeom>
          <a:solidFill>
            <a:srgbClr val="FFFFCC"/>
          </a:solidFill>
          <a:ln w="19050">
            <a:solidFill>
              <a:srgbClr val="CC00FF"/>
            </a:solidFill>
            <a:miter lim="800000"/>
            <a:headEnd/>
            <a:tailEnd/>
          </a:ln>
        </p:spPr>
        <p:txBody>
          <a:bodyPr>
            <a:spAutoFit/>
          </a:bodyPr>
          <a:lstStyle/>
          <a:p>
            <a:pPr>
              <a:lnSpc>
                <a:spcPct val="120000"/>
              </a:lnSpc>
            </a:pPr>
            <a:r>
              <a:rPr lang="en-US" altLang="zh-CN" sz="3600">
                <a:solidFill>
                  <a:srgbClr val="FF3300"/>
                </a:solidFill>
                <a:ea typeface="宋体" pitchFamily="2" charset="-122"/>
              </a:rPr>
              <a:t>1</a:t>
            </a:r>
            <a:r>
              <a:rPr lang="en-US" altLang="zh-CN" sz="3600">
                <a:solidFill>
                  <a:srgbClr val="FF3300"/>
                </a:solidFill>
                <a:ea typeface="宋体" pitchFamily="2" charset="-122"/>
                <a:sym typeface="Symbol" pitchFamily="18" charset="2"/>
              </a:rPr>
              <a:t>24, </a:t>
            </a:r>
            <a:r>
              <a:rPr lang="en-US" altLang="zh-CN" sz="3600">
                <a:solidFill>
                  <a:srgbClr val="FF3300"/>
                </a:solidFill>
                <a:ea typeface="宋体" pitchFamily="2" charset="-122"/>
              </a:rPr>
              <a:t>1</a:t>
            </a:r>
            <a:r>
              <a:rPr lang="en-US" altLang="zh-CN" sz="3600">
                <a:solidFill>
                  <a:srgbClr val="FF3300"/>
                </a:solidFill>
                <a:ea typeface="宋体" pitchFamily="2" charset="-122"/>
                <a:sym typeface="Symbol" pitchFamily="18" charset="2"/>
              </a:rPr>
              <a:t>31, </a:t>
            </a:r>
            <a:r>
              <a:rPr lang="en-US" altLang="zh-CN" sz="3600">
                <a:solidFill>
                  <a:srgbClr val="FF3300"/>
                </a:solidFill>
                <a:ea typeface="宋体" pitchFamily="2" charset="-122"/>
              </a:rPr>
              <a:t>1</a:t>
            </a:r>
            <a:r>
              <a:rPr lang="en-US" altLang="zh-CN" sz="3600">
                <a:solidFill>
                  <a:srgbClr val="FF3300"/>
                </a:solidFill>
                <a:ea typeface="宋体" pitchFamily="2" charset="-122"/>
                <a:sym typeface="Symbol" pitchFamily="18" charset="2"/>
              </a:rPr>
              <a:t>33, 1-36, 1-41</a:t>
            </a:r>
            <a:endParaRPr lang="zh-CN" altLang="en-US" sz="3600">
              <a:solidFill>
                <a:srgbClr val="0000FF"/>
              </a:solidFill>
              <a:ea typeface="宋体" pitchFamily="2" charset="-122"/>
              <a:sym typeface="Symbol" pitchFamily="18" charset="2"/>
            </a:endParaRPr>
          </a:p>
        </p:txBody>
      </p:sp>
      <p:sp>
        <p:nvSpPr>
          <p:cNvPr id="30725" name="矩形 6"/>
          <p:cNvSpPr>
            <a:spLocks noChangeArrowheads="1"/>
          </p:cNvSpPr>
          <p:nvPr/>
        </p:nvSpPr>
        <p:spPr bwMode="auto">
          <a:xfrm>
            <a:off x="587375" y="1995488"/>
            <a:ext cx="2954338" cy="584200"/>
          </a:xfrm>
          <a:prstGeom prst="rect">
            <a:avLst/>
          </a:prstGeom>
          <a:noFill/>
          <a:ln w="9525">
            <a:noFill/>
            <a:miter lim="800000"/>
            <a:headEnd/>
            <a:tailEnd/>
          </a:ln>
        </p:spPr>
        <p:txBody>
          <a:bodyPr wrap="none">
            <a:spAutoFit/>
          </a:bodyPr>
          <a:lstStyle/>
          <a:p>
            <a:r>
              <a:rPr lang="zh-CN" altLang="en-US" sz="3200">
                <a:solidFill>
                  <a:srgbClr val="0000FF"/>
                </a:solidFill>
              </a:rPr>
              <a:t>教材</a:t>
            </a:r>
            <a:r>
              <a:rPr lang="en-US" altLang="zh-CN" sz="3200">
                <a:solidFill>
                  <a:srgbClr val="0000FF"/>
                </a:solidFill>
              </a:rPr>
              <a:t>P66~P71</a:t>
            </a:r>
            <a:r>
              <a:rPr lang="zh-CN" altLang="en-US" sz="3200">
                <a:solidFill>
                  <a:srgbClr val="0000FF"/>
                </a:solidFill>
              </a:rPr>
              <a:t>：</a:t>
            </a:r>
            <a:endParaRPr lang="zh-CN" altLang="en-US" sz="320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椭圆 50"/>
          <p:cNvSpPr>
            <a:spLocks noChangeArrowheads="1"/>
          </p:cNvSpPr>
          <p:nvPr/>
        </p:nvSpPr>
        <p:spPr bwMode="auto">
          <a:xfrm>
            <a:off x="5572125" y="1990725"/>
            <a:ext cx="1189038" cy="1187450"/>
          </a:xfrm>
          <a:prstGeom prst="ellipse">
            <a:avLst/>
          </a:prstGeom>
          <a:solidFill>
            <a:srgbClr val="FFFFCC"/>
          </a:solidFill>
          <a:ln w="9525" algn="ctr">
            <a:solidFill>
              <a:srgbClr val="9933FF"/>
            </a:solidFill>
            <a:round/>
            <a:headEnd/>
            <a:tailEnd/>
          </a:ln>
        </p:spPr>
        <p:txBody>
          <a:bodyPr anchor="ctr">
            <a:spAutoFit/>
          </a:bodyPr>
          <a:lstStyle/>
          <a:p>
            <a:endParaRPr lang="zh-CN" altLang="en-US"/>
          </a:p>
        </p:txBody>
      </p:sp>
      <p:pic>
        <p:nvPicPr>
          <p:cNvPr id="2053" name="Picture 2" descr="http://img005.hc360.cn/y3/M04/03/53/wKhQh1TR1EWEB_3oAAAAABMCmuA522.jpg"/>
          <p:cNvPicPr>
            <a:picLocks noChangeAspect="1" noChangeArrowheads="1"/>
          </p:cNvPicPr>
          <p:nvPr/>
        </p:nvPicPr>
        <p:blipFill>
          <a:blip r:embed="rId3" cstate="print"/>
          <a:srcRect l="10275" t="12856" r="10159" b="16675"/>
          <a:stretch>
            <a:fillRect/>
          </a:stretch>
        </p:blipFill>
        <p:spPr bwMode="auto">
          <a:xfrm>
            <a:off x="776288" y="1338263"/>
            <a:ext cx="3046412" cy="2297112"/>
          </a:xfrm>
          <a:prstGeom prst="rect">
            <a:avLst/>
          </a:prstGeom>
          <a:noFill/>
          <a:ln w="9525">
            <a:noFill/>
            <a:miter lim="800000"/>
            <a:headEnd/>
            <a:tailEnd/>
          </a:ln>
        </p:spPr>
      </p:pic>
      <p:grpSp>
        <p:nvGrpSpPr>
          <p:cNvPr id="2054" name="组合 26"/>
          <p:cNvGrpSpPr>
            <a:grpSpLocks/>
          </p:cNvGrpSpPr>
          <p:nvPr/>
        </p:nvGrpSpPr>
        <p:grpSpPr bwMode="auto">
          <a:xfrm>
            <a:off x="4772025" y="1266825"/>
            <a:ext cx="2657475" cy="2216150"/>
            <a:chOff x="4449436" y="1504231"/>
            <a:chExt cx="2658288" cy="2216405"/>
          </a:xfrm>
        </p:grpSpPr>
        <p:grpSp>
          <p:nvGrpSpPr>
            <p:cNvPr id="2062" name="组合 192"/>
            <p:cNvGrpSpPr>
              <a:grpSpLocks/>
            </p:cNvGrpSpPr>
            <p:nvPr/>
          </p:nvGrpSpPr>
          <p:grpSpPr bwMode="auto">
            <a:xfrm>
              <a:off x="4449436" y="1504231"/>
              <a:ext cx="2658288" cy="2167664"/>
              <a:chOff x="6287065" y="234595"/>
              <a:chExt cx="2658657" cy="2167757"/>
            </a:xfrm>
          </p:grpSpPr>
          <p:sp>
            <p:nvSpPr>
              <p:cNvPr id="2070" name="Line 85"/>
              <p:cNvSpPr>
                <a:spLocks noChangeShapeType="1"/>
              </p:cNvSpPr>
              <p:nvPr/>
            </p:nvSpPr>
            <p:spPr bwMode="auto">
              <a:xfrm>
                <a:off x="7317454" y="1301527"/>
                <a:ext cx="0" cy="457200"/>
              </a:xfrm>
              <a:prstGeom prst="line">
                <a:avLst/>
              </a:prstGeom>
              <a:noFill/>
              <a:ln w="38100">
                <a:solidFill>
                  <a:schemeClr val="tx1"/>
                </a:solidFill>
                <a:round/>
                <a:headEnd/>
                <a:tailEnd type="none" w="sm" len="lg"/>
              </a:ln>
            </p:spPr>
            <p:txBody>
              <a:bodyPr wrap="none" anchor="ctr"/>
              <a:lstStyle/>
              <a:p>
                <a:endParaRPr lang="zh-CN" altLang="en-US"/>
              </a:p>
            </p:txBody>
          </p:sp>
          <p:sp>
            <p:nvSpPr>
              <p:cNvPr id="2071" name="Line 86"/>
              <p:cNvSpPr>
                <a:spLocks noChangeShapeType="1"/>
              </p:cNvSpPr>
              <p:nvPr/>
            </p:nvSpPr>
            <p:spPr bwMode="auto">
              <a:xfrm flipV="1">
                <a:off x="7317454" y="1225327"/>
                <a:ext cx="457200" cy="228600"/>
              </a:xfrm>
              <a:prstGeom prst="line">
                <a:avLst/>
              </a:prstGeom>
              <a:noFill/>
              <a:ln w="38100">
                <a:solidFill>
                  <a:schemeClr val="tx1"/>
                </a:solidFill>
                <a:round/>
                <a:headEnd/>
                <a:tailEnd type="none" w="sm" len="lg"/>
              </a:ln>
            </p:spPr>
            <p:txBody>
              <a:bodyPr wrap="none" anchor="ctr"/>
              <a:lstStyle/>
              <a:p>
                <a:endParaRPr lang="zh-CN" altLang="en-US"/>
              </a:p>
            </p:txBody>
          </p:sp>
          <p:sp>
            <p:nvSpPr>
              <p:cNvPr id="2072" name="Line 87"/>
              <p:cNvSpPr>
                <a:spLocks noChangeShapeType="1"/>
              </p:cNvSpPr>
              <p:nvPr/>
            </p:nvSpPr>
            <p:spPr bwMode="auto">
              <a:xfrm>
                <a:off x="7317454" y="1606327"/>
                <a:ext cx="457200" cy="228600"/>
              </a:xfrm>
              <a:prstGeom prst="line">
                <a:avLst/>
              </a:prstGeom>
              <a:noFill/>
              <a:ln w="38100">
                <a:solidFill>
                  <a:schemeClr val="tx1"/>
                </a:solidFill>
                <a:round/>
                <a:headEnd/>
                <a:tailEnd type="arrow" w="med" len="med"/>
              </a:ln>
            </p:spPr>
            <p:txBody>
              <a:bodyPr wrap="none" anchor="ctr"/>
              <a:lstStyle/>
              <a:p>
                <a:endParaRPr lang="zh-CN" altLang="en-US"/>
              </a:p>
            </p:txBody>
          </p:sp>
          <p:sp>
            <p:nvSpPr>
              <p:cNvPr id="2073" name="Line 88"/>
              <p:cNvSpPr>
                <a:spLocks noChangeShapeType="1"/>
              </p:cNvSpPr>
              <p:nvPr/>
            </p:nvSpPr>
            <p:spPr bwMode="auto">
              <a:xfrm>
                <a:off x="7774636" y="508600"/>
                <a:ext cx="0" cy="720031"/>
              </a:xfrm>
              <a:prstGeom prst="line">
                <a:avLst/>
              </a:prstGeom>
              <a:noFill/>
              <a:ln w="38100">
                <a:solidFill>
                  <a:schemeClr val="tx1"/>
                </a:solidFill>
                <a:round/>
                <a:headEnd/>
                <a:tailEnd type="none" w="sm" len="lg"/>
              </a:ln>
            </p:spPr>
            <p:txBody>
              <a:bodyPr wrap="none" anchor="ctr"/>
              <a:lstStyle/>
              <a:p>
                <a:endParaRPr lang="zh-CN" altLang="en-US"/>
              </a:p>
            </p:txBody>
          </p:sp>
          <p:sp>
            <p:nvSpPr>
              <p:cNvPr id="9" name="Text Box 118"/>
              <p:cNvSpPr txBox="1">
                <a:spLocks noChangeArrowheads="1"/>
              </p:cNvSpPr>
              <p:nvPr/>
            </p:nvSpPr>
            <p:spPr bwMode="auto">
              <a:xfrm>
                <a:off x="7783155" y="234595"/>
                <a:ext cx="1162567" cy="400113"/>
              </a:xfrm>
              <a:prstGeom prst="rect">
                <a:avLst/>
              </a:prstGeom>
              <a:noFill/>
              <a:ln w="38100">
                <a:noFill/>
                <a:miter lim="800000"/>
                <a:headEnd/>
                <a:tailEnd type="none" w="sm" len="lg"/>
              </a:ln>
            </p:spPr>
            <p:txBody>
              <a:bodyPr anchor="ctr">
                <a:spAutoFit/>
              </a:bodyPr>
              <a:lstStyle/>
              <a:p>
                <a:pPr eaLnBrk="1" hangingPunct="1">
                  <a:defRPr/>
                </a:pPr>
                <a:r>
                  <a:rPr lang="zh-CN" altLang="en-US" sz="2000" dirty="0">
                    <a:latin typeface="+mn-ea"/>
                    <a:ea typeface="+mn-ea"/>
                  </a:rPr>
                  <a:t>集电极</a:t>
                </a:r>
                <a:r>
                  <a:rPr lang="en-US" altLang="zh-CN" sz="2000" dirty="0">
                    <a:latin typeface="+mn-ea"/>
                    <a:ea typeface="+mn-ea"/>
                  </a:rPr>
                  <a:t>C</a:t>
                </a:r>
                <a:endParaRPr lang="en-US" altLang="zh-CN" sz="2000" b="0" dirty="0">
                  <a:latin typeface="+mn-ea"/>
                  <a:ea typeface="+mn-ea"/>
                </a:endParaRPr>
              </a:p>
            </p:txBody>
          </p:sp>
          <p:sp>
            <p:nvSpPr>
              <p:cNvPr id="10" name="Text Box 119"/>
              <p:cNvSpPr txBox="1">
                <a:spLocks noChangeArrowheads="1"/>
              </p:cNvSpPr>
              <p:nvPr/>
            </p:nvSpPr>
            <p:spPr bwMode="auto">
              <a:xfrm>
                <a:off x="7757744" y="2001762"/>
                <a:ext cx="1129215" cy="400113"/>
              </a:xfrm>
              <a:prstGeom prst="rect">
                <a:avLst/>
              </a:prstGeom>
              <a:noFill/>
              <a:ln w="38100">
                <a:noFill/>
                <a:miter lim="800000"/>
                <a:headEnd/>
                <a:tailEnd type="none" w="sm" len="lg"/>
              </a:ln>
            </p:spPr>
            <p:txBody>
              <a:bodyPr wrap="none" anchor="ctr">
                <a:spAutoFit/>
              </a:bodyPr>
              <a:lstStyle/>
              <a:p>
                <a:pPr eaLnBrk="1" hangingPunct="1">
                  <a:defRPr/>
                </a:pPr>
                <a:r>
                  <a:rPr lang="zh-CN" altLang="en-US" sz="2000" dirty="0">
                    <a:latin typeface="+mn-ea"/>
                    <a:ea typeface="+mn-ea"/>
                  </a:rPr>
                  <a:t>发射极</a:t>
                </a:r>
                <a:r>
                  <a:rPr lang="en-US" altLang="zh-CN" sz="2000" dirty="0">
                    <a:latin typeface="+mn-ea"/>
                    <a:ea typeface="+mn-ea"/>
                  </a:rPr>
                  <a:t>E</a:t>
                </a:r>
                <a:endParaRPr lang="en-US" altLang="zh-CN" sz="2000" b="0" dirty="0">
                  <a:latin typeface="+mn-ea"/>
                  <a:ea typeface="+mn-ea"/>
                </a:endParaRPr>
              </a:p>
            </p:txBody>
          </p:sp>
          <p:sp>
            <p:nvSpPr>
              <p:cNvPr id="11" name="Text Box 120"/>
              <p:cNvSpPr txBox="1">
                <a:spLocks noChangeArrowheads="1"/>
              </p:cNvSpPr>
              <p:nvPr/>
            </p:nvSpPr>
            <p:spPr bwMode="auto">
              <a:xfrm>
                <a:off x="6287065" y="1552428"/>
                <a:ext cx="830632" cy="400113"/>
              </a:xfrm>
              <a:prstGeom prst="rect">
                <a:avLst/>
              </a:prstGeom>
              <a:noFill/>
              <a:ln w="38100">
                <a:noFill/>
                <a:miter lim="800000"/>
                <a:headEnd/>
                <a:tailEnd type="none" w="sm" len="lg"/>
              </a:ln>
            </p:spPr>
            <p:txBody>
              <a:bodyPr wrap="none" anchor="ctr">
                <a:spAutoFit/>
              </a:bodyPr>
              <a:lstStyle/>
              <a:p>
                <a:pPr eaLnBrk="1" hangingPunct="1">
                  <a:defRPr/>
                </a:pPr>
                <a:r>
                  <a:rPr lang="zh-CN" altLang="en-US" sz="2000" dirty="0">
                    <a:latin typeface="+mn-ea"/>
                    <a:ea typeface="+mn-ea"/>
                  </a:rPr>
                  <a:t>基极</a:t>
                </a:r>
                <a:r>
                  <a:rPr lang="en-US" altLang="zh-CN" sz="2000" dirty="0">
                    <a:latin typeface="+mn-ea"/>
                    <a:ea typeface="+mn-ea"/>
                  </a:rPr>
                  <a:t>B</a:t>
                </a:r>
                <a:endParaRPr lang="en-US" altLang="zh-CN" sz="2000" b="0" dirty="0">
                  <a:latin typeface="+mn-ea"/>
                  <a:ea typeface="+mn-ea"/>
                </a:endParaRPr>
              </a:p>
            </p:txBody>
          </p:sp>
          <p:sp>
            <p:nvSpPr>
              <p:cNvPr id="2077" name="Line 91"/>
              <p:cNvSpPr>
                <a:spLocks noChangeShapeType="1"/>
              </p:cNvSpPr>
              <p:nvPr/>
            </p:nvSpPr>
            <p:spPr bwMode="auto">
              <a:xfrm>
                <a:off x="7761007" y="1813476"/>
                <a:ext cx="0" cy="576000"/>
              </a:xfrm>
              <a:prstGeom prst="line">
                <a:avLst/>
              </a:prstGeom>
              <a:noFill/>
              <a:ln w="38100">
                <a:solidFill>
                  <a:schemeClr val="tx1"/>
                </a:solidFill>
                <a:round/>
                <a:headEnd/>
                <a:tailEnd type="none" w="sm" len="lg"/>
              </a:ln>
            </p:spPr>
            <p:txBody>
              <a:bodyPr wrap="none" anchor="ctr"/>
              <a:lstStyle/>
              <a:p>
                <a:endParaRPr lang="zh-CN" altLang="en-US"/>
              </a:p>
            </p:txBody>
          </p:sp>
          <p:sp>
            <p:nvSpPr>
              <p:cNvPr id="2078" name="Line 114"/>
              <p:cNvSpPr>
                <a:spLocks noChangeShapeType="1"/>
              </p:cNvSpPr>
              <p:nvPr/>
            </p:nvSpPr>
            <p:spPr bwMode="auto">
              <a:xfrm>
                <a:off x="7885887" y="648048"/>
                <a:ext cx="0" cy="396018"/>
              </a:xfrm>
              <a:prstGeom prst="line">
                <a:avLst/>
              </a:prstGeom>
              <a:noFill/>
              <a:ln w="38100">
                <a:solidFill>
                  <a:srgbClr val="FF0000"/>
                </a:solidFill>
                <a:round/>
                <a:headEnd/>
                <a:tailEnd type="arrow" w="med" len="med"/>
              </a:ln>
            </p:spPr>
            <p:txBody>
              <a:bodyPr wrap="none" anchor="ctr"/>
              <a:lstStyle/>
              <a:p>
                <a:endParaRPr lang="zh-CN" altLang="en-US"/>
              </a:p>
            </p:txBody>
          </p:sp>
          <p:sp>
            <p:nvSpPr>
              <p:cNvPr id="2079" name="Text Box 115"/>
              <p:cNvSpPr txBox="1">
                <a:spLocks noChangeArrowheads="1"/>
              </p:cNvSpPr>
              <p:nvPr/>
            </p:nvSpPr>
            <p:spPr bwMode="auto">
              <a:xfrm>
                <a:off x="7952551" y="520815"/>
                <a:ext cx="457237" cy="523244"/>
              </a:xfrm>
              <a:prstGeom prst="rect">
                <a:avLst/>
              </a:prstGeom>
              <a:noFill/>
              <a:ln w="38100">
                <a:noFill/>
                <a:miter lim="800000"/>
                <a:headEnd/>
                <a:tailEnd type="none" w="sm" len="lg"/>
              </a:ln>
            </p:spPr>
            <p:txBody>
              <a:bodyPr wrap="none" anchor="ctr">
                <a:spAutoFit/>
              </a:bodyPr>
              <a:lstStyle/>
              <a:p>
                <a:pPr eaLnBrk="1" hangingPunct="1"/>
                <a:r>
                  <a:rPr lang="en-US" altLang="zh-CN" i="1">
                    <a:solidFill>
                      <a:srgbClr val="FF0000"/>
                    </a:solidFill>
                  </a:rPr>
                  <a:t>i</a:t>
                </a:r>
                <a:r>
                  <a:rPr lang="en-US" altLang="zh-CN" baseline="-25000">
                    <a:solidFill>
                      <a:srgbClr val="FF0000"/>
                    </a:solidFill>
                  </a:rPr>
                  <a:t>C</a:t>
                </a:r>
                <a:endParaRPr lang="en-US" altLang="zh-CN" sz="1600" b="0">
                  <a:solidFill>
                    <a:srgbClr val="FF0000"/>
                  </a:solidFill>
                </a:endParaRPr>
              </a:p>
            </p:txBody>
          </p:sp>
          <p:sp>
            <p:nvSpPr>
              <p:cNvPr id="2080" name="Line 96"/>
              <p:cNvSpPr>
                <a:spLocks noChangeShapeType="1"/>
              </p:cNvSpPr>
              <p:nvPr/>
            </p:nvSpPr>
            <p:spPr bwMode="auto">
              <a:xfrm flipH="1">
                <a:off x="6586167" y="1530127"/>
                <a:ext cx="720000" cy="0"/>
              </a:xfrm>
              <a:prstGeom prst="line">
                <a:avLst/>
              </a:prstGeom>
              <a:noFill/>
              <a:ln w="38100">
                <a:solidFill>
                  <a:schemeClr val="tx1"/>
                </a:solidFill>
                <a:round/>
                <a:headEnd/>
                <a:tailEnd type="none" w="sm" len="lg"/>
              </a:ln>
            </p:spPr>
            <p:txBody>
              <a:bodyPr wrap="none" anchor="ctr"/>
              <a:lstStyle/>
              <a:p>
                <a:endParaRPr lang="zh-CN" altLang="en-US"/>
              </a:p>
            </p:txBody>
          </p:sp>
        </p:grpSp>
        <p:sp>
          <p:nvSpPr>
            <p:cNvPr id="2063" name="Line 121"/>
            <p:cNvSpPr>
              <a:spLocks noChangeShapeType="1"/>
            </p:cNvSpPr>
            <p:nvPr/>
          </p:nvSpPr>
          <p:spPr bwMode="auto">
            <a:xfrm>
              <a:off x="4942579" y="2684220"/>
              <a:ext cx="432000" cy="0"/>
            </a:xfrm>
            <a:prstGeom prst="line">
              <a:avLst/>
            </a:prstGeom>
            <a:noFill/>
            <a:ln w="38100">
              <a:solidFill>
                <a:srgbClr val="FF0000"/>
              </a:solidFill>
              <a:round/>
              <a:headEnd/>
              <a:tailEnd type="arrow" w="med" len="med"/>
            </a:ln>
          </p:spPr>
          <p:txBody>
            <a:bodyPr wrap="none" anchor="ctr"/>
            <a:lstStyle/>
            <a:p>
              <a:endParaRPr lang="zh-CN" altLang="en-US"/>
            </a:p>
          </p:txBody>
        </p:sp>
        <p:sp>
          <p:nvSpPr>
            <p:cNvPr id="2064" name="Text Box 128"/>
            <p:cNvSpPr txBox="1">
              <a:spLocks noChangeArrowheads="1"/>
            </p:cNvSpPr>
            <p:nvPr/>
          </p:nvSpPr>
          <p:spPr bwMode="auto">
            <a:xfrm>
              <a:off x="4905565" y="2093267"/>
              <a:ext cx="444352" cy="523220"/>
            </a:xfrm>
            <a:prstGeom prst="rect">
              <a:avLst/>
            </a:prstGeom>
            <a:noFill/>
            <a:ln w="38100">
              <a:noFill/>
              <a:miter lim="800000"/>
              <a:headEnd/>
              <a:tailEnd type="none" w="sm" len="lg"/>
            </a:ln>
          </p:spPr>
          <p:txBody>
            <a:bodyPr wrap="none" anchor="ctr">
              <a:spAutoFit/>
            </a:bodyPr>
            <a:lstStyle/>
            <a:p>
              <a:pPr eaLnBrk="1" hangingPunct="1"/>
              <a:r>
                <a:rPr lang="en-US" altLang="zh-CN" i="1">
                  <a:solidFill>
                    <a:srgbClr val="FF0000"/>
                  </a:solidFill>
                </a:rPr>
                <a:t>i</a:t>
              </a:r>
              <a:r>
                <a:rPr lang="en-US" altLang="zh-CN" baseline="-25000">
                  <a:solidFill>
                    <a:srgbClr val="FF0000"/>
                  </a:solidFill>
                </a:rPr>
                <a:t>B</a:t>
              </a:r>
              <a:endParaRPr lang="en-US" altLang="zh-CN" sz="1600" b="0">
                <a:solidFill>
                  <a:srgbClr val="FF0000"/>
                </a:solidFill>
              </a:endParaRPr>
            </a:p>
          </p:txBody>
        </p:sp>
        <p:sp>
          <p:nvSpPr>
            <p:cNvPr id="2065" name="Line 96"/>
            <p:cNvSpPr>
              <a:spLocks noChangeShapeType="1"/>
            </p:cNvSpPr>
            <p:nvPr/>
          </p:nvSpPr>
          <p:spPr bwMode="auto">
            <a:xfrm flipH="1">
              <a:off x="4746553" y="3664617"/>
              <a:ext cx="2160000" cy="0"/>
            </a:xfrm>
            <a:prstGeom prst="line">
              <a:avLst/>
            </a:prstGeom>
            <a:noFill/>
            <a:ln w="38100">
              <a:solidFill>
                <a:schemeClr val="tx1"/>
              </a:solidFill>
              <a:round/>
              <a:headEnd/>
              <a:tailEnd type="none" w="sm" len="lg"/>
            </a:ln>
          </p:spPr>
          <p:txBody>
            <a:bodyPr wrap="none" anchor="ctr"/>
            <a:lstStyle/>
            <a:p>
              <a:endParaRPr lang="zh-CN" altLang="en-US"/>
            </a:p>
          </p:txBody>
        </p:sp>
        <p:sp>
          <p:nvSpPr>
            <p:cNvPr id="2066" name="Oval 104"/>
            <p:cNvSpPr>
              <a:spLocks noChangeArrowheads="1"/>
            </p:cNvSpPr>
            <p:nvPr/>
          </p:nvSpPr>
          <p:spPr bwMode="auto">
            <a:xfrm>
              <a:off x="6902175" y="3616069"/>
              <a:ext cx="105229" cy="104567"/>
            </a:xfrm>
            <a:prstGeom prst="ellipse">
              <a:avLst/>
            </a:prstGeom>
            <a:noFill/>
            <a:ln w="38100">
              <a:solidFill>
                <a:schemeClr val="tx1"/>
              </a:solidFill>
              <a:round/>
              <a:headEnd/>
              <a:tailEnd/>
            </a:ln>
          </p:spPr>
          <p:txBody>
            <a:bodyPr wrap="none" anchor="ctr"/>
            <a:lstStyle/>
            <a:p>
              <a:endParaRPr lang="zh-CN" altLang="en-US"/>
            </a:p>
          </p:txBody>
        </p:sp>
        <p:sp>
          <p:nvSpPr>
            <p:cNvPr id="2067" name="Oval 104"/>
            <p:cNvSpPr>
              <a:spLocks noChangeArrowheads="1"/>
            </p:cNvSpPr>
            <p:nvPr/>
          </p:nvSpPr>
          <p:spPr bwMode="auto">
            <a:xfrm>
              <a:off x="4703325" y="3614094"/>
              <a:ext cx="105229" cy="104567"/>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68" name="Oval 104"/>
            <p:cNvSpPr>
              <a:spLocks noChangeArrowheads="1"/>
            </p:cNvSpPr>
            <p:nvPr/>
          </p:nvSpPr>
          <p:spPr bwMode="auto">
            <a:xfrm>
              <a:off x="4689475" y="2757119"/>
              <a:ext cx="105229" cy="104567"/>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69" name="Oval 104"/>
            <p:cNvSpPr>
              <a:spLocks noChangeArrowheads="1"/>
            </p:cNvSpPr>
            <p:nvPr/>
          </p:nvSpPr>
          <p:spPr bwMode="auto">
            <a:xfrm>
              <a:off x="5886875" y="1698269"/>
              <a:ext cx="105229" cy="104567"/>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26" name="矩形 25"/>
          <p:cNvSpPr/>
          <p:nvPr/>
        </p:nvSpPr>
        <p:spPr>
          <a:xfrm>
            <a:off x="5089525" y="4097338"/>
            <a:ext cx="1539875" cy="684212"/>
          </a:xfrm>
          <a:prstGeom prst="rect">
            <a:avLst/>
          </a:prstGeom>
        </p:spPr>
        <p:txBody>
          <a:bodyPr>
            <a:spAutoFit/>
          </a:bodyPr>
          <a:lstStyle/>
          <a:p>
            <a:pPr algn="l">
              <a:defRPr/>
            </a:pPr>
            <a:r>
              <a:rPr lang="en-US" altLang="zh-CN" i="1" dirty="0" err="1"/>
              <a:t>i</a:t>
            </a:r>
            <a:r>
              <a:rPr lang="en-US" altLang="zh-CN" baseline="-25000" dirty="0" err="1"/>
              <a:t>C</a:t>
            </a:r>
            <a:r>
              <a:rPr lang="en-US" altLang="zh-CN" baseline="-25000" dirty="0"/>
              <a:t> </a:t>
            </a:r>
            <a:r>
              <a:rPr lang="en-US" altLang="zh-CN" dirty="0"/>
              <a:t>=</a:t>
            </a:r>
            <a:r>
              <a:rPr lang="en-US" altLang="zh-CN" dirty="0" smtClean="0">
                <a:ea typeface="华文中宋" pitchFamily="2" charset="-122"/>
              </a:rPr>
              <a:t> </a:t>
            </a:r>
            <a:r>
              <a:rPr lang="el-GR" altLang="zh-CN" i="1" dirty="0">
                <a:ea typeface="华文中宋" pitchFamily="2" charset="-122"/>
              </a:rPr>
              <a:t>β</a:t>
            </a:r>
            <a:r>
              <a:rPr lang="en-US" altLang="zh-CN" dirty="0">
                <a:ea typeface="华文中宋" pitchFamily="2" charset="-122"/>
              </a:rPr>
              <a:t> </a:t>
            </a:r>
            <a:r>
              <a:rPr lang="en-US" altLang="zh-CN" i="1" dirty="0" err="1"/>
              <a:t>i</a:t>
            </a:r>
            <a:r>
              <a:rPr lang="en-US" altLang="zh-CN" baseline="-25000" dirty="0" err="1"/>
              <a:t>B</a:t>
            </a:r>
            <a:r>
              <a:rPr lang="en-US" altLang="zh-CN" i="1" dirty="0"/>
              <a:t> </a:t>
            </a:r>
            <a:endParaRPr lang="zh-CN" altLang="en-US" dirty="0"/>
          </a:p>
          <a:p>
            <a:pPr algn="l">
              <a:defRPr/>
            </a:pPr>
            <a:r>
              <a:rPr lang="en-US" altLang="zh-CN" sz="1050" i="1" dirty="0"/>
              <a:t> </a:t>
            </a:r>
            <a:endParaRPr lang="zh-CN" altLang="en-US" dirty="0"/>
          </a:p>
        </p:txBody>
      </p:sp>
      <p:sp>
        <p:nvSpPr>
          <p:cNvPr id="110599" name="矩形 27"/>
          <p:cNvSpPr>
            <a:spLocks noChangeArrowheads="1"/>
          </p:cNvSpPr>
          <p:nvPr/>
        </p:nvSpPr>
        <p:spPr bwMode="auto">
          <a:xfrm>
            <a:off x="700088" y="4125913"/>
            <a:ext cx="4646612" cy="522287"/>
          </a:xfrm>
          <a:prstGeom prst="rect">
            <a:avLst/>
          </a:prstGeom>
          <a:noFill/>
          <a:ln w="9525">
            <a:noFill/>
            <a:miter lim="800000"/>
            <a:headEnd/>
            <a:tailEnd/>
          </a:ln>
        </p:spPr>
        <p:txBody>
          <a:bodyPr>
            <a:spAutoFit/>
          </a:bodyPr>
          <a:lstStyle/>
          <a:p>
            <a:pPr algn="l">
              <a:defRPr/>
            </a:pPr>
            <a:r>
              <a:rPr lang="zh-CN" altLang="en-US" kern="700" spc="-180" dirty="0">
                <a:latin typeface="+mn-ea"/>
                <a:ea typeface="+mn-ea"/>
              </a:rPr>
              <a:t>当三极管工作于放大状态时，</a:t>
            </a:r>
          </a:p>
        </p:txBody>
      </p:sp>
      <p:sp>
        <p:nvSpPr>
          <p:cNvPr id="2057" name="矩形 49"/>
          <p:cNvSpPr>
            <a:spLocks noChangeArrowheads="1"/>
          </p:cNvSpPr>
          <p:nvPr/>
        </p:nvSpPr>
        <p:spPr bwMode="auto">
          <a:xfrm>
            <a:off x="601663" y="423863"/>
            <a:ext cx="3659187" cy="633412"/>
          </a:xfrm>
          <a:prstGeom prst="rect">
            <a:avLst/>
          </a:prstGeom>
          <a:noFill/>
          <a:ln w="9525">
            <a:noFill/>
            <a:miter lim="800000"/>
            <a:headEnd/>
            <a:tailEnd/>
          </a:ln>
        </p:spPr>
        <p:txBody>
          <a:bodyPr wrap="none">
            <a:spAutoFit/>
          </a:bodyPr>
          <a:lstStyle/>
          <a:p>
            <a:pPr marL="287338" indent="-514350" algn="l" eaLnBrk="1" hangingPunct="1">
              <a:lnSpc>
                <a:spcPct val="110000"/>
              </a:lnSpc>
              <a:spcBef>
                <a:spcPts val="600"/>
              </a:spcBef>
            </a:pPr>
            <a:r>
              <a:rPr lang="zh-CN" altLang="en-US" sz="3200">
                <a:solidFill>
                  <a:srgbClr val="3333FF"/>
                </a:solidFill>
                <a:latin typeface="华文仿宋" pitchFamily="2" charset="-122"/>
                <a:ea typeface="华文仿宋" pitchFamily="2" charset="-122"/>
              </a:rPr>
              <a:t>引例</a:t>
            </a:r>
            <a:r>
              <a:rPr lang="en-US" altLang="zh-CN" sz="3200">
                <a:solidFill>
                  <a:srgbClr val="3333FF"/>
                </a:solidFill>
                <a:latin typeface="华文仿宋" pitchFamily="2" charset="-122"/>
                <a:ea typeface="华文仿宋" pitchFamily="2" charset="-122"/>
              </a:rPr>
              <a:t>2</a:t>
            </a:r>
            <a:r>
              <a:rPr lang="zh-CN" altLang="en-US" sz="3200">
                <a:solidFill>
                  <a:srgbClr val="3333FF"/>
                </a:solidFill>
                <a:latin typeface="华文仿宋" pitchFamily="2" charset="-122"/>
                <a:ea typeface="华文仿宋" pitchFamily="2" charset="-122"/>
              </a:rPr>
              <a:t>：晶体三极管</a:t>
            </a:r>
            <a:endParaRPr lang="en-US" altLang="zh-CN" sz="3200">
              <a:solidFill>
                <a:srgbClr val="3333FF"/>
              </a:solidFill>
              <a:latin typeface="华文仿宋" pitchFamily="2" charset="-122"/>
              <a:ea typeface="华文仿宋" pitchFamily="2" charset="-122"/>
            </a:endParaRPr>
          </a:p>
        </p:txBody>
      </p:sp>
      <p:sp>
        <p:nvSpPr>
          <p:cNvPr id="53" name="矩形 52"/>
          <p:cNvSpPr/>
          <p:nvPr/>
        </p:nvSpPr>
        <p:spPr>
          <a:xfrm>
            <a:off x="5089525" y="4910138"/>
            <a:ext cx="3640138" cy="954087"/>
          </a:xfrm>
          <a:prstGeom prst="rect">
            <a:avLst/>
          </a:prstGeom>
        </p:spPr>
        <p:txBody>
          <a:bodyPr wrap="none">
            <a:spAutoFit/>
          </a:bodyPr>
          <a:lstStyle/>
          <a:p>
            <a:pPr algn="l">
              <a:defRPr/>
            </a:pPr>
            <a:r>
              <a:rPr lang="zh-CN" altLang="en-US" kern="700" spc="-180" dirty="0">
                <a:latin typeface="+mn-ea"/>
                <a:ea typeface="+mn-ea"/>
              </a:rPr>
              <a:t>控制支路</a:t>
            </a:r>
            <a:r>
              <a:rPr lang="en-US" altLang="zh-CN" kern="700" spc="-180" dirty="0">
                <a:latin typeface="+mn-ea"/>
                <a:ea typeface="+mn-ea"/>
              </a:rPr>
              <a:t>(</a:t>
            </a:r>
            <a:r>
              <a:rPr lang="zh-CN" altLang="en-US" kern="700" spc="-180" dirty="0">
                <a:latin typeface="+mn-ea"/>
                <a:ea typeface="+mn-ea"/>
              </a:rPr>
              <a:t>控制量</a:t>
            </a:r>
            <a:r>
              <a:rPr lang="en-US" altLang="zh-CN" kern="700" spc="-180" dirty="0">
                <a:latin typeface="+mn-ea"/>
                <a:ea typeface="+mn-ea"/>
              </a:rPr>
              <a:t>)</a:t>
            </a:r>
            <a:r>
              <a:rPr lang="zh-CN" altLang="en-US" kern="700" spc="-180" dirty="0">
                <a:latin typeface="+mn-ea"/>
                <a:ea typeface="+mn-ea"/>
              </a:rPr>
              <a:t>：</a:t>
            </a:r>
            <a:r>
              <a:rPr lang="en-US" altLang="zh-CN" i="1" dirty="0">
                <a:solidFill>
                  <a:srgbClr val="FF0000"/>
                </a:solidFill>
              </a:rPr>
              <a:t> </a:t>
            </a:r>
            <a:r>
              <a:rPr lang="en-US" altLang="zh-CN" i="1" dirty="0" err="1">
                <a:solidFill>
                  <a:srgbClr val="FF0000"/>
                </a:solidFill>
              </a:rPr>
              <a:t>i</a:t>
            </a:r>
            <a:r>
              <a:rPr lang="en-US" altLang="zh-CN" baseline="-25000" dirty="0" err="1">
                <a:solidFill>
                  <a:srgbClr val="FF0000"/>
                </a:solidFill>
              </a:rPr>
              <a:t>B</a:t>
            </a:r>
            <a:r>
              <a:rPr lang="en-US" altLang="zh-CN" i="1" dirty="0">
                <a:solidFill>
                  <a:srgbClr val="FF0000"/>
                </a:solidFill>
              </a:rPr>
              <a:t> </a:t>
            </a:r>
            <a:endParaRPr lang="en-US" altLang="zh-CN" kern="700" spc="-180" dirty="0">
              <a:latin typeface="+mn-ea"/>
              <a:ea typeface="+mn-ea"/>
            </a:endParaRPr>
          </a:p>
          <a:p>
            <a:pPr algn="l">
              <a:defRPr/>
            </a:pPr>
            <a:r>
              <a:rPr lang="zh-CN" altLang="en-US" kern="700" spc="-180" dirty="0">
                <a:latin typeface="+mn-ea"/>
                <a:ea typeface="+mn-ea"/>
              </a:rPr>
              <a:t>受控支路</a:t>
            </a:r>
            <a:r>
              <a:rPr lang="en-US" altLang="zh-CN" kern="700" spc="-180" dirty="0">
                <a:latin typeface="+mn-ea"/>
                <a:ea typeface="+mn-ea"/>
              </a:rPr>
              <a:t>(</a:t>
            </a:r>
            <a:r>
              <a:rPr lang="zh-CN" altLang="en-US" kern="700" spc="-180" dirty="0">
                <a:latin typeface="+mn-ea"/>
                <a:ea typeface="+mn-ea"/>
              </a:rPr>
              <a:t>受控量</a:t>
            </a:r>
            <a:r>
              <a:rPr lang="en-US" altLang="zh-CN" kern="700" spc="-180" dirty="0">
                <a:latin typeface="+mn-ea"/>
                <a:ea typeface="+mn-ea"/>
              </a:rPr>
              <a:t>)</a:t>
            </a:r>
            <a:r>
              <a:rPr lang="zh-CN" altLang="en-US" kern="700" spc="-180" dirty="0">
                <a:latin typeface="+mn-ea"/>
                <a:ea typeface="+mn-ea"/>
              </a:rPr>
              <a:t>：</a:t>
            </a:r>
            <a:r>
              <a:rPr lang="en-US" altLang="zh-CN" i="1" dirty="0">
                <a:solidFill>
                  <a:srgbClr val="FF0000"/>
                </a:solidFill>
              </a:rPr>
              <a:t> </a:t>
            </a:r>
            <a:r>
              <a:rPr lang="en-US" altLang="zh-CN" i="1" dirty="0" err="1">
                <a:solidFill>
                  <a:srgbClr val="FF0000"/>
                </a:solidFill>
              </a:rPr>
              <a:t>i</a:t>
            </a:r>
            <a:r>
              <a:rPr lang="en-US" altLang="zh-CN" baseline="-25000" dirty="0" err="1">
                <a:solidFill>
                  <a:srgbClr val="FF0000"/>
                </a:solidFill>
              </a:rPr>
              <a:t>C</a:t>
            </a:r>
            <a:endParaRPr lang="zh-CN" altLang="en-US" dirty="0">
              <a:latin typeface="+mn-ea"/>
              <a:ea typeface="+mn-ea"/>
            </a:endParaRPr>
          </a:p>
        </p:txBody>
      </p:sp>
      <p:sp>
        <p:nvSpPr>
          <p:cNvPr id="54" name="矩形 53"/>
          <p:cNvSpPr/>
          <p:nvPr/>
        </p:nvSpPr>
        <p:spPr>
          <a:xfrm>
            <a:off x="757238" y="5106988"/>
            <a:ext cx="1196975" cy="523875"/>
          </a:xfrm>
          <a:prstGeom prst="rect">
            <a:avLst/>
          </a:prstGeom>
        </p:spPr>
        <p:txBody>
          <a:bodyPr wrap="none">
            <a:spAutoFit/>
          </a:bodyPr>
          <a:lstStyle/>
          <a:p>
            <a:pPr>
              <a:defRPr/>
            </a:pPr>
            <a:r>
              <a:rPr lang="zh-CN" altLang="en-US" kern="700" spc="-180" dirty="0">
                <a:solidFill>
                  <a:prstClr val="black"/>
                </a:solidFill>
                <a:latin typeface="+mn-ea"/>
                <a:ea typeface="+mn-ea"/>
              </a:rPr>
              <a:t>三极管</a:t>
            </a:r>
            <a:endParaRPr lang="zh-CN" altLang="en-US" dirty="0">
              <a:latin typeface="+mn-ea"/>
              <a:ea typeface="+mn-ea"/>
            </a:endParaRPr>
          </a:p>
        </p:txBody>
      </p:sp>
      <p:graphicFrame>
        <p:nvGraphicFramePr>
          <p:cNvPr id="2050" name="Object 2"/>
          <p:cNvGraphicFramePr>
            <a:graphicFrameLocks noChangeAspect="1"/>
          </p:cNvGraphicFramePr>
          <p:nvPr/>
        </p:nvGraphicFramePr>
        <p:xfrm>
          <a:off x="1955800" y="5241925"/>
          <a:ext cx="538163" cy="347663"/>
        </p:xfrm>
        <a:graphic>
          <a:graphicData uri="http://schemas.openxmlformats.org/presentationml/2006/ole">
            <mc:AlternateContent xmlns:mc="http://schemas.openxmlformats.org/markup-compatibility/2006">
              <mc:Choice xmlns:v="urn:schemas-microsoft-com:vml" Requires="v">
                <p:oleObj spid="_x0000_s2052" name="Equation" r:id="rId4" imgW="215640" imgH="139680" progId="Equation.DSMT4">
                  <p:embed/>
                </p:oleObj>
              </mc:Choice>
              <mc:Fallback>
                <p:oleObj name="Equation" r:id="rId4" imgW="215640" imgH="13968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00" y="5241925"/>
                        <a:ext cx="538163"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矩形 59"/>
          <p:cNvSpPr/>
          <p:nvPr/>
        </p:nvSpPr>
        <p:spPr>
          <a:xfrm>
            <a:off x="2386013" y="5092700"/>
            <a:ext cx="2547937" cy="523875"/>
          </a:xfrm>
          <a:prstGeom prst="rect">
            <a:avLst/>
          </a:prstGeom>
        </p:spPr>
        <p:txBody>
          <a:bodyPr wrap="none">
            <a:spAutoFit/>
          </a:bodyPr>
          <a:lstStyle/>
          <a:p>
            <a:pPr>
              <a:defRPr/>
            </a:pPr>
            <a:r>
              <a:rPr lang="zh-CN" altLang="en-US" kern="700" spc="-180" dirty="0">
                <a:solidFill>
                  <a:srgbClr val="FF0000"/>
                </a:solidFill>
                <a:latin typeface="+mn-ea"/>
                <a:ea typeface="+mn-ea"/>
              </a:rPr>
              <a:t>电流控制电流源</a:t>
            </a:r>
            <a:endParaRPr lang="zh-CN" altLang="en-US" dirty="0">
              <a:solidFill>
                <a:srgbClr val="FF0000"/>
              </a:solidFill>
              <a:latin typeface="+mn-ea"/>
              <a:ea typeface="+mn-ea"/>
            </a:endParaRPr>
          </a:p>
        </p:txBody>
      </p:sp>
      <p:graphicFrame>
        <p:nvGraphicFramePr>
          <p:cNvPr id="2051" name="Object 3"/>
          <p:cNvGraphicFramePr>
            <a:graphicFrameLocks noChangeAspect="1"/>
          </p:cNvGraphicFramePr>
          <p:nvPr/>
        </p:nvGraphicFramePr>
        <p:xfrm>
          <a:off x="4919663" y="4884738"/>
          <a:ext cx="434975" cy="1089025"/>
        </p:xfrm>
        <a:graphic>
          <a:graphicData uri="http://schemas.openxmlformats.org/presentationml/2006/ole">
            <mc:AlternateContent xmlns:mc="http://schemas.openxmlformats.org/markup-compatibility/2006">
              <mc:Choice xmlns:v="urn:schemas-microsoft-com:vml" Requires="v">
                <p:oleObj spid="_x0000_s2053" name="Equation" r:id="rId6" imgW="203040" imgH="507960" progId="Equation.DSMT4">
                  <p:embed/>
                </p:oleObj>
              </mc:Choice>
              <mc:Fallback>
                <p:oleObj name="Equation" r:id="rId6" imgW="203040" imgH="50796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9663" y="4884738"/>
                        <a:ext cx="434975"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Tree>
  </p:cSld>
  <p:clrMapOvr>
    <a:masterClrMapping/>
  </p:clrMapOvr>
  <p:transition advTm="2850">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547688" y="530225"/>
            <a:ext cx="8004175" cy="1319213"/>
          </a:xfrm>
          <a:prstGeom prst="rect">
            <a:avLst/>
          </a:prstGeom>
          <a:noFill/>
          <a:ln w="9525" algn="ctr">
            <a:noFill/>
            <a:miter lim="800000"/>
            <a:headEnd/>
            <a:tailEnd/>
          </a:ln>
        </p:spPr>
        <p:txBody>
          <a:bodyPr>
            <a:spAutoFit/>
          </a:bodyPr>
          <a:lstStyle/>
          <a:p>
            <a:pPr marL="287338" indent="-514350" algn="l" eaLnBrk="1" hangingPunct="1">
              <a:lnSpc>
                <a:spcPct val="110000"/>
              </a:lnSpc>
              <a:spcBef>
                <a:spcPts val="600"/>
              </a:spcBef>
            </a:pPr>
            <a:r>
              <a:rPr lang="en-US" altLang="zh-CN" sz="3200">
                <a:solidFill>
                  <a:srgbClr val="FF0000"/>
                </a:solidFill>
                <a:latin typeface="华文仿宋" pitchFamily="2" charset="-122"/>
                <a:ea typeface="华文仿宋" pitchFamily="2" charset="-122"/>
              </a:rPr>
              <a:t>1. </a:t>
            </a:r>
            <a:r>
              <a:rPr lang="zh-CN" altLang="en-US" sz="3200">
                <a:solidFill>
                  <a:srgbClr val="FF0000"/>
                </a:solidFill>
                <a:latin typeface="华文仿宋" pitchFamily="2" charset="-122"/>
                <a:ea typeface="华文仿宋" pitchFamily="2" charset="-122"/>
              </a:rPr>
              <a:t>受控源的定义</a:t>
            </a:r>
            <a:endParaRPr lang="en-US" altLang="zh-CN" sz="3200">
              <a:solidFill>
                <a:srgbClr val="FF0000"/>
              </a:solidFill>
              <a:latin typeface="华文仿宋" pitchFamily="2" charset="-122"/>
              <a:ea typeface="华文仿宋" pitchFamily="2" charset="-122"/>
            </a:endParaRPr>
          </a:p>
          <a:p>
            <a:pPr marL="287338" indent="-514350" algn="l" eaLnBrk="1" hangingPunct="1">
              <a:lnSpc>
                <a:spcPct val="125000"/>
              </a:lnSpc>
              <a:spcBef>
                <a:spcPts val="1800"/>
              </a:spcBef>
            </a:pPr>
            <a:r>
              <a:rPr lang="zh-CN" altLang="en-US" sz="2600">
                <a:solidFill>
                  <a:srgbClr val="0000FF"/>
                </a:solidFill>
                <a:ea typeface="华文中宋" pitchFamily="2" charset="-122"/>
              </a:rPr>
              <a:t>    </a:t>
            </a:r>
            <a:endParaRPr lang="zh-CN" altLang="en-US" sz="2600">
              <a:solidFill>
                <a:srgbClr val="0000FF"/>
              </a:solidFill>
              <a:latin typeface="华文中宋" pitchFamily="2" charset="-122"/>
              <a:ea typeface="华文中宋" pitchFamily="2" charset="-122"/>
            </a:endParaRPr>
          </a:p>
        </p:txBody>
      </p:sp>
      <p:sp>
        <p:nvSpPr>
          <p:cNvPr id="55" name="矩形 43"/>
          <p:cNvSpPr>
            <a:spLocks noChangeArrowheads="1"/>
          </p:cNvSpPr>
          <p:nvPr/>
        </p:nvSpPr>
        <p:spPr bwMode="auto">
          <a:xfrm>
            <a:off x="1219200" y="3421063"/>
            <a:ext cx="1577975" cy="492125"/>
          </a:xfrm>
          <a:prstGeom prst="rect">
            <a:avLst/>
          </a:prstGeom>
          <a:noFill/>
          <a:ln w="9525">
            <a:noFill/>
            <a:miter lim="800000"/>
            <a:headEnd/>
            <a:tailEnd/>
          </a:ln>
        </p:spPr>
        <p:txBody>
          <a:bodyPr>
            <a:spAutoFit/>
          </a:bodyPr>
          <a:lstStyle/>
          <a:p>
            <a:pPr>
              <a:spcBef>
                <a:spcPts val="0"/>
              </a:spcBef>
              <a:defRPr/>
            </a:pPr>
            <a:r>
              <a:rPr lang="zh-CN" altLang="en-US" sz="2600" dirty="0">
                <a:latin typeface="+mn-ea"/>
                <a:ea typeface="+mn-ea"/>
              </a:rPr>
              <a:t>控制端口</a:t>
            </a:r>
          </a:p>
        </p:txBody>
      </p:sp>
      <p:sp>
        <p:nvSpPr>
          <p:cNvPr id="56" name="矩形 44"/>
          <p:cNvSpPr>
            <a:spLocks noChangeArrowheads="1"/>
          </p:cNvSpPr>
          <p:nvPr/>
        </p:nvSpPr>
        <p:spPr bwMode="auto">
          <a:xfrm>
            <a:off x="6005513" y="3387725"/>
            <a:ext cx="1760537" cy="492125"/>
          </a:xfrm>
          <a:prstGeom prst="rect">
            <a:avLst/>
          </a:prstGeom>
          <a:noFill/>
          <a:ln w="9525">
            <a:noFill/>
            <a:miter lim="800000"/>
            <a:headEnd/>
            <a:tailEnd/>
          </a:ln>
        </p:spPr>
        <p:txBody>
          <a:bodyPr>
            <a:spAutoFit/>
          </a:bodyPr>
          <a:lstStyle/>
          <a:p>
            <a:pPr>
              <a:defRPr/>
            </a:pPr>
            <a:r>
              <a:rPr lang="zh-CN" altLang="en-US" sz="2600" dirty="0">
                <a:latin typeface="+mn-ea"/>
                <a:ea typeface="+mn-ea"/>
              </a:rPr>
              <a:t>受控端口</a:t>
            </a:r>
          </a:p>
        </p:txBody>
      </p:sp>
      <p:sp>
        <p:nvSpPr>
          <p:cNvPr id="57" name="矩形 45"/>
          <p:cNvSpPr>
            <a:spLocks noChangeArrowheads="1"/>
          </p:cNvSpPr>
          <p:nvPr/>
        </p:nvSpPr>
        <p:spPr bwMode="auto">
          <a:xfrm>
            <a:off x="3159125" y="4948238"/>
            <a:ext cx="2709863" cy="522287"/>
          </a:xfrm>
          <a:prstGeom prst="rect">
            <a:avLst/>
          </a:prstGeom>
          <a:noFill/>
          <a:ln w="9525">
            <a:noFill/>
            <a:miter lim="800000"/>
            <a:headEnd/>
            <a:tailEnd/>
          </a:ln>
        </p:spPr>
        <p:txBody>
          <a:bodyPr wrap="none">
            <a:spAutoFit/>
          </a:bodyPr>
          <a:lstStyle/>
          <a:p>
            <a:pPr>
              <a:defRPr/>
            </a:pPr>
            <a:r>
              <a:rPr lang="zh-CN" altLang="en-US" dirty="0">
                <a:latin typeface="+mn-ea"/>
                <a:ea typeface="+mn-ea"/>
              </a:rPr>
              <a:t>四端</a:t>
            </a:r>
            <a:r>
              <a:rPr lang="en-US" altLang="zh-CN" dirty="0">
                <a:latin typeface="+mn-ea"/>
                <a:ea typeface="+mn-ea"/>
              </a:rPr>
              <a:t>(</a:t>
            </a:r>
            <a:r>
              <a:rPr lang="zh-CN" altLang="en-US" dirty="0">
                <a:latin typeface="+mn-ea"/>
                <a:ea typeface="+mn-ea"/>
              </a:rPr>
              <a:t>双口</a:t>
            </a:r>
            <a:r>
              <a:rPr lang="en-US" altLang="zh-CN" dirty="0">
                <a:latin typeface="+mn-ea"/>
                <a:ea typeface="+mn-ea"/>
              </a:rPr>
              <a:t>)</a:t>
            </a:r>
            <a:r>
              <a:rPr lang="zh-CN" altLang="en-US" dirty="0">
                <a:latin typeface="+mn-ea"/>
                <a:ea typeface="+mn-ea"/>
              </a:rPr>
              <a:t>元件</a:t>
            </a:r>
          </a:p>
        </p:txBody>
      </p:sp>
      <p:grpSp>
        <p:nvGrpSpPr>
          <p:cNvPr id="16390" name="组合 28"/>
          <p:cNvGrpSpPr>
            <a:grpSpLocks/>
          </p:cNvGrpSpPr>
          <p:nvPr/>
        </p:nvGrpSpPr>
        <p:grpSpPr bwMode="auto">
          <a:xfrm>
            <a:off x="2846388" y="3141663"/>
            <a:ext cx="3333750" cy="1530350"/>
            <a:chOff x="2846388" y="3141663"/>
            <a:chExt cx="3333750" cy="1530350"/>
          </a:xfrm>
        </p:grpSpPr>
        <p:sp>
          <p:nvSpPr>
            <p:cNvPr id="16395" name="Rectangle 52"/>
            <p:cNvSpPr>
              <a:spLocks noChangeArrowheads="1"/>
            </p:cNvSpPr>
            <p:nvPr/>
          </p:nvSpPr>
          <p:spPr bwMode="auto">
            <a:xfrm>
              <a:off x="3867150" y="3546475"/>
              <a:ext cx="1081088" cy="1008063"/>
            </a:xfrm>
            <a:prstGeom prst="rect">
              <a:avLst/>
            </a:prstGeom>
            <a:solidFill>
              <a:srgbClr val="FFFF99">
                <a:alpha val="0"/>
              </a:srgbClr>
            </a:solidFill>
            <a:ln w="38100" algn="ctr">
              <a:solidFill>
                <a:schemeClr val="tx1"/>
              </a:solidFill>
              <a:miter lim="800000"/>
              <a:headEnd/>
              <a:tailEnd type="none" w="lg" len="lg"/>
            </a:ln>
          </p:spPr>
          <p:txBody>
            <a:bodyPr wrap="none" anchor="ctr">
              <a:spAutoFit/>
            </a:bodyPr>
            <a:lstStyle/>
            <a:p>
              <a:endParaRPr lang="zh-CN" altLang="en-US"/>
            </a:p>
          </p:txBody>
        </p:sp>
        <p:sp>
          <p:nvSpPr>
            <p:cNvPr id="16396" name="Line 53"/>
            <p:cNvSpPr>
              <a:spLocks noChangeShapeType="1"/>
            </p:cNvSpPr>
            <p:nvPr/>
          </p:nvSpPr>
          <p:spPr bwMode="auto">
            <a:xfrm>
              <a:off x="3375025" y="3730625"/>
              <a:ext cx="504825" cy="0"/>
            </a:xfrm>
            <a:prstGeom prst="line">
              <a:avLst/>
            </a:prstGeom>
            <a:noFill/>
            <a:ln w="25400">
              <a:solidFill>
                <a:schemeClr val="tx1"/>
              </a:solidFill>
              <a:round/>
              <a:headEnd/>
              <a:tailEnd type="none" w="lg" len="lg"/>
            </a:ln>
          </p:spPr>
          <p:txBody>
            <a:bodyPr>
              <a:spAutoFit/>
            </a:bodyPr>
            <a:lstStyle/>
            <a:p>
              <a:endParaRPr lang="zh-CN" altLang="en-US"/>
            </a:p>
          </p:txBody>
        </p:sp>
        <p:sp>
          <p:nvSpPr>
            <p:cNvPr id="16397" name="Line 54"/>
            <p:cNvSpPr>
              <a:spLocks noChangeShapeType="1"/>
            </p:cNvSpPr>
            <p:nvPr/>
          </p:nvSpPr>
          <p:spPr bwMode="auto">
            <a:xfrm>
              <a:off x="3375025" y="4405313"/>
              <a:ext cx="504825" cy="0"/>
            </a:xfrm>
            <a:prstGeom prst="line">
              <a:avLst/>
            </a:prstGeom>
            <a:noFill/>
            <a:ln w="25400">
              <a:solidFill>
                <a:schemeClr val="tx1"/>
              </a:solidFill>
              <a:round/>
              <a:headEnd/>
              <a:tailEnd type="none" w="lg" len="lg"/>
            </a:ln>
          </p:spPr>
          <p:txBody>
            <a:bodyPr>
              <a:spAutoFit/>
            </a:bodyPr>
            <a:lstStyle/>
            <a:p>
              <a:endParaRPr lang="zh-CN" altLang="en-US"/>
            </a:p>
          </p:txBody>
        </p:sp>
        <p:sp>
          <p:nvSpPr>
            <p:cNvPr id="16398" name="Line 55"/>
            <p:cNvSpPr>
              <a:spLocks noChangeShapeType="1"/>
            </p:cNvSpPr>
            <p:nvPr/>
          </p:nvSpPr>
          <p:spPr bwMode="auto">
            <a:xfrm>
              <a:off x="4967288" y="3695700"/>
              <a:ext cx="504825" cy="0"/>
            </a:xfrm>
            <a:prstGeom prst="line">
              <a:avLst/>
            </a:prstGeom>
            <a:noFill/>
            <a:ln w="25400">
              <a:solidFill>
                <a:schemeClr val="tx1"/>
              </a:solidFill>
              <a:round/>
              <a:headEnd/>
              <a:tailEnd type="none" w="lg" len="lg"/>
            </a:ln>
          </p:spPr>
          <p:txBody>
            <a:bodyPr>
              <a:spAutoFit/>
            </a:bodyPr>
            <a:lstStyle/>
            <a:p>
              <a:endParaRPr lang="zh-CN" altLang="en-US"/>
            </a:p>
          </p:txBody>
        </p:sp>
        <p:sp>
          <p:nvSpPr>
            <p:cNvPr id="16399" name="Line 56"/>
            <p:cNvSpPr>
              <a:spLocks noChangeShapeType="1"/>
            </p:cNvSpPr>
            <p:nvPr/>
          </p:nvSpPr>
          <p:spPr bwMode="auto">
            <a:xfrm>
              <a:off x="4965700" y="4405313"/>
              <a:ext cx="504825" cy="0"/>
            </a:xfrm>
            <a:prstGeom prst="line">
              <a:avLst/>
            </a:prstGeom>
            <a:noFill/>
            <a:ln w="25400">
              <a:solidFill>
                <a:schemeClr val="tx1"/>
              </a:solidFill>
              <a:round/>
              <a:headEnd/>
              <a:tailEnd type="none" w="lg" len="lg"/>
            </a:ln>
          </p:spPr>
          <p:txBody>
            <a:bodyPr>
              <a:spAutoFit/>
            </a:bodyPr>
            <a:lstStyle/>
            <a:p>
              <a:endParaRPr lang="zh-CN" altLang="en-US"/>
            </a:p>
          </p:txBody>
        </p:sp>
        <p:sp>
          <p:nvSpPr>
            <p:cNvPr id="16400" name="Oval 58"/>
            <p:cNvSpPr>
              <a:spLocks noChangeArrowheads="1"/>
            </p:cNvSpPr>
            <p:nvPr/>
          </p:nvSpPr>
          <p:spPr bwMode="auto">
            <a:xfrm>
              <a:off x="3289300" y="3686175"/>
              <a:ext cx="71438" cy="71438"/>
            </a:xfrm>
            <a:prstGeom prst="ellipse">
              <a:avLst/>
            </a:prstGeom>
            <a:solidFill>
              <a:srgbClr val="FFFF99">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16401" name="Oval 59"/>
            <p:cNvSpPr>
              <a:spLocks noChangeArrowheads="1"/>
            </p:cNvSpPr>
            <p:nvPr/>
          </p:nvSpPr>
          <p:spPr bwMode="auto">
            <a:xfrm>
              <a:off x="3303588" y="4364038"/>
              <a:ext cx="71437" cy="71437"/>
            </a:xfrm>
            <a:prstGeom prst="ellipse">
              <a:avLst/>
            </a:prstGeom>
            <a:solidFill>
              <a:srgbClr val="FFFF99">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16402" name="Oval 60"/>
            <p:cNvSpPr>
              <a:spLocks noChangeArrowheads="1"/>
            </p:cNvSpPr>
            <p:nvPr/>
          </p:nvSpPr>
          <p:spPr bwMode="auto">
            <a:xfrm>
              <a:off x="5470525" y="4378325"/>
              <a:ext cx="71438" cy="71438"/>
            </a:xfrm>
            <a:prstGeom prst="ellipse">
              <a:avLst/>
            </a:prstGeom>
            <a:solidFill>
              <a:srgbClr val="FFFF99">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16403" name="Oval 61"/>
            <p:cNvSpPr>
              <a:spLocks noChangeArrowheads="1"/>
            </p:cNvSpPr>
            <p:nvPr/>
          </p:nvSpPr>
          <p:spPr bwMode="auto">
            <a:xfrm>
              <a:off x="5470525" y="3652838"/>
              <a:ext cx="71438" cy="71437"/>
            </a:xfrm>
            <a:prstGeom prst="ellipse">
              <a:avLst/>
            </a:prstGeom>
            <a:solidFill>
              <a:srgbClr val="FFFF99">
                <a:alpha val="0"/>
              </a:srgbClr>
            </a:solidFill>
            <a:ln w="25400" algn="ctr">
              <a:solidFill>
                <a:schemeClr val="tx1"/>
              </a:solidFill>
              <a:round/>
              <a:headEnd/>
              <a:tailEnd type="none" w="lg" len="lg"/>
            </a:ln>
          </p:spPr>
          <p:txBody>
            <a:bodyPr wrap="none" anchor="ctr">
              <a:spAutoFit/>
            </a:bodyPr>
            <a:lstStyle/>
            <a:p>
              <a:endParaRPr lang="zh-CN" altLang="en-US"/>
            </a:p>
          </p:txBody>
        </p:sp>
        <p:sp>
          <p:nvSpPr>
            <p:cNvPr id="16404" name="Text Box 62"/>
            <p:cNvSpPr txBox="1">
              <a:spLocks noChangeArrowheads="1"/>
            </p:cNvSpPr>
            <p:nvPr/>
          </p:nvSpPr>
          <p:spPr bwMode="auto">
            <a:xfrm>
              <a:off x="2865438" y="3471863"/>
              <a:ext cx="360362" cy="523875"/>
            </a:xfrm>
            <a:prstGeom prst="rect">
              <a:avLst/>
            </a:prstGeom>
            <a:noFill/>
            <a:ln w="25400" algn="ctr">
              <a:noFill/>
              <a:miter lim="800000"/>
              <a:headEnd/>
              <a:tailEnd type="none" w="lg" len="lg"/>
            </a:ln>
          </p:spPr>
          <p:txBody>
            <a:bodyPr>
              <a:spAutoFit/>
            </a:bodyPr>
            <a:lstStyle/>
            <a:p>
              <a:pPr algn="l" eaLnBrk="1" hangingPunct="1"/>
              <a:r>
                <a:rPr lang="en-US" altLang="zh-CN">
                  <a:solidFill>
                    <a:srgbClr val="FF0000"/>
                  </a:solidFill>
                  <a:ea typeface="宋体" pitchFamily="2" charset="-122"/>
                </a:rPr>
                <a:t>+</a:t>
              </a:r>
            </a:p>
          </p:txBody>
        </p:sp>
        <p:sp>
          <p:nvSpPr>
            <p:cNvPr id="16405" name="Text Box 63"/>
            <p:cNvSpPr txBox="1">
              <a:spLocks noChangeArrowheads="1"/>
            </p:cNvSpPr>
            <p:nvPr/>
          </p:nvSpPr>
          <p:spPr bwMode="auto">
            <a:xfrm>
              <a:off x="2846388" y="3749675"/>
              <a:ext cx="649287" cy="523875"/>
            </a:xfrm>
            <a:prstGeom prst="rect">
              <a:avLst/>
            </a:prstGeom>
            <a:noFill/>
            <a:ln w="25400" algn="ctr">
              <a:noFill/>
              <a:miter lim="800000"/>
              <a:headEnd/>
              <a:tailEnd type="none" w="lg" len="lg"/>
            </a:ln>
          </p:spPr>
          <p:txBody>
            <a:bodyPr>
              <a:spAutoFit/>
            </a:bodyPr>
            <a:lstStyle/>
            <a:p>
              <a:pPr algn="l" eaLnBrk="1" hangingPunct="1"/>
              <a:r>
                <a:rPr lang="en-US" altLang="zh-CN" i="1">
                  <a:solidFill>
                    <a:srgbClr val="FF0000"/>
                  </a:solidFill>
                  <a:ea typeface="宋体" pitchFamily="2" charset="-122"/>
                </a:rPr>
                <a:t>u</a:t>
              </a:r>
              <a:r>
                <a:rPr lang="en-US" altLang="zh-CN" baseline="-25000">
                  <a:solidFill>
                    <a:srgbClr val="FF0000"/>
                  </a:solidFill>
                  <a:ea typeface="宋体" pitchFamily="2" charset="-122"/>
                </a:rPr>
                <a:t>1</a:t>
              </a:r>
            </a:p>
          </p:txBody>
        </p:sp>
        <p:sp>
          <p:nvSpPr>
            <p:cNvPr id="16406" name="Text Box 64"/>
            <p:cNvSpPr txBox="1">
              <a:spLocks noChangeArrowheads="1"/>
            </p:cNvSpPr>
            <p:nvPr/>
          </p:nvSpPr>
          <p:spPr bwMode="auto">
            <a:xfrm>
              <a:off x="2876550" y="4148138"/>
              <a:ext cx="360363" cy="523875"/>
            </a:xfrm>
            <a:prstGeom prst="rect">
              <a:avLst/>
            </a:prstGeom>
            <a:noFill/>
            <a:ln w="25400" algn="ctr">
              <a:noFill/>
              <a:miter lim="800000"/>
              <a:headEnd/>
              <a:tailEnd type="none" w="lg" len="lg"/>
            </a:ln>
          </p:spPr>
          <p:txBody>
            <a:bodyPr>
              <a:spAutoFit/>
            </a:bodyPr>
            <a:lstStyle/>
            <a:p>
              <a:pPr algn="l" eaLnBrk="1" hangingPunct="1"/>
              <a:r>
                <a:rPr lang="en-US" altLang="zh-CN">
                  <a:solidFill>
                    <a:srgbClr val="FF0000"/>
                  </a:solidFill>
                  <a:ea typeface="宋体" pitchFamily="2" charset="-122"/>
                  <a:cs typeface="Times New Roman" pitchFamily="18" charset="0"/>
                </a:rPr>
                <a:t>−</a:t>
              </a:r>
            </a:p>
          </p:txBody>
        </p:sp>
        <p:sp>
          <p:nvSpPr>
            <p:cNvPr id="16407" name="Text Box 65"/>
            <p:cNvSpPr txBox="1">
              <a:spLocks noChangeArrowheads="1"/>
            </p:cNvSpPr>
            <p:nvPr/>
          </p:nvSpPr>
          <p:spPr bwMode="auto">
            <a:xfrm>
              <a:off x="5541963" y="3433763"/>
              <a:ext cx="360362" cy="522287"/>
            </a:xfrm>
            <a:prstGeom prst="rect">
              <a:avLst/>
            </a:prstGeom>
            <a:noFill/>
            <a:ln w="25400" algn="ctr">
              <a:noFill/>
              <a:miter lim="800000"/>
              <a:headEnd/>
              <a:tailEnd type="none" w="lg" len="lg"/>
            </a:ln>
          </p:spPr>
          <p:txBody>
            <a:bodyPr>
              <a:spAutoFit/>
            </a:bodyPr>
            <a:lstStyle/>
            <a:p>
              <a:pPr algn="l" eaLnBrk="1" hangingPunct="1"/>
              <a:r>
                <a:rPr lang="en-US" altLang="zh-CN">
                  <a:solidFill>
                    <a:srgbClr val="FF0000"/>
                  </a:solidFill>
                  <a:ea typeface="宋体" pitchFamily="2" charset="-122"/>
                </a:rPr>
                <a:t>+</a:t>
              </a:r>
            </a:p>
          </p:txBody>
        </p:sp>
        <p:sp>
          <p:nvSpPr>
            <p:cNvPr id="16408" name="Text Box 67"/>
            <p:cNvSpPr txBox="1">
              <a:spLocks noChangeArrowheads="1"/>
            </p:cNvSpPr>
            <p:nvPr/>
          </p:nvSpPr>
          <p:spPr bwMode="auto">
            <a:xfrm>
              <a:off x="5514975" y="3735388"/>
              <a:ext cx="665163" cy="522287"/>
            </a:xfrm>
            <a:prstGeom prst="rect">
              <a:avLst/>
            </a:prstGeom>
            <a:noFill/>
            <a:ln w="25400" algn="ctr">
              <a:noFill/>
              <a:miter lim="800000"/>
              <a:headEnd/>
              <a:tailEnd type="none" w="lg" len="lg"/>
            </a:ln>
          </p:spPr>
          <p:txBody>
            <a:bodyPr>
              <a:spAutoFit/>
            </a:bodyPr>
            <a:lstStyle/>
            <a:p>
              <a:pPr algn="l" eaLnBrk="1" hangingPunct="1"/>
              <a:r>
                <a:rPr lang="en-US" altLang="zh-CN" i="1">
                  <a:solidFill>
                    <a:srgbClr val="FF0000"/>
                  </a:solidFill>
                  <a:ea typeface="宋体" pitchFamily="2" charset="-122"/>
                </a:rPr>
                <a:t>u</a:t>
              </a:r>
              <a:r>
                <a:rPr lang="en-US" altLang="zh-CN" baseline="-25000">
                  <a:solidFill>
                    <a:srgbClr val="FF0000"/>
                  </a:solidFill>
                  <a:ea typeface="宋体" pitchFamily="2" charset="-122"/>
                </a:rPr>
                <a:t>2</a:t>
              </a:r>
              <a:endParaRPr lang="el-GR" altLang="zh-CN" baseline="-25000">
                <a:solidFill>
                  <a:srgbClr val="FF0000"/>
                </a:solidFill>
                <a:ea typeface="宋体" pitchFamily="2" charset="-122"/>
              </a:endParaRPr>
            </a:p>
          </p:txBody>
        </p:sp>
        <p:sp>
          <p:nvSpPr>
            <p:cNvPr id="16409" name="Text Box 94"/>
            <p:cNvSpPr txBox="1">
              <a:spLocks noChangeArrowheads="1"/>
            </p:cNvSpPr>
            <p:nvPr/>
          </p:nvSpPr>
          <p:spPr bwMode="auto">
            <a:xfrm>
              <a:off x="5540375" y="4132263"/>
              <a:ext cx="360363" cy="522287"/>
            </a:xfrm>
            <a:prstGeom prst="rect">
              <a:avLst/>
            </a:prstGeom>
            <a:noFill/>
            <a:ln w="25400" algn="ctr">
              <a:noFill/>
              <a:miter lim="800000"/>
              <a:headEnd/>
              <a:tailEnd type="none" w="lg" len="lg"/>
            </a:ln>
          </p:spPr>
          <p:txBody>
            <a:bodyPr>
              <a:spAutoFit/>
            </a:bodyPr>
            <a:lstStyle/>
            <a:p>
              <a:pPr algn="l" eaLnBrk="1" hangingPunct="1"/>
              <a:r>
                <a:rPr lang="en-US" altLang="zh-CN">
                  <a:solidFill>
                    <a:srgbClr val="FF0000"/>
                  </a:solidFill>
                  <a:ea typeface="宋体" pitchFamily="2" charset="-122"/>
                  <a:cs typeface="Times New Roman" pitchFamily="18" charset="0"/>
                </a:rPr>
                <a:t>−</a:t>
              </a:r>
            </a:p>
          </p:txBody>
        </p:sp>
        <p:sp>
          <p:nvSpPr>
            <p:cNvPr id="16410" name="Text Box 175"/>
            <p:cNvSpPr txBox="1">
              <a:spLocks noChangeArrowheads="1"/>
            </p:cNvSpPr>
            <p:nvPr/>
          </p:nvSpPr>
          <p:spPr bwMode="auto">
            <a:xfrm>
              <a:off x="3368675" y="3171825"/>
              <a:ext cx="566738" cy="436563"/>
            </a:xfrm>
            <a:prstGeom prst="rect">
              <a:avLst/>
            </a:prstGeom>
            <a:noFill/>
            <a:ln w="25400" algn="ctr">
              <a:noFill/>
              <a:miter lim="800000"/>
              <a:headEnd/>
              <a:tailEnd type="none" w="lg" len="lg"/>
            </a:ln>
          </p:spPr>
          <p:txBody>
            <a:bodyPr>
              <a:spAutoFit/>
            </a:bodyPr>
            <a:lstStyle/>
            <a:p>
              <a:pPr algn="l" eaLnBrk="1" hangingPunct="1">
                <a:lnSpc>
                  <a:spcPct val="80000"/>
                </a:lnSpc>
              </a:pPr>
              <a:r>
                <a:rPr lang="en-US" altLang="zh-CN" i="1">
                  <a:solidFill>
                    <a:srgbClr val="FF0000"/>
                  </a:solidFill>
                  <a:ea typeface="宋体" pitchFamily="2" charset="-122"/>
                </a:rPr>
                <a:t>i</a:t>
              </a:r>
              <a:r>
                <a:rPr lang="en-US" altLang="zh-CN" baseline="-25000">
                  <a:solidFill>
                    <a:srgbClr val="FF0000"/>
                  </a:solidFill>
                  <a:ea typeface="宋体" pitchFamily="2" charset="-122"/>
                </a:rPr>
                <a:t>1</a:t>
              </a:r>
            </a:p>
          </p:txBody>
        </p:sp>
        <p:sp>
          <p:nvSpPr>
            <p:cNvPr id="16411" name="Text Box 234"/>
            <p:cNvSpPr txBox="1">
              <a:spLocks noChangeArrowheads="1"/>
            </p:cNvSpPr>
            <p:nvPr/>
          </p:nvSpPr>
          <p:spPr bwMode="auto">
            <a:xfrm>
              <a:off x="5086350" y="3141663"/>
              <a:ext cx="541338" cy="438150"/>
            </a:xfrm>
            <a:prstGeom prst="rect">
              <a:avLst/>
            </a:prstGeom>
            <a:noFill/>
            <a:ln w="25400" algn="ctr">
              <a:noFill/>
              <a:miter lim="800000"/>
              <a:headEnd/>
              <a:tailEnd type="none" w="lg" len="lg"/>
            </a:ln>
          </p:spPr>
          <p:txBody>
            <a:bodyPr>
              <a:spAutoFit/>
            </a:bodyPr>
            <a:lstStyle/>
            <a:p>
              <a:pPr algn="l" eaLnBrk="1" hangingPunct="1">
                <a:lnSpc>
                  <a:spcPct val="80000"/>
                </a:lnSpc>
              </a:pPr>
              <a:r>
                <a:rPr lang="en-US" altLang="zh-CN" i="1">
                  <a:solidFill>
                    <a:srgbClr val="FF0000"/>
                  </a:solidFill>
                  <a:ea typeface="宋体" pitchFamily="2" charset="-122"/>
                </a:rPr>
                <a:t>i</a:t>
              </a:r>
              <a:r>
                <a:rPr lang="en-US" altLang="zh-CN" baseline="-25000">
                  <a:solidFill>
                    <a:srgbClr val="FF0000"/>
                  </a:solidFill>
                  <a:ea typeface="宋体" pitchFamily="2" charset="-122"/>
                </a:rPr>
                <a:t>2</a:t>
              </a:r>
            </a:p>
          </p:txBody>
        </p:sp>
        <p:sp>
          <p:nvSpPr>
            <p:cNvPr id="16412" name="Line 237"/>
            <p:cNvSpPr>
              <a:spLocks noChangeShapeType="1"/>
            </p:cNvSpPr>
            <p:nvPr/>
          </p:nvSpPr>
          <p:spPr bwMode="auto">
            <a:xfrm flipH="1">
              <a:off x="5060950" y="3600450"/>
              <a:ext cx="358775" cy="0"/>
            </a:xfrm>
            <a:prstGeom prst="line">
              <a:avLst/>
            </a:prstGeom>
            <a:noFill/>
            <a:ln w="38100">
              <a:solidFill>
                <a:srgbClr val="FF0000"/>
              </a:solidFill>
              <a:round/>
              <a:headEnd/>
              <a:tailEnd type="stealth" w="med" len="lg"/>
            </a:ln>
          </p:spPr>
          <p:txBody>
            <a:bodyPr>
              <a:spAutoFit/>
            </a:bodyPr>
            <a:lstStyle/>
            <a:p>
              <a:endParaRPr lang="zh-CN" altLang="en-US"/>
            </a:p>
          </p:txBody>
        </p:sp>
        <p:sp>
          <p:nvSpPr>
            <p:cNvPr id="16413" name="Line 174"/>
            <p:cNvSpPr>
              <a:spLocks noChangeShapeType="1"/>
            </p:cNvSpPr>
            <p:nvPr/>
          </p:nvSpPr>
          <p:spPr bwMode="auto">
            <a:xfrm>
              <a:off x="3402013" y="3643313"/>
              <a:ext cx="396875" cy="0"/>
            </a:xfrm>
            <a:prstGeom prst="line">
              <a:avLst/>
            </a:prstGeom>
            <a:noFill/>
            <a:ln w="38100">
              <a:solidFill>
                <a:srgbClr val="FF0000"/>
              </a:solidFill>
              <a:round/>
              <a:headEnd/>
              <a:tailEnd type="stealth" w="med" len="lg"/>
            </a:ln>
          </p:spPr>
          <p:txBody>
            <a:bodyPr>
              <a:spAutoFit/>
            </a:bodyPr>
            <a:lstStyle/>
            <a:p>
              <a:endParaRPr lang="zh-CN" altLang="en-US"/>
            </a:p>
          </p:txBody>
        </p:sp>
      </p:grpSp>
      <p:sp>
        <p:nvSpPr>
          <p:cNvPr id="16391" name="矩形 25"/>
          <p:cNvSpPr>
            <a:spLocks noChangeArrowheads="1"/>
          </p:cNvSpPr>
          <p:nvPr/>
        </p:nvSpPr>
        <p:spPr bwMode="auto">
          <a:xfrm>
            <a:off x="1201738" y="3992563"/>
            <a:ext cx="1497012" cy="892175"/>
          </a:xfrm>
          <a:prstGeom prst="rect">
            <a:avLst/>
          </a:prstGeom>
          <a:noFill/>
          <a:ln w="9525">
            <a:noFill/>
            <a:miter lim="800000"/>
            <a:headEnd/>
            <a:tailEnd/>
          </a:ln>
        </p:spPr>
        <p:txBody>
          <a:bodyPr>
            <a:spAutoFit/>
          </a:bodyPr>
          <a:lstStyle/>
          <a:p>
            <a:pPr eaLnBrk="1" hangingPunct="1"/>
            <a:r>
              <a:rPr lang="zh-CN" altLang="en-US" sz="2600">
                <a:solidFill>
                  <a:srgbClr val="FF0000"/>
                </a:solidFill>
                <a:ea typeface="宋体" pitchFamily="2" charset="-122"/>
              </a:rPr>
              <a:t>控制量</a:t>
            </a:r>
            <a:endParaRPr lang="en-US" altLang="zh-CN" sz="2600">
              <a:solidFill>
                <a:srgbClr val="FF0000"/>
              </a:solidFill>
              <a:ea typeface="宋体" pitchFamily="2" charset="-122"/>
            </a:endParaRPr>
          </a:p>
          <a:p>
            <a:pPr eaLnBrk="1" hangingPunct="1"/>
            <a:r>
              <a:rPr lang="en-US" altLang="zh-CN" sz="2600">
                <a:solidFill>
                  <a:srgbClr val="FF0000"/>
                </a:solidFill>
                <a:ea typeface="宋体" pitchFamily="2" charset="-122"/>
              </a:rPr>
              <a:t>(</a:t>
            </a:r>
            <a:r>
              <a:rPr lang="en-US" altLang="zh-CN" sz="2600" i="1">
                <a:solidFill>
                  <a:srgbClr val="FF0000"/>
                </a:solidFill>
                <a:ea typeface="宋体" pitchFamily="2" charset="-122"/>
              </a:rPr>
              <a:t>u</a:t>
            </a:r>
            <a:r>
              <a:rPr lang="en-US" altLang="zh-CN" sz="2600" baseline="-25000">
                <a:solidFill>
                  <a:srgbClr val="FF0000"/>
                </a:solidFill>
                <a:ea typeface="宋体" pitchFamily="2" charset="-122"/>
              </a:rPr>
              <a:t>1</a:t>
            </a:r>
            <a:r>
              <a:rPr lang="en-US" altLang="zh-CN" sz="2600">
                <a:solidFill>
                  <a:srgbClr val="FF0000"/>
                </a:solidFill>
                <a:ea typeface="宋体" pitchFamily="2" charset="-122"/>
              </a:rPr>
              <a:t> </a:t>
            </a:r>
            <a:r>
              <a:rPr lang="zh-CN" altLang="en-US" sz="2600">
                <a:solidFill>
                  <a:srgbClr val="FF0000"/>
                </a:solidFill>
                <a:ea typeface="宋体" pitchFamily="2" charset="-122"/>
              </a:rPr>
              <a:t>或</a:t>
            </a:r>
            <a:r>
              <a:rPr lang="en-US" altLang="zh-CN" sz="2600" i="1">
                <a:solidFill>
                  <a:srgbClr val="FF0000"/>
                </a:solidFill>
                <a:ea typeface="宋体" pitchFamily="2" charset="-122"/>
              </a:rPr>
              <a:t> i</a:t>
            </a:r>
            <a:r>
              <a:rPr lang="en-US" altLang="zh-CN" sz="2600" baseline="-25000">
                <a:solidFill>
                  <a:srgbClr val="FF0000"/>
                </a:solidFill>
                <a:ea typeface="宋体" pitchFamily="2" charset="-122"/>
              </a:rPr>
              <a:t>1</a:t>
            </a:r>
            <a:r>
              <a:rPr lang="en-US" altLang="zh-CN" sz="2600">
                <a:solidFill>
                  <a:srgbClr val="FF0000"/>
                </a:solidFill>
                <a:ea typeface="宋体" pitchFamily="2" charset="-122"/>
              </a:rPr>
              <a:t>)</a:t>
            </a:r>
            <a:endParaRPr lang="en-US" altLang="zh-CN" sz="2600" baseline="-25000">
              <a:solidFill>
                <a:srgbClr val="FF0000"/>
              </a:solidFill>
              <a:ea typeface="宋体" pitchFamily="2" charset="-122"/>
            </a:endParaRPr>
          </a:p>
        </p:txBody>
      </p:sp>
      <p:sp>
        <p:nvSpPr>
          <p:cNvPr id="16392" name="矩形 26"/>
          <p:cNvSpPr>
            <a:spLocks noChangeArrowheads="1"/>
          </p:cNvSpPr>
          <p:nvPr/>
        </p:nvSpPr>
        <p:spPr bwMode="auto">
          <a:xfrm>
            <a:off x="6149975" y="3903663"/>
            <a:ext cx="1497013" cy="893762"/>
          </a:xfrm>
          <a:prstGeom prst="rect">
            <a:avLst/>
          </a:prstGeom>
          <a:noFill/>
          <a:ln w="9525">
            <a:noFill/>
            <a:miter lim="800000"/>
            <a:headEnd/>
            <a:tailEnd/>
          </a:ln>
        </p:spPr>
        <p:txBody>
          <a:bodyPr>
            <a:spAutoFit/>
          </a:bodyPr>
          <a:lstStyle/>
          <a:p>
            <a:pPr eaLnBrk="1" hangingPunct="1"/>
            <a:r>
              <a:rPr lang="zh-CN" altLang="en-US" sz="2600">
                <a:solidFill>
                  <a:srgbClr val="FF0000"/>
                </a:solidFill>
                <a:ea typeface="宋体" pitchFamily="2" charset="-122"/>
              </a:rPr>
              <a:t>受控量</a:t>
            </a:r>
            <a:endParaRPr lang="en-US" altLang="zh-CN" sz="2600">
              <a:solidFill>
                <a:srgbClr val="FF0000"/>
              </a:solidFill>
              <a:ea typeface="宋体" pitchFamily="2" charset="-122"/>
            </a:endParaRPr>
          </a:p>
          <a:p>
            <a:pPr eaLnBrk="1" hangingPunct="1"/>
            <a:r>
              <a:rPr lang="en-US" altLang="zh-CN" sz="2600">
                <a:solidFill>
                  <a:srgbClr val="FF0000"/>
                </a:solidFill>
                <a:ea typeface="宋体" pitchFamily="2" charset="-122"/>
              </a:rPr>
              <a:t>(</a:t>
            </a:r>
            <a:r>
              <a:rPr lang="en-US" altLang="zh-CN" sz="2600" i="1">
                <a:solidFill>
                  <a:srgbClr val="FF0000"/>
                </a:solidFill>
                <a:ea typeface="宋体" pitchFamily="2" charset="-122"/>
              </a:rPr>
              <a:t>u</a:t>
            </a:r>
            <a:r>
              <a:rPr lang="en-US" altLang="zh-CN" sz="2600" baseline="-25000">
                <a:solidFill>
                  <a:srgbClr val="FF0000"/>
                </a:solidFill>
                <a:ea typeface="宋体" pitchFamily="2" charset="-122"/>
              </a:rPr>
              <a:t>2</a:t>
            </a:r>
            <a:r>
              <a:rPr lang="en-US" altLang="zh-CN" sz="2600">
                <a:solidFill>
                  <a:srgbClr val="FF0000"/>
                </a:solidFill>
                <a:ea typeface="宋体" pitchFamily="2" charset="-122"/>
              </a:rPr>
              <a:t> </a:t>
            </a:r>
            <a:r>
              <a:rPr lang="zh-CN" altLang="en-US" sz="2600">
                <a:solidFill>
                  <a:srgbClr val="FF0000"/>
                </a:solidFill>
                <a:ea typeface="宋体" pitchFamily="2" charset="-122"/>
              </a:rPr>
              <a:t>或</a:t>
            </a:r>
            <a:r>
              <a:rPr lang="en-US" altLang="zh-CN" sz="2600" i="1">
                <a:solidFill>
                  <a:srgbClr val="FF0000"/>
                </a:solidFill>
                <a:ea typeface="宋体" pitchFamily="2" charset="-122"/>
              </a:rPr>
              <a:t> i</a:t>
            </a:r>
            <a:r>
              <a:rPr lang="en-US" altLang="zh-CN" sz="2600" baseline="-25000">
                <a:solidFill>
                  <a:srgbClr val="FF0000"/>
                </a:solidFill>
                <a:ea typeface="宋体" pitchFamily="2" charset="-122"/>
              </a:rPr>
              <a:t>2</a:t>
            </a:r>
            <a:r>
              <a:rPr lang="en-US" altLang="zh-CN" sz="2600">
                <a:solidFill>
                  <a:srgbClr val="FF0000"/>
                </a:solidFill>
                <a:ea typeface="宋体" pitchFamily="2" charset="-122"/>
              </a:rPr>
              <a:t>)</a:t>
            </a:r>
            <a:endParaRPr lang="en-US" altLang="zh-CN" sz="2600" baseline="-25000">
              <a:solidFill>
                <a:srgbClr val="FF0000"/>
              </a:solidFill>
              <a:ea typeface="宋体" pitchFamily="2" charset="-122"/>
            </a:endParaRPr>
          </a:p>
        </p:txBody>
      </p:sp>
      <p:sp>
        <p:nvSpPr>
          <p:cNvPr id="16393"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16394" name="矩形 27"/>
          <p:cNvSpPr>
            <a:spLocks noChangeArrowheads="1"/>
          </p:cNvSpPr>
          <p:nvPr/>
        </p:nvSpPr>
        <p:spPr bwMode="auto">
          <a:xfrm>
            <a:off x="920750" y="1282700"/>
            <a:ext cx="7513638" cy="1338263"/>
          </a:xfrm>
          <a:prstGeom prst="rect">
            <a:avLst/>
          </a:prstGeom>
          <a:noFill/>
          <a:ln w="9525">
            <a:noFill/>
            <a:miter lim="800000"/>
            <a:headEnd/>
            <a:tailEnd/>
          </a:ln>
        </p:spPr>
        <p:txBody>
          <a:bodyPr>
            <a:spAutoFit/>
          </a:bodyPr>
          <a:lstStyle/>
          <a:p>
            <a:pPr algn="l"/>
            <a:r>
              <a:rPr lang="zh-CN" altLang="en-US" sz="2700">
                <a:solidFill>
                  <a:srgbClr val="0000FF"/>
                </a:solidFill>
                <a:latin typeface="华文中宋" pitchFamily="2" charset="-122"/>
                <a:ea typeface="华文中宋" pitchFamily="2" charset="-122"/>
              </a:rPr>
              <a:t>受控源又称为非独立电源，由于其内部物理作用使得电路中一个支路的电压或电流受另一个支路的电压或电流的控制 </a:t>
            </a:r>
            <a:r>
              <a:rPr lang="en-US" altLang="zh-CN" sz="2700">
                <a:solidFill>
                  <a:srgbClr val="0000FF"/>
                </a:solidFill>
                <a:latin typeface="华文中宋" pitchFamily="2" charset="-122"/>
                <a:ea typeface="华文中宋" pitchFamily="2" charset="-122"/>
              </a:rPr>
              <a:t>.</a:t>
            </a:r>
            <a:endParaRPr lang="zh-CN" altLang="en-US" sz="2700"/>
          </a:p>
        </p:txBody>
      </p:sp>
    </p:spTree>
  </p:cSld>
  <p:clrMapOvr>
    <a:masterClrMapping/>
  </p:clrMapOvr>
  <p:transition advTm="28000">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55"/>
          <p:cNvSpPr>
            <a:spLocks noChangeArrowheads="1"/>
          </p:cNvSpPr>
          <p:nvPr/>
        </p:nvSpPr>
        <p:spPr bwMode="auto">
          <a:xfrm>
            <a:off x="5540375" y="1747838"/>
            <a:ext cx="2001838" cy="1558925"/>
          </a:xfrm>
          <a:prstGeom prst="rect">
            <a:avLst/>
          </a:prstGeom>
          <a:solidFill>
            <a:srgbClr val="FFFF99">
              <a:alpha val="0"/>
            </a:srgbClr>
          </a:solidFill>
          <a:ln w="19050" algn="ctr">
            <a:solidFill>
              <a:schemeClr val="tx1"/>
            </a:solidFill>
            <a:miter lim="800000"/>
            <a:headEnd/>
            <a:tailEnd type="none" w="lg" len="lg"/>
          </a:ln>
        </p:spPr>
        <p:txBody>
          <a:bodyPr anchor="ctr">
            <a:spAutoFit/>
          </a:bodyPr>
          <a:lstStyle/>
          <a:p>
            <a:endParaRPr lang="zh-CN" altLang="en-US"/>
          </a:p>
        </p:txBody>
      </p:sp>
      <p:sp>
        <p:nvSpPr>
          <p:cNvPr id="3077" name="Rectangle 2"/>
          <p:cNvSpPr>
            <a:spLocks noChangeArrowheads="1"/>
          </p:cNvSpPr>
          <p:nvPr/>
        </p:nvSpPr>
        <p:spPr bwMode="auto">
          <a:xfrm>
            <a:off x="503238" y="312738"/>
            <a:ext cx="3763962" cy="585787"/>
          </a:xfrm>
          <a:prstGeom prst="rect">
            <a:avLst/>
          </a:prstGeom>
          <a:noFill/>
          <a:ln w="9525">
            <a:noFill/>
            <a:miter lim="800000"/>
            <a:headEnd/>
            <a:tailEnd/>
          </a:ln>
        </p:spPr>
        <p:txBody>
          <a:bodyPr>
            <a:spAutoFit/>
          </a:bodyPr>
          <a:lstStyle/>
          <a:p>
            <a:pPr algn="l" eaLnBrk="1" hangingPunct="1"/>
            <a:r>
              <a:rPr lang="en-US" altLang="zh-CN" sz="3200">
                <a:solidFill>
                  <a:srgbClr val="FF0000"/>
                </a:solidFill>
                <a:latin typeface="华文仿宋" pitchFamily="2" charset="-122"/>
                <a:ea typeface="华文仿宋" pitchFamily="2" charset="-122"/>
              </a:rPr>
              <a:t>2. </a:t>
            </a:r>
            <a:r>
              <a:rPr lang="zh-CN" altLang="en-US" sz="3200">
                <a:solidFill>
                  <a:srgbClr val="FF0000"/>
                </a:solidFill>
                <a:latin typeface="华文仿宋" pitchFamily="2" charset="-122"/>
                <a:ea typeface="华文仿宋" pitchFamily="2" charset="-122"/>
              </a:rPr>
              <a:t>受控源的种类 </a:t>
            </a:r>
          </a:p>
        </p:txBody>
      </p:sp>
      <p:sp>
        <p:nvSpPr>
          <p:cNvPr id="13" name="Text Box 149"/>
          <p:cNvSpPr txBox="1">
            <a:spLocks noChangeArrowheads="1"/>
          </p:cNvSpPr>
          <p:nvPr/>
        </p:nvSpPr>
        <p:spPr bwMode="auto">
          <a:xfrm>
            <a:off x="1069975" y="3548063"/>
            <a:ext cx="3733800" cy="493712"/>
          </a:xfrm>
          <a:prstGeom prst="rect">
            <a:avLst/>
          </a:prstGeom>
          <a:noFill/>
          <a:ln w="9525">
            <a:noFill/>
            <a:miter lim="800000"/>
            <a:headEnd/>
            <a:tailEnd/>
          </a:ln>
        </p:spPr>
        <p:txBody>
          <a:bodyPr>
            <a:spAutoFit/>
          </a:bodyPr>
          <a:lstStyle/>
          <a:p>
            <a:pPr algn="l" eaLnBrk="1" hangingPunct="1">
              <a:defRPr/>
            </a:pPr>
            <a:r>
              <a:rPr lang="zh-CN" altLang="en-US" sz="2600" dirty="0">
                <a:solidFill>
                  <a:srgbClr val="0000FF"/>
                </a:solidFill>
                <a:latin typeface="+mn-lt"/>
                <a:ea typeface="华文中宋" pitchFamily="2" charset="-122"/>
              </a:rPr>
              <a:t>压控电压源</a:t>
            </a:r>
            <a:r>
              <a:rPr lang="zh-CN" altLang="en-US" sz="2600" b="0" dirty="0">
                <a:solidFill>
                  <a:srgbClr val="0000FF"/>
                </a:solidFill>
                <a:latin typeface="+mn-lt"/>
                <a:ea typeface="华文中宋" pitchFamily="2" charset="-122"/>
              </a:rPr>
              <a:t> </a:t>
            </a:r>
            <a:r>
              <a:rPr lang="en-US" altLang="zh-CN" sz="2600" b="0" dirty="0">
                <a:solidFill>
                  <a:srgbClr val="0000FF"/>
                </a:solidFill>
                <a:latin typeface="+mn-lt"/>
                <a:ea typeface="华文中宋" pitchFamily="2" charset="-122"/>
              </a:rPr>
              <a:t>(</a:t>
            </a:r>
            <a:r>
              <a:rPr lang="en-US" altLang="zh-CN" sz="2600" dirty="0">
                <a:solidFill>
                  <a:srgbClr val="0000FF"/>
                </a:solidFill>
                <a:latin typeface="+mn-lt"/>
                <a:ea typeface="华文中宋" pitchFamily="2" charset="-122"/>
              </a:rPr>
              <a:t>VCVS)</a:t>
            </a:r>
          </a:p>
        </p:txBody>
      </p:sp>
      <p:grpSp>
        <p:nvGrpSpPr>
          <p:cNvPr id="3079" name="Group 153"/>
          <p:cNvGrpSpPr>
            <a:grpSpLocks/>
          </p:cNvGrpSpPr>
          <p:nvPr/>
        </p:nvGrpSpPr>
        <p:grpSpPr bwMode="auto">
          <a:xfrm>
            <a:off x="592138" y="1638300"/>
            <a:ext cx="3976687" cy="1720850"/>
            <a:chOff x="476" y="203"/>
            <a:chExt cx="2246" cy="821"/>
          </a:xfrm>
        </p:grpSpPr>
        <p:sp>
          <p:nvSpPr>
            <p:cNvPr id="3116" name="AutoShape 154"/>
            <p:cNvSpPr>
              <a:spLocks noChangeArrowheads="1"/>
            </p:cNvSpPr>
            <p:nvPr/>
          </p:nvSpPr>
          <p:spPr bwMode="auto">
            <a:xfrm>
              <a:off x="1773" y="530"/>
              <a:ext cx="211" cy="288"/>
            </a:xfrm>
            <a:prstGeom prst="diamond">
              <a:avLst/>
            </a:prstGeom>
            <a:solidFill>
              <a:srgbClr val="FFFFFF"/>
            </a:solidFill>
            <a:ln w="34925">
              <a:solidFill>
                <a:srgbClr val="0000FF"/>
              </a:solidFill>
              <a:miter lim="800000"/>
              <a:headEnd/>
              <a:tailEnd/>
            </a:ln>
          </p:spPr>
          <p:txBody>
            <a:bodyPr wrap="none" anchor="ctr"/>
            <a:lstStyle/>
            <a:p>
              <a:endParaRPr lang="zh-CN" altLang="en-US"/>
            </a:p>
          </p:txBody>
        </p:sp>
        <p:sp>
          <p:nvSpPr>
            <p:cNvPr id="3117" name="Rectangle 155"/>
            <p:cNvSpPr>
              <a:spLocks noChangeArrowheads="1"/>
            </p:cNvSpPr>
            <p:nvPr/>
          </p:nvSpPr>
          <p:spPr bwMode="auto">
            <a:xfrm>
              <a:off x="961" y="280"/>
              <a:ext cx="1131" cy="744"/>
            </a:xfrm>
            <a:prstGeom prst="rect">
              <a:avLst/>
            </a:prstGeom>
            <a:solidFill>
              <a:srgbClr val="FFFF99">
                <a:alpha val="0"/>
              </a:srgbClr>
            </a:solidFill>
            <a:ln w="19050" algn="ctr">
              <a:solidFill>
                <a:schemeClr val="tx1"/>
              </a:solidFill>
              <a:miter lim="800000"/>
              <a:headEnd/>
              <a:tailEnd type="none" w="lg" len="lg"/>
            </a:ln>
          </p:spPr>
          <p:txBody>
            <a:bodyPr anchor="ctr">
              <a:spAutoFit/>
            </a:bodyPr>
            <a:lstStyle/>
            <a:p>
              <a:endParaRPr lang="zh-CN" altLang="en-US"/>
            </a:p>
          </p:txBody>
        </p:sp>
        <p:sp>
          <p:nvSpPr>
            <p:cNvPr id="3118" name="Line 156"/>
            <p:cNvSpPr>
              <a:spLocks noChangeShapeType="1"/>
            </p:cNvSpPr>
            <p:nvPr/>
          </p:nvSpPr>
          <p:spPr bwMode="auto">
            <a:xfrm>
              <a:off x="759" y="435"/>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19" name="Line 157"/>
            <p:cNvSpPr>
              <a:spLocks noChangeShapeType="1"/>
            </p:cNvSpPr>
            <p:nvPr/>
          </p:nvSpPr>
          <p:spPr bwMode="auto">
            <a:xfrm>
              <a:off x="759" y="894"/>
              <a:ext cx="403"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20" name="Line 158"/>
            <p:cNvSpPr>
              <a:spLocks noChangeShapeType="1"/>
            </p:cNvSpPr>
            <p:nvPr/>
          </p:nvSpPr>
          <p:spPr bwMode="auto">
            <a:xfrm>
              <a:off x="2050" y="894"/>
              <a:ext cx="283"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21" name="Oval 159"/>
            <p:cNvSpPr>
              <a:spLocks noChangeArrowheads="1"/>
            </p:cNvSpPr>
            <p:nvPr/>
          </p:nvSpPr>
          <p:spPr bwMode="auto">
            <a:xfrm>
              <a:off x="711" y="405"/>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22" name="Oval 160"/>
            <p:cNvSpPr>
              <a:spLocks noChangeArrowheads="1"/>
            </p:cNvSpPr>
            <p:nvPr/>
          </p:nvSpPr>
          <p:spPr bwMode="auto">
            <a:xfrm>
              <a:off x="719" y="873"/>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23" name="Oval 161"/>
            <p:cNvSpPr>
              <a:spLocks noChangeArrowheads="1"/>
            </p:cNvSpPr>
            <p:nvPr/>
          </p:nvSpPr>
          <p:spPr bwMode="auto">
            <a:xfrm>
              <a:off x="2333" y="881"/>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24" name="Oval 162"/>
            <p:cNvSpPr>
              <a:spLocks noChangeArrowheads="1"/>
            </p:cNvSpPr>
            <p:nvPr/>
          </p:nvSpPr>
          <p:spPr bwMode="auto">
            <a:xfrm>
              <a:off x="2333" y="390"/>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25" name="Text Box 163"/>
            <p:cNvSpPr txBox="1">
              <a:spLocks noChangeArrowheads="1"/>
            </p:cNvSpPr>
            <p:nvPr/>
          </p:nvSpPr>
          <p:spPr bwMode="auto">
            <a:xfrm>
              <a:off x="476" y="313"/>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126" name="Text Box 164"/>
            <p:cNvSpPr txBox="1">
              <a:spLocks noChangeArrowheads="1"/>
            </p:cNvSpPr>
            <p:nvPr/>
          </p:nvSpPr>
          <p:spPr bwMode="auto">
            <a:xfrm>
              <a:off x="476" y="520"/>
              <a:ext cx="454"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1</a:t>
              </a:r>
            </a:p>
          </p:txBody>
        </p:sp>
        <p:sp>
          <p:nvSpPr>
            <p:cNvPr id="3127" name="Text Box 165"/>
            <p:cNvSpPr txBox="1">
              <a:spLocks noChangeArrowheads="1"/>
            </p:cNvSpPr>
            <p:nvPr/>
          </p:nvSpPr>
          <p:spPr bwMode="auto">
            <a:xfrm>
              <a:off x="2373" y="777"/>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3128" name="Text Box 166"/>
            <p:cNvSpPr txBox="1">
              <a:spLocks noChangeArrowheads="1"/>
            </p:cNvSpPr>
            <p:nvPr/>
          </p:nvSpPr>
          <p:spPr bwMode="auto">
            <a:xfrm>
              <a:off x="2373" y="299"/>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129" name="Line 167"/>
            <p:cNvSpPr>
              <a:spLocks noChangeShapeType="1"/>
            </p:cNvSpPr>
            <p:nvPr/>
          </p:nvSpPr>
          <p:spPr bwMode="auto">
            <a:xfrm>
              <a:off x="759" y="894"/>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30" name="Line 168"/>
            <p:cNvSpPr>
              <a:spLocks noChangeShapeType="1"/>
            </p:cNvSpPr>
            <p:nvPr/>
          </p:nvSpPr>
          <p:spPr bwMode="auto">
            <a:xfrm>
              <a:off x="1889" y="894"/>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31" name="Line 169"/>
            <p:cNvSpPr>
              <a:spLocks noChangeShapeType="1"/>
            </p:cNvSpPr>
            <p:nvPr/>
          </p:nvSpPr>
          <p:spPr bwMode="auto">
            <a:xfrm>
              <a:off x="1879" y="411"/>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32" name="Oval 170"/>
            <p:cNvSpPr>
              <a:spLocks noChangeArrowheads="1"/>
            </p:cNvSpPr>
            <p:nvPr/>
          </p:nvSpPr>
          <p:spPr bwMode="auto">
            <a:xfrm>
              <a:off x="1203" y="865"/>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33" name="Oval 171"/>
            <p:cNvSpPr>
              <a:spLocks noChangeArrowheads="1"/>
            </p:cNvSpPr>
            <p:nvPr/>
          </p:nvSpPr>
          <p:spPr bwMode="auto">
            <a:xfrm>
              <a:off x="1203" y="413"/>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34" name="Line 172"/>
            <p:cNvSpPr>
              <a:spLocks noChangeShapeType="1"/>
            </p:cNvSpPr>
            <p:nvPr/>
          </p:nvSpPr>
          <p:spPr bwMode="auto">
            <a:xfrm>
              <a:off x="1882" y="410"/>
              <a:ext cx="1" cy="481"/>
            </a:xfrm>
            <a:prstGeom prst="line">
              <a:avLst/>
            </a:prstGeom>
            <a:noFill/>
            <a:ln w="25400">
              <a:solidFill>
                <a:srgbClr val="0000FF"/>
              </a:solidFill>
              <a:round/>
              <a:headEnd/>
              <a:tailEnd type="none" w="lg" len="lg"/>
            </a:ln>
          </p:spPr>
          <p:txBody>
            <a:bodyPr>
              <a:spAutoFit/>
            </a:bodyPr>
            <a:lstStyle/>
            <a:p>
              <a:endParaRPr lang="zh-CN" altLang="en-US"/>
            </a:p>
          </p:txBody>
        </p:sp>
        <p:sp>
          <p:nvSpPr>
            <p:cNvPr id="3135" name="Text Box 173"/>
            <p:cNvSpPr txBox="1">
              <a:spLocks noChangeArrowheads="1"/>
            </p:cNvSpPr>
            <p:nvPr/>
          </p:nvSpPr>
          <p:spPr bwMode="auto">
            <a:xfrm>
              <a:off x="1421" y="523"/>
              <a:ext cx="519"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µu</a:t>
              </a:r>
              <a:r>
                <a:rPr lang="en-US" altLang="zh-CN" sz="2400" baseline="-25000">
                  <a:ea typeface="宋体" pitchFamily="2" charset="-122"/>
                  <a:cs typeface="Times New Roman" pitchFamily="18" charset="0"/>
                </a:rPr>
                <a:t>1</a:t>
              </a:r>
              <a:endParaRPr lang="el-GR" altLang="zh-CN" sz="2400" baseline="-25000">
                <a:ea typeface="宋体" pitchFamily="2" charset="-122"/>
                <a:cs typeface="Times New Roman" pitchFamily="18" charset="0"/>
              </a:endParaRPr>
            </a:p>
          </p:txBody>
        </p:sp>
        <p:sp>
          <p:nvSpPr>
            <p:cNvPr id="3136" name="Line 174"/>
            <p:cNvSpPr>
              <a:spLocks noChangeShapeType="1"/>
            </p:cNvSpPr>
            <p:nvPr/>
          </p:nvSpPr>
          <p:spPr bwMode="auto">
            <a:xfrm>
              <a:off x="801" y="437"/>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3137" name="Text Box 175"/>
            <p:cNvSpPr txBox="1">
              <a:spLocks noChangeArrowheads="1"/>
            </p:cNvSpPr>
            <p:nvPr/>
          </p:nvSpPr>
          <p:spPr bwMode="auto">
            <a:xfrm>
              <a:off x="750" y="213"/>
              <a:ext cx="320" cy="185"/>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1</a:t>
              </a:r>
            </a:p>
          </p:txBody>
        </p:sp>
        <p:sp>
          <p:nvSpPr>
            <p:cNvPr id="3138" name="Text Box 176"/>
            <p:cNvSpPr txBox="1">
              <a:spLocks noChangeArrowheads="1"/>
            </p:cNvSpPr>
            <p:nvPr/>
          </p:nvSpPr>
          <p:spPr bwMode="auto">
            <a:xfrm>
              <a:off x="2124" y="203"/>
              <a:ext cx="320" cy="185"/>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2</a:t>
              </a:r>
            </a:p>
          </p:txBody>
        </p:sp>
        <p:sp>
          <p:nvSpPr>
            <p:cNvPr id="3139" name="Text Box 177"/>
            <p:cNvSpPr txBox="1">
              <a:spLocks noChangeArrowheads="1"/>
            </p:cNvSpPr>
            <p:nvPr/>
          </p:nvSpPr>
          <p:spPr bwMode="auto">
            <a:xfrm>
              <a:off x="2357" y="510"/>
              <a:ext cx="365"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u</a:t>
              </a:r>
              <a:r>
                <a:rPr lang="en-US" altLang="zh-CN" sz="2400" baseline="-25000">
                  <a:ea typeface="宋体" pitchFamily="2" charset="-122"/>
                  <a:cs typeface="Times New Roman" pitchFamily="18" charset="0"/>
                </a:rPr>
                <a:t>2</a:t>
              </a:r>
              <a:endParaRPr lang="el-GR" altLang="zh-CN" sz="2400" baseline="-25000">
                <a:ea typeface="宋体" pitchFamily="2" charset="-122"/>
                <a:cs typeface="Times New Roman" pitchFamily="18" charset="0"/>
              </a:endParaRPr>
            </a:p>
          </p:txBody>
        </p:sp>
        <p:sp>
          <p:nvSpPr>
            <p:cNvPr id="3140" name="Text Box 178"/>
            <p:cNvSpPr txBox="1">
              <a:spLocks noChangeArrowheads="1"/>
            </p:cNvSpPr>
            <p:nvPr/>
          </p:nvSpPr>
          <p:spPr bwMode="auto">
            <a:xfrm>
              <a:off x="1645" y="366"/>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141" name="Line 179"/>
            <p:cNvSpPr>
              <a:spLocks noChangeShapeType="1"/>
            </p:cNvSpPr>
            <p:nvPr/>
          </p:nvSpPr>
          <p:spPr bwMode="auto">
            <a:xfrm flipH="1">
              <a:off x="2137" y="411"/>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3142" name="Text Box 180"/>
            <p:cNvSpPr txBox="1">
              <a:spLocks noChangeArrowheads="1"/>
            </p:cNvSpPr>
            <p:nvPr/>
          </p:nvSpPr>
          <p:spPr bwMode="auto">
            <a:xfrm>
              <a:off x="476" y="768"/>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3143" name="Text Box 181"/>
            <p:cNvSpPr txBox="1">
              <a:spLocks noChangeArrowheads="1"/>
            </p:cNvSpPr>
            <p:nvPr/>
          </p:nvSpPr>
          <p:spPr bwMode="auto">
            <a:xfrm>
              <a:off x="1653" y="717"/>
              <a:ext cx="202" cy="22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grpSp>
      <p:sp>
        <p:nvSpPr>
          <p:cNvPr id="3080" name="矩形 125"/>
          <p:cNvSpPr>
            <a:spLocks noChangeArrowheads="1"/>
          </p:cNvSpPr>
          <p:nvPr/>
        </p:nvSpPr>
        <p:spPr bwMode="auto">
          <a:xfrm>
            <a:off x="1235075" y="5064125"/>
            <a:ext cx="3381375" cy="461963"/>
          </a:xfrm>
          <a:prstGeom prst="rect">
            <a:avLst/>
          </a:prstGeom>
          <a:noFill/>
          <a:ln w="9525">
            <a:noFill/>
            <a:miter lim="800000"/>
            <a:headEnd/>
            <a:tailEnd/>
          </a:ln>
        </p:spPr>
        <p:txBody>
          <a:bodyPr wrap="none">
            <a:spAutoFit/>
          </a:bodyPr>
          <a:lstStyle/>
          <a:p>
            <a:r>
              <a:rPr lang="zh-CN" altLang="en-US" sz="2400">
                <a:ea typeface="华文中宋" pitchFamily="2" charset="-122"/>
              </a:rPr>
              <a:t>（参数 </a:t>
            </a:r>
            <a:r>
              <a:rPr lang="en-US" altLang="zh-CN" sz="2400" i="1">
                <a:ea typeface="华文中宋" pitchFamily="2" charset="-122"/>
              </a:rPr>
              <a:t>μ</a:t>
            </a:r>
            <a:r>
              <a:rPr lang="en-US" altLang="zh-CN" sz="2400">
                <a:ea typeface="华文中宋" pitchFamily="2" charset="-122"/>
              </a:rPr>
              <a:t>: </a:t>
            </a:r>
            <a:r>
              <a:rPr lang="zh-CN" altLang="en-US" sz="2400">
                <a:ea typeface="华文中宋" pitchFamily="2" charset="-122"/>
              </a:rPr>
              <a:t>转移电压比）</a:t>
            </a:r>
            <a:endParaRPr lang="zh-CN" altLang="en-US" sz="2400"/>
          </a:p>
        </p:txBody>
      </p:sp>
      <p:graphicFrame>
        <p:nvGraphicFramePr>
          <p:cNvPr id="3074" name="Object 126"/>
          <p:cNvGraphicFramePr>
            <a:graphicFrameLocks noChangeAspect="1"/>
          </p:cNvGraphicFramePr>
          <p:nvPr/>
        </p:nvGraphicFramePr>
        <p:xfrm>
          <a:off x="1939925" y="4038600"/>
          <a:ext cx="1814513" cy="1008063"/>
        </p:xfrm>
        <a:graphic>
          <a:graphicData uri="http://schemas.openxmlformats.org/presentationml/2006/ole">
            <mc:AlternateContent xmlns:mc="http://schemas.openxmlformats.org/markup-compatibility/2006">
              <mc:Choice xmlns:v="urn:schemas-microsoft-com:vml" Requires="v">
                <p:oleObj spid="_x0000_s3076" name="Equation" r:id="rId3" imgW="647640" imgH="419040" progId="Equation.DSMT4">
                  <p:embed/>
                </p:oleObj>
              </mc:Choice>
              <mc:Fallback>
                <p:oleObj name="Equation" r:id="rId3" imgW="647640" imgH="419040" progId="Equation.DSMT4">
                  <p:embed/>
                  <p:pic>
                    <p:nvPicPr>
                      <p:cNvPr id="0" name="Object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4038600"/>
                        <a:ext cx="181451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矩形 134"/>
          <p:cNvSpPr>
            <a:spLocks noChangeArrowheads="1"/>
          </p:cNvSpPr>
          <p:nvPr/>
        </p:nvSpPr>
        <p:spPr bwMode="auto">
          <a:xfrm>
            <a:off x="619125" y="927100"/>
            <a:ext cx="7280275" cy="522288"/>
          </a:xfrm>
          <a:prstGeom prst="rect">
            <a:avLst/>
          </a:prstGeom>
          <a:noFill/>
          <a:ln w="9525">
            <a:noFill/>
            <a:miter lim="800000"/>
            <a:headEnd/>
            <a:tailEnd/>
          </a:ln>
        </p:spPr>
        <p:txBody>
          <a:bodyPr wrap="none">
            <a:spAutoFit/>
          </a:bodyPr>
          <a:lstStyle/>
          <a:p>
            <a:r>
              <a:rPr lang="en-US" altLang="zh-CN">
                <a:solidFill>
                  <a:srgbClr val="0000FF"/>
                </a:solidFill>
                <a:latin typeface="华文中宋" pitchFamily="2" charset="-122"/>
                <a:ea typeface="华文中宋" pitchFamily="2" charset="-122"/>
              </a:rPr>
              <a:t>a) </a:t>
            </a:r>
            <a:r>
              <a:rPr lang="zh-CN" altLang="en-US">
                <a:solidFill>
                  <a:srgbClr val="0000FF"/>
                </a:solidFill>
                <a:latin typeface="华文中宋" pitchFamily="2" charset="-122"/>
                <a:ea typeface="华文中宋" pitchFamily="2" charset="-122"/>
              </a:rPr>
              <a:t>控制量为电压 </a:t>
            </a:r>
            <a:r>
              <a:rPr lang="en-US" altLang="zh-CN">
                <a:solidFill>
                  <a:srgbClr val="0000FF"/>
                </a:solidFill>
                <a:latin typeface="华文中宋" pitchFamily="2" charset="-122"/>
                <a:ea typeface="华文中宋" pitchFamily="2" charset="-122"/>
              </a:rPr>
              <a:t>( </a:t>
            </a:r>
            <a:r>
              <a:rPr lang="zh-CN" altLang="en-US">
                <a:solidFill>
                  <a:srgbClr val="0000FF"/>
                </a:solidFill>
                <a:latin typeface="华文中宋" pitchFamily="2" charset="-122"/>
                <a:ea typeface="华文中宋" pitchFamily="2" charset="-122"/>
              </a:rPr>
              <a:t>理想情况：控制支路开路 </a:t>
            </a:r>
            <a:r>
              <a:rPr lang="en-US" altLang="zh-CN">
                <a:solidFill>
                  <a:srgbClr val="0000FF"/>
                </a:solidFill>
                <a:latin typeface="华文中宋" pitchFamily="2" charset="-122"/>
                <a:ea typeface="华文中宋" pitchFamily="2" charset="-122"/>
              </a:rPr>
              <a:t>)</a:t>
            </a:r>
            <a:endParaRPr lang="zh-CN" altLang="en-US"/>
          </a:p>
        </p:txBody>
      </p:sp>
      <p:sp>
        <p:nvSpPr>
          <p:cNvPr id="51" name="Text Box 152"/>
          <p:cNvSpPr txBox="1">
            <a:spLocks noChangeArrowheads="1"/>
          </p:cNvSpPr>
          <p:nvPr/>
        </p:nvSpPr>
        <p:spPr bwMode="auto">
          <a:xfrm>
            <a:off x="4829175" y="3548063"/>
            <a:ext cx="3868738" cy="492125"/>
          </a:xfrm>
          <a:prstGeom prst="rect">
            <a:avLst/>
          </a:prstGeom>
          <a:noFill/>
          <a:ln w="9525">
            <a:noFill/>
            <a:miter lim="800000"/>
            <a:headEnd/>
            <a:tailEnd/>
          </a:ln>
        </p:spPr>
        <p:txBody>
          <a:bodyPr>
            <a:spAutoFit/>
          </a:bodyPr>
          <a:lstStyle/>
          <a:p>
            <a:pPr eaLnBrk="1" hangingPunct="1">
              <a:defRPr/>
            </a:pPr>
            <a:r>
              <a:rPr lang="zh-CN" altLang="en-US" sz="2600" dirty="0">
                <a:solidFill>
                  <a:srgbClr val="0000FF"/>
                </a:solidFill>
                <a:latin typeface="+mn-lt"/>
                <a:ea typeface="华文中宋" pitchFamily="2" charset="-122"/>
              </a:rPr>
              <a:t>压控电流源 </a:t>
            </a:r>
            <a:r>
              <a:rPr lang="en-US" altLang="zh-CN" sz="2600" dirty="0">
                <a:solidFill>
                  <a:srgbClr val="0000FF"/>
                </a:solidFill>
                <a:latin typeface="+mn-lt"/>
                <a:ea typeface="华文中宋" pitchFamily="2" charset="-122"/>
              </a:rPr>
              <a:t>(VCCS) </a:t>
            </a:r>
            <a:endParaRPr lang="en-US" altLang="zh-CN" sz="2600" b="0" dirty="0">
              <a:solidFill>
                <a:srgbClr val="0000FF"/>
              </a:solidFill>
              <a:latin typeface="+mn-lt"/>
              <a:ea typeface="华文中宋" pitchFamily="2" charset="-122"/>
            </a:endParaRPr>
          </a:p>
        </p:txBody>
      </p:sp>
      <p:grpSp>
        <p:nvGrpSpPr>
          <p:cNvPr id="3083" name="Group 182"/>
          <p:cNvGrpSpPr>
            <a:grpSpLocks/>
          </p:cNvGrpSpPr>
          <p:nvPr/>
        </p:nvGrpSpPr>
        <p:grpSpPr bwMode="auto">
          <a:xfrm>
            <a:off x="4619625" y="1522413"/>
            <a:ext cx="3986213" cy="1760537"/>
            <a:chOff x="476" y="1528"/>
            <a:chExt cx="2258" cy="789"/>
          </a:xfrm>
        </p:grpSpPr>
        <p:sp>
          <p:nvSpPr>
            <p:cNvPr id="3088" name="Text Box 184"/>
            <p:cNvSpPr txBox="1">
              <a:spLocks noChangeArrowheads="1"/>
            </p:cNvSpPr>
            <p:nvPr/>
          </p:nvSpPr>
          <p:spPr bwMode="auto">
            <a:xfrm>
              <a:off x="1434" y="1839"/>
              <a:ext cx="436"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gu</a:t>
              </a:r>
              <a:r>
                <a:rPr lang="en-US" altLang="zh-CN" sz="2400" baseline="-25000">
                  <a:ea typeface="宋体" pitchFamily="2" charset="-122"/>
                  <a:cs typeface="Times New Roman" pitchFamily="18" charset="0"/>
                </a:rPr>
                <a:t>1</a:t>
              </a:r>
              <a:endParaRPr lang="el-GR" altLang="zh-CN" sz="2400" baseline="-25000">
                <a:ea typeface="宋体" pitchFamily="2" charset="-122"/>
                <a:cs typeface="Times New Roman" pitchFamily="18" charset="0"/>
              </a:endParaRPr>
            </a:p>
          </p:txBody>
        </p:sp>
        <p:sp>
          <p:nvSpPr>
            <p:cNvPr id="3089" name="Line 185"/>
            <p:cNvSpPr>
              <a:spLocks noChangeShapeType="1"/>
            </p:cNvSpPr>
            <p:nvPr/>
          </p:nvSpPr>
          <p:spPr bwMode="auto">
            <a:xfrm>
              <a:off x="759" y="1760"/>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090" name="Line 186"/>
            <p:cNvSpPr>
              <a:spLocks noChangeShapeType="1"/>
            </p:cNvSpPr>
            <p:nvPr/>
          </p:nvSpPr>
          <p:spPr bwMode="auto">
            <a:xfrm>
              <a:off x="759" y="2219"/>
              <a:ext cx="403" cy="0"/>
            </a:xfrm>
            <a:prstGeom prst="line">
              <a:avLst/>
            </a:prstGeom>
            <a:noFill/>
            <a:ln w="25400">
              <a:solidFill>
                <a:srgbClr val="0000FF"/>
              </a:solidFill>
              <a:round/>
              <a:headEnd/>
              <a:tailEnd type="none" w="lg" len="lg"/>
            </a:ln>
          </p:spPr>
          <p:txBody>
            <a:bodyPr>
              <a:spAutoFit/>
            </a:bodyPr>
            <a:lstStyle/>
            <a:p>
              <a:endParaRPr lang="zh-CN" altLang="en-US"/>
            </a:p>
          </p:txBody>
        </p:sp>
        <p:sp>
          <p:nvSpPr>
            <p:cNvPr id="3091" name="Line 187"/>
            <p:cNvSpPr>
              <a:spLocks noChangeShapeType="1"/>
            </p:cNvSpPr>
            <p:nvPr/>
          </p:nvSpPr>
          <p:spPr bwMode="auto">
            <a:xfrm>
              <a:off x="2050" y="2219"/>
              <a:ext cx="283" cy="0"/>
            </a:xfrm>
            <a:prstGeom prst="line">
              <a:avLst/>
            </a:prstGeom>
            <a:noFill/>
            <a:ln w="25400">
              <a:solidFill>
                <a:srgbClr val="0000FF"/>
              </a:solidFill>
              <a:round/>
              <a:headEnd/>
              <a:tailEnd type="none" w="lg" len="lg"/>
            </a:ln>
          </p:spPr>
          <p:txBody>
            <a:bodyPr>
              <a:spAutoFit/>
            </a:bodyPr>
            <a:lstStyle/>
            <a:p>
              <a:endParaRPr lang="zh-CN" altLang="en-US"/>
            </a:p>
          </p:txBody>
        </p:sp>
        <p:sp>
          <p:nvSpPr>
            <p:cNvPr id="3092" name="Oval 188"/>
            <p:cNvSpPr>
              <a:spLocks noChangeArrowheads="1"/>
            </p:cNvSpPr>
            <p:nvPr/>
          </p:nvSpPr>
          <p:spPr bwMode="auto">
            <a:xfrm>
              <a:off x="711" y="1730"/>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093" name="Oval 189"/>
            <p:cNvSpPr>
              <a:spLocks noChangeArrowheads="1"/>
            </p:cNvSpPr>
            <p:nvPr/>
          </p:nvSpPr>
          <p:spPr bwMode="auto">
            <a:xfrm>
              <a:off x="719" y="2198"/>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094" name="Oval 190"/>
            <p:cNvSpPr>
              <a:spLocks noChangeArrowheads="1"/>
            </p:cNvSpPr>
            <p:nvPr/>
          </p:nvSpPr>
          <p:spPr bwMode="auto">
            <a:xfrm>
              <a:off x="2333" y="2206"/>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095" name="Oval 191"/>
            <p:cNvSpPr>
              <a:spLocks noChangeArrowheads="1"/>
            </p:cNvSpPr>
            <p:nvPr/>
          </p:nvSpPr>
          <p:spPr bwMode="auto">
            <a:xfrm>
              <a:off x="2333" y="1715"/>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096" name="Text Box 192"/>
            <p:cNvSpPr txBox="1">
              <a:spLocks noChangeArrowheads="1"/>
            </p:cNvSpPr>
            <p:nvPr/>
          </p:nvSpPr>
          <p:spPr bwMode="auto">
            <a:xfrm>
              <a:off x="476" y="1646"/>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097" name="Text Box 193"/>
            <p:cNvSpPr txBox="1">
              <a:spLocks noChangeArrowheads="1"/>
            </p:cNvSpPr>
            <p:nvPr/>
          </p:nvSpPr>
          <p:spPr bwMode="auto">
            <a:xfrm>
              <a:off x="476" y="1848"/>
              <a:ext cx="454"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1</a:t>
              </a:r>
            </a:p>
          </p:txBody>
        </p:sp>
        <p:sp>
          <p:nvSpPr>
            <p:cNvPr id="3098" name="Text Box 194"/>
            <p:cNvSpPr txBox="1">
              <a:spLocks noChangeArrowheads="1"/>
            </p:cNvSpPr>
            <p:nvPr/>
          </p:nvSpPr>
          <p:spPr bwMode="auto">
            <a:xfrm>
              <a:off x="2391" y="2110"/>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3099" name="Text Box 195"/>
            <p:cNvSpPr txBox="1">
              <a:spLocks noChangeArrowheads="1"/>
            </p:cNvSpPr>
            <p:nvPr/>
          </p:nvSpPr>
          <p:spPr bwMode="auto">
            <a:xfrm>
              <a:off x="2391" y="1626"/>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100" name="Line 196"/>
            <p:cNvSpPr>
              <a:spLocks noChangeShapeType="1"/>
            </p:cNvSpPr>
            <p:nvPr/>
          </p:nvSpPr>
          <p:spPr bwMode="auto">
            <a:xfrm>
              <a:off x="759" y="2219"/>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01" name="Line 197"/>
            <p:cNvSpPr>
              <a:spLocks noChangeShapeType="1"/>
            </p:cNvSpPr>
            <p:nvPr/>
          </p:nvSpPr>
          <p:spPr bwMode="auto">
            <a:xfrm>
              <a:off x="1889" y="2219"/>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02" name="Line 198"/>
            <p:cNvSpPr>
              <a:spLocks noChangeShapeType="1"/>
            </p:cNvSpPr>
            <p:nvPr/>
          </p:nvSpPr>
          <p:spPr bwMode="auto">
            <a:xfrm>
              <a:off x="1879" y="1736"/>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3103" name="Oval 199"/>
            <p:cNvSpPr>
              <a:spLocks noChangeArrowheads="1"/>
            </p:cNvSpPr>
            <p:nvPr/>
          </p:nvSpPr>
          <p:spPr bwMode="auto">
            <a:xfrm>
              <a:off x="1203" y="2190"/>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04" name="Oval 200"/>
            <p:cNvSpPr>
              <a:spLocks noChangeArrowheads="1"/>
            </p:cNvSpPr>
            <p:nvPr/>
          </p:nvSpPr>
          <p:spPr bwMode="auto">
            <a:xfrm>
              <a:off x="1203" y="1738"/>
              <a:ext cx="44" cy="44"/>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3105" name="Line 201"/>
            <p:cNvSpPr>
              <a:spLocks noChangeShapeType="1"/>
            </p:cNvSpPr>
            <p:nvPr/>
          </p:nvSpPr>
          <p:spPr bwMode="auto">
            <a:xfrm>
              <a:off x="1884" y="1735"/>
              <a:ext cx="1" cy="481"/>
            </a:xfrm>
            <a:prstGeom prst="line">
              <a:avLst/>
            </a:prstGeom>
            <a:noFill/>
            <a:ln w="25400">
              <a:solidFill>
                <a:srgbClr val="0000FF"/>
              </a:solidFill>
              <a:round/>
              <a:headEnd/>
              <a:tailEnd type="none" w="lg" len="lg"/>
            </a:ln>
          </p:spPr>
          <p:txBody>
            <a:bodyPr>
              <a:spAutoFit/>
            </a:bodyPr>
            <a:lstStyle/>
            <a:p>
              <a:endParaRPr lang="zh-CN" altLang="en-US"/>
            </a:p>
          </p:txBody>
        </p:sp>
        <p:sp>
          <p:nvSpPr>
            <p:cNvPr id="3106" name="Line 202"/>
            <p:cNvSpPr>
              <a:spLocks noChangeShapeType="1"/>
            </p:cNvSpPr>
            <p:nvPr/>
          </p:nvSpPr>
          <p:spPr bwMode="auto">
            <a:xfrm>
              <a:off x="801" y="1756"/>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3107" name="Text Box 203"/>
            <p:cNvSpPr txBox="1">
              <a:spLocks noChangeArrowheads="1"/>
            </p:cNvSpPr>
            <p:nvPr/>
          </p:nvSpPr>
          <p:spPr bwMode="auto">
            <a:xfrm>
              <a:off x="775" y="1543"/>
              <a:ext cx="320" cy="174"/>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1</a:t>
              </a:r>
            </a:p>
          </p:txBody>
        </p:sp>
        <p:sp>
          <p:nvSpPr>
            <p:cNvPr id="3108" name="Text Box 204"/>
            <p:cNvSpPr txBox="1">
              <a:spLocks noChangeArrowheads="1"/>
            </p:cNvSpPr>
            <p:nvPr/>
          </p:nvSpPr>
          <p:spPr bwMode="auto">
            <a:xfrm>
              <a:off x="2142" y="1528"/>
              <a:ext cx="320" cy="174"/>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2</a:t>
              </a:r>
            </a:p>
          </p:txBody>
        </p:sp>
        <p:sp>
          <p:nvSpPr>
            <p:cNvPr id="3109" name="Text Box 205"/>
            <p:cNvSpPr txBox="1">
              <a:spLocks noChangeArrowheads="1"/>
            </p:cNvSpPr>
            <p:nvPr/>
          </p:nvSpPr>
          <p:spPr bwMode="auto">
            <a:xfrm>
              <a:off x="2369" y="1847"/>
              <a:ext cx="365"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u</a:t>
              </a:r>
              <a:r>
                <a:rPr lang="en-US" altLang="zh-CN" sz="2400" baseline="-25000">
                  <a:ea typeface="宋体" pitchFamily="2" charset="-122"/>
                  <a:cs typeface="Times New Roman" pitchFamily="18" charset="0"/>
                </a:rPr>
                <a:t>2</a:t>
              </a:r>
              <a:endParaRPr lang="el-GR" altLang="zh-CN" sz="2400" baseline="-25000">
                <a:ea typeface="宋体" pitchFamily="2" charset="-122"/>
                <a:cs typeface="Times New Roman" pitchFamily="18" charset="0"/>
              </a:endParaRPr>
            </a:p>
          </p:txBody>
        </p:sp>
        <p:sp>
          <p:nvSpPr>
            <p:cNvPr id="3110" name="Text Box 206"/>
            <p:cNvSpPr txBox="1">
              <a:spLocks noChangeArrowheads="1"/>
            </p:cNvSpPr>
            <p:nvPr/>
          </p:nvSpPr>
          <p:spPr bwMode="auto">
            <a:xfrm>
              <a:off x="1645" y="1691"/>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3111" name="Line 207"/>
            <p:cNvSpPr>
              <a:spLocks noChangeShapeType="1"/>
            </p:cNvSpPr>
            <p:nvPr/>
          </p:nvSpPr>
          <p:spPr bwMode="auto">
            <a:xfrm flipH="1">
              <a:off x="2137" y="1736"/>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3112" name="Text Box 208"/>
            <p:cNvSpPr txBox="1">
              <a:spLocks noChangeArrowheads="1"/>
            </p:cNvSpPr>
            <p:nvPr/>
          </p:nvSpPr>
          <p:spPr bwMode="auto">
            <a:xfrm>
              <a:off x="500" y="2086"/>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3113" name="Text Box 209"/>
            <p:cNvSpPr txBox="1">
              <a:spLocks noChangeArrowheads="1"/>
            </p:cNvSpPr>
            <p:nvPr/>
          </p:nvSpPr>
          <p:spPr bwMode="auto">
            <a:xfrm>
              <a:off x="1633" y="2023"/>
              <a:ext cx="202" cy="207"/>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3114" name="AutoShape 210"/>
            <p:cNvSpPr>
              <a:spLocks noChangeArrowheads="1"/>
            </p:cNvSpPr>
            <p:nvPr/>
          </p:nvSpPr>
          <p:spPr bwMode="auto">
            <a:xfrm>
              <a:off x="1779" y="1846"/>
              <a:ext cx="211" cy="288"/>
            </a:xfrm>
            <a:prstGeom prst="diamond">
              <a:avLst/>
            </a:prstGeom>
            <a:solidFill>
              <a:srgbClr val="FFFFFF"/>
            </a:solidFill>
            <a:ln w="34925">
              <a:solidFill>
                <a:srgbClr val="0000FF"/>
              </a:solidFill>
              <a:miter lim="800000"/>
              <a:headEnd/>
              <a:tailEnd/>
            </a:ln>
          </p:spPr>
          <p:txBody>
            <a:bodyPr wrap="none" anchor="ctr"/>
            <a:lstStyle/>
            <a:p>
              <a:endParaRPr lang="zh-CN" altLang="en-US"/>
            </a:p>
          </p:txBody>
        </p:sp>
        <p:sp>
          <p:nvSpPr>
            <p:cNvPr id="3115" name="Line 211"/>
            <p:cNvSpPr>
              <a:spLocks noChangeShapeType="1"/>
            </p:cNvSpPr>
            <p:nvPr/>
          </p:nvSpPr>
          <p:spPr bwMode="auto">
            <a:xfrm>
              <a:off x="1783" y="1989"/>
              <a:ext cx="204" cy="0"/>
            </a:xfrm>
            <a:prstGeom prst="line">
              <a:avLst/>
            </a:prstGeom>
            <a:noFill/>
            <a:ln w="25400">
              <a:solidFill>
                <a:srgbClr val="0000FF"/>
              </a:solidFill>
              <a:round/>
              <a:headEnd/>
              <a:tailEnd type="none" w="lg" len="lg"/>
            </a:ln>
          </p:spPr>
          <p:txBody>
            <a:bodyPr>
              <a:spAutoFit/>
            </a:bodyPr>
            <a:lstStyle/>
            <a:p>
              <a:endParaRPr lang="zh-CN" altLang="en-US"/>
            </a:p>
          </p:txBody>
        </p:sp>
      </p:grpSp>
      <p:sp>
        <p:nvSpPr>
          <p:cNvPr id="3084" name="矩形 128"/>
          <p:cNvSpPr>
            <a:spLocks noChangeArrowheads="1"/>
          </p:cNvSpPr>
          <p:nvPr/>
        </p:nvSpPr>
        <p:spPr bwMode="auto">
          <a:xfrm>
            <a:off x="5056188" y="5064125"/>
            <a:ext cx="3135312" cy="461963"/>
          </a:xfrm>
          <a:prstGeom prst="rect">
            <a:avLst/>
          </a:prstGeom>
          <a:noFill/>
          <a:ln w="9525">
            <a:noFill/>
            <a:miter lim="800000"/>
            <a:headEnd/>
            <a:tailEnd/>
          </a:ln>
        </p:spPr>
        <p:txBody>
          <a:bodyPr wrap="none">
            <a:spAutoFit/>
          </a:bodyPr>
          <a:lstStyle/>
          <a:p>
            <a:r>
              <a:rPr lang="zh-CN" altLang="en-US" sz="2400">
                <a:ea typeface="华文中宋" pitchFamily="2" charset="-122"/>
              </a:rPr>
              <a:t>（参数 </a:t>
            </a:r>
            <a:r>
              <a:rPr lang="en-US" altLang="zh-CN" sz="2400" i="1">
                <a:ea typeface="华文中宋" pitchFamily="2" charset="-122"/>
              </a:rPr>
              <a:t>g</a:t>
            </a:r>
            <a:r>
              <a:rPr lang="en-US" altLang="zh-CN" sz="2400" i="1">
                <a:solidFill>
                  <a:srgbClr val="9933FF"/>
                </a:solidFill>
                <a:ea typeface="华文中宋" pitchFamily="2" charset="-122"/>
              </a:rPr>
              <a:t> </a:t>
            </a:r>
            <a:r>
              <a:rPr lang="en-US" altLang="zh-CN" sz="2400">
                <a:ea typeface="华文中宋" pitchFamily="2" charset="-122"/>
              </a:rPr>
              <a:t>: </a:t>
            </a:r>
            <a:r>
              <a:rPr lang="zh-CN" altLang="en-US" sz="2400">
                <a:ea typeface="华文中宋" pitchFamily="2" charset="-122"/>
              </a:rPr>
              <a:t>转移电导）</a:t>
            </a:r>
            <a:endParaRPr lang="zh-CN" altLang="en-US" sz="2400"/>
          </a:p>
        </p:txBody>
      </p:sp>
      <p:graphicFrame>
        <p:nvGraphicFramePr>
          <p:cNvPr id="3075" name="Object 2"/>
          <p:cNvGraphicFramePr>
            <a:graphicFrameLocks noChangeAspect="1"/>
          </p:cNvGraphicFramePr>
          <p:nvPr/>
        </p:nvGraphicFramePr>
        <p:xfrm>
          <a:off x="5694363" y="4038600"/>
          <a:ext cx="1798637" cy="1008063"/>
        </p:xfrm>
        <a:graphic>
          <a:graphicData uri="http://schemas.openxmlformats.org/presentationml/2006/ole">
            <mc:AlternateContent xmlns:mc="http://schemas.openxmlformats.org/markup-compatibility/2006">
              <mc:Choice xmlns:v="urn:schemas-microsoft-com:vml" Requires="v">
                <p:oleObj spid="_x0000_s3077" name="Equation" r:id="rId5" imgW="596880" imgH="419040" progId="Equation.DSMT4">
                  <p:embed/>
                </p:oleObj>
              </mc:Choice>
              <mc:Fallback>
                <p:oleObj name="Equation" r:id="rId5" imgW="596880" imgH="4190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4363" y="4038600"/>
                        <a:ext cx="17986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Text Box 268"/>
          <p:cNvSpPr txBox="1">
            <a:spLocks noChangeArrowheads="1"/>
          </p:cNvSpPr>
          <p:nvPr/>
        </p:nvSpPr>
        <p:spPr bwMode="auto">
          <a:xfrm>
            <a:off x="542925" y="5600700"/>
            <a:ext cx="6689725" cy="523875"/>
          </a:xfrm>
          <a:prstGeom prst="rect">
            <a:avLst/>
          </a:prstGeom>
          <a:noFill/>
          <a:ln w="25400" algn="ctr">
            <a:noFill/>
            <a:miter lim="800000"/>
            <a:headEnd/>
            <a:tailEnd type="none" w="lg" len="lg"/>
          </a:ln>
        </p:spPr>
        <p:txBody>
          <a:bodyPr>
            <a:spAutoFit/>
          </a:bodyPr>
          <a:lstStyle/>
          <a:p>
            <a:pPr algn="l" eaLnBrk="1" hangingPunct="1">
              <a:spcBef>
                <a:spcPct val="50000"/>
              </a:spcBef>
            </a:pPr>
            <a:r>
              <a:rPr lang="zh-CN" altLang="en-US" sz="2600">
                <a:ea typeface="华文中宋" pitchFamily="2" charset="-122"/>
                <a:cs typeface="Times New Roman" pitchFamily="18" charset="0"/>
              </a:rPr>
              <a:t>受控源吸收功率</a:t>
            </a:r>
            <a:r>
              <a:rPr lang="en-US" altLang="zh-CN" sz="2600">
                <a:ea typeface="华文中宋" pitchFamily="2" charset="-122"/>
                <a:cs typeface="Times New Roman" pitchFamily="18" charset="0"/>
              </a:rPr>
              <a:t>:</a:t>
            </a:r>
            <a:r>
              <a:rPr lang="zh-CN" altLang="en-US" sz="2600">
                <a:ea typeface="华文中宋" pitchFamily="2" charset="-122"/>
                <a:cs typeface="Times New Roman" pitchFamily="18" charset="0"/>
              </a:rPr>
              <a:t>  </a:t>
            </a:r>
            <a:r>
              <a:rPr lang="en-US" altLang="zh-CN" i="1">
                <a:ea typeface="宋体" pitchFamily="2" charset="-122"/>
                <a:cs typeface="Times New Roman" pitchFamily="18" charset="0"/>
              </a:rPr>
              <a:t>p</a:t>
            </a:r>
            <a:r>
              <a:rPr lang="en-US" altLang="zh-CN">
                <a:ea typeface="宋体" pitchFamily="2" charset="-122"/>
                <a:cs typeface="Times New Roman" pitchFamily="18" charset="0"/>
              </a:rPr>
              <a:t> = </a:t>
            </a:r>
            <a:r>
              <a:rPr lang="en-US" altLang="zh-CN" i="1">
                <a:ea typeface="宋体" pitchFamily="2" charset="-122"/>
                <a:cs typeface="Times New Roman" pitchFamily="18" charset="0"/>
              </a:rPr>
              <a:t>u</a:t>
            </a:r>
            <a:r>
              <a:rPr lang="en-US" altLang="zh-CN" baseline="-25000">
                <a:ea typeface="宋体" pitchFamily="2" charset="-122"/>
                <a:cs typeface="Times New Roman" pitchFamily="18" charset="0"/>
              </a:rPr>
              <a:t>1</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1 </a:t>
            </a:r>
            <a:r>
              <a:rPr lang="en-US" altLang="zh-CN" i="1">
                <a:ea typeface="宋体" pitchFamily="2" charset="-122"/>
                <a:cs typeface="Times New Roman" pitchFamily="18" charset="0"/>
              </a:rPr>
              <a:t>+ u</a:t>
            </a:r>
            <a:r>
              <a:rPr lang="en-US" altLang="zh-CN" baseline="-25000">
                <a:ea typeface="宋体" pitchFamily="2" charset="-122"/>
                <a:cs typeface="Times New Roman" pitchFamily="18" charset="0"/>
              </a:rPr>
              <a:t>2</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2 </a:t>
            </a:r>
            <a:r>
              <a:rPr lang="en-US" altLang="zh-CN" i="1">
                <a:ea typeface="宋体" pitchFamily="2" charset="-122"/>
                <a:cs typeface="Times New Roman" pitchFamily="18" charset="0"/>
              </a:rPr>
              <a:t>= u</a:t>
            </a:r>
            <a:r>
              <a:rPr lang="en-US" altLang="zh-CN" baseline="-25000">
                <a:ea typeface="宋体" pitchFamily="2" charset="-122"/>
                <a:cs typeface="Times New Roman" pitchFamily="18" charset="0"/>
              </a:rPr>
              <a:t>2</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2</a:t>
            </a:r>
            <a:endParaRPr lang="en-US" altLang="zh-CN" b="0">
              <a:ea typeface="宋体" pitchFamily="2" charset="-122"/>
              <a:cs typeface="Times New Roman" pitchFamily="18" charset="0"/>
            </a:endParaRPr>
          </a:p>
        </p:txBody>
      </p:sp>
      <p:sp>
        <p:nvSpPr>
          <p:cNvPr id="3086"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3087" name="矩形 70"/>
          <p:cNvSpPr>
            <a:spLocks noChangeArrowheads="1"/>
          </p:cNvSpPr>
          <p:nvPr/>
        </p:nvSpPr>
        <p:spPr bwMode="auto">
          <a:xfrm>
            <a:off x="549275" y="4286250"/>
            <a:ext cx="1084263" cy="523875"/>
          </a:xfrm>
          <a:prstGeom prst="rect">
            <a:avLst/>
          </a:prstGeom>
          <a:noFill/>
          <a:ln w="9525">
            <a:noFill/>
            <a:miter lim="800000"/>
            <a:headEnd/>
            <a:tailEnd/>
          </a:ln>
        </p:spPr>
        <p:txBody>
          <a:bodyPr wrap="none">
            <a:spAutoFit/>
          </a:bodyPr>
          <a:lstStyle/>
          <a:p>
            <a:r>
              <a:rPr lang="en-US" altLang="zh-CN">
                <a:ea typeface="华文中宋" pitchFamily="2" charset="-122"/>
                <a:cs typeface="Times New Roman" pitchFamily="18" charset="0"/>
              </a:rPr>
              <a:t>VCR:</a:t>
            </a:r>
            <a:endParaRPr lang="zh-CN" altLang="en-US">
              <a:ea typeface="华文中宋" pitchFamily="2" charset="-122"/>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55"/>
          <p:cNvSpPr>
            <a:spLocks noChangeArrowheads="1"/>
          </p:cNvSpPr>
          <p:nvPr/>
        </p:nvSpPr>
        <p:spPr bwMode="auto">
          <a:xfrm>
            <a:off x="5829300" y="1116013"/>
            <a:ext cx="2001838" cy="1560512"/>
          </a:xfrm>
          <a:prstGeom prst="rect">
            <a:avLst/>
          </a:prstGeom>
          <a:solidFill>
            <a:srgbClr val="FFFF99">
              <a:alpha val="0"/>
            </a:srgbClr>
          </a:solidFill>
          <a:ln w="19050" algn="ctr">
            <a:solidFill>
              <a:schemeClr val="tx1"/>
            </a:solidFill>
            <a:miter lim="800000"/>
            <a:headEnd/>
            <a:tailEnd type="none" w="lg" len="lg"/>
          </a:ln>
        </p:spPr>
        <p:txBody>
          <a:bodyPr anchor="ctr">
            <a:spAutoFit/>
          </a:bodyPr>
          <a:lstStyle/>
          <a:p>
            <a:endParaRPr lang="zh-CN" altLang="en-US"/>
          </a:p>
        </p:txBody>
      </p:sp>
      <p:sp>
        <p:nvSpPr>
          <p:cNvPr id="4101" name="Rectangle 155"/>
          <p:cNvSpPr>
            <a:spLocks noChangeArrowheads="1"/>
          </p:cNvSpPr>
          <p:nvPr/>
        </p:nvSpPr>
        <p:spPr bwMode="auto">
          <a:xfrm>
            <a:off x="1417638" y="1127125"/>
            <a:ext cx="2003425" cy="1558925"/>
          </a:xfrm>
          <a:prstGeom prst="rect">
            <a:avLst/>
          </a:prstGeom>
          <a:solidFill>
            <a:srgbClr val="FFFF99">
              <a:alpha val="0"/>
            </a:srgbClr>
          </a:solidFill>
          <a:ln w="19050" algn="ctr">
            <a:solidFill>
              <a:schemeClr val="tx1"/>
            </a:solidFill>
            <a:miter lim="800000"/>
            <a:headEnd/>
            <a:tailEnd type="none" w="lg" len="lg"/>
          </a:ln>
        </p:spPr>
        <p:txBody>
          <a:bodyPr anchor="ctr">
            <a:spAutoFit/>
          </a:bodyPr>
          <a:lstStyle/>
          <a:p>
            <a:endParaRPr lang="zh-CN" altLang="en-US"/>
          </a:p>
        </p:txBody>
      </p:sp>
      <p:sp>
        <p:nvSpPr>
          <p:cNvPr id="2" name="Text Box 151"/>
          <p:cNvSpPr txBox="1">
            <a:spLocks noChangeArrowheads="1"/>
          </p:cNvSpPr>
          <p:nvPr/>
        </p:nvSpPr>
        <p:spPr bwMode="auto">
          <a:xfrm>
            <a:off x="5086350" y="2828925"/>
            <a:ext cx="3843338" cy="492125"/>
          </a:xfrm>
          <a:prstGeom prst="rect">
            <a:avLst/>
          </a:prstGeom>
          <a:noFill/>
          <a:ln w="9525">
            <a:noFill/>
            <a:miter lim="800000"/>
            <a:headEnd/>
            <a:tailEnd/>
          </a:ln>
        </p:spPr>
        <p:txBody>
          <a:bodyPr>
            <a:spAutoFit/>
          </a:bodyPr>
          <a:lstStyle/>
          <a:p>
            <a:pPr eaLnBrk="1" hangingPunct="1">
              <a:defRPr/>
            </a:pPr>
            <a:r>
              <a:rPr lang="zh-CN" altLang="en-US" sz="2600" dirty="0">
                <a:solidFill>
                  <a:srgbClr val="0000FF"/>
                </a:solidFill>
                <a:latin typeface="+mj-lt"/>
                <a:ea typeface="华文中宋" pitchFamily="2" charset="-122"/>
              </a:rPr>
              <a:t>流控电流源 </a:t>
            </a:r>
            <a:r>
              <a:rPr lang="en-US" altLang="zh-CN" sz="2600" b="0" dirty="0">
                <a:solidFill>
                  <a:srgbClr val="0000FF"/>
                </a:solidFill>
                <a:latin typeface="+mj-lt"/>
                <a:ea typeface="华文中宋" pitchFamily="2" charset="-122"/>
              </a:rPr>
              <a:t>(</a:t>
            </a:r>
            <a:r>
              <a:rPr lang="en-US" altLang="zh-CN" sz="2600" dirty="0">
                <a:solidFill>
                  <a:srgbClr val="0000FF"/>
                </a:solidFill>
                <a:latin typeface="+mj-lt"/>
                <a:ea typeface="华文中宋" pitchFamily="2" charset="-122"/>
              </a:rPr>
              <a:t>CCCS)</a:t>
            </a:r>
            <a:r>
              <a:rPr lang="en-US" altLang="zh-CN" sz="2600" b="0" dirty="0">
                <a:solidFill>
                  <a:srgbClr val="0000FF"/>
                </a:solidFill>
                <a:latin typeface="+mj-lt"/>
                <a:ea typeface="华文中宋" pitchFamily="2" charset="-122"/>
              </a:rPr>
              <a:t> </a:t>
            </a:r>
          </a:p>
        </p:txBody>
      </p:sp>
      <p:grpSp>
        <p:nvGrpSpPr>
          <p:cNvPr id="4103" name="Group 269"/>
          <p:cNvGrpSpPr>
            <a:grpSpLocks/>
          </p:cNvGrpSpPr>
          <p:nvPr/>
        </p:nvGrpSpPr>
        <p:grpSpPr bwMode="auto">
          <a:xfrm>
            <a:off x="4938713" y="979488"/>
            <a:ext cx="3854450" cy="1665287"/>
            <a:chOff x="2922" y="2587"/>
            <a:chExt cx="2246" cy="775"/>
          </a:xfrm>
        </p:grpSpPr>
        <p:sp>
          <p:nvSpPr>
            <p:cNvPr id="4140" name="Text Box 242"/>
            <p:cNvSpPr txBox="1">
              <a:spLocks noChangeArrowheads="1"/>
            </p:cNvSpPr>
            <p:nvPr/>
          </p:nvSpPr>
          <p:spPr bwMode="auto">
            <a:xfrm>
              <a:off x="3893" y="2904"/>
              <a:ext cx="456"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sym typeface="Symbol" pitchFamily="18" charset="2"/>
                </a:rPr>
                <a:t></a:t>
              </a:r>
              <a:r>
                <a:rPr lang="en-US" altLang="zh-CN" sz="1800" i="1" baseline="-25000">
                  <a:ea typeface="宋体" pitchFamily="2" charset="-122"/>
                  <a:cs typeface="Times New Roman" pitchFamily="18" charset="0"/>
                  <a:sym typeface="Symbol" pitchFamily="18" charset="2"/>
                </a:rPr>
                <a:t> </a:t>
              </a:r>
              <a:r>
                <a:rPr lang="en-US" altLang="zh-CN" sz="2400" i="1">
                  <a:ea typeface="宋体" pitchFamily="2" charset="-122"/>
                  <a:cs typeface="Times New Roman" pitchFamily="18" charset="0"/>
                </a:rPr>
                <a:t>i</a:t>
              </a:r>
              <a:r>
                <a:rPr lang="en-US" altLang="zh-CN" sz="2400" baseline="-25000">
                  <a:ea typeface="宋体" pitchFamily="2" charset="-122"/>
                  <a:cs typeface="Times New Roman" pitchFamily="18" charset="0"/>
                </a:rPr>
                <a:t>1</a:t>
              </a:r>
              <a:endParaRPr lang="el-GR" altLang="zh-CN" sz="2400" baseline="-25000">
                <a:ea typeface="宋体" pitchFamily="2" charset="-122"/>
                <a:cs typeface="Times New Roman" pitchFamily="18" charset="0"/>
              </a:endParaRPr>
            </a:p>
          </p:txBody>
        </p:sp>
        <p:sp>
          <p:nvSpPr>
            <p:cNvPr id="4141" name="Line 243"/>
            <p:cNvSpPr>
              <a:spLocks noChangeShapeType="1"/>
            </p:cNvSpPr>
            <p:nvPr/>
          </p:nvSpPr>
          <p:spPr bwMode="auto">
            <a:xfrm>
              <a:off x="3650" y="2804"/>
              <a:ext cx="0" cy="469"/>
            </a:xfrm>
            <a:prstGeom prst="line">
              <a:avLst/>
            </a:prstGeom>
            <a:noFill/>
            <a:ln w="25400">
              <a:solidFill>
                <a:srgbClr val="0000FF"/>
              </a:solidFill>
              <a:round/>
              <a:headEnd/>
              <a:tailEnd type="none" w="lg" len="lg"/>
            </a:ln>
          </p:spPr>
          <p:txBody>
            <a:bodyPr>
              <a:spAutoFit/>
            </a:bodyPr>
            <a:lstStyle/>
            <a:p>
              <a:endParaRPr lang="zh-CN" altLang="en-US"/>
            </a:p>
          </p:txBody>
        </p:sp>
        <p:sp>
          <p:nvSpPr>
            <p:cNvPr id="4142" name="Line 244"/>
            <p:cNvSpPr>
              <a:spLocks noChangeShapeType="1"/>
            </p:cNvSpPr>
            <p:nvPr/>
          </p:nvSpPr>
          <p:spPr bwMode="auto">
            <a:xfrm>
              <a:off x="3205" y="2806"/>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43" name="Line 245"/>
            <p:cNvSpPr>
              <a:spLocks noChangeShapeType="1"/>
            </p:cNvSpPr>
            <p:nvPr/>
          </p:nvSpPr>
          <p:spPr bwMode="auto">
            <a:xfrm>
              <a:off x="3205" y="3265"/>
              <a:ext cx="403"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44" name="Line 246"/>
            <p:cNvSpPr>
              <a:spLocks noChangeShapeType="1"/>
            </p:cNvSpPr>
            <p:nvPr/>
          </p:nvSpPr>
          <p:spPr bwMode="auto">
            <a:xfrm>
              <a:off x="4496" y="3265"/>
              <a:ext cx="283"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45" name="Oval 247"/>
            <p:cNvSpPr>
              <a:spLocks noChangeArrowheads="1"/>
            </p:cNvSpPr>
            <p:nvPr/>
          </p:nvSpPr>
          <p:spPr bwMode="auto">
            <a:xfrm>
              <a:off x="3157" y="2776"/>
              <a:ext cx="52" cy="42"/>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4146" name="Oval 249"/>
            <p:cNvSpPr>
              <a:spLocks noChangeArrowheads="1"/>
            </p:cNvSpPr>
            <p:nvPr/>
          </p:nvSpPr>
          <p:spPr bwMode="auto">
            <a:xfrm>
              <a:off x="4779" y="3243"/>
              <a:ext cx="52" cy="42"/>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4147" name="Oval 250"/>
            <p:cNvSpPr>
              <a:spLocks noChangeArrowheads="1"/>
            </p:cNvSpPr>
            <p:nvPr/>
          </p:nvSpPr>
          <p:spPr bwMode="auto">
            <a:xfrm>
              <a:off x="4779" y="2761"/>
              <a:ext cx="52" cy="42"/>
            </a:xfrm>
            <a:prstGeom prst="ellipse">
              <a:avLst/>
            </a:prstGeom>
            <a:solidFill>
              <a:srgbClr val="FFFF99">
                <a:alpha val="0"/>
              </a:srgbClr>
            </a:solidFill>
            <a:ln w="25400" algn="ctr">
              <a:solidFill>
                <a:srgbClr val="0000FF"/>
              </a:solidFill>
              <a:round/>
              <a:headEnd/>
              <a:tailEnd type="none" w="lg" len="lg"/>
            </a:ln>
          </p:spPr>
          <p:txBody>
            <a:bodyPr anchor="ctr">
              <a:spAutoFit/>
            </a:bodyPr>
            <a:lstStyle/>
            <a:p>
              <a:endParaRPr lang="zh-CN" altLang="en-US"/>
            </a:p>
          </p:txBody>
        </p:sp>
        <p:sp>
          <p:nvSpPr>
            <p:cNvPr id="4148" name="Text Box 251"/>
            <p:cNvSpPr txBox="1">
              <a:spLocks noChangeArrowheads="1"/>
            </p:cNvSpPr>
            <p:nvPr/>
          </p:nvSpPr>
          <p:spPr bwMode="auto">
            <a:xfrm>
              <a:off x="2922" y="2698"/>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49" name="Text Box 252"/>
            <p:cNvSpPr txBox="1">
              <a:spLocks noChangeArrowheads="1"/>
            </p:cNvSpPr>
            <p:nvPr/>
          </p:nvSpPr>
          <p:spPr bwMode="auto">
            <a:xfrm>
              <a:off x="2922" y="2900"/>
              <a:ext cx="454"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1</a:t>
              </a:r>
            </a:p>
          </p:txBody>
        </p:sp>
        <p:sp>
          <p:nvSpPr>
            <p:cNvPr id="4150" name="Text Box 253"/>
            <p:cNvSpPr txBox="1">
              <a:spLocks noChangeArrowheads="1"/>
            </p:cNvSpPr>
            <p:nvPr/>
          </p:nvSpPr>
          <p:spPr bwMode="auto">
            <a:xfrm>
              <a:off x="4819" y="3147"/>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51" name="Text Box 254"/>
            <p:cNvSpPr txBox="1">
              <a:spLocks noChangeArrowheads="1"/>
            </p:cNvSpPr>
            <p:nvPr/>
          </p:nvSpPr>
          <p:spPr bwMode="auto">
            <a:xfrm>
              <a:off x="4819" y="2669"/>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52" name="Line 255"/>
            <p:cNvSpPr>
              <a:spLocks noChangeShapeType="1"/>
            </p:cNvSpPr>
            <p:nvPr/>
          </p:nvSpPr>
          <p:spPr bwMode="auto">
            <a:xfrm>
              <a:off x="3205" y="3265"/>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53" name="Line 256"/>
            <p:cNvSpPr>
              <a:spLocks noChangeShapeType="1"/>
            </p:cNvSpPr>
            <p:nvPr/>
          </p:nvSpPr>
          <p:spPr bwMode="auto">
            <a:xfrm>
              <a:off x="4335" y="3265"/>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54" name="Line 257"/>
            <p:cNvSpPr>
              <a:spLocks noChangeShapeType="1"/>
            </p:cNvSpPr>
            <p:nvPr/>
          </p:nvSpPr>
          <p:spPr bwMode="auto">
            <a:xfrm>
              <a:off x="4325" y="2782"/>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55" name="Line 258"/>
            <p:cNvSpPr>
              <a:spLocks noChangeShapeType="1"/>
            </p:cNvSpPr>
            <p:nvPr/>
          </p:nvSpPr>
          <p:spPr bwMode="auto">
            <a:xfrm>
              <a:off x="4330" y="2781"/>
              <a:ext cx="1" cy="481"/>
            </a:xfrm>
            <a:prstGeom prst="line">
              <a:avLst/>
            </a:prstGeom>
            <a:noFill/>
            <a:ln w="25400">
              <a:solidFill>
                <a:srgbClr val="0000FF"/>
              </a:solidFill>
              <a:round/>
              <a:headEnd/>
              <a:tailEnd type="none" w="lg" len="lg"/>
            </a:ln>
          </p:spPr>
          <p:txBody>
            <a:bodyPr>
              <a:spAutoFit/>
            </a:bodyPr>
            <a:lstStyle/>
            <a:p>
              <a:endParaRPr lang="zh-CN" altLang="en-US"/>
            </a:p>
          </p:txBody>
        </p:sp>
        <p:sp>
          <p:nvSpPr>
            <p:cNvPr id="4156" name="Line 259"/>
            <p:cNvSpPr>
              <a:spLocks noChangeShapeType="1"/>
            </p:cNvSpPr>
            <p:nvPr/>
          </p:nvSpPr>
          <p:spPr bwMode="auto">
            <a:xfrm>
              <a:off x="3247" y="2802"/>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4157" name="Text Box 260"/>
            <p:cNvSpPr txBox="1">
              <a:spLocks noChangeArrowheads="1"/>
            </p:cNvSpPr>
            <p:nvPr/>
          </p:nvSpPr>
          <p:spPr bwMode="auto">
            <a:xfrm>
              <a:off x="3197" y="2592"/>
              <a:ext cx="320" cy="180"/>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1</a:t>
              </a:r>
            </a:p>
          </p:txBody>
        </p:sp>
        <p:sp>
          <p:nvSpPr>
            <p:cNvPr id="4158" name="Text Box 261"/>
            <p:cNvSpPr txBox="1">
              <a:spLocks noChangeArrowheads="1"/>
            </p:cNvSpPr>
            <p:nvPr/>
          </p:nvSpPr>
          <p:spPr bwMode="auto">
            <a:xfrm>
              <a:off x="4601" y="2587"/>
              <a:ext cx="320" cy="180"/>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2</a:t>
              </a:r>
            </a:p>
          </p:txBody>
        </p:sp>
        <p:sp>
          <p:nvSpPr>
            <p:cNvPr id="4159" name="Text Box 262"/>
            <p:cNvSpPr txBox="1">
              <a:spLocks noChangeArrowheads="1"/>
            </p:cNvSpPr>
            <p:nvPr/>
          </p:nvSpPr>
          <p:spPr bwMode="auto">
            <a:xfrm>
              <a:off x="4803" y="2890"/>
              <a:ext cx="365"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u</a:t>
              </a:r>
              <a:r>
                <a:rPr lang="en-US" altLang="zh-CN" sz="2400" baseline="-25000">
                  <a:ea typeface="宋体" pitchFamily="2" charset="-122"/>
                  <a:cs typeface="Times New Roman" pitchFamily="18" charset="0"/>
                </a:rPr>
                <a:t>2</a:t>
              </a:r>
              <a:endParaRPr lang="el-GR" altLang="zh-CN" sz="2400" baseline="-25000">
                <a:ea typeface="宋体" pitchFamily="2" charset="-122"/>
                <a:cs typeface="Times New Roman" pitchFamily="18" charset="0"/>
              </a:endParaRPr>
            </a:p>
          </p:txBody>
        </p:sp>
        <p:sp>
          <p:nvSpPr>
            <p:cNvPr id="4160" name="Text Box 263"/>
            <p:cNvSpPr txBox="1">
              <a:spLocks noChangeArrowheads="1"/>
            </p:cNvSpPr>
            <p:nvPr/>
          </p:nvSpPr>
          <p:spPr bwMode="auto">
            <a:xfrm>
              <a:off x="4091" y="2737"/>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61" name="Line 264"/>
            <p:cNvSpPr>
              <a:spLocks noChangeShapeType="1"/>
            </p:cNvSpPr>
            <p:nvPr/>
          </p:nvSpPr>
          <p:spPr bwMode="auto">
            <a:xfrm flipH="1">
              <a:off x="4583" y="2782"/>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4162" name="Text Box 265"/>
            <p:cNvSpPr txBox="1">
              <a:spLocks noChangeArrowheads="1"/>
            </p:cNvSpPr>
            <p:nvPr/>
          </p:nvSpPr>
          <p:spPr bwMode="auto">
            <a:xfrm>
              <a:off x="2922" y="3143"/>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63" name="Text Box 266"/>
            <p:cNvSpPr txBox="1">
              <a:spLocks noChangeArrowheads="1"/>
            </p:cNvSpPr>
            <p:nvPr/>
          </p:nvSpPr>
          <p:spPr bwMode="auto">
            <a:xfrm>
              <a:off x="4079" y="3069"/>
              <a:ext cx="202" cy="215"/>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64" name="AutoShape 267"/>
            <p:cNvSpPr>
              <a:spLocks noChangeArrowheads="1"/>
            </p:cNvSpPr>
            <p:nvPr/>
          </p:nvSpPr>
          <p:spPr bwMode="auto">
            <a:xfrm>
              <a:off x="4225" y="2892"/>
              <a:ext cx="211" cy="288"/>
            </a:xfrm>
            <a:prstGeom prst="diamond">
              <a:avLst/>
            </a:prstGeom>
            <a:solidFill>
              <a:srgbClr val="FFFFFF"/>
            </a:solidFill>
            <a:ln w="34925">
              <a:solidFill>
                <a:srgbClr val="0000FF"/>
              </a:solidFill>
              <a:miter lim="800000"/>
              <a:headEnd/>
              <a:tailEnd/>
            </a:ln>
          </p:spPr>
          <p:txBody>
            <a:bodyPr wrap="none" anchor="ctr"/>
            <a:lstStyle/>
            <a:p>
              <a:endParaRPr lang="zh-CN" altLang="en-US"/>
            </a:p>
          </p:txBody>
        </p:sp>
        <p:sp>
          <p:nvSpPr>
            <p:cNvPr id="4165" name="Line 268"/>
            <p:cNvSpPr>
              <a:spLocks noChangeShapeType="1"/>
            </p:cNvSpPr>
            <p:nvPr/>
          </p:nvSpPr>
          <p:spPr bwMode="auto">
            <a:xfrm>
              <a:off x="4229" y="3035"/>
              <a:ext cx="20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66" name="Oval 248"/>
            <p:cNvSpPr>
              <a:spLocks noChangeArrowheads="1"/>
            </p:cNvSpPr>
            <p:nvPr/>
          </p:nvSpPr>
          <p:spPr bwMode="auto">
            <a:xfrm>
              <a:off x="3165" y="3244"/>
              <a:ext cx="52" cy="42"/>
            </a:xfrm>
            <a:prstGeom prst="ellipse">
              <a:avLst/>
            </a:prstGeom>
            <a:solidFill>
              <a:schemeClr val="bg1">
                <a:alpha val="0"/>
              </a:schemeClr>
            </a:solidFill>
            <a:ln w="25400" algn="ctr">
              <a:solidFill>
                <a:srgbClr val="0000FF"/>
              </a:solidFill>
              <a:round/>
              <a:headEnd/>
              <a:tailEnd type="none" w="lg" len="lg"/>
            </a:ln>
          </p:spPr>
          <p:txBody>
            <a:bodyPr anchor="ctr">
              <a:spAutoFit/>
            </a:bodyPr>
            <a:lstStyle/>
            <a:p>
              <a:endParaRPr lang="zh-CN" altLang="en-US"/>
            </a:p>
          </p:txBody>
        </p:sp>
      </p:grpSp>
      <p:sp>
        <p:nvSpPr>
          <p:cNvPr id="4104" name="矩形 31"/>
          <p:cNvSpPr>
            <a:spLocks noChangeArrowheads="1"/>
          </p:cNvSpPr>
          <p:nvPr/>
        </p:nvSpPr>
        <p:spPr bwMode="auto">
          <a:xfrm>
            <a:off x="5172075" y="4330700"/>
            <a:ext cx="3481388" cy="461963"/>
          </a:xfrm>
          <a:prstGeom prst="rect">
            <a:avLst/>
          </a:prstGeom>
          <a:noFill/>
          <a:ln w="9525">
            <a:noFill/>
            <a:miter lim="800000"/>
            <a:headEnd/>
            <a:tailEnd/>
          </a:ln>
        </p:spPr>
        <p:txBody>
          <a:bodyPr wrap="none">
            <a:spAutoFit/>
          </a:bodyPr>
          <a:lstStyle/>
          <a:p>
            <a:r>
              <a:rPr lang="zh-CN" altLang="en-US" sz="2400">
                <a:ea typeface="华文中宋" pitchFamily="2" charset="-122"/>
              </a:rPr>
              <a:t>（参数 </a:t>
            </a:r>
            <a:r>
              <a:rPr lang="zh-CN" altLang="en-US" sz="2400" i="1">
                <a:ea typeface="华文中宋" pitchFamily="2" charset="-122"/>
                <a:sym typeface="Symbol" pitchFamily="18" charset="2"/>
              </a:rPr>
              <a:t></a:t>
            </a:r>
            <a:r>
              <a:rPr lang="zh-CN" altLang="en-US" sz="2400" i="1">
                <a:solidFill>
                  <a:srgbClr val="9933FF"/>
                </a:solidFill>
                <a:ea typeface="华文中宋" pitchFamily="2" charset="-122"/>
                <a:sym typeface="Symbol" pitchFamily="18" charset="2"/>
              </a:rPr>
              <a:t> </a:t>
            </a:r>
            <a:r>
              <a:rPr lang="en-US" altLang="zh-CN" sz="2400">
                <a:ea typeface="华文中宋" pitchFamily="2" charset="-122"/>
              </a:rPr>
              <a:t>: </a:t>
            </a:r>
            <a:r>
              <a:rPr lang="zh-CN" altLang="en-US" sz="2400">
                <a:ea typeface="华文中宋" pitchFamily="2" charset="-122"/>
              </a:rPr>
              <a:t>转移电流比）</a:t>
            </a:r>
            <a:endParaRPr lang="zh-CN" altLang="en-US" sz="2400"/>
          </a:p>
        </p:txBody>
      </p:sp>
      <p:graphicFrame>
        <p:nvGraphicFramePr>
          <p:cNvPr id="33" name="Object 3"/>
          <p:cNvGraphicFramePr>
            <a:graphicFrameLocks noChangeAspect="1"/>
          </p:cNvGraphicFramePr>
          <p:nvPr/>
        </p:nvGraphicFramePr>
        <p:xfrm>
          <a:off x="5905500" y="3313113"/>
          <a:ext cx="1662113" cy="1008062"/>
        </p:xfrm>
        <a:graphic>
          <a:graphicData uri="http://schemas.openxmlformats.org/presentationml/2006/ole">
            <mc:AlternateContent xmlns:mc="http://schemas.openxmlformats.org/markup-compatibility/2006">
              <mc:Choice xmlns:v="urn:schemas-microsoft-com:vml" Requires="v">
                <p:oleObj spid="_x0000_s4100" name="Equation" r:id="rId3" imgW="571320" imgH="419040" progId="Equation.DSMT4">
                  <p:embed/>
                </p:oleObj>
              </mc:Choice>
              <mc:Fallback>
                <p:oleObj name="Equation" r:id="rId3" imgW="571320" imgH="419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3313113"/>
                        <a:ext cx="166211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150"/>
          <p:cNvSpPr txBox="1">
            <a:spLocks noChangeArrowheads="1"/>
          </p:cNvSpPr>
          <p:nvPr/>
        </p:nvSpPr>
        <p:spPr bwMode="auto">
          <a:xfrm>
            <a:off x="701675" y="2843213"/>
            <a:ext cx="3711575" cy="492125"/>
          </a:xfrm>
          <a:prstGeom prst="rect">
            <a:avLst/>
          </a:prstGeom>
          <a:noFill/>
          <a:ln w="9525">
            <a:noFill/>
            <a:miter lim="800000"/>
            <a:headEnd/>
            <a:tailEnd/>
          </a:ln>
        </p:spPr>
        <p:txBody>
          <a:bodyPr>
            <a:spAutoFit/>
          </a:bodyPr>
          <a:lstStyle/>
          <a:p>
            <a:pPr eaLnBrk="1" hangingPunct="1">
              <a:defRPr/>
            </a:pPr>
            <a:r>
              <a:rPr lang="zh-CN" altLang="en-US" sz="2600" dirty="0">
                <a:solidFill>
                  <a:srgbClr val="0000FF"/>
                </a:solidFill>
                <a:latin typeface="+mj-lt"/>
                <a:ea typeface="华文中宋" pitchFamily="2" charset="-122"/>
              </a:rPr>
              <a:t>流控电压源</a:t>
            </a:r>
            <a:r>
              <a:rPr lang="en-US" altLang="zh-CN" sz="2600" b="0" dirty="0">
                <a:solidFill>
                  <a:srgbClr val="0000FF"/>
                </a:solidFill>
                <a:latin typeface="+mj-lt"/>
                <a:ea typeface="华文中宋" pitchFamily="2" charset="-122"/>
              </a:rPr>
              <a:t>(</a:t>
            </a:r>
            <a:r>
              <a:rPr lang="en-US" altLang="zh-CN" sz="2600" dirty="0">
                <a:solidFill>
                  <a:srgbClr val="0000FF"/>
                </a:solidFill>
                <a:latin typeface="+mj-lt"/>
                <a:ea typeface="华文中宋" pitchFamily="2" charset="-122"/>
              </a:rPr>
              <a:t>CCVS)</a:t>
            </a:r>
            <a:r>
              <a:rPr lang="en-US" altLang="zh-CN" sz="2600" b="0" dirty="0">
                <a:solidFill>
                  <a:srgbClr val="0000FF"/>
                </a:solidFill>
                <a:latin typeface="+mj-lt"/>
                <a:ea typeface="华文中宋" pitchFamily="2" charset="-122"/>
              </a:rPr>
              <a:t> </a:t>
            </a:r>
          </a:p>
        </p:txBody>
      </p:sp>
      <p:grpSp>
        <p:nvGrpSpPr>
          <p:cNvPr id="4106" name="Group 212"/>
          <p:cNvGrpSpPr>
            <a:grpSpLocks/>
          </p:cNvGrpSpPr>
          <p:nvPr/>
        </p:nvGrpSpPr>
        <p:grpSpPr bwMode="auto">
          <a:xfrm>
            <a:off x="596900" y="931863"/>
            <a:ext cx="3800475" cy="1676400"/>
            <a:chOff x="3088" y="137"/>
            <a:chExt cx="2246" cy="822"/>
          </a:xfrm>
        </p:grpSpPr>
        <p:sp>
          <p:nvSpPr>
            <p:cNvPr id="4114" name="Line 213"/>
            <p:cNvSpPr>
              <a:spLocks noChangeShapeType="1"/>
            </p:cNvSpPr>
            <p:nvPr/>
          </p:nvSpPr>
          <p:spPr bwMode="auto">
            <a:xfrm>
              <a:off x="3813" y="387"/>
              <a:ext cx="1" cy="461"/>
            </a:xfrm>
            <a:prstGeom prst="line">
              <a:avLst/>
            </a:prstGeom>
            <a:noFill/>
            <a:ln w="25400">
              <a:solidFill>
                <a:srgbClr val="0000FF"/>
              </a:solidFill>
              <a:round/>
              <a:headEnd/>
              <a:tailEnd type="none" w="lg" len="lg"/>
            </a:ln>
          </p:spPr>
          <p:txBody>
            <a:bodyPr>
              <a:spAutoFit/>
            </a:bodyPr>
            <a:lstStyle/>
            <a:p>
              <a:endParaRPr lang="zh-CN" altLang="en-US"/>
            </a:p>
          </p:txBody>
        </p:sp>
        <p:sp>
          <p:nvSpPr>
            <p:cNvPr id="4115" name="AutoShape 214"/>
            <p:cNvSpPr>
              <a:spLocks noChangeArrowheads="1"/>
            </p:cNvSpPr>
            <p:nvPr/>
          </p:nvSpPr>
          <p:spPr bwMode="auto">
            <a:xfrm>
              <a:off x="4385" y="484"/>
              <a:ext cx="211" cy="288"/>
            </a:xfrm>
            <a:prstGeom prst="diamond">
              <a:avLst/>
            </a:prstGeom>
            <a:solidFill>
              <a:srgbClr val="FFFFFF"/>
            </a:solidFill>
            <a:ln w="34925">
              <a:solidFill>
                <a:srgbClr val="0000FF"/>
              </a:solidFill>
              <a:miter lim="800000"/>
              <a:headEnd/>
              <a:tailEnd/>
            </a:ln>
          </p:spPr>
          <p:txBody>
            <a:bodyPr wrap="none" anchor="ctr"/>
            <a:lstStyle/>
            <a:p>
              <a:endParaRPr lang="zh-CN" altLang="en-US"/>
            </a:p>
          </p:txBody>
        </p:sp>
        <p:sp>
          <p:nvSpPr>
            <p:cNvPr id="4116" name="Line 216"/>
            <p:cNvSpPr>
              <a:spLocks noChangeShapeType="1"/>
            </p:cNvSpPr>
            <p:nvPr/>
          </p:nvSpPr>
          <p:spPr bwMode="auto">
            <a:xfrm>
              <a:off x="3371" y="389"/>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17" name="Line 217"/>
            <p:cNvSpPr>
              <a:spLocks noChangeShapeType="1"/>
            </p:cNvSpPr>
            <p:nvPr/>
          </p:nvSpPr>
          <p:spPr bwMode="auto">
            <a:xfrm>
              <a:off x="3371" y="848"/>
              <a:ext cx="403"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18" name="Line 218"/>
            <p:cNvSpPr>
              <a:spLocks noChangeShapeType="1"/>
            </p:cNvSpPr>
            <p:nvPr/>
          </p:nvSpPr>
          <p:spPr bwMode="auto">
            <a:xfrm>
              <a:off x="4662" y="848"/>
              <a:ext cx="283"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19" name="Text Box 223"/>
            <p:cNvSpPr txBox="1">
              <a:spLocks noChangeArrowheads="1"/>
            </p:cNvSpPr>
            <p:nvPr/>
          </p:nvSpPr>
          <p:spPr bwMode="auto">
            <a:xfrm>
              <a:off x="3088" y="288"/>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20" name="Text Box 224"/>
            <p:cNvSpPr txBox="1">
              <a:spLocks noChangeArrowheads="1"/>
            </p:cNvSpPr>
            <p:nvPr/>
          </p:nvSpPr>
          <p:spPr bwMode="auto">
            <a:xfrm>
              <a:off x="3088" y="490"/>
              <a:ext cx="454"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1</a:t>
              </a:r>
            </a:p>
          </p:txBody>
        </p:sp>
        <p:sp>
          <p:nvSpPr>
            <p:cNvPr id="4121" name="Text Box 225"/>
            <p:cNvSpPr txBox="1">
              <a:spLocks noChangeArrowheads="1"/>
            </p:cNvSpPr>
            <p:nvPr/>
          </p:nvSpPr>
          <p:spPr bwMode="auto">
            <a:xfrm>
              <a:off x="4991" y="731"/>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22" name="Text Box 226"/>
            <p:cNvSpPr txBox="1">
              <a:spLocks noChangeArrowheads="1"/>
            </p:cNvSpPr>
            <p:nvPr/>
          </p:nvSpPr>
          <p:spPr bwMode="auto">
            <a:xfrm>
              <a:off x="4985" y="249"/>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23" name="Line 227"/>
            <p:cNvSpPr>
              <a:spLocks noChangeShapeType="1"/>
            </p:cNvSpPr>
            <p:nvPr/>
          </p:nvSpPr>
          <p:spPr bwMode="auto">
            <a:xfrm>
              <a:off x="3371" y="848"/>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24" name="Line 228"/>
            <p:cNvSpPr>
              <a:spLocks noChangeShapeType="1"/>
            </p:cNvSpPr>
            <p:nvPr/>
          </p:nvSpPr>
          <p:spPr bwMode="auto">
            <a:xfrm>
              <a:off x="4501" y="848"/>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25" name="Line 229"/>
            <p:cNvSpPr>
              <a:spLocks noChangeShapeType="1"/>
            </p:cNvSpPr>
            <p:nvPr/>
          </p:nvSpPr>
          <p:spPr bwMode="auto">
            <a:xfrm>
              <a:off x="4491" y="365"/>
              <a:ext cx="444" cy="0"/>
            </a:xfrm>
            <a:prstGeom prst="line">
              <a:avLst/>
            </a:prstGeom>
            <a:noFill/>
            <a:ln w="25400">
              <a:solidFill>
                <a:srgbClr val="0000FF"/>
              </a:solidFill>
              <a:round/>
              <a:headEnd/>
              <a:tailEnd type="none" w="lg" len="lg"/>
            </a:ln>
          </p:spPr>
          <p:txBody>
            <a:bodyPr>
              <a:spAutoFit/>
            </a:bodyPr>
            <a:lstStyle/>
            <a:p>
              <a:endParaRPr lang="zh-CN" altLang="en-US"/>
            </a:p>
          </p:txBody>
        </p:sp>
        <p:sp>
          <p:nvSpPr>
            <p:cNvPr id="4126" name="Line 230"/>
            <p:cNvSpPr>
              <a:spLocks noChangeShapeType="1"/>
            </p:cNvSpPr>
            <p:nvPr/>
          </p:nvSpPr>
          <p:spPr bwMode="auto">
            <a:xfrm>
              <a:off x="4494" y="364"/>
              <a:ext cx="1" cy="481"/>
            </a:xfrm>
            <a:prstGeom prst="line">
              <a:avLst/>
            </a:prstGeom>
            <a:noFill/>
            <a:ln w="25400">
              <a:solidFill>
                <a:srgbClr val="0000FF"/>
              </a:solidFill>
              <a:round/>
              <a:headEnd/>
              <a:tailEnd type="none" w="lg" len="lg"/>
            </a:ln>
          </p:spPr>
          <p:txBody>
            <a:bodyPr>
              <a:spAutoFit/>
            </a:bodyPr>
            <a:lstStyle/>
            <a:p>
              <a:endParaRPr lang="zh-CN" altLang="en-US"/>
            </a:p>
          </p:txBody>
        </p:sp>
        <p:sp>
          <p:nvSpPr>
            <p:cNvPr id="4127" name="Text Box 231"/>
            <p:cNvSpPr txBox="1">
              <a:spLocks noChangeArrowheads="1"/>
            </p:cNvSpPr>
            <p:nvPr/>
          </p:nvSpPr>
          <p:spPr bwMode="auto">
            <a:xfrm>
              <a:off x="4121" y="482"/>
              <a:ext cx="404"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ri</a:t>
              </a:r>
              <a:r>
                <a:rPr lang="en-US" altLang="zh-CN" sz="2400" baseline="-25000">
                  <a:ea typeface="宋体" pitchFamily="2" charset="-122"/>
                  <a:cs typeface="Times New Roman" pitchFamily="18" charset="0"/>
                </a:rPr>
                <a:t>1</a:t>
              </a:r>
              <a:endParaRPr lang="el-GR" altLang="zh-CN" sz="2400" baseline="-25000">
                <a:ea typeface="宋体" pitchFamily="2" charset="-122"/>
                <a:cs typeface="Times New Roman" pitchFamily="18" charset="0"/>
              </a:endParaRPr>
            </a:p>
          </p:txBody>
        </p:sp>
        <p:sp>
          <p:nvSpPr>
            <p:cNvPr id="4128" name="Line 232"/>
            <p:cNvSpPr>
              <a:spLocks noChangeShapeType="1"/>
            </p:cNvSpPr>
            <p:nvPr/>
          </p:nvSpPr>
          <p:spPr bwMode="auto">
            <a:xfrm>
              <a:off x="3413" y="391"/>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4129" name="Text Box 233"/>
            <p:cNvSpPr txBox="1">
              <a:spLocks noChangeArrowheads="1"/>
            </p:cNvSpPr>
            <p:nvPr/>
          </p:nvSpPr>
          <p:spPr bwMode="auto">
            <a:xfrm>
              <a:off x="3351" y="159"/>
              <a:ext cx="320" cy="190"/>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1</a:t>
              </a:r>
            </a:p>
          </p:txBody>
        </p:sp>
        <p:sp>
          <p:nvSpPr>
            <p:cNvPr id="4130" name="Text Box 234"/>
            <p:cNvSpPr txBox="1">
              <a:spLocks noChangeArrowheads="1"/>
            </p:cNvSpPr>
            <p:nvPr/>
          </p:nvSpPr>
          <p:spPr bwMode="auto">
            <a:xfrm>
              <a:off x="4761" y="137"/>
              <a:ext cx="320" cy="190"/>
            </a:xfrm>
            <a:prstGeom prst="rect">
              <a:avLst/>
            </a:prstGeom>
            <a:noFill/>
            <a:ln w="25400" algn="ctr">
              <a:noFill/>
              <a:miter lim="800000"/>
              <a:headEnd/>
              <a:tailEnd type="none" w="lg" len="lg"/>
            </a:ln>
          </p:spPr>
          <p:txBody>
            <a:bodyPr>
              <a:spAutoFit/>
            </a:bodyPr>
            <a:lstStyle/>
            <a:p>
              <a:pPr algn="l" eaLnBrk="1" hangingPunct="1">
                <a:lnSpc>
                  <a:spcPct val="80000"/>
                </a:lnSpc>
                <a:spcBef>
                  <a:spcPct val="50000"/>
                </a:spcBef>
              </a:pPr>
              <a:r>
                <a:rPr lang="en-US" altLang="zh-CN" sz="2400" i="1">
                  <a:ea typeface="宋体" pitchFamily="2" charset="-122"/>
                </a:rPr>
                <a:t>i</a:t>
              </a:r>
              <a:r>
                <a:rPr lang="en-US" altLang="zh-CN" sz="2400" baseline="-25000">
                  <a:ea typeface="宋体" pitchFamily="2" charset="-122"/>
                </a:rPr>
                <a:t>2</a:t>
              </a:r>
            </a:p>
          </p:txBody>
        </p:sp>
        <p:sp>
          <p:nvSpPr>
            <p:cNvPr id="4131" name="Text Box 235"/>
            <p:cNvSpPr txBox="1">
              <a:spLocks noChangeArrowheads="1"/>
            </p:cNvSpPr>
            <p:nvPr/>
          </p:nvSpPr>
          <p:spPr bwMode="auto">
            <a:xfrm>
              <a:off x="4969" y="470"/>
              <a:ext cx="365"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cs typeface="Times New Roman" pitchFamily="18" charset="0"/>
                </a:rPr>
                <a:t>u</a:t>
              </a:r>
              <a:r>
                <a:rPr lang="en-US" altLang="zh-CN" sz="2400" baseline="-25000">
                  <a:ea typeface="宋体" pitchFamily="2" charset="-122"/>
                  <a:cs typeface="Times New Roman" pitchFamily="18" charset="0"/>
                </a:rPr>
                <a:t>2</a:t>
              </a:r>
              <a:endParaRPr lang="el-GR" altLang="zh-CN" sz="2400" baseline="-25000">
                <a:ea typeface="宋体" pitchFamily="2" charset="-122"/>
                <a:cs typeface="Times New Roman" pitchFamily="18" charset="0"/>
              </a:endParaRPr>
            </a:p>
          </p:txBody>
        </p:sp>
        <p:sp>
          <p:nvSpPr>
            <p:cNvPr id="4132" name="Text Box 236"/>
            <p:cNvSpPr txBox="1">
              <a:spLocks noChangeArrowheads="1"/>
            </p:cNvSpPr>
            <p:nvPr/>
          </p:nvSpPr>
          <p:spPr bwMode="auto">
            <a:xfrm>
              <a:off x="4257" y="320"/>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rPr>
                <a:t>+</a:t>
              </a:r>
            </a:p>
          </p:txBody>
        </p:sp>
        <p:sp>
          <p:nvSpPr>
            <p:cNvPr id="4133" name="Line 237"/>
            <p:cNvSpPr>
              <a:spLocks noChangeShapeType="1"/>
            </p:cNvSpPr>
            <p:nvPr/>
          </p:nvSpPr>
          <p:spPr bwMode="auto">
            <a:xfrm flipH="1">
              <a:off x="4749" y="365"/>
              <a:ext cx="181" cy="0"/>
            </a:xfrm>
            <a:prstGeom prst="line">
              <a:avLst/>
            </a:prstGeom>
            <a:noFill/>
            <a:ln w="38100">
              <a:solidFill>
                <a:srgbClr val="CC00FF"/>
              </a:solidFill>
              <a:round/>
              <a:headEnd/>
              <a:tailEnd type="stealth" w="med" len="lg"/>
            </a:ln>
          </p:spPr>
          <p:txBody>
            <a:bodyPr>
              <a:spAutoFit/>
            </a:bodyPr>
            <a:lstStyle/>
            <a:p>
              <a:endParaRPr lang="zh-CN" altLang="en-US"/>
            </a:p>
          </p:txBody>
        </p:sp>
        <p:sp>
          <p:nvSpPr>
            <p:cNvPr id="4134" name="Text Box 238"/>
            <p:cNvSpPr txBox="1">
              <a:spLocks noChangeArrowheads="1"/>
            </p:cNvSpPr>
            <p:nvPr/>
          </p:nvSpPr>
          <p:spPr bwMode="auto">
            <a:xfrm>
              <a:off x="3088" y="733"/>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35" name="Text Box 239"/>
            <p:cNvSpPr txBox="1">
              <a:spLocks noChangeArrowheads="1"/>
            </p:cNvSpPr>
            <p:nvPr/>
          </p:nvSpPr>
          <p:spPr bwMode="auto">
            <a:xfrm>
              <a:off x="4265" y="671"/>
              <a:ext cx="202" cy="226"/>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a:ea typeface="宋体" pitchFamily="2" charset="-122"/>
                  <a:cs typeface="Times New Roman" pitchFamily="18" charset="0"/>
                </a:rPr>
                <a:t>–</a:t>
              </a:r>
            </a:p>
          </p:txBody>
        </p:sp>
        <p:sp>
          <p:nvSpPr>
            <p:cNvPr id="4136" name="Oval 219"/>
            <p:cNvSpPr>
              <a:spLocks noChangeArrowheads="1"/>
            </p:cNvSpPr>
            <p:nvPr/>
          </p:nvSpPr>
          <p:spPr bwMode="auto">
            <a:xfrm>
              <a:off x="3323" y="359"/>
              <a:ext cx="53" cy="44"/>
            </a:xfrm>
            <a:prstGeom prst="ellipse">
              <a:avLst/>
            </a:prstGeom>
            <a:solidFill>
              <a:schemeClr val="bg1">
                <a:alpha val="0"/>
              </a:schemeClr>
            </a:solidFill>
            <a:ln w="25400" algn="ctr">
              <a:solidFill>
                <a:srgbClr val="0000FF"/>
              </a:solidFill>
              <a:round/>
              <a:headEnd/>
              <a:tailEnd type="none" w="lg" len="lg"/>
            </a:ln>
          </p:spPr>
          <p:txBody>
            <a:bodyPr anchor="ctr">
              <a:spAutoFit/>
            </a:bodyPr>
            <a:lstStyle/>
            <a:p>
              <a:endParaRPr lang="zh-CN" altLang="en-US"/>
            </a:p>
          </p:txBody>
        </p:sp>
        <p:sp>
          <p:nvSpPr>
            <p:cNvPr id="4137" name="Oval 220"/>
            <p:cNvSpPr>
              <a:spLocks noChangeArrowheads="1"/>
            </p:cNvSpPr>
            <p:nvPr/>
          </p:nvSpPr>
          <p:spPr bwMode="auto">
            <a:xfrm>
              <a:off x="3331" y="827"/>
              <a:ext cx="53" cy="44"/>
            </a:xfrm>
            <a:prstGeom prst="ellipse">
              <a:avLst/>
            </a:prstGeom>
            <a:solidFill>
              <a:schemeClr val="bg1">
                <a:alpha val="0"/>
              </a:schemeClr>
            </a:solidFill>
            <a:ln w="25400" algn="ctr">
              <a:solidFill>
                <a:srgbClr val="0000FF"/>
              </a:solidFill>
              <a:round/>
              <a:headEnd/>
              <a:tailEnd type="none" w="lg" len="lg"/>
            </a:ln>
          </p:spPr>
          <p:txBody>
            <a:bodyPr anchor="ctr">
              <a:spAutoFit/>
            </a:bodyPr>
            <a:lstStyle/>
            <a:p>
              <a:endParaRPr lang="zh-CN" altLang="en-US"/>
            </a:p>
          </p:txBody>
        </p:sp>
        <p:sp>
          <p:nvSpPr>
            <p:cNvPr id="4138" name="Oval 221"/>
            <p:cNvSpPr>
              <a:spLocks noChangeArrowheads="1"/>
            </p:cNvSpPr>
            <p:nvPr/>
          </p:nvSpPr>
          <p:spPr bwMode="auto">
            <a:xfrm>
              <a:off x="4945" y="835"/>
              <a:ext cx="53" cy="44"/>
            </a:xfrm>
            <a:prstGeom prst="ellipse">
              <a:avLst/>
            </a:prstGeom>
            <a:solidFill>
              <a:schemeClr val="bg1">
                <a:alpha val="0"/>
              </a:schemeClr>
            </a:solidFill>
            <a:ln w="25400" algn="ctr">
              <a:solidFill>
                <a:srgbClr val="0000FF"/>
              </a:solidFill>
              <a:round/>
              <a:headEnd/>
              <a:tailEnd type="none" w="lg" len="lg"/>
            </a:ln>
          </p:spPr>
          <p:txBody>
            <a:bodyPr anchor="ctr">
              <a:spAutoFit/>
            </a:bodyPr>
            <a:lstStyle/>
            <a:p>
              <a:endParaRPr lang="zh-CN" altLang="en-US"/>
            </a:p>
          </p:txBody>
        </p:sp>
        <p:sp>
          <p:nvSpPr>
            <p:cNvPr id="4139" name="Oval 222"/>
            <p:cNvSpPr>
              <a:spLocks noChangeArrowheads="1"/>
            </p:cNvSpPr>
            <p:nvPr/>
          </p:nvSpPr>
          <p:spPr bwMode="auto">
            <a:xfrm>
              <a:off x="4945" y="344"/>
              <a:ext cx="53" cy="44"/>
            </a:xfrm>
            <a:prstGeom prst="ellipse">
              <a:avLst/>
            </a:prstGeom>
            <a:solidFill>
              <a:schemeClr val="bg1">
                <a:alpha val="0"/>
              </a:schemeClr>
            </a:solidFill>
            <a:ln w="25400" algn="ctr">
              <a:solidFill>
                <a:srgbClr val="0000FF"/>
              </a:solidFill>
              <a:round/>
              <a:headEnd/>
              <a:tailEnd type="none" w="lg" len="lg"/>
            </a:ln>
          </p:spPr>
          <p:txBody>
            <a:bodyPr anchor="ctr">
              <a:spAutoFit/>
            </a:bodyPr>
            <a:lstStyle/>
            <a:p>
              <a:endParaRPr lang="zh-CN" altLang="en-US"/>
            </a:p>
          </p:txBody>
        </p:sp>
      </p:grpSp>
      <p:sp>
        <p:nvSpPr>
          <p:cNvPr id="4107" name="矩形 63"/>
          <p:cNvSpPr>
            <a:spLocks noChangeArrowheads="1"/>
          </p:cNvSpPr>
          <p:nvPr/>
        </p:nvSpPr>
        <p:spPr bwMode="auto">
          <a:xfrm>
            <a:off x="1609725" y="4349750"/>
            <a:ext cx="3022600" cy="461963"/>
          </a:xfrm>
          <a:prstGeom prst="rect">
            <a:avLst/>
          </a:prstGeom>
          <a:noFill/>
          <a:ln w="9525">
            <a:noFill/>
            <a:miter lim="800000"/>
            <a:headEnd/>
            <a:tailEnd/>
          </a:ln>
        </p:spPr>
        <p:txBody>
          <a:bodyPr wrap="none">
            <a:spAutoFit/>
          </a:bodyPr>
          <a:lstStyle/>
          <a:p>
            <a:r>
              <a:rPr lang="zh-CN" altLang="en-US" sz="2400">
                <a:ea typeface="华文中宋" pitchFamily="2" charset="-122"/>
              </a:rPr>
              <a:t>（参数 </a:t>
            </a:r>
            <a:r>
              <a:rPr lang="en-US" altLang="zh-CN" sz="2400" i="1">
                <a:ea typeface="华文中宋" pitchFamily="2" charset="-122"/>
              </a:rPr>
              <a:t>r</a:t>
            </a:r>
            <a:r>
              <a:rPr lang="en-US" altLang="zh-CN" sz="2400">
                <a:ea typeface="华文中宋" pitchFamily="2" charset="-122"/>
              </a:rPr>
              <a:t>: </a:t>
            </a:r>
            <a:r>
              <a:rPr lang="zh-CN" altLang="en-US" sz="2400">
                <a:ea typeface="华文中宋" pitchFamily="2" charset="-122"/>
              </a:rPr>
              <a:t>转移电阻）</a:t>
            </a:r>
            <a:endParaRPr lang="zh-CN" altLang="en-US" sz="2400"/>
          </a:p>
        </p:txBody>
      </p:sp>
      <p:graphicFrame>
        <p:nvGraphicFramePr>
          <p:cNvPr id="65" name="Object 127"/>
          <p:cNvGraphicFramePr>
            <a:graphicFrameLocks noChangeAspect="1"/>
          </p:cNvGraphicFramePr>
          <p:nvPr/>
        </p:nvGraphicFramePr>
        <p:xfrm>
          <a:off x="2128838" y="3354388"/>
          <a:ext cx="1576387" cy="1008062"/>
        </p:xfrm>
        <a:graphic>
          <a:graphicData uri="http://schemas.openxmlformats.org/presentationml/2006/ole">
            <mc:AlternateContent xmlns:mc="http://schemas.openxmlformats.org/markup-compatibility/2006">
              <mc:Choice xmlns:v="urn:schemas-microsoft-com:vml" Requires="v">
                <p:oleObj spid="_x0000_s4101" name="Equation" r:id="rId5" imgW="571320" imgH="419040" progId="Equation.DSMT4">
                  <p:embed/>
                </p:oleObj>
              </mc:Choice>
              <mc:Fallback>
                <p:oleObj name="Equation" r:id="rId5" imgW="571320" imgH="419040" progId="Equation.DSMT4">
                  <p:embed/>
                  <p:pic>
                    <p:nvPicPr>
                      <p:cNvPr id="0" name="Object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838" y="3354388"/>
                        <a:ext cx="1576387"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矩形 69"/>
          <p:cNvSpPr>
            <a:spLocks noChangeArrowheads="1"/>
          </p:cNvSpPr>
          <p:nvPr/>
        </p:nvSpPr>
        <p:spPr bwMode="auto">
          <a:xfrm>
            <a:off x="676275" y="5468938"/>
            <a:ext cx="7923213" cy="493712"/>
          </a:xfrm>
          <a:prstGeom prst="rect">
            <a:avLst/>
          </a:prstGeom>
          <a:noFill/>
          <a:ln w="9525">
            <a:noFill/>
            <a:miter lim="800000"/>
            <a:headEnd/>
            <a:tailEnd/>
          </a:ln>
        </p:spPr>
        <p:txBody>
          <a:bodyPr>
            <a:spAutoFit/>
          </a:bodyPr>
          <a:lstStyle/>
          <a:p>
            <a:r>
              <a:rPr lang="zh-CN" altLang="en-US" sz="2600">
                <a:solidFill>
                  <a:srgbClr val="C00000"/>
                </a:solidFill>
                <a:ea typeface="华文中宋" pitchFamily="2" charset="-122"/>
              </a:rPr>
              <a:t>若参数 </a:t>
            </a:r>
            <a:r>
              <a:rPr lang="en-US" altLang="zh-CN" sz="2600" i="1">
                <a:solidFill>
                  <a:srgbClr val="C00000"/>
                </a:solidFill>
                <a:ea typeface="华文中宋" pitchFamily="2" charset="-122"/>
              </a:rPr>
              <a:t>μ</a:t>
            </a:r>
            <a:r>
              <a:rPr lang="zh-CN" altLang="en-US" sz="2600" b="0">
                <a:solidFill>
                  <a:srgbClr val="C00000"/>
                </a:solidFill>
                <a:ea typeface="华文中宋" pitchFamily="2" charset="-122"/>
              </a:rPr>
              <a:t>，</a:t>
            </a:r>
            <a:r>
              <a:rPr lang="en-US" altLang="zh-CN" sz="2600" i="1">
                <a:solidFill>
                  <a:srgbClr val="C00000"/>
                </a:solidFill>
                <a:ea typeface="华文中宋" pitchFamily="2" charset="-122"/>
              </a:rPr>
              <a:t>g</a:t>
            </a:r>
            <a:r>
              <a:rPr lang="zh-CN" altLang="en-US" sz="2600">
                <a:solidFill>
                  <a:srgbClr val="C00000"/>
                </a:solidFill>
                <a:ea typeface="华文中宋" pitchFamily="2" charset="-122"/>
              </a:rPr>
              <a:t>，</a:t>
            </a:r>
            <a:r>
              <a:rPr lang="en-US" altLang="zh-CN" sz="2600" i="1">
                <a:solidFill>
                  <a:srgbClr val="C00000"/>
                </a:solidFill>
                <a:ea typeface="华文中宋" pitchFamily="2" charset="-122"/>
              </a:rPr>
              <a:t>r</a:t>
            </a:r>
            <a:r>
              <a:rPr lang="zh-CN" altLang="en-US" sz="2600" b="0">
                <a:solidFill>
                  <a:srgbClr val="C00000"/>
                </a:solidFill>
                <a:ea typeface="华文中宋" pitchFamily="2" charset="-122"/>
              </a:rPr>
              <a:t>，</a:t>
            </a:r>
            <a:r>
              <a:rPr lang="zh-CN" altLang="en-US" sz="2600" i="1">
                <a:solidFill>
                  <a:srgbClr val="C00000"/>
                </a:solidFill>
                <a:ea typeface="华文中宋" pitchFamily="2" charset="-122"/>
                <a:sym typeface="Symbol" pitchFamily="18" charset="2"/>
              </a:rPr>
              <a:t> </a:t>
            </a:r>
            <a:r>
              <a:rPr lang="zh-CN" altLang="en-US" sz="2600">
                <a:solidFill>
                  <a:srgbClr val="C00000"/>
                </a:solidFill>
                <a:ea typeface="华文中宋" pitchFamily="2" charset="-122"/>
                <a:sym typeface="Symbol" pitchFamily="18" charset="2"/>
              </a:rPr>
              <a:t>为</a:t>
            </a:r>
            <a:r>
              <a:rPr lang="zh-CN" altLang="en-US" sz="2600">
                <a:solidFill>
                  <a:srgbClr val="C00000"/>
                </a:solidFill>
                <a:ea typeface="华文中宋" pitchFamily="2" charset="-122"/>
              </a:rPr>
              <a:t>常数，则称为线性受控源 </a:t>
            </a:r>
            <a:r>
              <a:rPr lang="en-US" altLang="zh-CN" sz="2600">
                <a:solidFill>
                  <a:srgbClr val="C00000"/>
                </a:solidFill>
                <a:ea typeface="华文中宋" pitchFamily="2" charset="-122"/>
              </a:rPr>
              <a:t>.</a:t>
            </a:r>
            <a:endParaRPr lang="zh-CN" altLang="en-US" sz="2600">
              <a:solidFill>
                <a:srgbClr val="C00000"/>
              </a:solidFill>
            </a:endParaRPr>
          </a:p>
        </p:txBody>
      </p:sp>
      <p:sp>
        <p:nvSpPr>
          <p:cNvPr id="4109" name="矩形 70"/>
          <p:cNvSpPr>
            <a:spLocks noChangeArrowheads="1"/>
          </p:cNvSpPr>
          <p:nvPr/>
        </p:nvSpPr>
        <p:spPr bwMode="auto">
          <a:xfrm>
            <a:off x="819150" y="5576888"/>
            <a:ext cx="363538" cy="307975"/>
          </a:xfrm>
          <a:prstGeom prst="rect">
            <a:avLst/>
          </a:prstGeom>
          <a:noFill/>
          <a:ln w="9525">
            <a:noFill/>
            <a:miter lim="800000"/>
            <a:headEnd/>
            <a:tailEnd/>
          </a:ln>
        </p:spPr>
        <p:txBody>
          <a:bodyPr wrap="none">
            <a:spAutoFit/>
          </a:bodyPr>
          <a:lstStyle/>
          <a:p>
            <a:r>
              <a:rPr lang="zh-CN" altLang="en-US" sz="1400">
                <a:solidFill>
                  <a:srgbClr val="C00000"/>
                </a:solidFill>
                <a:ea typeface="华文中宋" pitchFamily="2" charset="-122"/>
              </a:rPr>
              <a:t>◆</a:t>
            </a:r>
            <a:endParaRPr lang="zh-CN" altLang="en-US" sz="1400">
              <a:solidFill>
                <a:srgbClr val="C00000"/>
              </a:solidFill>
            </a:endParaRPr>
          </a:p>
        </p:txBody>
      </p:sp>
      <p:sp>
        <p:nvSpPr>
          <p:cNvPr id="4110" name="矩形 134"/>
          <p:cNvSpPr>
            <a:spLocks noChangeArrowheads="1"/>
          </p:cNvSpPr>
          <p:nvPr/>
        </p:nvSpPr>
        <p:spPr bwMode="auto">
          <a:xfrm>
            <a:off x="627063" y="361950"/>
            <a:ext cx="7294562" cy="523875"/>
          </a:xfrm>
          <a:prstGeom prst="rect">
            <a:avLst/>
          </a:prstGeom>
          <a:noFill/>
          <a:ln w="9525">
            <a:noFill/>
            <a:miter lim="800000"/>
            <a:headEnd/>
            <a:tailEnd/>
          </a:ln>
        </p:spPr>
        <p:txBody>
          <a:bodyPr wrap="none">
            <a:spAutoFit/>
          </a:bodyPr>
          <a:lstStyle/>
          <a:p>
            <a:r>
              <a:rPr lang="en-US" altLang="zh-CN">
                <a:solidFill>
                  <a:srgbClr val="0000FF"/>
                </a:solidFill>
                <a:latin typeface="华文中宋" pitchFamily="2" charset="-122"/>
                <a:ea typeface="华文中宋" pitchFamily="2" charset="-122"/>
              </a:rPr>
              <a:t>b) </a:t>
            </a:r>
            <a:r>
              <a:rPr lang="zh-CN" altLang="en-US">
                <a:solidFill>
                  <a:srgbClr val="0000FF"/>
                </a:solidFill>
                <a:latin typeface="华文中宋" pitchFamily="2" charset="-122"/>
                <a:ea typeface="华文中宋" pitchFamily="2" charset="-122"/>
              </a:rPr>
              <a:t>控制量为电流 </a:t>
            </a:r>
            <a:r>
              <a:rPr lang="en-US" altLang="zh-CN">
                <a:solidFill>
                  <a:srgbClr val="0000FF"/>
                </a:solidFill>
                <a:latin typeface="华文中宋" pitchFamily="2" charset="-122"/>
                <a:ea typeface="华文中宋" pitchFamily="2" charset="-122"/>
              </a:rPr>
              <a:t>( </a:t>
            </a:r>
            <a:r>
              <a:rPr lang="zh-CN" altLang="en-US">
                <a:solidFill>
                  <a:srgbClr val="0000FF"/>
                </a:solidFill>
                <a:latin typeface="华文中宋" pitchFamily="2" charset="-122"/>
                <a:ea typeface="华文中宋" pitchFamily="2" charset="-122"/>
              </a:rPr>
              <a:t>理想情况：控制支路短路 </a:t>
            </a:r>
            <a:r>
              <a:rPr lang="en-US" altLang="zh-CN">
                <a:solidFill>
                  <a:srgbClr val="0000FF"/>
                </a:solidFill>
                <a:latin typeface="华文中宋" pitchFamily="2" charset="-122"/>
                <a:ea typeface="华文中宋" pitchFamily="2" charset="-122"/>
              </a:rPr>
              <a:t>)</a:t>
            </a:r>
            <a:endParaRPr lang="zh-CN" altLang="en-US"/>
          </a:p>
        </p:txBody>
      </p:sp>
      <p:sp>
        <p:nvSpPr>
          <p:cNvPr id="4111" name="Text Box 268"/>
          <p:cNvSpPr txBox="1">
            <a:spLocks noChangeArrowheads="1"/>
          </p:cNvSpPr>
          <p:nvPr/>
        </p:nvSpPr>
        <p:spPr bwMode="auto">
          <a:xfrm>
            <a:off x="612775" y="4864100"/>
            <a:ext cx="6689725" cy="523875"/>
          </a:xfrm>
          <a:prstGeom prst="rect">
            <a:avLst/>
          </a:prstGeom>
          <a:noFill/>
          <a:ln w="25400" algn="ctr">
            <a:noFill/>
            <a:miter lim="800000"/>
            <a:headEnd/>
            <a:tailEnd type="none" w="lg" len="lg"/>
          </a:ln>
        </p:spPr>
        <p:txBody>
          <a:bodyPr>
            <a:spAutoFit/>
          </a:bodyPr>
          <a:lstStyle/>
          <a:p>
            <a:pPr algn="l" eaLnBrk="1" hangingPunct="1">
              <a:spcBef>
                <a:spcPct val="50000"/>
              </a:spcBef>
            </a:pPr>
            <a:r>
              <a:rPr lang="zh-CN" altLang="en-US" sz="2600">
                <a:ea typeface="华文中宋" pitchFamily="2" charset="-122"/>
                <a:cs typeface="Times New Roman" pitchFamily="18" charset="0"/>
              </a:rPr>
              <a:t>受控源吸收功率</a:t>
            </a:r>
            <a:r>
              <a:rPr lang="en-US" altLang="zh-CN" sz="2600">
                <a:ea typeface="华文中宋" pitchFamily="2" charset="-122"/>
                <a:cs typeface="Times New Roman" pitchFamily="18" charset="0"/>
              </a:rPr>
              <a:t>:</a:t>
            </a:r>
            <a:r>
              <a:rPr lang="zh-CN" altLang="en-US" sz="2600">
                <a:ea typeface="华文中宋" pitchFamily="2" charset="-122"/>
                <a:cs typeface="Times New Roman" pitchFamily="18" charset="0"/>
              </a:rPr>
              <a:t>  </a:t>
            </a:r>
            <a:r>
              <a:rPr lang="en-US" altLang="zh-CN" i="1">
                <a:ea typeface="宋体" pitchFamily="2" charset="-122"/>
                <a:cs typeface="Times New Roman" pitchFamily="18" charset="0"/>
              </a:rPr>
              <a:t>p</a:t>
            </a:r>
            <a:r>
              <a:rPr lang="en-US" altLang="zh-CN">
                <a:ea typeface="宋体" pitchFamily="2" charset="-122"/>
                <a:cs typeface="Times New Roman" pitchFamily="18" charset="0"/>
              </a:rPr>
              <a:t> = </a:t>
            </a:r>
            <a:r>
              <a:rPr lang="en-US" altLang="zh-CN" i="1">
                <a:ea typeface="宋体" pitchFamily="2" charset="-122"/>
                <a:cs typeface="Times New Roman" pitchFamily="18" charset="0"/>
              </a:rPr>
              <a:t>u</a:t>
            </a:r>
            <a:r>
              <a:rPr lang="en-US" altLang="zh-CN" baseline="-25000">
                <a:ea typeface="宋体" pitchFamily="2" charset="-122"/>
                <a:cs typeface="Times New Roman" pitchFamily="18" charset="0"/>
              </a:rPr>
              <a:t>1</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1 </a:t>
            </a:r>
            <a:r>
              <a:rPr lang="en-US" altLang="zh-CN" i="1">
                <a:ea typeface="宋体" pitchFamily="2" charset="-122"/>
                <a:cs typeface="Times New Roman" pitchFamily="18" charset="0"/>
              </a:rPr>
              <a:t>+ u</a:t>
            </a:r>
            <a:r>
              <a:rPr lang="en-US" altLang="zh-CN" baseline="-25000">
                <a:ea typeface="宋体" pitchFamily="2" charset="-122"/>
                <a:cs typeface="Times New Roman" pitchFamily="18" charset="0"/>
              </a:rPr>
              <a:t>2</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2 </a:t>
            </a:r>
            <a:r>
              <a:rPr lang="en-US" altLang="zh-CN" i="1">
                <a:ea typeface="宋体" pitchFamily="2" charset="-122"/>
                <a:cs typeface="Times New Roman" pitchFamily="18" charset="0"/>
              </a:rPr>
              <a:t>= u</a:t>
            </a:r>
            <a:r>
              <a:rPr lang="en-US" altLang="zh-CN" baseline="-25000">
                <a:ea typeface="宋体" pitchFamily="2" charset="-122"/>
                <a:cs typeface="Times New Roman" pitchFamily="18" charset="0"/>
              </a:rPr>
              <a:t>2</a:t>
            </a:r>
            <a:r>
              <a:rPr lang="en-US" altLang="zh-CN" i="1">
                <a:ea typeface="宋体" pitchFamily="2" charset="-122"/>
                <a:cs typeface="Times New Roman" pitchFamily="18" charset="0"/>
              </a:rPr>
              <a:t>i</a:t>
            </a:r>
            <a:r>
              <a:rPr lang="en-US" altLang="zh-CN" baseline="-25000">
                <a:ea typeface="宋体" pitchFamily="2" charset="-122"/>
                <a:cs typeface="Times New Roman" pitchFamily="18" charset="0"/>
              </a:rPr>
              <a:t>2</a:t>
            </a:r>
            <a:endParaRPr lang="en-US" altLang="zh-CN" b="0">
              <a:ea typeface="宋体" pitchFamily="2" charset="-122"/>
              <a:cs typeface="Times New Roman" pitchFamily="18" charset="0"/>
            </a:endParaRPr>
          </a:p>
        </p:txBody>
      </p:sp>
      <p:sp>
        <p:nvSpPr>
          <p:cNvPr id="4112"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
        <p:nvSpPr>
          <p:cNvPr id="4113" name="矩形 69"/>
          <p:cNvSpPr>
            <a:spLocks noChangeArrowheads="1"/>
          </p:cNvSpPr>
          <p:nvPr/>
        </p:nvSpPr>
        <p:spPr bwMode="auto">
          <a:xfrm>
            <a:off x="631825" y="3590925"/>
            <a:ext cx="1084263" cy="522288"/>
          </a:xfrm>
          <a:prstGeom prst="rect">
            <a:avLst/>
          </a:prstGeom>
          <a:noFill/>
          <a:ln w="9525">
            <a:noFill/>
            <a:miter lim="800000"/>
            <a:headEnd/>
            <a:tailEnd/>
          </a:ln>
        </p:spPr>
        <p:txBody>
          <a:bodyPr wrap="none">
            <a:spAutoFit/>
          </a:bodyPr>
          <a:lstStyle/>
          <a:p>
            <a:r>
              <a:rPr lang="en-US" altLang="zh-CN">
                <a:ea typeface="华文中宋" pitchFamily="2" charset="-122"/>
                <a:cs typeface="Times New Roman" pitchFamily="18" charset="0"/>
              </a:rPr>
              <a:t>VCR:</a:t>
            </a:r>
            <a:endParaRPr lang="zh-CN" altLang="en-US">
              <a:ea typeface="华文中宋" pitchFamily="2"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83"/>
          <p:cNvGrpSpPr>
            <a:grpSpLocks/>
          </p:cNvGrpSpPr>
          <p:nvPr/>
        </p:nvGrpSpPr>
        <p:grpSpPr bwMode="auto">
          <a:xfrm>
            <a:off x="1231900" y="1979613"/>
            <a:ext cx="5588000" cy="1260475"/>
            <a:chOff x="1231900" y="1979613"/>
            <a:chExt cx="5588000" cy="1260475"/>
          </a:xfrm>
        </p:grpSpPr>
        <p:cxnSp>
          <p:nvCxnSpPr>
            <p:cNvPr id="17479" name="直接连接符 30"/>
            <p:cNvCxnSpPr>
              <a:cxnSpLocks noChangeShapeType="1"/>
            </p:cNvCxnSpPr>
            <p:nvPr/>
          </p:nvCxnSpPr>
          <p:spPr bwMode="auto">
            <a:xfrm>
              <a:off x="4897438" y="2454275"/>
              <a:ext cx="1439862" cy="1588"/>
            </a:xfrm>
            <a:prstGeom prst="line">
              <a:avLst/>
            </a:prstGeom>
            <a:noFill/>
            <a:ln w="28575" algn="ctr">
              <a:solidFill>
                <a:schemeClr val="tx1"/>
              </a:solidFill>
              <a:round/>
              <a:headEnd/>
              <a:tailEnd/>
            </a:ln>
          </p:spPr>
        </p:cxnSp>
        <p:sp>
          <p:nvSpPr>
            <p:cNvPr id="17480" name="AutoShape 210"/>
            <p:cNvSpPr>
              <a:spLocks noChangeArrowheads="1"/>
            </p:cNvSpPr>
            <p:nvPr/>
          </p:nvSpPr>
          <p:spPr bwMode="auto">
            <a:xfrm rot="5400000">
              <a:off x="2393156" y="2156619"/>
              <a:ext cx="371475" cy="642938"/>
            </a:xfrm>
            <a:prstGeom prst="diamond">
              <a:avLst/>
            </a:prstGeom>
            <a:noFill/>
            <a:ln w="34925">
              <a:solidFill>
                <a:schemeClr val="tx1"/>
              </a:solidFill>
              <a:miter lim="800000"/>
              <a:headEnd/>
              <a:tailEnd/>
            </a:ln>
          </p:spPr>
          <p:txBody>
            <a:bodyPr wrap="none" anchor="ctr"/>
            <a:lstStyle/>
            <a:p>
              <a:endParaRPr lang="zh-CN" altLang="en-US"/>
            </a:p>
          </p:txBody>
        </p:sp>
        <p:sp>
          <p:nvSpPr>
            <p:cNvPr id="17481" name="AutoShape 210"/>
            <p:cNvSpPr>
              <a:spLocks noChangeArrowheads="1"/>
            </p:cNvSpPr>
            <p:nvPr/>
          </p:nvSpPr>
          <p:spPr bwMode="auto">
            <a:xfrm rot="5400000">
              <a:off x="5439569" y="2126457"/>
              <a:ext cx="371475" cy="642937"/>
            </a:xfrm>
            <a:prstGeom prst="diamond">
              <a:avLst/>
            </a:prstGeom>
            <a:solidFill>
              <a:schemeClr val="bg1"/>
            </a:solidFill>
            <a:ln w="34925">
              <a:solidFill>
                <a:schemeClr val="tx1"/>
              </a:solidFill>
              <a:miter lim="800000"/>
              <a:headEnd/>
              <a:tailEnd/>
            </a:ln>
          </p:spPr>
          <p:txBody>
            <a:bodyPr wrap="none" anchor="ctr"/>
            <a:lstStyle/>
            <a:p>
              <a:endParaRPr lang="zh-CN" altLang="en-US"/>
            </a:p>
          </p:txBody>
        </p:sp>
        <p:sp>
          <p:nvSpPr>
            <p:cNvPr id="17482" name="Line 211"/>
            <p:cNvSpPr>
              <a:spLocks noChangeShapeType="1"/>
            </p:cNvSpPr>
            <p:nvPr/>
          </p:nvSpPr>
          <p:spPr bwMode="auto">
            <a:xfrm rot="5400000">
              <a:off x="5445919" y="2436019"/>
              <a:ext cx="360362" cy="0"/>
            </a:xfrm>
            <a:prstGeom prst="line">
              <a:avLst/>
            </a:prstGeom>
            <a:noFill/>
            <a:ln w="28575">
              <a:solidFill>
                <a:schemeClr val="tx1"/>
              </a:solidFill>
              <a:round/>
              <a:headEnd/>
              <a:tailEnd type="none" w="lg" len="lg"/>
            </a:ln>
          </p:spPr>
          <p:txBody>
            <a:bodyPr>
              <a:spAutoFit/>
            </a:bodyPr>
            <a:lstStyle/>
            <a:p>
              <a:endParaRPr lang="zh-CN" altLang="en-US"/>
            </a:p>
          </p:txBody>
        </p:sp>
        <p:cxnSp>
          <p:nvCxnSpPr>
            <p:cNvPr id="17483" name="直接连接符 34"/>
            <p:cNvCxnSpPr>
              <a:cxnSpLocks noChangeShapeType="1"/>
            </p:cNvCxnSpPr>
            <p:nvPr/>
          </p:nvCxnSpPr>
          <p:spPr bwMode="auto">
            <a:xfrm>
              <a:off x="1862138" y="2474913"/>
              <a:ext cx="1439862" cy="1587"/>
            </a:xfrm>
            <a:prstGeom prst="line">
              <a:avLst/>
            </a:prstGeom>
            <a:noFill/>
            <a:ln w="28575" algn="ctr">
              <a:solidFill>
                <a:schemeClr val="tx1"/>
              </a:solidFill>
              <a:round/>
              <a:headEnd/>
              <a:tailEnd/>
            </a:ln>
          </p:spPr>
        </p:cxnSp>
        <p:sp>
          <p:nvSpPr>
            <p:cNvPr id="17484" name="Text Box 22"/>
            <p:cNvSpPr txBox="1">
              <a:spLocks noChangeArrowheads="1"/>
            </p:cNvSpPr>
            <p:nvPr/>
          </p:nvSpPr>
          <p:spPr bwMode="auto">
            <a:xfrm>
              <a:off x="1231900" y="2782888"/>
              <a:ext cx="2560638" cy="457200"/>
            </a:xfrm>
            <a:prstGeom prst="rect">
              <a:avLst/>
            </a:prstGeom>
            <a:noFill/>
            <a:ln w="19050">
              <a:noFill/>
              <a:miter lim="800000"/>
              <a:headEnd/>
              <a:tailEnd/>
            </a:ln>
          </p:spPr>
          <p:txBody>
            <a:bodyPr anchor="ctr"/>
            <a:lstStyle/>
            <a:p>
              <a:pPr>
                <a:spcBef>
                  <a:spcPct val="50000"/>
                </a:spcBef>
              </a:pPr>
              <a:r>
                <a:rPr lang="zh-CN" altLang="en-US"/>
                <a:t>受控电压源</a:t>
              </a:r>
            </a:p>
          </p:txBody>
        </p:sp>
        <p:sp>
          <p:nvSpPr>
            <p:cNvPr id="17485" name="Text Box 22"/>
            <p:cNvSpPr txBox="1">
              <a:spLocks noChangeArrowheads="1"/>
            </p:cNvSpPr>
            <p:nvPr/>
          </p:nvSpPr>
          <p:spPr bwMode="auto">
            <a:xfrm>
              <a:off x="4403725" y="2782888"/>
              <a:ext cx="2416175" cy="457200"/>
            </a:xfrm>
            <a:prstGeom prst="rect">
              <a:avLst/>
            </a:prstGeom>
            <a:noFill/>
            <a:ln w="19050">
              <a:noFill/>
              <a:miter lim="800000"/>
              <a:headEnd/>
              <a:tailEnd/>
            </a:ln>
          </p:spPr>
          <p:txBody>
            <a:bodyPr anchor="ctr"/>
            <a:lstStyle/>
            <a:p>
              <a:pPr>
                <a:spcBef>
                  <a:spcPct val="50000"/>
                </a:spcBef>
              </a:pPr>
              <a:r>
                <a:rPr lang="zh-CN" altLang="en-US"/>
                <a:t>受控电流源</a:t>
              </a:r>
            </a:p>
          </p:txBody>
        </p:sp>
        <p:sp>
          <p:nvSpPr>
            <p:cNvPr id="17486" name="Oval 58"/>
            <p:cNvSpPr>
              <a:spLocks noChangeArrowheads="1"/>
            </p:cNvSpPr>
            <p:nvPr/>
          </p:nvSpPr>
          <p:spPr bwMode="auto">
            <a:xfrm>
              <a:off x="1774825" y="2435225"/>
              <a:ext cx="107950" cy="107950"/>
            </a:xfrm>
            <a:prstGeom prst="ellipse">
              <a:avLst/>
            </a:prstGeom>
            <a:solidFill>
              <a:srgbClr val="FFFF99">
                <a:alpha val="0"/>
              </a:srgbClr>
            </a:solidFill>
            <a:ln w="28575" algn="ctr">
              <a:solidFill>
                <a:schemeClr val="tx1"/>
              </a:solidFill>
              <a:round/>
              <a:headEnd/>
              <a:tailEnd type="none" w="lg" len="lg"/>
            </a:ln>
          </p:spPr>
          <p:txBody>
            <a:bodyPr wrap="none" anchor="ctr">
              <a:spAutoFit/>
            </a:bodyPr>
            <a:lstStyle/>
            <a:p>
              <a:endParaRPr lang="zh-CN" altLang="en-US"/>
            </a:p>
          </p:txBody>
        </p:sp>
        <p:sp>
          <p:nvSpPr>
            <p:cNvPr id="17487" name="Oval 58"/>
            <p:cNvSpPr>
              <a:spLocks noChangeArrowheads="1"/>
            </p:cNvSpPr>
            <p:nvPr/>
          </p:nvSpPr>
          <p:spPr bwMode="auto">
            <a:xfrm>
              <a:off x="3303588" y="2416175"/>
              <a:ext cx="107950" cy="107950"/>
            </a:xfrm>
            <a:prstGeom prst="ellipse">
              <a:avLst/>
            </a:prstGeom>
            <a:solidFill>
              <a:srgbClr val="FFFF99">
                <a:alpha val="0"/>
              </a:srgbClr>
            </a:solidFill>
            <a:ln w="28575" algn="ctr">
              <a:solidFill>
                <a:schemeClr val="tx1"/>
              </a:solidFill>
              <a:round/>
              <a:headEnd/>
              <a:tailEnd type="none" w="lg" len="lg"/>
            </a:ln>
          </p:spPr>
          <p:txBody>
            <a:bodyPr wrap="none" anchor="ctr">
              <a:spAutoFit/>
            </a:bodyPr>
            <a:lstStyle/>
            <a:p>
              <a:endParaRPr lang="zh-CN" altLang="en-US"/>
            </a:p>
          </p:txBody>
        </p:sp>
        <p:sp>
          <p:nvSpPr>
            <p:cNvPr id="17488" name="Oval 58"/>
            <p:cNvSpPr>
              <a:spLocks noChangeArrowheads="1"/>
            </p:cNvSpPr>
            <p:nvPr/>
          </p:nvSpPr>
          <p:spPr bwMode="auto">
            <a:xfrm>
              <a:off x="4811713" y="2395538"/>
              <a:ext cx="107950" cy="107950"/>
            </a:xfrm>
            <a:prstGeom prst="ellipse">
              <a:avLst/>
            </a:prstGeom>
            <a:solidFill>
              <a:srgbClr val="FFFF99">
                <a:alpha val="0"/>
              </a:srgbClr>
            </a:solidFill>
            <a:ln w="28575" algn="ctr">
              <a:solidFill>
                <a:schemeClr val="tx1"/>
              </a:solidFill>
              <a:round/>
              <a:headEnd/>
              <a:tailEnd type="none" w="lg" len="lg"/>
            </a:ln>
          </p:spPr>
          <p:txBody>
            <a:bodyPr wrap="none" anchor="ctr">
              <a:spAutoFit/>
            </a:bodyPr>
            <a:lstStyle/>
            <a:p>
              <a:endParaRPr lang="zh-CN" altLang="en-US"/>
            </a:p>
          </p:txBody>
        </p:sp>
        <p:sp>
          <p:nvSpPr>
            <p:cNvPr id="17489" name="Oval 58"/>
            <p:cNvSpPr>
              <a:spLocks noChangeArrowheads="1"/>
            </p:cNvSpPr>
            <p:nvPr/>
          </p:nvSpPr>
          <p:spPr bwMode="auto">
            <a:xfrm>
              <a:off x="6319838" y="2397125"/>
              <a:ext cx="107950" cy="107950"/>
            </a:xfrm>
            <a:prstGeom prst="ellipse">
              <a:avLst/>
            </a:prstGeom>
            <a:solidFill>
              <a:srgbClr val="FFFF99">
                <a:alpha val="0"/>
              </a:srgbClr>
            </a:solidFill>
            <a:ln w="28575" algn="ctr">
              <a:solidFill>
                <a:schemeClr val="tx1"/>
              </a:solidFill>
              <a:round/>
              <a:headEnd/>
              <a:tailEnd type="none" w="lg" len="lg"/>
            </a:ln>
          </p:spPr>
          <p:txBody>
            <a:bodyPr wrap="none" anchor="ctr">
              <a:spAutoFit/>
            </a:bodyPr>
            <a:lstStyle/>
            <a:p>
              <a:endParaRPr lang="zh-CN" altLang="en-US"/>
            </a:p>
          </p:txBody>
        </p:sp>
        <p:sp>
          <p:nvSpPr>
            <p:cNvPr id="17490" name="Text Box 65"/>
            <p:cNvSpPr txBox="1">
              <a:spLocks noChangeArrowheads="1"/>
            </p:cNvSpPr>
            <p:nvPr/>
          </p:nvSpPr>
          <p:spPr bwMode="auto">
            <a:xfrm>
              <a:off x="1997075" y="1982788"/>
              <a:ext cx="360363" cy="584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3200">
                  <a:solidFill>
                    <a:srgbClr val="FF0000"/>
                  </a:solidFill>
                  <a:ea typeface="宋体" pitchFamily="2" charset="-122"/>
                </a:rPr>
                <a:t>+</a:t>
              </a:r>
            </a:p>
          </p:txBody>
        </p:sp>
        <p:sp>
          <p:nvSpPr>
            <p:cNvPr id="17491" name="Text Box 94"/>
            <p:cNvSpPr txBox="1">
              <a:spLocks noChangeArrowheads="1"/>
            </p:cNvSpPr>
            <p:nvPr/>
          </p:nvSpPr>
          <p:spPr bwMode="auto">
            <a:xfrm flipH="1">
              <a:off x="2806700" y="1979613"/>
              <a:ext cx="582613" cy="584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3200">
                  <a:solidFill>
                    <a:srgbClr val="FF0000"/>
                  </a:solidFill>
                  <a:ea typeface="宋体" pitchFamily="2" charset="-122"/>
                  <a:cs typeface="Times New Roman" pitchFamily="18" charset="0"/>
                </a:rPr>
                <a:t>−</a:t>
              </a:r>
            </a:p>
          </p:txBody>
        </p:sp>
        <p:sp>
          <p:nvSpPr>
            <p:cNvPr id="17492" name="Line 174"/>
            <p:cNvSpPr>
              <a:spLocks noChangeShapeType="1"/>
            </p:cNvSpPr>
            <p:nvPr/>
          </p:nvSpPr>
          <p:spPr bwMode="auto">
            <a:xfrm>
              <a:off x="4973638" y="2463800"/>
              <a:ext cx="320675" cy="0"/>
            </a:xfrm>
            <a:prstGeom prst="line">
              <a:avLst/>
            </a:prstGeom>
            <a:noFill/>
            <a:ln w="38100">
              <a:solidFill>
                <a:srgbClr val="FF0000"/>
              </a:solidFill>
              <a:round/>
              <a:headEnd/>
              <a:tailEnd type="stealth" w="med" len="lg"/>
            </a:ln>
          </p:spPr>
          <p:txBody>
            <a:bodyPr>
              <a:spAutoFit/>
            </a:bodyPr>
            <a:lstStyle/>
            <a:p>
              <a:endParaRPr lang="zh-CN" altLang="en-US"/>
            </a:p>
          </p:txBody>
        </p:sp>
      </p:grpSp>
      <p:sp>
        <p:nvSpPr>
          <p:cNvPr id="17411" name="Rectangle 5"/>
          <p:cNvSpPr>
            <a:spLocks noChangeArrowheads="1"/>
          </p:cNvSpPr>
          <p:nvPr/>
        </p:nvSpPr>
        <p:spPr bwMode="auto">
          <a:xfrm>
            <a:off x="439738" y="923925"/>
            <a:ext cx="7767637" cy="1052513"/>
          </a:xfrm>
          <a:prstGeom prst="rect">
            <a:avLst/>
          </a:prstGeom>
          <a:noFill/>
          <a:ln w="9525">
            <a:noFill/>
            <a:miter lim="800000"/>
            <a:headEnd/>
            <a:tailEnd/>
          </a:ln>
        </p:spPr>
        <p:txBody>
          <a:bodyPr>
            <a:spAutoFit/>
          </a:bodyPr>
          <a:lstStyle/>
          <a:p>
            <a:pPr marL="457200" indent="-457200" algn="l" eaLnBrk="1" hangingPunct="1">
              <a:lnSpc>
                <a:spcPct val="120000"/>
              </a:lnSpc>
            </a:pPr>
            <a:r>
              <a:rPr lang="zh-CN" altLang="en-US" sz="2600">
                <a:solidFill>
                  <a:srgbClr val="0000FF"/>
                </a:solidFill>
                <a:ea typeface="华文中宋" pitchFamily="2" charset="-122"/>
              </a:rPr>
              <a:t>      一般情况下，受控源通常是指</a:t>
            </a:r>
            <a:r>
              <a:rPr lang="zh-CN" altLang="en-US" sz="2600">
                <a:solidFill>
                  <a:srgbClr val="FF3300"/>
                </a:solidFill>
                <a:ea typeface="华文中宋" pitchFamily="2" charset="-122"/>
              </a:rPr>
              <a:t>受控端</a:t>
            </a:r>
            <a:r>
              <a:rPr lang="zh-CN" altLang="en-US" sz="2600">
                <a:solidFill>
                  <a:srgbClr val="0000FF"/>
                </a:solidFill>
                <a:ea typeface="华文中宋" pitchFamily="2" charset="-122"/>
              </a:rPr>
              <a:t>而言，控制端口可不标出，只要正确标示出控制量即可。</a:t>
            </a:r>
          </a:p>
        </p:txBody>
      </p:sp>
      <p:sp>
        <p:nvSpPr>
          <p:cNvPr id="17412" name="Rectangle 2"/>
          <p:cNvSpPr>
            <a:spLocks noChangeArrowheads="1"/>
          </p:cNvSpPr>
          <p:nvPr/>
        </p:nvSpPr>
        <p:spPr bwMode="auto">
          <a:xfrm>
            <a:off x="503238" y="312738"/>
            <a:ext cx="3763962" cy="585787"/>
          </a:xfrm>
          <a:prstGeom prst="rect">
            <a:avLst/>
          </a:prstGeom>
          <a:noFill/>
          <a:ln w="9525">
            <a:noFill/>
            <a:miter lim="800000"/>
            <a:headEnd/>
            <a:tailEnd/>
          </a:ln>
        </p:spPr>
        <p:txBody>
          <a:bodyPr>
            <a:spAutoFit/>
          </a:bodyPr>
          <a:lstStyle/>
          <a:p>
            <a:pPr algn="l" eaLnBrk="1" hangingPunct="1"/>
            <a:r>
              <a:rPr lang="en-US" altLang="zh-CN" sz="3200">
                <a:solidFill>
                  <a:srgbClr val="FF0000"/>
                </a:solidFill>
                <a:latin typeface="华文仿宋" pitchFamily="2" charset="-122"/>
                <a:ea typeface="华文仿宋" pitchFamily="2" charset="-122"/>
              </a:rPr>
              <a:t>3. </a:t>
            </a:r>
            <a:r>
              <a:rPr lang="zh-CN" altLang="en-US" sz="3200">
                <a:solidFill>
                  <a:srgbClr val="FF0000"/>
                </a:solidFill>
                <a:latin typeface="华文仿宋" pitchFamily="2" charset="-122"/>
                <a:ea typeface="华文仿宋" pitchFamily="2" charset="-122"/>
              </a:rPr>
              <a:t>受控源的符号 </a:t>
            </a:r>
          </a:p>
        </p:txBody>
      </p:sp>
      <p:grpSp>
        <p:nvGrpSpPr>
          <p:cNvPr id="17413" name="Group 70"/>
          <p:cNvGrpSpPr>
            <a:grpSpLocks/>
          </p:cNvGrpSpPr>
          <p:nvPr/>
        </p:nvGrpSpPr>
        <p:grpSpPr bwMode="auto">
          <a:xfrm>
            <a:off x="219075" y="3657600"/>
            <a:ext cx="3997325" cy="2478088"/>
            <a:chOff x="251" y="1111"/>
            <a:chExt cx="2518" cy="1561"/>
          </a:xfrm>
        </p:grpSpPr>
        <p:sp>
          <p:nvSpPr>
            <p:cNvPr id="17448" name="Rectangle 29"/>
            <p:cNvSpPr>
              <a:spLocks noChangeArrowheads="1"/>
            </p:cNvSpPr>
            <p:nvPr/>
          </p:nvSpPr>
          <p:spPr bwMode="auto">
            <a:xfrm>
              <a:off x="1143" y="1198"/>
              <a:ext cx="787" cy="1406"/>
            </a:xfrm>
            <a:prstGeom prst="rect">
              <a:avLst/>
            </a:prstGeom>
            <a:solidFill>
              <a:srgbClr val="C5F0FF"/>
            </a:solidFill>
            <a:ln w="9525">
              <a:solidFill>
                <a:schemeClr val="tx1"/>
              </a:solidFill>
              <a:prstDash val="dash"/>
              <a:miter lim="800000"/>
              <a:headEnd/>
              <a:tailEnd/>
            </a:ln>
          </p:spPr>
          <p:txBody>
            <a:bodyPr wrap="none" anchor="ctr"/>
            <a:lstStyle/>
            <a:p>
              <a:endParaRPr lang="zh-CN" altLang="en-US"/>
            </a:p>
          </p:txBody>
        </p:sp>
        <p:sp>
          <p:nvSpPr>
            <p:cNvPr id="17449" name="Rectangle 7"/>
            <p:cNvSpPr>
              <a:spLocks noChangeArrowheads="1"/>
            </p:cNvSpPr>
            <p:nvPr/>
          </p:nvSpPr>
          <p:spPr bwMode="auto">
            <a:xfrm>
              <a:off x="410" y="1289"/>
              <a:ext cx="998" cy="1224"/>
            </a:xfrm>
            <a:prstGeom prst="rect">
              <a:avLst/>
            </a:prstGeom>
            <a:noFill/>
            <a:ln w="9525">
              <a:solidFill>
                <a:schemeClr val="tx1"/>
              </a:solidFill>
              <a:miter lim="800000"/>
              <a:headEnd/>
              <a:tailEnd/>
            </a:ln>
          </p:spPr>
          <p:txBody>
            <a:bodyPr wrap="none" anchor="ctr"/>
            <a:lstStyle/>
            <a:p>
              <a:endParaRPr lang="zh-CN" altLang="en-US"/>
            </a:p>
          </p:txBody>
        </p:sp>
        <p:sp>
          <p:nvSpPr>
            <p:cNvPr id="17450" name="Line 8"/>
            <p:cNvSpPr>
              <a:spLocks noChangeShapeType="1"/>
            </p:cNvSpPr>
            <p:nvPr/>
          </p:nvSpPr>
          <p:spPr bwMode="auto">
            <a:xfrm>
              <a:off x="887" y="1289"/>
              <a:ext cx="0" cy="1225"/>
            </a:xfrm>
            <a:prstGeom prst="line">
              <a:avLst/>
            </a:prstGeom>
            <a:noFill/>
            <a:ln w="9525">
              <a:solidFill>
                <a:schemeClr val="tx1"/>
              </a:solidFill>
              <a:round/>
              <a:headEnd/>
              <a:tailEnd/>
            </a:ln>
          </p:spPr>
          <p:txBody>
            <a:bodyPr/>
            <a:lstStyle/>
            <a:p>
              <a:endParaRPr lang="zh-CN" altLang="en-US"/>
            </a:p>
          </p:txBody>
        </p:sp>
        <p:sp>
          <p:nvSpPr>
            <p:cNvPr id="17" name="Oval 9"/>
            <p:cNvSpPr>
              <a:spLocks noChangeArrowheads="1"/>
            </p:cNvSpPr>
            <p:nvPr/>
          </p:nvSpPr>
          <p:spPr bwMode="auto">
            <a:xfrm>
              <a:off x="251" y="1720"/>
              <a:ext cx="317" cy="317"/>
            </a:xfrm>
            <a:prstGeom prst="ellipse">
              <a:avLst/>
            </a:prstGeom>
            <a:solidFill>
              <a:schemeClr val="accent4">
                <a:lumMod val="20000"/>
                <a:lumOff val="80000"/>
              </a:schemeClr>
            </a:solidFill>
            <a:ln w="9525">
              <a:solidFill>
                <a:schemeClr val="tx1"/>
              </a:solidFill>
              <a:round/>
              <a:headEnd/>
              <a:tailEnd/>
            </a:ln>
          </p:spPr>
          <p:txBody>
            <a:bodyPr wrap="none" anchor="ctr"/>
            <a:lstStyle/>
            <a:p>
              <a:pPr>
                <a:defRPr/>
              </a:pPr>
              <a:endParaRPr lang="zh-CN" altLang="en-US"/>
            </a:p>
          </p:txBody>
        </p:sp>
        <p:sp>
          <p:nvSpPr>
            <p:cNvPr id="17452" name="Rectangle 10"/>
            <p:cNvSpPr>
              <a:spLocks noChangeArrowheads="1"/>
            </p:cNvSpPr>
            <p:nvPr/>
          </p:nvSpPr>
          <p:spPr bwMode="auto">
            <a:xfrm>
              <a:off x="830" y="1697"/>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53" name="Line 11"/>
            <p:cNvSpPr>
              <a:spLocks noChangeShapeType="1"/>
            </p:cNvSpPr>
            <p:nvPr/>
          </p:nvSpPr>
          <p:spPr bwMode="auto">
            <a:xfrm>
              <a:off x="251" y="1878"/>
              <a:ext cx="318" cy="0"/>
            </a:xfrm>
            <a:prstGeom prst="line">
              <a:avLst/>
            </a:prstGeom>
            <a:noFill/>
            <a:ln w="9525">
              <a:solidFill>
                <a:schemeClr val="tx1"/>
              </a:solidFill>
              <a:round/>
              <a:headEnd/>
              <a:tailEnd/>
            </a:ln>
          </p:spPr>
          <p:txBody>
            <a:bodyPr/>
            <a:lstStyle/>
            <a:p>
              <a:endParaRPr lang="zh-CN" altLang="en-US"/>
            </a:p>
          </p:txBody>
        </p:sp>
        <p:sp>
          <p:nvSpPr>
            <p:cNvPr id="17454" name="Text Box 13"/>
            <p:cNvSpPr txBox="1">
              <a:spLocks noChangeArrowheads="1"/>
            </p:cNvSpPr>
            <p:nvPr/>
          </p:nvSpPr>
          <p:spPr bwMode="auto">
            <a:xfrm>
              <a:off x="1340" y="1470"/>
              <a:ext cx="363" cy="327"/>
            </a:xfrm>
            <a:prstGeom prst="rect">
              <a:avLst/>
            </a:prstGeom>
            <a:noFill/>
            <a:ln w="9525">
              <a:noFill/>
              <a:miter lim="800000"/>
              <a:headEnd/>
              <a:tailEnd/>
            </a:ln>
          </p:spPr>
          <p:txBody>
            <a:bodyPr>
              <a:spAutoFit/>
            </a:bodyPr>
            <a:lstStyle/>
            <a:p>
              <a:pPr eaLnBrk="1" hangingPunct="1">
                <a:spcBef>
                  <a:spcPct val="50000"/>
                </a:spcBef>
              </a:pPr>
              <a:r>
                <a:rPr kumimoji="0" lang="en-US" altLang="zh-CN">
                  <a:ea typeface="楷体_GB2312" pitchFamily="49" charset="-122"/>
                </a:rPr>
                <a:t>4</a:t>
              </a:r>
              <a:r>
                <a:rPr kumimoji="0" lang="en-US" altLang="zh-CN" i="1">
                  <a:ea typeface="楷体_GB2312" pitchFamily="49" charset="-122"/>
                </a:rPr>
                <a:t>i</a:t>
              </a:r>
            </a:p>
          </p:txBody>
        </p:sp>
        <p:sp>
          <p:nvSpPr>
            <p:cNvPr id="17455" name="Line 14"/>
            <p:cNvSpPr>
              <a:spLocks noChangeShapeType="1"/>
            </p:cNvSpPr>
            <p:nvPr/>
          </p:nvSpPr>
          <p:spPr bwMode="auto">
            <a:xfrm flipV="1">
              <a:off x="410" y="1402"/>
              <a:ext cx="0" cy="204"/>
            </a:xfrm>
            <a:prstGeom prst="line">
              <a:avLst/>
            </a:prstGeom>
            <a:noFill/>
            <a:ln w="19050">
              <a:solidFill>
                <a:srgbClr val="FF0000"/>
              </a:solidFill>
              <a:round/>
              <a:headEnd type="triangle" w="med" len="med"/>
              <a:tailEnd/>
            </a:ln>
          </p:spPr>
          <p:txBody>
            <a:bodyPr/>
            <a:lstStyle/>
            <a:p>
              <a:endParaRPr lang="zh-CN" altLang="en-US"/>
            </a:p>
          </p:txBody>
        </p:sp>
        <p:sp>
          <p:nvSpPr>
            <p:cNvPr id="17456" name="Text Box 15"/>
            <p:cNvSpPr txBox="1">
              <a:spLocks noChangeArrowheads="1"/>
            </p:cNvSpPr>
            <p:nvPr/>
          </p:nvSpPr>
          <p:spPr bwMode="auto">
            <a:xfrm>
              <a:off x="384" y="1426"/>
              <a:ext cx="453"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10A</a:t>
              </a:r>
              <a:endParaRPr kumimoji="0" lang="en-US" altLang="zh-CN" sz="2400" baseline="-25000">
                <a:ea typeface="楷体_GB2312" pitchFamily="49" charset="-122"/>
              </a:endParaRPr>
            </a:p>
          </p:txBody>
        </p:sp>
        <p:sp>
          <p:nvSpPr>
            <p:cNvPr id="17457" name="Text Box 16"/>
            <p:cNvSpPr txBox="1">
              <a:spLocks noChangeArrowheads="1"/>
            </p:cNvSpPr>
            <p:nvPr/>
          </p:nvSpPr>
          <p:spPr bwMode="auto">
            <a:xfrm>
              <a:off x="515" y="1800"/>
              <a:ext cx="499"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6</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58" name="Text Box 17"/>
            <p:cNvSpPr txBox="1">
              <a:spLocks noChangeArrowheads="1"/>
            </p:cNvSpPr>
            <p:nvPr/>
          </p:nvSpPr>
          <p:spPr bwMode="auto">
            <a:xfrm>
              <a:off x="1862" y="2037"/>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1</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59" name="Line 20"/>
            <p:cNvSpPr>
              <a:spLocks noChangeShapeType="1"/>
            </p:cNvSpPr>
            <p:nvPr/>
          </p:nvSpPr>
          <p:spPr bwMode="auto">
            <a:xfrm flipH="1">
              <a:off x="1408" y="1447"/>
              <a:ext cx="0" cy="182"/>
            </a:xfrm>
            <a:prstGeom prst="line">
              <a:avLst/>
            </a:prstGeom>
            <a:noFill/>
            <a:ln w="19050">
              <a:solidFill>
                <a:srgbClr val="FF0000"/>
              </a:solidFill>
              <a:round/>
              <a:headEnd type="triangle" w="med" len="med"/>
              <a:tailEnd/>
            </a:ln>
          </p:spPr>
          <p:txBody>
            <a:bodyPr/>
            <a:lstStyle/>
            <a:p>
              <a:endParaRPr lang="zh-CN" altLang="en-US"/>
            </a:p>
          </p:txBody>
        </p:sp>
        <p:sp>
          <p:nvSpPr>
            <p:cNvPr id="17460" name="Line 21"/>
            <p:cNvSpPr>
              <a:spLocks noChangeShapeType="1"/>
            </p:cNvSpPr>
            <p:nvPr/>
          </p:nvSpPr>
          <p:spPr bwMode="auto">
            <a:xfrm>
              <a:off x="1734" y="1288"/>
              <a:ext cx="0" cy="1225"/>
            </a:xfrm>
            <a:prstGeom prst="line">
              <a:avLst/>
            </a:prstGeom>
            <a:noFill/>
            <a:ln w="9525">
              <a:solidFill>
                <a:schemeClr val="tx1"/>
              </a:solidFill>
              <a:round/>
              <a:headEnd/>
              <a:tailEnd/>
            </a:ln>
          </p:spPr>
          <p:txBody>
            <a:bodyPr/>
            <a:lstStyle/>
            <a:p>
              <a:endParaRPr lang="zh-CN" altLang="en-US"/>
            </a:p>
          </p:txBody>
        </p:sp>
        <p:sp>
          <p:nvSpPr>
            <p:cNvPr id="17461" name="Oval 22"/>
            <p:cNvSpPr>
              <a:spLocks noChangeArrowheads="1"/>
            </p:cNvSpPr>
            <p:nvPr/>
          </p:nvSpPr>
          <p:spPr bwMode="auto">
            <a:xfrm>
              <a:off x="864" y="1266"/>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62" name="Oval 23"/>
            <p:cNvSpPr>
              <a:spLocks noChangeArrowheads="1"/>
            </p:cNvSpPr>
            <p:nvPr/>
          </p:nvSpPr>
          <p:spPr bwMode="auto">
            <a:xfrm>
              <a:off x="864" y="2491"/>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63" name="Oval 24"/>
            <p:cNvSpPr>
              <a:spLocks noChangeArrowheads="1"/>
            </p:cNvSpPr>
            <p:nvPr/>
          </p:nvSpPr>
          <p:spPr bwMode="auto">
            <a:xfrm>
              <a:off x="1025" y="2490"/>
              <a:ext cx="45" cy="45"/>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17464" name="Oval 25"/>
            <p:cNvSpPr>
              <a:spLocks noChangeArrowheads="1"/>
            </p:cNvSpPr>
            <p:nvPr/>
          </p:nvSpPr>
          <p:spPr bwMode="auto">
            <a:xfrm>
              <a:off x="1032" y="1266"/>
              <a:ext cx="45" cy="45"/>
            </a:xfrm>
            <a:prstGeom prst="ellipse">
              <a:avLst/>
            </a:prstGeom>
            <a:solidFill>
              <a:srgbClr val="FF3300"/>
            </a:solidFill>
            <a:ln w="9525">
              <a:solidFill>
                <a:schemeClr val="tx1"/>
              </a:solidFill>
              <a:round/>
              <a:headEnd/>
              <a:tailEnd/>
            </a:ln>
          </p:spPr>
          <p:txBody>
            <a:bodyPr wrap="none" anchor="ctr"/>
            <a:lstStyle/>
            <a:p>
              <a:pPr eaLnBrk="1" hangingPunct="1"/>
              <a:endParaRPr kumimoji="0" lang="zh-CN" altLang="en-US">
                <a:ea typeface="楷体_GB2312" pitchFamily="49" charset="-122"/>
              </a:endParaRPr>
            </a:p>
          </p:txBody>
        </p:sp>
        <p:sp>
          <p:nvSpPr>
            <p:cNvPr id="17465" name="未知"/>
            <p:cNvSpPr>
              <a:spLocks/>
            </p:cNvSpPr>
            <p:nvPr/>
          </p:nvSpPr>
          <p:spPr bwMode="auto">
            <a:xfrm>
              <a:off x="886" y="1111"/>
              <a:ext cx="1225" cy="177"/>
            </a:xfrm>
            <a:custGeom>
              <a:avLst/>
              <a:gdLst>
                <a:gd name="T0" fmla="*/ 0 w 1225"/>
                <a:gd name="T1" fmla="*/ 2 h 295"/>
                <a:gd name="T2" fmla="*/ 0 w 1225"/>
                <a:gd name="T3" fmla="*/ 0 h 295"/>
                <a:gd name="T4" fmla="*/ 1225 w 1225"/>
                <a:gd name="T5" fmla="*/ 0 h 295"/>
                <a:gd name="T6" fmla="*/ 1225 w 1225"/>
                <a:gd name="T7" fmla="*/ 2 h 295"/>
                <a:gd name="T8" fmla="*/ 840 w 1225"/>
                <a:gd name="T9" fmla="*/ 2 h 295"/>
                <a:gd name="T10" fmla="*/ 0 60000 65536"/>
                <a:gd name="T11" fmla="*/ 0 60000 65536"/>
                <a:gd name="T12" fmla="*/ 0 60000 65536"/>
                <a:gd name="T13" fmla="*/ 0 60000 65536"/>
                <a:gd name="T14" fmla="*/ 0 60000 65536"/>
                <a:gd name="T15" fmla="*/ 0 w 1225"/>
                <a:gd name="T16" fmla="*/ 0 h 295"/>
                <a:gd name="T17" fmla="*/ 1225 w 1225"/>
                <a:gd name="T18" fmla="*/ 295 h 295"/>
              </a:gdLst>
              <a:ahLst/>
              <a:cxnLst>
                <a:cxn ang="T10">
                  <a:pos x="T0" y="T1"/>
                </a:cxn>
                <a:cxn ang="T11">
                  <a:pos x="T2" y="T3"/>
                </a:cxn>
                <a:cxn ang="T12">
                  <a:pos x="T4" y="T5"/>
                </a:cxn>
                <a:cxn ang="T13">
                  <a:pos x="T6" y="T7"/>
                </a:cxn>
                <a:cxn ang="T14">
                  <a:pos x="T8" y="T9"/>
                </a:cxn>
              </a:cxnLst>
              <a:rect l="T15" t="T16" r="T17" b="T18"/>
              <a:pathLst>
                <a:path w="1225" h="295">
                  <a:moveTo>
                    <a:pt x="0" y="272"/>
                  </a:moveTo>
                  <a:lnTo>
                    <a:pt x="0" y="0"/>
                  </a:lnTo>
                  <a:lnTo>
                    <a:pt x="1225" y="0"/>
                  </a:lnTo>
                  <a:lnTo>
                    <a:pt x="1225" y="295"/>
                  </a:lnTo>
                  <a:lnTo>
                    <a:pt x="840" y="295"/>
                  </a:lnTo>
                </a:path>
              </a:pathLst>
            </a:custGeom>
            <a:noFill/>
            <a:ln w="9525">
              <a:solidFill>
                <a:schemeClr val="tx1"/>
              </a:solidFill>
              <a:round/>
              <a:headEnd/>
              <a:tailEnd/>
            </a:ln>
          </p:spPr>
          <p:txBody>
            <a:bodyPr/>
            <a:lstStyle/>
            <a:p>
              <a:endParaRPr lang="zh-CN" altLang="en-US"/>
            </a:p>
          </p:txBody>
        </p:sp>
        <p:sp>
          <p:nvSpPr>
            <p:cNvPr id="17466" name="Oval 28"/>
            <p:cNvSpPr>
              <a:spLocks noChangeArrowheads="1"/>
            </p:cNvSpPr>
            <p:nvPr/>
          </p:nvSpPr>
          <p:spPr bwMode="auto">
            <a:xfrm>
              <a:off x="1984" y="1266"/>
              <a:ext cx="45" cy="45"/>
            </a:xfrm>
            <a:prstGeom prst="ellipse">
              <a:avLst/>
            </a:prstGeom>
            <a:solidFill>
              <a:srgbClr val="FF3300"/>
            </a:solidFill>
            <a:ln w="9525">
              <a:solidFill>
                <a:schemeClr val="tx1"/>
              </a:solidFill>
              <a:round/>
              <a:headEnd/>
              <a:tailEnd/>
            </a:ln>
          </p:spPr>
          <p:txBody>
            <a:bodyPr wrap="none" anchor="ctr"/>
            <a:lstStyle/>
            <a:p>
              <a:pPr eaLnBrk="1" hangingPunct="1"/>
              <a:endParaRPr kumimoji="0" lang="zh-CN" altLang="en-US">
                <a:ea typeface="楷体_GB2312" pitchFamily="49" charset="-122"/>
              </a:endParaRPr>
            </a:p>
          </p:txBody>
        </p:sp>
        <p:sp>
          <p:nvSpPr>
            <p:cNvPr id="17467" name="Line 30"/>
            <p:cNvSpPr>
              <a:spLocks noChangeShapeType="1"/>
            </p:cNvSpPr>
            <p:nvPr/>
          </p:nvSpPr>
          <p:spPr bwMode="auto">
            <a:xfrm>
              <a:off x="1734" y="2513"/>
              <a:ext cx="590" cy="0"/>
            </a:xfrm>
            <a:prstGeom prst="line">
              <a:avLst/>
            </a:prstGeom>
            <a:noFill/>
            <a:ln w="9525">
              <a:solidFill>
                <a:schemeClr val="tx1"/>
              </a:solidFill>
              <a:round/>
              <a:headEnd/>
              <a:tailEnd/>
            </a:ln>
          </p:spPr>
          <p:txBody>
            <a:bodyPr/>
            <a:lstStyle/>
            <a:p>
              <a:endParaRPr lang="zh-CN" altLang="en-US"/>
            </a:p>
          </p:txBody>
        </p:sp>
        <p:sp>
          <p:nvSpPr>
            <p:cNvPr id="17468" name="Line 31"/>
            <p:cNvSpPr>
              <a:spLocks noChangeShapeType="1"/>
            </p:cNvSpPr>
            <p:nvPr/>
          </p:nvSpPr>
          <p:spPr bwMode="auto">
            <a:xfrm flipV="1">
              <a:off x="2338" y="1288"/>
              <a:ext cx="0" cy="1225"/>
            </a:xfrm>
            <a:prstGeom prst="line">
              <a:avLst/>
            </a:prstGeom>
            <a:noFill/>
            <a:ln w="9525">
              <a:solidFill>
                <a:schemeClr val="tx1"/>
              </a:solidFill>
              <a:round/>
              <a:headEnd/>
              <a:tailEnd/>
            </a:ln>
          </p:spPr>
          <p:txBody>
            <a:bodyPr/>
            <a:lstStyle/>
            <a:p>
              <a:endParaRPr lang="zh-CN" altLang="en-US"/>
            </a:p>
          </p:txBody>
        </p:sp>
        <p:sp>
          <p:nvSpPr>
            <p:cNvPr id="17469" name="Rectangle 32"/>
            <p:cNvSpPr>
              <a:spLocks noChangeArrowheads="1"/>
            </p:cNvSpPr>
            <p:nvPr/>
          </p:nvSpPr>
          <p:spPr bwMode="auto">
            <a:xfrm>
              <a:off x="2274" y="2059"/>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70" name="Rectangle 33"/>
            <p:cNvSpPr>
              <a:spLocks noChangeArrowheads="1"/>
            </p:cNvSpPr>
            <p:nvPr/>
          </p:nvSpPr>
          <p:spPr bwMode="auto">
            <a:xfrm>
              <a:off x="2267" y="1492"/>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71" name="Text Box 34"/>
            <p:cNvSpPr txBox="1">
              <a:spLocks noChangeArrowheads="1"/>
            </p:cNvSpPr>
            <p:nvPr/>
          </p:nvSpPr>
          <p:spPr bwMode="auto">
            <a:xfrm>
              <a:off x="1884" y="1492"/>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2</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72" name="Line 35"/>
            <p:cNvSpPr>
              <a:spLocks noChangeShapeType="1"/>
            </p:cNvSpPr>
            <p:nvPr/>
          </p:nvSpPr>
          <p:spPr bwMode="auto">
            <a:xfrm>
              <a:off x="2338" y="1288"/>
              <a:ext cx="431" cy="0"/>
            </a:xfrm>
            <a:prstGeom prst="line">
              <a:avLst/>
            </a:prstGeom>
            <a:noFill/>
            <a:ln w="9525">
              <a:solidFill>
                <a:schemeClr val="tx1"/>
              </a:solidFill>
              <a:round/>
              <a:headEnd/>
              <a:tailEnd/>
            </a:ln>
          </p:spPr>
          <p:txBody>
            <a:bodyPr/>
            <a:lstStyle/>
            <a:p>
              <a:endParaRPr lang="zh-CN" altLang="en-US"/>
            </a:p>
          </p:txBody>
        </p:sp>
        <p:sp>
          <p:nvSpPr>
            <p:cNvPr id="17473" name="Line 36"/>
            <p:cNvSpPr>
              <a:spLocks noChangeShapeType="1"/>
            </p:cNvSpPr>
            <p:nvPr/>
          </p:nvSpPr>
          <p:spPr bwMode="auto">
            <a:xfrm>
              <a:off x="2769" y="1288"/>
              <a:ext cx="0" cy="1384"/>
            </a:xfrm>
            <a:prstGeom prst="line">
              <a:avLst/>
            </a:prstGeom>
            <a:noFill/>
            <a:ln w="9525">
              <a:solidFill>
                <a:schemeClr val="tx1"/>
              </a:solidFill>
              <a:round/>
              <a:headEnd/>
              <a:tailEnd/>
            </a:ln>
          </p:spPr>
          <p:txBody>
            <a:bodyPr/>
            <a:lstStyle/>
            <a:p>
              <a:endParaRPr lang="zh-CN" altLang="en-US"/>
            </a:p>
          </p:txBody>
        </p:sp>
        <p:sp>
          <p:nvSpPr>
            <p:cNvPr id="17474" name="Line 37"/>
            <p:cNvSpPr>
              <a:spLocks noChangeShapeType="1"/>
            </p:cNvSpPr>
            <p:nvPr/>
          </p:nvSpPr>
          <p:spPr bwMode="auto">
            <a:xfrm flipH="1">
              <a:off x="886" y="2672"/>
              <a:ext cx="1883" cy="0"/>
            </a:xfrm>
            <a:prstGeom prst="line">
              <a:avLst/>
            </a:prstGeom>
            <a:noFill/>
            <a:ln w="9525">
              <a:solidFill>
                <a:schemeClr val="tx1"/>
              </a:solidFill>
              <a:round/>
              <a:headEnd/>
              <a:tailEnd/>
            </a:ln>
          </p:spPr>
          <p:txBody>
            <a:bodyPr/>
            <a:lstStyle/>
            <a:p>
              <a:endParaRPr lang="zh-CN" altLang="en-US"/>
            </a:p>
          </p:txBody>
        </p:sp>
        <p:sp>
          <p:nvSpPr>
            <p:cNvPr id="17475" name="Line 38"/>
            <p:cNvSpPr>
              <a:spLocks noChangeShapeType="1"/>
            </p:cNvSpPr>
            <p:nvPr/>
          </p:nvSpPr>
          <p:spPr bwMode="auto">
            <a:xfrm>
              <a:off x="886" y="2536"/>
              <a:ext cx="0" cy="136"/>
            </a:xfrm>
            <a:prstGeom prst="line">
              <a:avLst/>
            </a:prstGeom>
            <a:noFill/>
            <a:ln w="9525">
              <a:solidFill>
                <a:schemeClr val="tx1"/>
              </a:solidFill>
              <a:round/>
              <a:headEnd/>
              <a:tailEnd/>
            </a:ln>
          </p:spPr>
          <p:txBody>
            <a:bodyPr/>
            <a:lstStyle/>
            <a:p>
              <a:endParaRPr lang="zh-CN" altLang="en-US"/>
            </a:p>
          </p:txBody>
        </p:sp>
        <p:sp>
          <p:nvSpPr>
            <p:cNvPr id="17476" name="Line 39"/>
            <p:cNvSpPr>
              <a:spLocks noChangeShapeType="1"/>
            </p:cNvSpPr>
            <p:nvPr/>
          </p:nvSpPr>
          <p:spPr bwMode="auto">
            <a:xfrm flipH="1">
              <a:off x="1741" y="1719"/>
              <a:ext cx="0" cy="182"/>
            </a:xfrm>
            <a:prstGeom prst="line">
              <a:avLst/>
            </a:prstGeom>
            <a:noFill/>
            <a:ln w="19050">
              <a:solidFill>
                <a:srgbClr val="FF0000"/>
              </a:solidFill>
              <a:round/>
              <a:headEnd/>
              <a:tailEnd type="triangle" w="med" len="med"/>
            </a:ln>
          </p:spPr>
          <p:txBody>
            <a:bodyPr/>
            <a:lstStyle/>
            <a:p>
              <a:endParaRPr lang="zh-CN" altLang="en-US"/>
            </a:p>
          </p:txBody>
        </p:sp>
        <p:sp>
          <p:nvSpPr>
            <p:cNvPr id="17477" name="Text Box 40"/>
            <p:cNvSpPr txBox="1">
              <a:spLocks noChangeArrowheads="1"/>
            </p:cNvSpPr>
            <p:nvPr/>
          </p:nvSpPr>
          <p:spPr bwMode="auto">
            <a:xfrm>
              <a:off x="1715" y="1643"/>
              <a:ext cx="249" cy="327"/>
            </a:xfrm>
            <a:prstGeom prst="rect">
              <a:avLst/>
            </a:prstGeom>
            <a:noFill/>
            <a:ln w="9525">
              <a:noFill/>
              <a:miter lim="800000"/>
              <a:headEnd/>
              <a:tailEnd/>
            </a:ln>
          </p:spPr>
          <p:txBody>
            <a:bodyPr>
              <a:spAutoFit/>
            </a:bodyPr>
            <a:lstStyle/>
            <a:p>
              <a:pPr eaLnBrk="1" hangingPunct="1">
                <a:spcBef>
                  <a:spcPct val="50000"/>
                </a:spcBef>
              </a:pPr>
              <a:r>
                <a:rPr kumimoji="0" lang="en-US" altLang="zh-CN" i="1">
                  <a:ea typeface="楷体_GB2312" pitchFamily="49" charset="-122"/>
                </a:rPr>
                <a:t>i</a:t>
              </a:r>
            </a:p>
          </p:txBody>
        </p:sp>
        <p:sp>
          <p:nvSpPr>
            <p:cNvPr id="17478" name="Oval 26"/>
            <p:cNvSpPr>
              <a:spLocks noChangeArrowheads="1"/>
            </p:cNvSpPr>
            <p:nvPr/>
          </p:nvSpPr>
          <p:spPr bwMode="auto">
            <a:xfrm>
              <a:off x="1990" y="2491"/>
              <a:ext cx="45" cy="45"/>
            </a:xfrm>
            <a:prstGeom prst="ellipse">
              <a:avLst/>
            </a:prstGeom>
            <a:solidFill>
              <a:srgbClr val="FF3300"/>
            </a:solidFill>
            <a:ln w="9525">
              <a:solidFill>
                <a:schemeClr val="tx1"/>
              </a:solidFill>
              <a:round/>
              <a:headEnd/>
              <a:tailEnd/>
            </a:ln>
          </p:spPr>
          <p:txBody>
            <a:bodyPr wrap="none" anchor="ctr"/>
            <a:lstStyle/>
            <a:p>
              <a:endParaRPr lang="zh-CN" altLang="en-US"/>
            </a:p>
          </p:txBody>
        </p:sp>
      </p:grpSp>
      <p:grpSp>
        <p:nvGrpSpPr>
          <p:cNvPr id="17414" name="Group 72"/>
          <p:cNvGrpSpPr>
            <a:grpSpLocks/>
          </p:cNvGrpSpPr>
          <p:nvPr/>
        </p:nvGrpSpPr>
        <p:grpSpPr bwMode="auto">
          <a:xfrm>
            <a:off x="5197475" y="3844925"/>
            <a:ext cx="3402013" cy="2074863"/>
            <a:chOff x="3240" y="1229"/>
            <a:chExt cx="2143" cy="1307"/>
          </a:xfrm>
        </p:grpSpPr>
        <p:sp>
          <p:nvSpPr>
            <p:cNvPr id="17425" name="Rectangle 42"/>
            <p:cNvSpPr>
              <a:spLocks noChangeArrowheads="1"/>
            </p:cNvSpPr>
            <p:nvPr/>
          </p:nvSpPr>
          <p:spPr bwMode="auto">
            <a:xfrm>
              <a:off x="3399" y="1289"/>
              <a:ext cx="998" cy="1224"/>
            </a:xfrm>
            <a:prstGeom prst="rect">
              <a:avLst/>
            </a:prstGeom>
            <a:noFill/>
            <a:ln w="9525">
              <a:solidFill>
                <a:schemeClr val="tx1"/>
              </a:solidFill>
              <a:miter lim="800000"/>
              <a:headEnd/>
              <a:tailEnd/>
            </a:ln>
          </p:spPr>
          <p:txBody>
            <a:bodyPr wrap="none" anchor="ctr"/>
            <a:lstStyle/>
            <a:p>
              <a:endParaRPr lang="zh-CN" altLang="en-US"/>
            </a:p>
          </p:txBody>
        </p:sp>
        <p:sp>
          <p:nvSpPr>
            <p:cNvPr id="17426" name="Line 43"/>
            <p:cNvSpPr>
              <a:spLocks noChangeShapeType="1"/>
            </p:cNvSpPr>
            <p:nvPr/>
          </p:nvSpPr>
          <p:spPr bwMode="auto">
            <a:xfrm>
              <a:off x="3876" y="1289"/>
              <a:ext cx="0" cy="1225"/>
            </a:xfrm>
            <a:prstGeom prst="line">
              <a:avLst/>
            </a:prstGeom>
            <a:noFill/>
            <a:ln w="9525">
              <a:solidFill>
                <a:schemeClr val="tx1"/>
              </a:solidFill>
              <a:round/>
              <a:headEnd/>
              <a:tailEnd/>
            </a:ln>
          </p:spPr>
          <p:txBody>
            <a:bodyPr/>
            <a:lstStyle/>
            <a:p>
              <a:endParaRPr lang="zh-CN" altLang="en-US"/>
            </a:p>
          </p:txBody>
        </p:sp>
        <p:sp>
          <p:nvSpPr>
            <p:cNvPr id="19" name="Oval 44"/>
            <p:cNvSpPr>
              <a:spLocks noChangeArrowheads="1"/>
            </p:cNvSpPr>
            <p:nvPr/>
          </p:nvSpPr>
          <p:spPr bwMode="auto">
            <a:xfrm>
              <a:off x="3240" y="1720"/>
              <a:ext cx="317" cy="317"/>
            </a:xfrm>
            <a:prstGeom prst="ellipse">
              <a:avLst/>
            </a:prstGeom>
            <a:solidFill>
              <a:schemeClr val="accent4">
                <a:lumMod val="20000"/>
                <a:lumOff val="80000"/>
              </a:schemeClr>
            </a:solidFill>
            <a:ln w="9525">
              <a:solidFill>
                <a:schemeClr val="tx1"/>
              </a:solidFill>
              <a:round/>
              <a:headEnd/>
              <a:tailEnd/>
            </a:ln>
          </p:spPr>
          <p:txBody>
            <a:bodyPr wrap="none" anchor="ctr"/>
            <a:lstStyle/>
            <a:p>
              <a:pPr>
                <a:defRPr/>
              </a:pPr>
              <a:endParaRPr lang="zh-CN" altLang="en-US"/>
            </a:p>
          </p:txBody>
        </p:sp>
        <p:sp>
          <p:nvSpPr>
            <p:cNvPr id="17428" name="Rectangle 45"/>
            <p:cNvSpPr>
              <a:spLocks noChangeArrowheads="1"/>
            </p:cNvSpPr>
            <p:nvPr/>
          </p:nvSpPr>
          <p:spPr bwMode="auto">
            <a:xfrm>
              <a:off x="3819" y="1697"/>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29" name="Line 46"/>
            <p:cNvSpPr>
              <a:spLocks noChangeShapeType="1"/>
            </p:cNvSpPr>
            <p:nvPr/>
          </p:nvSpPr>
          <p:spPr bwMode="auto">
            <a:xfrm>
              <a:off x="3240" y="1878"/>
              <a:ext cx="318" cy="0"/>
            </a:xfrm>
            <a:prstGeom prst="line">
              <a:avLst/>
            </a:prstGeom>
            <a:noFill/>
            <a:ln w="9525">
              <a:solidFill>
                <a:schemeClr val="tx1"/>
              </a:solidFill>
              <a:round/>
              <a:headEnd/>
              <a:tailEnd/>
            </a:ln>
          </p:spPr>
          <p:txBody>
            <a:bodyPr/>
            <a:lstStyle/>
            <a:p>
              <a:endParaRPr lang="zh-CN" altLang="en-US"/>
            </a:p>
          </p:txBody>
        </p:sp>
        <p:sp>
          <p:nvSpPr>
            <p:cNvPr id="17430" name="Text Box 48"/>
            <p:cNvSpPr txBox="1">
              <a:spLocks noChangeArrowheads="1"/>
            </p:cNvSpPr>
            <p:nvPr/>
          </p:nvSpPr>
          <p:spPr bwMode="auto">
            <a:xfrm>
              <a:off x="4079" y="1424"/>
              <a:ext cx="363" cy="327"/>
            </a:xfrm>
            <a:prstGeom prst="rect">
              <a:avLst/>
            </a:prstGeom>
            <a:noFill/>
            <a:ln w="9525">
              <a:noFill/>
              <a:miter lim="800000"/>
              <a:headEnd/>
              <a:tailEnd/>
            </a:ln>
          </p:spPr>
          <p:txBody>
            <a:bodyPr>
              <a:spAutoFit/>
            </a:bodyPr>
            <a:lstStyle/>
            <a:p>
              <a:pPr eaLnBrk="1" hangingPunct="1">
                <a:spcBef>
                  <a:spcPct val="50000"/>
                </a:spcBef>
              </a:pPr>
              <a:r>
                <a:rPr kumimoji="0" lang="en-US" altLang="zh-CN">
                  <a:ea typeface="楷体_GB2312" pitchFamily="49" charset="-122"/>
                </a:rPr>
                <a:t>4</a:t>
              </a:r>
              <a:r>
                <a:rPr kumimoji="0" lang="en-US" altLang="zh-CN" i="1">
                  <a:ea typeface="楷体_GB2312" pitchFamily="49" charset="-122"/>
                </a:rPr>
                <a:t>i</a:t>
              </a:r>
            </a:p>
          </p:txBody>
        </p:sp>
        <p:sp>
          <p:nvSpPr>
            <p:cNvPr id="17431" name="Line 49"/>
            <p:cNvSpPr>
              <a:spLocks noChangeShapeType="1"/>
            </p:cNvSpPr>
            <p:nvPr/>
          </p:nvSpPr>
          <p:spPr bwMode="auto">
            <a:xfrm flipV="1">
              <a:off x="3399" y="1402"/>
              <a:ext cx="0" cy="204"/>
            </a:xfrm>
            <a:prstGeom prst="line">
              <a:avLst/>
            </a:prstGeom>
            <a:noFill/>
            <a:ln w="25400">
              <a:solidFill>
                <a:srgbClr val="FF0000"/>
              </a:solidFill>
              <a:round/>
              <a:headEnd type="triangle" w="med" len="med"/>
              <a:tailEnd/>
            </a:ln>
          </p:spPr>
          <p:txBody>
            <a:bodyPr/>
            <a:lstStyle/>
            <a:p>
              <a:endParaRPr lang="zh-CN" altLang="en-US"/>
            </a:p>
          </p:txBody>
        </p:sp>
        <p:sp>
          <p:nvSpPr>
            <p:cNvPr id="17432" name="Text Box 50"/>
            <p:cNvSpPr txBox="1">
              <a:spLocks noChangeArrowheads="1"/>
            </p:cNvSpPr>
            <p:nvPr/>
          </p:nvSpPr>
          <p:spPr bwMode="auto">
            <a:xfrm>
              <a:off x="3384" y="1358"/>
              <a:ext cx="453"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10A</a:t>
              </a:r>
              <a:endParaRPr kumimoji="0" lang="en-US" altLang="zh-CN" sz="2400" baseline="-25000">
                <a:ea typeface="楷体_GB2312" pitchFamily="49" charset="-122"/>
              </a:endParaRPr>
            </a:p>
          </p:txBody>
        </p:sp>
        <p:sp>
          <p:nvSpPr>
            <p:cNvPr id="17433" name="Text Box 51"/>
            <p:cNvSpPr txBox="1">
              <a:spLocks noChangeArrowheads="1"/>
            </p:cNvSpPr>
            <p:nvPr/>
          </p:nvSpPr>
          <p:spPr bwMode="auto">
            <a:xfrm>
              <a:off x="3894" y="1729"/>
              <a:ext cx="499"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6</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34" name="Text Box 52"/>
            <p:cNvSpPr txBox="1">
              <a:spLocks noChangeArrowheads="1"/>
            </p:cNvSpPr>
            <p:nvPr/>
          </p:nvSpPr>
          <p:spPr bwMode="auto">
            <a:xfrm>
              <a:off x="4828" y="1311"/>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1</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35" name="Line 55"/>
            <p:cNvSpPr>
              <a:spLocks noChangeShapeType="1"/>
            </p:cNvSpPr>
            <p:nvPr/>
          </p:nvSpPr>
          <p:spPr bwMode="auto">
            <a:xfrm flipH="1">
              <a:off x="4397" y="1447"/>
              <a:ext cx="0" cy="182"/>
            </a:xfrm>
            <a:prstGeom prst="line">
              <a:avLst/>
            </a:prstGeom>
            <a:noFill/>
            <a:ln w="25400">
              <a:solidFill>
                <a:srgbClr val="FF0000"/>
              </a:solidFill>
              <a:round/>
              <a:headEnd type="triangle" w="med" len="med"/>
              <a:tailEnd/>
            </a:ln>
          </p:spPr>
          <p:txBody>
            <a:bodyPr/>
            <a:lstStyle/>
            <a:p>
              <a:endParaRPr lang="zh-CN" altLang="en-US"/>
            </a:p>
          </p:txBody>
        </p:sp>
        <p:sp>
          <p:nvSpPr>
            <p:cNvPr id="17436" name="Oval 56"/>
            <p:cNvSpPr>
              <a:spLocks noChangeArrowheads="1"/>
            </p:cNvSpPr>
            <p:nvPr/>
          </p:nvSpPr>
          <p:spPr bwMode="auto">
            <a:xfrm>
              <a:off x="3853" y="1266"/>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37" name="Oval 57"/>
            <p:cNvSpPr>
              <a:spLocks noChangeArrowheads="1"/>
            </p:cNvSpPr>
            <p:nvPr/>
          </p:nvSpPr>
          <p:spPr bwMode="auto">
            <a:xfrm>
              <a:off x="3853" y="2491"/>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38" name="Line 58"/>
            <p:cNvSpPr>
              <a:spLocks noChangeShapeType="1"/>
            </p:cNvSpPr>
            <p:nvPr/>
          </p:nvSpPr>
          <p:spPr bwMode="auto">
            <a:xfrm>
              <a:off x="4397" y="2513"/>
              <a:ext cx="930" cy="0"/>
            </a:xfrm>
            <a:prstGeom prst="line">
              <a:avLst/>
            </a:prstGeom>
            <a:noFill/>
            <a:ln w="9525">
              <a:solidFill>
                <a:schemeClr val="tx1"/>
              </a:solidFill>
              <a:round/>
              <a:headEnd/>
              <a:tailEnd/>
            </a:ln>
          </p:spPr>
          <p:txBody>
            <a:bodyPr/>
            <a:lstStyle/>
            <a:p>
              <a:endParaRPr lang="zh-CN" altLang="en-US"/>
            </a:p>
          </p:txBody>
        </p:sp>
        <p:sp>
          <p:nvSpPr>
            <p:cNvPr id="17439" name="Line 59"/>
            <p:cNvSpPr>
              <a:spLocks noChangeShapeType="1"/>
            </p:cNvSpPr>
            <p:nvPr/>
          </p:nvSpPr>
          <p:spPr bwMode="auto">
            <a:xfrm flipV="1">
              <a:off x="5327" y="1288"/>
              <a:ext cx="0" cy="1225"/>
            </a:xfrm>
            <a:prstGeom prst="line">
              <a:avLst/>
            </a:prstGeom>
            <a:noFill/>
            <a:ln w="9525">
              <a:solidFill>
                <a:schemeClr val="tx1"/>
              </a:solidFill>
              <a:round/>
              <a:headEnd/>
              <a:tailEnd/>
            </a:ln>
          </p:spPr>
          <p:txBody>
            <a:bodyPr/>
            <a:lstStyle/>
            <a:p>
              <a:endParaRPr lang="zh-CN" altLang="en-US"/>
            </a:p>
          </p:txBody>
        </p:sp>
        <p:sp>
          <p:nvSpPr>
            <p:cNvPr id="17440" name="Rectangle 60"/>
            <p:cNvSpPr>
              <a:spLocks noChangeArrowheads="1"/>
            </p:cNvSpPr>
            <p:nvPr/>
          </p:nvSpPr>
          <p:spPr bwMode="auto">
            <a:xfrm>
              <a:off x="5270" y="1699"/>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41" name="Text Box 61"/>
            <p:cNvSpPr txBox="1">
              <a:spLocks noChangeArrowheads="1"/>
            </p:cNvSpPr>
            <p:nvPr/>
          </p:nvSpPr>
          <p:spPr bwMode="auto">
            <a:xfrm>
              <a:off x="4873" y="1765"/>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2</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17442" name="Line 62"/>
            <p:cNvSpPr>
              <a:spLocks noChangeShapeType="1"/>
            </p:cNvSpPr>
            <p:nvPr/>
          </p:nvSpPr>
          <p:spPr bwMode="auto">
            <a:xfrm>
              <a:off x="4397" y="1288"/>
              <a:ext cx="930" cy="0"/>
            </a:xfrm>
            <a:prstGeom prst="line">
              <a:avLst/>
            </a:prstGeom>
            <a:noFill/>
            <a:ln w="9525">
              <a:solidFill>
                <a:schemeClr val="tx1"/>
              </a:solidFill>
              <a:round/>
              <a:headEnd/>
              <a:tailEnd/>
            </a:ln>
          </p:spPr>
          <p:txBody>
            <a:bodyPr/>
            <a:lstStyle/>
            <a:p>
              <a:endParaRPr lang="zh-CN" altLang="en-US"/>
            </a:p>
          </p:txBody>
        </p:sp>
        <p:sp>
          <p:nvSpPr>
            <p:cNvPr id="17443" name="Text Box 63"/>
            <p:cNvSpPr txBox="1">
              <a:spLocks noChangeArrowheads="1"/>
            </p:cNvSpPr>
            <p:nvPr/>
          </p:nvSpPr>
          <p:spPr bwMode="auto">
            <a:xfrm>
              <a:off x="4479" y="1241"/>
              <a:ext cx="249" cy="327"/>
            </a:xfrm>
            <a:prstGeom prst="rect">
              <a:avLst/>
            </a:prstGeom>
            <a:noFill/>
            <a:ln w="9525">
              <a:noFill/>
              <a:miter lim="800000"/>
              <a:headEnd/>
              <a:tailEnd/>
            </a:ln>
          </p:spPr>
          <p:txBody>
            <a:bodyPr>
              <a:spAutoFit/>
            </a:bodyPr>
            <a:lstStyle/>
            <a:p>
              <a:pPr eaLnBrk="1" hangingPunct="1">
                <a:spcBef>
                  <a:spcPct val="50000"/>
                </a:spcBef>
              </a:pPr>
              <a:r>
                <a:rPr kumimoji="0" lang="en-US" altLang="zh-CN" i="1">
                  <a:ea typeface="楷体_GB2312" pitchFamily="49" charset="-122"/>
                </a:rPr>
                <a:t>i</a:t>
              </a:r>
            </a:p>
          </p:txBody>
        </p:sp>
        <p:sp>
          <p:nvSpPr>
            <p:cNvPr id="17444" name="Oval 64"/>
            <p:cNvSpPr>
              <a:spLocks noChangeArrowheads="1"/>
            </p:cNvSpPr>
            <p:nvPr/>
          </p:nvSpPr>
          <p:spPr bwMode="auto">
            <a:xfrm>
              <a:off x="4374" y="249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45" name="Oval 65"/>
            <p:cNvSpPr>
              <a:spLocks noChangeArrowheads="1"/>
            </p:cNvSpPr>
            <p:nvPr/>
          </p:nvSpPr>
          <p:spPr bwMode="auto">
            <a:xfrm>
              <a:off x="4374" y="1266"/>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7446" name="Rectangle 66"/>
            <p:cNvSpPr>
              <a:spLocks noChangeArrowheads="1"/>
            </p:cNvSpPr>
            <p:nvPr/>
          </p:nvSpPr>
          <p:spPr bwMode="auto">
            <a:xfrm>
              <a:off x="4825" y="1229"/>
              <a:ext cx="340" cy="11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447" name="Line 67"/>
            <p:cNvSpPr>
              <a:spLocks noChangeShapeType="1"/>
            </p:cNvSpPr>
            <p:nvPr/>
          </p:nvSpPr>
          <p:spPr bwMode="auto">
            <a:xfrm>
              <a:off x="4533" y="1288"/>
              <a:ext cx="181" cy="0"/>
            </a:xfrm>
            <a:prstGeom prst="line">
              <a:avLst/>
            </a:prstGeom>
            <a:noFill/>
            <a:ln w="25400">
              <a:solidFill>
                <a:srgbClr val="FF0000"/>
              </a:solidFill>
              <a:round/>
              <a:headEnd/>
              <a:tailEnd type="triangle" w="med" len="med"/>
            </a:ln>
          </p:spPr>
          <p:txBody>
            <a:bodyPr/>
            <a:lstStyle/>
            <a:p>
              <a:endParaRPr lang="zh-CN" altLang="en-US"/>
            </a:p>
          </p:txBody>
        </p:sp>
      </p:grpSp>
      <p:sp>
        <p:nvSpPr>
          <p:cNvPr id="17415" name="AutoShape 69"/>
          <p:cNvSpPr>
            <a:spLocks noChangeArrowheads="1"/>
          </p:cNvSpPr>
          <p:nvPr/>
        </p:nvSpPr>
        <p:spPr bwMode="auto">
          <a:xfrm>
            <a:off x="4398963" y="4791075"/>
            <a:ext cx="647700" cy="287338"/>
          </a:xfrm>
          <a:prstGeom prst="leftRightArrow">
            <a:avLst>
              <a:gd name="adj1" fmla="val 50000"/>
              <a:gd name="adj2" fmla="val 72383"/>
            </a:avLst>
          </a:prstGeom>
          <a:solidFill>
            <a:schemeClr val="bg1"/>
          </a:solidFill>
          <a:ln w="28575" algn="ctr">
            <a:solidFill>
              <a:schemeClr val="tx1"/>
            </a:solidFill>
            <a:miter lim="800000"/>
            <a:headEnd/>
            <a:tailEnd/>
          </a:ln>
        </p:spPr>
        <p:txBody>
          <a:bodyPr wrap="none" anchor="ctr"/>
          <a:lstStyle/>
          <a:p>
            <a:endParaRPr lang="zh-CN" altLang="en-US"/>
          </a:p>
        </p:txBody>
      </p:sp>
      <p:sp>
        <p:nvSpPr>
          <p:cNvPr id="15381" name="AutoShape 210"/>
          <p:cNvSpPr>
            <a:spLocks noChangeArrowheads="1"/>
          </p:cNvSpPr>
          <p:nvPr/>
        </p:nvSpPr>
        <p:spPr bwMode="auto">
          <a:xfrm>
            <a:off x="1870075" y="4637088"/>
            <a:ext cx="373063" cy="642937"/>
          </a:xfrm>
          <a:prstGeom prst="diamond">
            <a:avLst/>
          </a:prstGeom>
          <a:solidFill>
            <a:schemeClr val="accent4">
              <a:lumMod val="20000"/>
              <a:lumOff val="80000"/>
            </a:schemeClr>
          </a:solidFill>
          <a:ln w="34925">
            <a:solidFill>
              <a:schemeClr val="tx1"/>
            </a:solidFill>
            <a:miter lim="800000"/>
            <a:headEnd/>
            <a:tailEnd/>
          </a:ln>
        </p:spPr>
        <p:txBody>
          <a:bodyPr wrap="none" anchor="ctr"/>
          <a:lstStyle/>
          <a:p>
            <a:pPr>
              <a:defRPr/>
            </a:pPr>
            <a:endParaRPr lang="zh-CN" altLang="en-US"/>
          </a:p>
        </p:txBody>
      </p:sp>
      <p:sp>
        <p:nvSpPr>
          <p:cNvPr id="17417" name="Line 211"/>
          <p:cNvSpPr>
            <a:spLocks noChangeShapeType="1"/>
          </p:cNvSpPr>
          <p:nvPr/>
        </p:nvSpPr>
        <p:spPr bwMode="auto">
          <a:xfrm>
            <a:off x="1878013" y="4956175"/>
            <a:ext cx="360362" cy="0"/>
          </a:xfrm>
          <a:prstGeom prst="line">
            <a:avLst/>
          </a:prstGeom>
          <a:noFill/>
          <a:ln w="25400">
            <a:solidFill>
              <a:schemeClr val="tx1"/>
            </a:solidFill>
            <a:round/>
            <a:headEnd/>
            <a:tailEnd type="none" w="lg" len="lg"/>
          </a:ln>
        </p:spPr>
        <p:txBody>
          <a:bodyPr>
            <a:spAutoFit/>
          </a:bodyPr>
          <a:lstStyle/>
          <a:p>
            <a:endParaRPr lang="zh-CN" altLang="en-US"/>
          </a:p>
        </p:txBody>
      </p:sp>
      <p:sp>
        <p:nvSpPr>
          <p:cNvPr id="79" name="AutoShape 210"/>
          <p:cNvSpPr>
            <a:spLocks noChangeArrowheads="1"/>
          </p:cNvSpPr>
          <p:nvPr/>
        </p:nvSpPr>
        <p:spPr bwMode="auto">
          <a:xfrm>
            <a:off x="6854825" y="4608513"/>
            <a:ext cx="371475" cy="642937"/>
          </a:xfrm>
          <a:prstGeom prst="diamond">
            <a:avLst/>
          </a:prstGeom>
          <a:solidFill>
            <a:schemeClr val="accent4">
              <a:lumMod val="20000"/>
              <a:lumOff val="80000"/>
            </a:schemeClr>
          </a:solidFill>
          <a:ln w="34925">
            <a:solidFill>
              <a:schemeClr val="tx1"/>
            </a:solidFill>
            <a:miter lim="800000"/>
            <a:headEnd/>
            <a:tailEnd/>
          </a:ln>
        </p:spPr>
        <p:txBody>
          <a:bodyPr wrap="none" anchor="ctr"/>
          <a:lstStyle/>
          <a:p>
            <a:pPr>
              <a:defRPr/>
            </a:pPr>
            <a:endParaRPr lang="zh-CN" altLang="en-US"/>
          </a:p>
        </p:txBody>
      </p:sp>
      <p:sp>
        <p:nvSpPr>
          <p:cNvPr id="17419" name="Line 211"/>
          <p:cNvSpPr>
            <a:spLocks noChangeShapeType="1"/>
          </p:cNvSpPr>
          <p:nvPr/>
        </p:nvSpPr>
        <p:spPr bwMode="auto">
          <a:xfrm>
            <a:off x="6861175" y="4929188"/>
            <a:ext cx="360363" cy="0"/>
          </a:xfrm>
          <a:prstGeom prst="line">
            <a:avLst/>
          </a:prstGeom>
          <a:noFill/>
          <a:ln w="25400">
            <a:solidFill>
              <a:schemeClr val="tx1"/>
            </a:solidFill>
            <a:round/>
            <a:headEnd/>
            <a:tailEnd type="none" w="lg" len="lg"/>
          </a:ln>
        </p:spPr>
        <p:txBody>
          <a:bodyPr>
            <a:spAutoFit/>
          </a:bodyPr>
          <a:lstStyle/>
          <a:p>
            <a:endParaRPr lang="zh-CN" altLang="en-US"/>
          </a:p>
        </p:txBody>
      </p:sp>
      <p:sp>
        <p:nvSpPr>
          <p:cNvPr id="17420" name="Rectangle 92"/>
          <p:cNvSpPr>
            <a:spLocks noChangeArrowheads="1"/>
          </p:cNvSpPr>
          <p:nvPr/>
        </p:nvSpPr>
        <p:spPr bwMode="auto">
          <a:xfrm>
            <a:off x="903288" y="3494088"/>
            <a:ext cx="361950" cy="519112"/>
          </a:xfrm>
          <a:prstGeom prst="rect">
            <a:avLst/>
          </a:prstGeom>
          <a:noFill/>
          <a:ln w="9525" algn="ctr">
            <a:noFill/>
            <a:miter lim="800000"/>
            <a:headEnd/>
            <a:tailEnd/>
          </a:ln>
        </p:spPr>
        <p:txBody>
          <a:bodyPr wrap="none">
            <a:spAutoFit/>
          </a:bodyPr>
          <a:lstStyle/>
          <a:p>
            <a:r>
              <a:rPr kumimoji="0" lang="en-US" altLang="zh-CN"/>
              <a:t>a</a:t>
            </a:r>
          </a:p>
        </p:txBody>
      </p:sp>
      <p:sp>
        <p:nvSpPr>
          <p:cNvPr id="17421" name="Rectangle 92"/>
          <p:cNvSpPr>
            <a:spLocks noChangeArrowheads="1"/>
          </p:cNvSpPr>
          <p:nvPr/>
        </p:nvSpPr>
        <p:spPr bwMode="auto">
          <a:xfrm>
            <a:off x="890588" y="5802313"/>
            <a:ext cx="385762" cy="523875"/>
          </a:xfrm>
          <a:prstGeom prst="rect">
            <a:avLst/>
          </a:prstGeom>
          <a:noFill/>
          <a:ln w="9525" algn="ctr">
            <a:noFill/>
            <a:miter lim="800000"/>
            <a:headEnd/>
            <a:tailEnd/>
          </a:ln>
        </p:spPr>
        <p:txBody>
          <a:bodyPr wrap="none">
            <a:spAutoFit/>
          </a:bodyPr>
          <a:lstStyle/>
          <a:p>
            <a:r>
              <a:rPr kumimoji="0" lang="en-US" altLang="zh-CN"/>
              <a:t>b</a:t>
            </a:r>
          </a:p>
        </p:txBody>
      </p:sp>
      <p:sp>
        <p:nvSpPr>
          <p:cNvPr id="17422" name="Rectangle 92"/>
          <p:cNvSpPr>
            <a:spLocks noChangeArrowheads="1"/>
          </p:cNvSpPr>
          <p:nvPr/>
        </p:nvSpPr>
        <p:spPr bwMode="auto">
          <a:xfrm>
            <a:off x="6032500" y="3451225"/>
            <a:ext cx="361950" cy="519113"/>
          </a:xfrm>
          <a:prstGeom prst="rect">
            <a:avLst/>
          </a:prstGeom>
          <a:noFill/>
          <a:ln w="9525" algn="ctr">
            <a:noFill/>
            <a:miter lim="800000"/>
            <a:headEnd/>
            <a:tailEnd/>
          </a:ln>
        </p:spPr>
        <p:txBody>
          <a:bodyPr wrap="none">
            <a:spAutoFit/>
          </a:bodyPr>
          <a:lstStyle/>
          <a:p>
            <a:r>
              <a:rPr kumimoji="0" lang="en-US" altLang="zh-CN"/>
              <a:t>a</a:t>
            </a:r>
          </a:p>
        </p:txBody>
      </p:sp>
      <p:sp>
        <p:nvSpPr>
          <p:cNvPr id="17423" name="Rectangle 92"/>
          <p:cNvSpPr>
            <a:spLocks noChangeArrowheads="1"/>
          </p:cNvSpPr>
          <p:nvPr/>
        </p:nvSpPr>
        <p:spPr bwMode="auto">
          <a:xfrm>
            <a:off x="6035675" y="5849938"/>
            <a:ext cx="384175" cy="523875"/>
          </a:xfrm>
          <a:prstGeom prst="rect">
            <a:avLst/>
          </a:prstGeom>
          <a:noFill/>
          <a:ln w="9525" algn="ctr">
            <a:noFill/>
            <a:miter lim="800000"/>
            <a:headEnd/>
            <a:tailEnd/>
          </a:ln>
        </p:spPr>
        <p:txBody>
          <a:bodyPr wrap="none">
            <a:spAutoFit/>
          </a:bodyPr>
          <a:lstStyle/>
          <a:p>
            <a:r>
              <a:rPr kumimoji="0" lang="en-US" altLang="zh-CN"/>
              <a:t>b</a:t>
            </a:r>
          </a:p>
        </p:txBody>
      </p:sp>
      <p:sp>
        <p:nvSpPr>
          <p:cNvPr id="17424"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1588" y="2479675"/>
            <a:ext cx="9144000" cy="0"/>
          </a:xfrm>
          <a:prstGeom prst="rect">
            <a:avLst/>
          </a:prstGeom>
          <a:noFill/>
          <a:ln w="9525">
            <a:noFill/>
            <a:miter lim="800000"/>
            <a:headEnd/>
            <a:tailEnd/>
          </a:ln>
        </p:spPr>
        <p:txBody>
          <a:bodyPr>
            <a:spAutoFit/>
          </a:bodyPr>
          <a:lstStyle/>
          <a:p>
            <a:endParaRPr lang="zh-CN" altLang="en-US"/>
          </a:p>
        </p:txBody>
      </p:sp>
      <p:sp>
        <p:nvSpPr>
          <p:cNvPr id="18435" name="Rectangle 129"/>
          <p:cNvSpPr>
            <a:spLocks noChangeArrowheads="1"/>
          </p:cNvSpPr>
          <p:nvPr/>
        </p:nvSpPr>
        <p:spPr bwMode="auto">
          <a:xfrm>
            <a:off x="511175" y="296863"/>
            <a:ext cx="4095750" cy="584200"/>
          </a:xfrm>
          <a:prstGeom prst="rect">
            <a:avLst/>
          </a:prstGeom>
          <a:noFill/>
          <a:ln w="9525" algn="ctr">
            <a:noFill/>
            <a:miter lim="800000"/>
            <a:headEnd/>
            <a:tailEnd/>
          </a:ln>
        </p:spPr>
        <p:txBody>
          <a:bodyPr>
            <a:spAutoFit/>
          </a:bodyPr>
          <a:lstStyle/>
          <a:p>
            <a:pPr algn="l" eaLnBrk="1" hangingPunct="1"/>
            <a:r>
              <a:rPr lang="en-US" altLang="zh-CN" sz="3200">
                <a:solidFill>
                  <a:srgbClr val="FF0000"/>
                </a:solidFill>
                <a:latin typeface="华文仿宋" pitchFamily="2" charset="-122"/>
                <a:ea typeface="华文仿宋" pitchFamily="2" charset="-122"/>
              </a:rPr>
              <a:t>4.  </a:t>
            </a:r>
            <a:r>
              <a:rPr lang="zh-CN" altLang="en-US" sz="3200">
                <a:solidFill>
                  <a:srgbClr val="FF0000"/>
                </a:solidFill>
                <a:latin typeface="华文仿宋" pitchFamily="2" charset="-122"/>
                <a:ea typeface="华文仿宋" pitchFamily="2" charset="-122"/>
              </a:rPr>
              <a:t>受控源的伏安特性</a:t>
            </a:r>
          </a:p>
        </p:txBody>
      </p:sp>
      <p:sp>
        <p:nvSpPr>
          <p:cNvPr id="18436" name="Text Box 130"/>
          <p:cNvSpPr txBox="1">
            <a:spLocks noChangeArrowheads="1"/>
          </p:cNvSpPr>
          <p:nvPr/>
        </p:nvSpPr>
        <p:spPr bwMode="auto">
          <a:xfrm>
            <a:off x="569913" y="2967038"/>
            <a:ext cx="3852862" cy="492125"/>
          </a:xfrm>
          <a:prstGeom prst="rect">
            <a:avLst/>
          </a:prstGeom>
          <a:noFill/>
          <a:ln w="9525">
            <a:noFill/>
            <a:miter lim="800000"/>
            <a:headEnd/>
            <a:tailEnd/>
          </a:ln>
        </p:spPr>
        <p:txBody>
          <a:bodyPr wrap="none">
            <a:spAutoFit/>
          </a:bodyPr>
          <a:lstStyle/>
          <a:p>
            <a:pPr algn="l" eaLnBrk="1" hangingPunct="1"/>
            <a:r>
              <a:rPr lang="zh-CN" altLang="en-US" sz="2600">
                <a:solidFill>
                  <a:srgbClr val="0000FF"/>
                </a:solidFill>
                <a:latin typeface="华文中宋" pitchFamily="2" charset="-122"/>
                <a:ea typeface="华文中宋" pitchFamily="2" charset="-122"/>
              </a:rPr>
              <a:t>受控电压源伏安特性曲线</a:t>
            </a:r>
          </a:p>
        </p:txBody>
      </p:sp>
      <p:sp>
        <p:nvSpPr>
          <p:cNvPr id="18437" name="Line 147"/>
          <p:cNvSpPr>
            <a:spLocks noChangeShapeType="1"/>
          </p:cNvSpPr>
          <p:nvPr/>
        </p:nvSpPr>
        <p:spPr bwMode="auto">
          <a:xfrm>
            <a:off x="1025525" y="1598613"/>
            <a:ext cx="1898650" cy="0"/>
          </a:xfrm>
          <a:prstGeom prst="line">
            <a:avLst/>
          </a:prstGeom>
          <a:noFill/>
          <a:ln w="38100">
            <a:solidFill>
              <a:srgbClr val="CC00FF"/>
            </a:solidFill>
            <a:round/>
            <a:headEnd/>
            <a:tailEnd type="none" w="lg" len="lg"/>
          </a:ln>
        </p:spPr>
        <p:txBody>
          <a:bodyPr>
            <a:spAutoFit/>
          </a:bodyPr>
          <a:lstStyle/>
          <a:p>
            <a:endParaRPr lang="zh-CN" altLang="en-US"/>
          </a:p>
        </p:txBody>
      </p:sp>
      <p:sp>
        <p:nvSpPr>
          <p:cNvPr id="18438" name="Line 149"/>
          <p:cNvSpPr>
            <a:spLocks noChangeShapeType="1"/>
          </p:cNvSpPr>
          <p:nvPr/>
        </p:nvSpPr>
        <p:spPr bwMode="auto">
          <a:xfrm>
            <a:off x="1012825" y="2016125"/>
            <a:ext cx="1898650" cy="0"/>
          </a:xfrm>
          <a:prstGeom prst="line">
            <a:avLst/>
          </a:prstGeom>
          <a:noFill/>
          <a:ln w="38100">
            <a:solidFill>
              <a:srgbClr val="CC00FF"/>
            </a:solidFill>
            <a:round/>
            <a:headEnd/>
            <a:tailEnd type="none" w="lg" len="lg"/>
          </a:ln>
        </p:spPr>
        <p:txBody>
          <a:bodyPr>
            <a:spAutoFit/>
          </a:bodyPr>
          <a:lstStyle/>
          <a:p>
            <a:endParaRPr lang="zh-CN" altLang="en-US"/>
          </a:p>
        </p:txBody>
      </p:sp>
      <p:sp>
        <p:nvSpPr>
          <p:cNvPr id="18439" name="Text Box 150"/>
          <p:cNvSpPr txBox="1">
            <a:spLocks noChangeArrowheads="1"/>
          </p:cNvSpPr>
          <p:nvPr/>
        </p:nvSpPr>
        <p:spPr bwMode="auto">
          <a:xfrm>
            <a:off x="2974975" y="1323975"/>
            <a:ext cx="134620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2</a:t>
            </a:r>
            <a:r>
              <a:rPr lang="en-US" altLang="zh-CN" sz="2400">
                <a:solidFill>
                  <a:schemeClr val="accent2"/>
                </a:solidFill>
                <a:ea typeface="宋体" pitchFamily="2" charset="-122"/>
              </a:rPr>
              <a:t>= </a:t>
            </a:r>
            <a:r>
              <a:rPr lang="en-US" altLang="zh-CN" sz="2400" i="1">
                <a:solidFill>
                  <a:schemeClr val="accent2"/>
                </a:solidFill>
                <a:ea typeface="宋体" pitchFamily="2" charset="-122"/>
                <a:cs typeface="Times New Roman" pitchFamily="18" charset="0"/>
              </a:rPr>
              <a:t>µu</a:t>
            </a:r>
            <a:r>
              <a:rPr lang="en-US" altLang="zh-CN" sz="2400" baseline="-25000">
                <a:solidFill>
                  <a:schemeClr val="accent2"/>
                </a:solidFill>
                <a:ea typeface="宋体" pitchFamily="2" charset="-122"/>
                <a:cs typeface="Times New Roman" pitchFamily="18" charset="0"/>
              </a:rPr>
              <a:t>1</a:t>
            </a:r>
            <a:endParaRPr lang="el-GR" altLang="zh-CN" sz="2400" baseline="-25000">
              <a:solidFill>
                <a:schemeClr val="accent2"/>
              </a:solidFill>
              <a:ea typeface="宋体" pitchFamily="2" charset="-122"/>
              <a:cs typeface="Times New Roman" pitchFamily="18" charset="0"/>
            </a:endParaRPr>
          </a:p>
        </p:txBody>
      </p:sp>
      <p:sp>
        <p:nvSpPr>
          <p:cNvPr id="18440" name="Text Box 152"/>
          <p:cNvSpPr txBox="1">
            <a:spLocks noChangeArrowheads="1"/>
          </p:cNvSpPr>
          <p:nvPr/>
        </p:nvSpPr>
        <p:spPr bwMode="auto">
          <a:xfrm>
            <a:off x="2974975" y="1751013"/>
            <a:ext cx="134620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u</a:t>
            </a:r>
            <a:r>
              <a:rPr lang="en-US" altLang="zh-CN" sz="2400" baseline="-25000">
                <a:solidFill>
                  <a:schemeClr val="accent2"/>
                </a:solidFill>
                <a:ea typeface="宋体" pitchFamily="2" charset="-122"/>
              </a:rPr>
              <a:t>2</a:t>
            </a:r>
            <a:r>
              <a:rPr lang="en-US" altLang="zh-CN" sz="2400">
                <a:solidFill>
                  <a:schemeClr val="accent2"/>
                </a:solidFill>
                <a:ea typeface="宋体" pitchFamily="2" charset="-122"/>
              </a:rPr>
              <a:t>= </a:t>
            </a:r>
            <a:r>
              <a:rPr lang="en-US" altLang="zh-CN" sz="2400" i="1">
                <a:solidFill>
                  <a:schemeClr val="accent2"/>
                </a:solidFill>
                <a:ea typeface="宋体" pitchFamily="2" charset="-122"/>
                <a:cs typeface="Times New Roman" pitchFamily="18" charset="0"/>
              </a:rPr>
              <a:t>ri</a:t>
            </a:r>
            <a:r>
              <a:rPr lang="en-US" altLang="zh-CN" sz="2400" baseline="-25000">
                <a:solidFill>
                  <a:schemeClr val="accent2"/>
                </a:solidFill>
                <a:ea typeface="宋体" pitchFamily="2" charset="-122"/>
                <a:cs typeface="Times New Roman" pitchFamily="18" charset="0"/>
              </a:rPr>
              <a:t>1</a:t>
            </a:r>
            <a:endParaRPr lang="el-GR" altLang="zh-CN" sz="2400" baseline="-25000">
              <a:solidFill>
                <a:schemeClr val="accent2"/>
              </a:solidFill>
              <a:ea typeface="宋体" pitchFamily="2" charset="-122"/>
              <a:cs typeface="Times New Roman" pitchFamily="18" charset="0"/>
            </a:endParaRPr>
          </a:p>
        </p:txBody>
      </p:sp>
      <p:sp>
        <p:nvSpPr>
          <p:cNvPr id="18441" name="Text Box 131"/>
          <p:cNvSpPr txBox="1">
            <a:spLocks noChangeArrowheads="1"/>
          </p:cNvSpPr>
          <p:nvPr/>
        </p:nvSpPr>
        <p:spPr bwMode="auto">
          <a:xfrm>
            <a:off x="4730750" y="2959100"/>
            <a:ext cx="3959225" cy="493713"/>
          </a:xfrm>
          <a:prstGeom prst="rect">
            <a:avLst/>
          </a:prstGeom>
          <a:noFill/>
          <a:ln w="9525">
            <a:noFill/>
            <a:miter lim="800000"/>
            <a:headEnd/>
            <a:tailEnd/>
          </a:ln>
        </p:spPr>
        <p:txBody>
          <a:bodyPr wrap="none">
            <a:spAutoFit/>
          </a:bodyPr>
          <a:lstStyle/>
          <a:p>
            <a:pPr algn="l" eaLnBrk="1" hangingPunct="1"/>
            <a:r>
              <a:rPr lang="en-US" altLang="zh-CN" sz="2600">
                <a:solidFill>
                  <a:srgbClr val="9933FF"/>
                </a:solidFill>
                <a:latin typeface="华文中宋" pitchFamily="2" charset="-122"/>
                <a:ea typeface="华文中宋" pitchFamily="2" charset="-122"/>
              </a:rPr>
              <a:t> </a:t>
            </a:r>
            <a:r>
              <a:rPr lang="zh-CN" altLang="en-US" sz="2600">
                <a:solidFill>
                  <a:srgbClr val="0000FF"/>
                </a:solidFill>
                <a:latin typeface="华文中宋" pitchFamily="2" charset="-122"/>
                <a:ea typeface="华文中宋" pitchFamily="2" charset="-122"/>
              </a:rPr>
              <a:t>受控电流源伏安特性曲线</a:t>
            </a:r>
          </a:p>
        </p:txBody>
      </p:sp>
      <p:sp>
        <p:nvSpPr>
          <p:cNvPr id="18442" name="Line 136"/>
          <p:cNvSpPr>
            <a:spLocks noChangeShapeType="1"/>
          </p:cNvSpPr>
          <p:nvPr/>
        </p:nvSpPr>
        <p:spPr bwMode="auto">
          <a:xfrm>
            <a:off x="5327650" y="1555750"/>
            <a:ext cx="1900238" cy="0"/>
          </a:xfrm>
          <a:prstGeom prst="line">
            <a:avLst/>
          </a:prstGeom>
          <a:noFill/>
          <a:ln w="38100">
            <a:solidFill>
              <a:srgbClr val="CC00FF"/>
            </a:solidFill>
            <a:round/>
            <a:headEnd/>
            <a:tailEnd type="none" w="lg" len="lg"/>
          </a:ln>
        </p:spPr>
        <p:txBody>
          <a:bodyPr>
            <a:spAutoFit/>
          </a:bodyPr>
          <a:lstStyle/>
          <a:p>
            <a:endParaRPr lang="zh-CN" altLang="en-US"/>
          </a:p>
        </p:txBody>
      </p:sp>
      <p:sp>
        <p:nvSpPr>
          <p:cNvPr id="18443" name="Line 138"/>
          <p:cNvSpPr>
            <a:spLocks noChangeShapeType="1"/>
          </p:cNvSpPr>
          <p:nvPr/>
        </p:nvSpPr>
        <p:spPr bwMode="auto">
          <a:xfrm>
            <a:off x="5316538" y="2403475"/>
            <a:ext cx="1900237" cy="0"/>
          </a:xfrm>
          <a:prstGeom prst="line">
            <a:avLst/>
          </a:prstGeom>
          <a:noFill/>
          <a:ln w="38100">
            <a:solidFill>
              <a:srgbClr val="CC00FF"/>
            </a:solidFill>
            <a:round/>
            <a:headEnd/>
            <a:tailEnd type="none" w="lg" len="lg"/>
          </a:ln>
        </p:spPr>
        <p:txBody>
          <a:bodyPr>
            <a:spAutoFit/>
          </a:bodyPr>
          <a:lstStyle/>
          <a:p>
            <a:endParaRPr lang="zh-CN" altLang="en-US"/>
          </a:p>
        </p:txBody>
      </p:sp>
      <p:sp>
        <p:nvSpPr>
          <p:cNvPr id="18444" name="Text Box 163"/>
          <p:cNvSpPr txBox="1">
            <a:spLocks noChangeArrowheads="1"/>
          </p:cNvSpPr>
          <p:nvPr/>
        </p:nvSpPr>
        <p:spPr bwMode="auto">
          <a:xfrm>
            <a:off x="7285038" y="1308100"/>
            <a:ext cx="134620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i</a:t>
            </a:r>
            <a:r>
              <a:rPr lang="en-US" altLang="zh-CN" sz="2400" baseline="-25000">
                <a:solidFill>
                  <a:schemeClr val="accent2"/>
                </a:solidFill>
                <a:ea typeface="宋体" pitchFamily="2" charset="-122"/>
              </a:rPr>
              <a:t>2</a:t>
            </a:r>
            <a:r>
              <a:rPr lang="en-US" altLang="zh-CN" sz="2400">
                <a:solidFill>
                  <a:schemeClr val="accent2"/>
                </a:solidFill>
                <a:ea typeface="宋体" pitchFamily="2" charset="-122"/>
              </a:rPr>
              <a:t>= </a:t>
            </a:r>
            <a:r>
              <a:rPr lang="en-US" altLang="zh-CN" sz="2400" i="1">
                <a:solidFill>
                  <a:schemeClr val="accent2"/>
                </a:solidFill>
                <a:ea typeface="宋体" pitchFamily="2" charset="-122"/>
                <a:cs typeface="Times New Roman" pitchFamily="18" charset="0"/>
              </a:rPr>
              <a:t>gu</a:t>
            </a:r>
            <a:r>
              <a:rPr lang="en-US" altLang="zh-CN" sz="2400" baseline="-25000">
                <a:solidFill>
                  <a:schemeClr val="accent2"/>
                </a:solidFill>
                <a:ea typeface="宋体" pitchFamily="2" charset="-122"/>
                <a:cs typeface="Times New Roman" pitchFamily="18" charset="0"/>
              </a:rPr>
              <a:t>1</a:t>
            </a:r>
            <a:endParaRPr lang="el-GR" altLang="zh-CN" sz="2400" baseline="-25000">
              <a:solidFill>
                <a:schemeClr val="accent2"/>
              </a:solidFill>
              <a:ea typeface="宋体" pitchFamily="2" charset="-122"/>
              <a:cs typeface="Times New Roman" pitchFamily="18" charset="0"/>
            </a:endParaRPr>
          </a:p>
        </p:txBody>
      </p:sp>
      <p:grpSp>
        <p:nvGrpSpPr>
          <p:cNvPr id="18445" name="组合 32"/>
          <p:cNvGrpSpPr>
            <a:grpSpLocks/>
          </p:cNvGrpSpPr>
          <p:nvPr/>
        </p:nvGrpSpPr>
        <p:grpSpPr bwMode="auto">
          <a:xfrm>
            <a:off x="641350" y="930275"/>
            <a:ext cx="7458075" cy="1938338"/>
            <a:chOff x="641350" y="930275"/>
            <a:chExt cx="7458075" cy="1938338"/>
          </a:xfrm>
        </p:grpSpPr>
        <p:sp>
          <p:nvSpPr>
            <p:cNvPr id="18458" name="Line 145"/>
            <p:cNvSpPr>
              <a:spLocks noChangeShapeType="1"/>
            </p:cNvSpPr>
            <p:nvPr/>
          </p:nvSpPr>
          <p:spPr bwMode="auto">
            <a:xfrm>
              <a:off x="641350" y="2308225"/>
              <a:ext cx="2592388" cy="3175"/>
            </a:xfrm>
            <a:prstGeom prst="line">
              <a:avLst/>
            </a:prstGeom>
            <a:noFill/>
            <a:ln w="25400">
              <a:solidFill>
                <a:schemeClr val="tx1"/>
              </a:solidFill>
              <a:round/>
              <a:headEnd/>
              <a:tailEnd type="stealth" w="med" len="lg"/>
            </a:ln>
          </p:spPr>
          <p:txBody>
            <a:bodyPr>
              <a:spAutoFit/>
            </a:bodyPr>
            <a:lstStyle/>
            <a:p>
              <a:endParaRPr lang="zh-CN" altLang="en-US"/>
            </a:p>
          </p:txBody>
        </p:sp>
        <p:sp>
          <p:nvSpPr>
            <p:cNvPr id="18459" name="Line 146"/>
            <p:cNvSpPr>
              <a:spLocks noChangeShapeType="1"/>
            </p:cNvSpPr>
            <p:nvPr/>
          </p:nvSpPr>
          <p:spPr bwMode="auto">
            <a:xfrm flipV="1">
              <a:off x="1897063" y="1139825"/>
              <a:ext cx="0" cy="1728788"/>
            </a:xfrm>
            <a:prstGeom prst="line">
              <a:avLst/>
            </a:prstGeom>
            <a:noFill/>
            <a:ln w="25400">
              <a:solidFill>
                <a:schemeClr val="tx1"/>
              </a:solidFill>
              <a:round/>
              <a:headEnd/>
              <a:tailEnd type="stealth" w="med" len="lg"/>
            </a:ln>
          </p:spPr>
          <p:txBody>
            <a:bodyPr>
              <a:spAutoFit/>
            </a:bodyPr>
            <a:lstStyle/>
            <a:p>
              <a:endParaRPr lang="zh-CN" altLang="en-US"/>
            </a:p>
          </p:txBody>
        </p:sp>
        <p:sp>
          <p:nvSpPr>
            <p:cNvPr id="18460" name="Text Box 153"/>
            <p:cNvSpPr txBox="1">
              <a:spLocks noChangeArrowheads="1"/>
            </p:cNvSpPr>
            <p:nvPr/>
          </p:nvSpPr>
          <p:spPr bwMode="auto">
            <a:xfrm>
              <a:off x="1933575" y="979488"/>
              <a:ext cx="655638"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2</a:t>
              </a:r>
            </a:p>
          </p:txBody>
        </p:sp>
        <p:sp>
          <p:nvSpPr>
            <p:cNvPr id="18461" name="Rectangle 161"/>
            <p:cNvSpPr>
              <a:spLocks noChangeArrowheads="1"/>
            </p:cNvSpPr>
            <p:nvPr/>
          </p:nvSpPr>
          <p:spPr bwMode="auto">
            <a:xfrm>
              <a:off x="3260725" y="2071688"/>
              <a:ext cx="369888" cy="457200"/>
            </a:xfrm>
            <a:prstGeom prst="rect">
              <a:avLst/>
            </a:prstGeom>
            <a:noFill/>
            <a:ln w="9525">
              <a:noFill/>
              <a:miter lim="800000"/>
              <a:headEnd/>
              <a:tailEnd/>
            </a:ln>
          </p:spPr>
          <p:txBody>
            <a:bodyPr wrap="none">
              <a:spAutoFit/>
            </a:bodyPr>
            <a:lstStyle/>
            <a:p>
              <a:pPr eaLnBrk="1" hangingPunct="1">
                <a:spcBef>
                  <a:spcPct val="50000"/>
                </a:spcBef>
              </a:pPr>
              <a:r>
                <a:rPr lang="en-US" altLang="zh-CN" sz="2400" i="1">
                  <a:ea typeface="宋体" pitchFamily="2" charset="-122"/>
                </a:rPr>
                <a:t>i</a:t>
              </a:r>
              <a:r>
                <a:rPr lang="en-US" altLang="zh-CN" sz="2400" baseline="-25000">
                  <a:ea typeface="宋体" pitchFamily="2" charset="-122"/>
                </a:rPr>
                <a:t>2</a:t>
              </a:r>
            </a:p>
          </p:txBody>
        </p:sp>
        <p:sp>
          <p:nvSpPr>
            <p:cNvPr id="18462" name="Line 134"/>
            <p:cNvSpPr>
              <a:spLocks noChangeShapeType="1"/>
            </p:cNvSpPr>
            <p:nvPr/>
          </p:nvSpPr>
          <p:spPr bwMode="auto">
            <a:xfrm flipV="1">
              <a:off x="5043488" y="2112963"/>
              <a:ext cx="2411412" cy="3175"/>
            </a:xfrm>
            <a:prstGeom prst="line">
              <a:avLst/>
            </a:prstGeom>
            <a:noFill/>
            <a:ln w="25400">
              <a:solidFill>
                <a:schemeClr val="tx1"/>
              </a:solidFill>
              <a:round/>
              <a:headEnd/>
              <a:tailEnd type="stealth" w="med" len="lg"/>
            </a:ln>
          </p:spPr>
          <p:txBody>
            <a:bodyPr>
              <a:spAutoFit/>
            </a:bodyPr>
            <a:lstStyle/>
            <a:p>
              <a:endParaRPr lang="zh-CN" altLang="en-US"/>
            </a:p>
          </p:txBody>
        </p:sp>
        <p:sp>
          <p:nvSpPr>
            <p:cNvPr id="18463" name="Line 135"/>
            <p:cNvSpPr>
              <a:spLocks noChangeShapeType="1"/>
            </p:cNvSpPr>
            <p:nvPr/>
          </p:nvSpPr>
          <p:spPr bwMode="auto">
            <a:xfrm flipV="1">
              <a:off x="6230938" y="1174750"/>
              <a:ext cx="0" cy="1655763"/>
            </a:xfrm>
            <a:prstGeom prst="line">
              <a:avLst/>
            </a:prstGeom>
            <a:noFill/>
            <a:ln w="25400">
              <a:solidFill>
                <a:schemeClr val="tx1"/>
              </a:solidFill>
              <a:round/>
              <a:headEnd/>
              <a:tailEnd type="stealth" w="med" len="lg"/>
            </a:ln>
          </p:spPr>
          <p:txBody>
            <a:bodyPr>
              <a:spAutoFit/>
            </a:bodyPr>
            <a:lstStyle/>
            <a:p>
              <a:endParaRPr lang="zh-CN" altLang="en-US"/>
            </a:p>
          </p:txBody>
        </p:sp>
        <p:sp>
          <p:nvSpPr>
            <p:cNvPr id="18464" name="Text Box 160"/>
            <p:cNvSpPr txBox="1">
              <a:spLocks noChangeArrowheads="1"/>
            </p:cNvSpPr>
            <p:nvPr/>
          </p:nvSpPr>
          <p:spPr bwMode="auto">
            <a:xfrm>
              <a:off x="6284913" y="930275"/>
              <a:ext cx="654050"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i</a:t>
              </a:r>
              <a:r>
                <a:rPr lang="en-US" altLang="zh-CN" sz="2400" baseline="-25000">
                  <a:ea typeface="宋体" pitchFamily="2" charset="-122"/>
                </a:rPr>
                <a:t>2</a:t>
              </a:r>
            </a:p>
          </p:txBody>
        </p:sp>
        <p:sp>
          <p:nvSpPr>
            <p:cNvPr id="18465" name="Text Box 164"/>
            <p:cNvSpPr txBox="1">
              <a:spLocks noChangeArrowheads="1"/>
            </p:cNvSpPr>
            <p:nvPr/>
          </p:nvSpPr>
          <p:spPr bwMode="auto">
            <a:xfrm>
              <a:off x="7443788" y="1816100"/>
              <a:ext cx="655637"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ea typeface="宋体" pitchFamily="2" charset="-122"/>
                </a:rPr>
                <a:t>u</a:t>
              </a:r>
              <a:r>
                <a:rPr lang="en-US" altLang="zh-CN" sz="2400" baseline="-25000">
                  <a:ea typeface="宋体" pitchFamily="2" charset="-122"/>
                </a:rPr>
                <a:t>2</a:t>
              </a:r>
            </a:p>
          </p:txBody>
        </p:sp>
      </p:grpSp>
      <p:sp>
        <p:nvSpPr>
          <p:cNvPr id="18446" name="Text Box 166"/>
          <p:cNvSpPr txBox="1">
            <a:spLocks noChangeArrowheads="1"/>
          </p:cNvSpPr>
          <p:nvPr/>
        </p:nvSpPr>
        <p:spPr bwMode="auto">
          <a:xfrm>
            <a:off x="7288213" y="2144713"/>
            <a:ext cx="1347787" cy="457200"/>
          </a:xfrm>
          <a:prstGeom prst="rect">
            <a:avLst/>
          </a:prstGeom>
          <a:noFill/>
          <a:ln w="25400" algn="ctr">
            <a:noFill/>
            <a:miter lim="800000"/>
            <a:headEnd/>
            <a:tailEnd type="none" w="lg" len="lg"/>
          </a:ln>
        </p:spPr>
        <p:txBody>
          <a:bodyPr>
            <a:spAutoFit/>
          </a:bodyPr>
          <a:lstStyle/>
          <a:p>
            <a:pPr algn="l" eaLnBrk="1" hangingPunct="1">
              <a:spcBef>
                <a:spcPct val="50000"/>
              </a:spcBef>
            </a:pPr>
            <a:r>
              <a:rPr lang="en-US" altLang="zh-CN" sz="2400" i="1">
                <a:solidFill>
                  <a:schemeClr val="accent2"/>
                </a:solidFill>
                <a:ea typeface="宋体" pitchFamily="2" charset="-122"/>
              </a:rPr>
              <a:t>i</a:t>
            </a:r>
            <a:r>
              <a:rPr lang="en-US" altLang="zh-CN" sz="2400" baseline="-25000">
                <a:solidFill>
                  <a:schemeClr val="accent2"/>
                </a:solidFill>
                <a:ea typeface="宋体" pitchFamily="2" charset="-122"/>
              </a:rPr>
              <a:t>2 </a:t>
            </a:r>
            <a:r>
              <a:rPr lang="en-US" altLang="zh-CN" sz="2400">
                <a:solidFill>
                  <a:schemeClr val="accent2"/>
                </a:solidFill>
                <a:ea typeface="宋体" pitchFamily="2" charset="-122"/>
              </a:rPr>
              <a:t>= </a:t>
            </a:r>
            <a:r>
              <a:rPr lang="en-US" altLang="zh-CN" sz="2400" i="1">
                <a:solidFill>
                  <a:schemeClr val="accent2"/>
                </a:solidFill>
                <a:ea typeface="宋体" pitchFamily="2" charset="-122"/>
                <a:cs typeface="Times New Roman" pitchFamily="18" charset="0"/>
                <a:sym typeface="Symbol" pitchFamily="18" charset="2"/>
              </a:rPr>
              <a:t></a:t>
            </a:r>
            <a:r>
              <a:rPr lang="en-US" altLang="zh-CN" sz="1800" i="1" baseline="-25000">
                <a:solidFill>
                  <a:schemeClr val="accent2"/>
                </a:solidFill>
                <a:ea typeface="宋体" pitchFamily="2" charset="-122"/>
                <a:cs typeface="Times New Roman" pitchFamily="18" charset="0"/>
                <a:sym typeface="Symbol" pitchFamily="18" charset="2"/>
              </a:rPr>
              <a:t> </a:t>
            </a:r>
            <a:r>
              <a:rPr lang="en-US" altLang="zh-CN" sz="2400" i="1">
                <a:solidFill>
                  <a:schemeClr val="accent2"/>
                </a:solidFill>
                <a:ea typeface="宋体" pitchFamily="2" charset="-122"/>
                <a:cs typeface="Times New Roman" pitchFamily="18" charset="0"/>
              </a:rPr>
              <a:t>i</a:t>
            </a:r>
            <a:r>
              <a:rPr lang="en-US" altLang="zh-CN" sz="2400" baseline="-25000">
                <a:solidFill>
                  <a:schemeClr val="accent2"/>
                </a:solidFill>
                <a:ea typeface="宋体" pitchFamily="2" charset="-122"/>
                <a:cs typeface="Times New Roman" pitchFamily="18" charset="0"/>
              </a:rPr>
              <a:t>1</a:t>
            </a:r>
            <a:endParaRPr lang="el-GR" altLang="zh-CN" sz="2400" baseline="-25000">
              <a:solidFill>
                <a:schemeClr val="accent2"/>
              </a:solidFill>
              <a:ea typeface="宋体" pitchFamily="2" charset="-122"/>
              <a:cs typeface="Times New Roman" pitchFamily="18" charset="0"/>
            </a:endParaRPr>
          </a:p>
        </p:txBody>
      </p:sp>
      <p:sp>
        <p:nvSpPr>
          <p:cNvPr id="27" name="矩形 26"/>
          <p:cNvSpPr/>
          <p:nvPr/>
        </p:nvSpPr>
        <p:spPr>
          <a:xfrm>
            <a:off x="803275" y="3722688"/>
            <a:ext cx="1620838" cy="954087"/>
          </a:xfrm>
          <a:prstGeom prst="rect">
            <a:avLst/>
          </a:prstGeom>
          <a:solidFill>
            <a:schemeClr val="accent4">
              <a:lumMod val="20000"/>
              <a:lumOff val="80000"/>
            </a:schemeClr>
          </a:solidFill>
        </p:spPr>
        <p:txBody>
          <a:bodyPr wrap="none">
            <a:spAutoFit/>
          </a:bodyPr>
          <a:lstStyle/>
          <a:p>
            <a:pPr algn="l">
              <a:defRPr/>
            </a:pPr>
            <a:r>
              <a:rPr lang="zh-CN" altLang="en-US" dirty="0">
                <a:solidFill>
                  <a:srgbClr val="FF0000"/>
                </a:solidFill>
                <a:latin typeface="华文中宋" pitchFamily="2" charset="-122"/>
                <a:ea typeface="华文中宋" pitchFamily="2" charset="-122"/>
              </a:rPr>
              <a:t>与独立源</a:t>
            </a:r>
            <a:endParaRPr lang="en-US" altLang="zh-CN" dirty="0">
              <a:solidFill>
                <a:srgbClr val="FF0000"/>
              </a:solidFill>
              <a:latin typeface="华文中宋" pitchFamily="2" charset="-122"/>
              <a:ea typeface="华文中宋" pitchFamily="2" charset="-122"/>
            </a:endParaRPr>
          </a:p>
          <a:p>
            <a:pPr algn="l">
              <a:defRPr/>
            </a:pPr>
            <a:r>
              <a:rPr lang="zh-CN" altLang="en-US" dirty="0">
                <a:solidFill>
                  <a:srgbClr val="FF0000"/>
                </a:solidFill>
                <a:latin typeface="华文中宋" pitchFamily="2" charset="-122"/>
                <a:ea typeface="华文中宋" pitchFamily="2" charset="-122"/>
              </a:rPr>
              <a:t>类似之处</a:t>
            </a:r>
            <a:endParaRPr lang="zh-CN" altLang="en-US" dirty="0">
              <a:solidFill>
                <a:srgbClr val="FF0000"/>
              </a:solidFill>
            </a:endParaRPr>
          </a:p>
        </p:txBody>
      </p:sp>
      <p:sp>
        <p:nvSpPr>
          <p:cNvPr id="18448" name="矩形 27"/>
          <p:cNvSpPr>
            <a:spLocks noChangeArrowheads="1"/>
          </p:cNvSpPr>
          <p:nvPr/>
        </p:nvSpPr>
        <p:spPr bwMode="auto">
          <a:xfrm>
            <a:off x="2865438" y="3676650"/>
            <a:ext cx="5570537" cy="523875"/>
          </a:xfrm>
          <a:prstGeom prst="rect">
            <a:avLst/>
          </a:prstGeom>
          <a:noFill/>
          <a:ln w="9525">
            <a:noFill/>
            <a:miter lim="800000"/>
            <a:headEnd/>
            <a:tailEnd/>
          </a:ln>
        </p:spPr>
        <p:txBody>
          <a:bodyPr wrap="none">
            <a:spAutoFit/>
          </a:bodyPr>
          <a:lstStyle/>
          <a:p>
            <a:r>
              <a:rPr lang="zh-CN" altLang="en-US">
                <a:solidFill>
                  <a:srgbClr val="0000FF"/>
                </a:solidFill>
                <a:latin typeface="华文中宋" pitchFamily="2" charset="-122"/>
                <a:ea typeface="华文中宋" pitchFamily="2" charset="-122"/>
              </a:rPr>
              <a:t>受控电压源的电压与流经电流无关</a:t>
            </a:r>
            <a:endParaRPr lang="zh-CN" altLang="en-US"/>
          </a:p>
        </p:txBody>
      </p:sp>
      <p:sp>
        <p:nvSpPr>
          <p:cNvPr id="18449" name="矩形 28"/>
          <p:cNvSpPr>
            <a:spLocks noChangeArrowheads="1"/>
          </p:cNvSpPr>
          <p:nvPr/>
        </p:nvSpPr>
        <p:spPr bwMode="auto">
          <a:xfrm>
            <a:off x="2838450" y="4159250"/>
            <a:ext cx="5570538" cy="523875"/>
          </a:xfrm>
          <a:prstGeom prst="rect">
            <a:avLst/>
          </a:prstGeom>
          <a:noFill/>
          <a:ln w="9525">
            <a:noFill/>
            <a:miter lim="800000"/>
            <a:headEnd/>
            <a:tailEnd/>
          </a:ln>
        </p:spPr>
        <p:txBody>
          <a:bodyPr wrap="none">
            <a:spAutoFit/>
          </a:bodyPr>
          <a:lstStyle/>
          <a:p>
            <a:r>
              <a:rPr lang="zh-CN" altLang="en-US">
                <a:solidFill>
                  <a:srgbClr val="0000FF"/>
                </a:solidFill>
                <a:latin typeface="华文中宋" pitchFamily="2" charset="-122"/>
                <a:ea typeface="华文中宋" pitchFamily="2" charset="-122"/>
              </a:rPr>
              <a:t>受控电流源的电流与两端电压无关</a:t>
            </a:r>
            <a:endParaRPr lang="zh-CN" altLang="en-US"/>
          </a:p>
        </p:txBody>
      </p:sp>
      <p:sp>
        <p:nvSpPr>
          <p:cNvPr id="30" name="矩形 29"/>
          <p:cNvSpPr/>
          <p:nvPr/>
        </p:nvSpPr>
        <p:spPr>
          <a:xfrm>
            <a:off x="825500" y="5103813"/>
            <a:ext cx="1620838" cy="954087"/>
          </a:xfrm>
          <a:prstGeom prst="rect">
            <a:avLst/>
          </a:prstGeom>
          <a:solidFill>
            <a:schemeClr val="accent4">
              <a:lumMod val="20000"/>
              <a:lumOff val="80000"/>
            </a:schemeClr>
          </a:solidFill>
        </p:spPr>
        <p:txBody>
          <a:bodyPr wrap="none">
            <a:spAutoFit/>
          </a:bodyPr>
          <a:lstStyle/>
          <a:p>
            <a:pPr>
              <a:defRPr/>
            </a:pPr>
            <a:r>
              <a:rPr lang="zh-CN" altLang="en-US" dirty="0">
                <a:solidFill>
                  <a:srgbClr val="FF0000"/>
                </a:solidFill>
                <a:latin typeface="华文中宋" pitchFamily="2" charset="-122"/>
                <a:ea typeface="华文中宋" pitchFamily="2" charset="-122"/>
              </a:rPr>
              <a:t>分析含受</a:t>
            </a:r>
            <a:endParaRPr lang="en-US" altLang="zh-CN" dirty="0">
              <a:solidFill>
                <a:srgbClr val="FF0000"/>
              </a:solidFill>
              <a:latin typeface="华文中宋" pitchFamily="2" charset="-122"/>
              <a:ea typeface="华文中宋" pitchFamily="2" charset="-122"/>
            </a:endParaRPr>
          </a:p>
          <a:p>
            <a:pPr>
              <a:defRPr/>
            </a:pPr>
            <a:r>
              <a:rPr lang="zh-CN" altLang="en-US" dirty="0">
                <a:solidFill>
                  <a:srgbClr val="FF0000"/>
                </a:solidFill>
                <a:latin typeface="华文中宋" pitchFamily="2" charset="-122"/>
                <a:ea typeface="华文中宋" pitchFamily="2" charset="-122"/>
              </a:rPr>
              <a:t>控源电路</a:t>
            </a:r>
            <a:endParaRPr lang="zh-CN" altLang="en-US" dirty="0">
              <a:solidFill>
                <a:srgbClr val="FF0000"/>
              </a:solidFill>
            </a:endParaRPr>
          </a:p>
        </p:txBody>
      </p:sp>
      <p:sp>
        <p:nvSpPr>
          <p:cNvPr id="18451" name="椭圆 30"/>
          <p:cNvSpPr>
            <a:spLocks noChangeArrowheads="1"/>
          </p:cNvSpPr>
          <p:nvPr/>
        </p:nvSpPr>
        <p:spPr bwMode="auto">
          <a:xfrm>
            <a:off x="2757488" y="3913188"/>
            <a:ext cx="107950" cy="107950"/>
          </a:xfrm>
          <a:prstGeom prst="ellipse">
            <a:avLst/>
          </a:prstGeom>
          <a:solidFill>
            <a:srgbClr val="0070C0"/>
          </a:solidFill>
          <a:ln w="9525" algn="ctr">
            <a:noFill/>
            <a:round/>
            <a:headEnd/>
            <a:tailEnd/>
          </a:ln>
        </p:spPr>
        <p:txBody>
          <a:bodyPr anchor="ctr">
            <a:spAutoFit/>
          </a:bodyPr>
          <a:lstStyle/>
          <a:p>
            <a:endParaRPr lang="zh-CN" altLang="en-US"/>
          </a:p>
        </p:txBody>
      </p:sp>
      <p:sp>
        <p:nvSpPr>
          <p:cNvPr id="18452" name="椭圆 31"/>
          <p:cNvSpPr>
            <a:spLocks noChangeArrowheads="1"/>
          </p:cNvSpPr>
          <p:nvPr/>
        </p:nvSpPr>
        <p:spPr bwMode="auto">
          <a:xfrm>
            <a:off x="2774950" y="4394200"/>
            <a:ext cx="107950" cy="107950"/>
          </a:xfrm>
          <a:prstGeom prst="ellipse">
            <a:avLst/>
          </a:prstGeom>
          <a:solidFill>
            <a:srgbClr val="0070C0"/>
          </a:solidFill>
          <a:ln w="9525" algn="ctr">
            <a:noFill/>
            <a:round/>
            <a:headEnd/>
            <a:tailEnd/>
          </a:ln>
        </p:spPr>
        <p:txBody>
          <a:bodyPr anchor="ctr">
            <a:spAutoFit/>
          </a:bodyPr>
          <a:lstStyle/>
          <a:p>
            <a:endParaRPr lang="zh-CN" altLang="en-US"/>
          </a:p>
        </p:txBody>
      </p:sp>
      <p:sp>
        <p:nvSpPr>
          <p:cNvPr id="18453" name="椭圆 32"/>
          <p:cNvSpPr>
            <a:spLocks noChangeArrowheads="1"/>
          </p:cNvSpPr>
          <p:nvPr/>
        </p:nvSpPr>
        <p:spPr bwMode="auto">
          <a:xfrm>
            <a:off x="2790825" y="5248275"/>
            <a:ext cx="107950" cy="109538"/>
          </a:xfrm>
          <a:prstGeom prst="ellipse">
            <a:avLst/>
          </a:prstGeom>
          <a:solidFill>
            <a:srgbClr val="0070C0"/>
          </a:solidFill>
          <a:ln w="9525" algn="ctr">
            <a:noFill/>
            <a:round/>
            <a:headEnd/>
            <a:tailEnd/>
          </a:ln>
        </p:spPr>
        <p:txBody>
          <a:bodyPr anchor="ctr">
            <a:spAutoFit/>
          </a:bodyPr>
          <a:lstStyle/>
          <a:p>
            <a:endParaRPr lang="zh-CN" altLang="en-US"/>
          </a:p>
        </p:txBody>
      </p:sp>
      <p:sp>
        <p:nvSpPr>
          <p:cNvPr id="18454" name="椭圆 33"/>
          <p:cNvSpPr>
            <a:spLocks noChangeArrowheads="1"/>
          </p:cNvSpPr>
          <p:nvPr/>
        </p:nvSpPr>
        <p:spPr bwMode="auto">
          <a:xfrm>
            <a:off x="2792413" y="5746750"/>
            <a:ext cx="109537" cy="107950"/>
          </a:xfrm>
          <a:prstGeom prst="ellipse">
            <a:avLst/>
          </a:prstGeom>
          <a:solidFill>
            <a:srgbClr val="0070C0"/>
          </a:solidFill>
          <a:ln w="9525" algn="ctr">
            <a:noFill/>
            <a:round/>
            <a:headEnd/>
            <a:tailEnd/>
          </a:ln>
        </p:spPr>
        <p:txBody>
          <a:bodyPr anchor="ctr">
            <a:spAutoFit/>
          </a:bodyPr>
          <a:lstStyle/>
          <a:p>
            <a:endParaRPr lang="zh-CN" altLang="en-US"/>
          </a:p>
        </p:txBody>
      </p:sp>
      <p:sp>
        <p:nvSpPr>
          <p:cNvPr id="18455" name="矩形 34"/>
          <p:cNvSpPr>
            <a:spLocks noChangeArrowheads="1"/>
          </p:cNvSpPr>
          <p:nvPr/>
        </p:nvSpPr>
        <p:spPr bwMode="auto">
          <a:xfrm>
            <a:off x="2916238" y="5000625"/>
            <a:ext cx="5211762" cy="523875"/>
          </a:xfrm>
          <a:prstGeom prst="rect">
            <a:avLst/>
          </a:prstGeom>
          <a:noFill/>
          <a:ln w="9525">
            <a:noFill/>
            <a:miter lim="800000"/>
            <a:headEnd/>
            <a:tailEnd/>
          </a:ln>
        </p:spPr>
        <p:txBody>
          <a:bodyPr wrap="none">
            <a:spAutoFit/>
          </a:bodyPr>
          <a:lstStyle/>
          <a:p>
            <a:r>
              <a:rPr lang="zh-CN" altLang="en-US">
                <a:solidFill>
                  <a:srgbClr val="0000FF"/>
                </a:solidFill>
                <a:latin typeface="华文中宋" pitchFamily="2" charset="-122"/>
                <a:ea typeface="华文中宋" pitchFamily="2" charset="-122"/>
              </a:rPr>
              <a:t>把受控源当做独立源列电路方程</a:t>
            </a:r>
            <a:endParaRPr lang="zh-CN" altLang="en-US"/>
          </a:p>
        </p:txBody>
      </p:sp>
      <p:sp>
        <p:nvSpPr>
          <p:cNvPr id="18456" name="矩形 35"/>
          <p:cNvSpPr>
            <a:spLocks noChangeArrowheads="1"/>
          </p:cNvSpPr>
          <p:nvPr/>
        </p:nvSpPr>
        <p:spPr bwMode="auto">
          <a:xfrm>
            <a:off x="2947988" y="5513388"/>
            <a:ext cx="4492625" cy="523875"/>
          </a:xfrm>
          <a:prstGeom prst="rect">
            <a:avLst/>
          </a:prstGeom>
          <a:noFill/>
          <a:ln w="9525">
            <a:noFill/>
            <a:miter lim="800000"/>
            <a:headEnd/>
            <a:tailEnd/>
          </a:ln>
        </p:spPr>
        <p:txBody>
          <a:bodyPr wrap="none">
            <a:spAutoFit/>
          </a:bodyPr>
          <a:lstStyle/>
          <a:p>
            <a:r>
              <a:rPr lang="zh-CN" altLang="en-US">
                <a:solidFill>
                  <a:srgbClr val="0000FF"/>
                </a:solidFill>
                <a:latin typeface="华文中宋" pitchFamily="2" charset="-122"/>
                <a:ea typeface="华文中宋" pitchFamily="2" charset="-122"/>
              </a:rPr>
              <a:t>需增列含控制量的关系方程</a:t>
            </a:r>
            <a:endParaRPr lang="zh-CN" altLang="en-US"/>
          </a:p>
        </p:txBody>
      </p:sp>
      <p:sp>
        <p:nvSpPr>
          <p:cNvPr id="18457"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419100" y="517525"/>
            <a:ext cx="8856663" cy="584200"/>
          </a:xfrm>
          <a:prstGeom prst="rect">
            <a:avLst/>
          </a:prstGeom>
          <a:noFill/>
          <a:ln w="9525">
            <a:noFill/>
            <a:miter lim="800000"/>
            <a:headEnd/>
            <a:tailEnd/>
          </a:ln>
          <a:effectLst/>
        </p:spPr>
        <p:txBody>
          <a:bodyPr>
            <a:spAutoFit/>
          </a:bodyPr>
          <a:lstStyle/>
          <a:p>
            <a:pPr marL="457200" indent="-457200" algn="l" eaLnBrk="1" hangingPunct="1">
              <a:defRPr/>
            </a:pPr>
            <a:r>
              <a:rPr kumimoji="0" lang="zh-CN" altLang="en-US" sz="3200" dirty="0">
                <a:latin typeface="+mn-lt"/>
                <a:ea typeface="+mn-ea"/>
              </a:rPr>
              <a:t>例</a:t>
            </a:r>
            <a:r>
              <a:rPr kumimoji="0" lang="en-US" altLang="zh-CN" sz="3200" dirty="0">
                <a:latin typeface="+mn-lt"/>
                <a:ea typeface="+mn-ea"/>
              </a:rPr>
              <a:t>1</a:t>
            </a:r>
            <a:r>
              <a:rPr kumimoji="0" lang="zh-CN" altLang="en-US" sz="3200" dirty="0">
                <a:latin typeface="+mn-lt"/>
                <a:ea typeface="+mn-ea"/>
              </a:rPr>
              <a:t>：求图中受控源的电流和其两端电压</a:t>
            </a:r>
            <a:r>
              <a:rPr kumimoji="0" lang="en-US" sz="3200" i="1" dirty="0">
                <a:latin typeface="+mn-lt"/>
                <a:ea typeface="+mn-ea"/>
              </a:rPr>
              <a:t>u</a:t>
            </a:r>
            <a:r>
              <a:rPr kumimoji="0" lang="zh-CN" altLang="en-US" sz="3200" dirty="0">
                <a:latin typeface="+mn-lt"/>
                <a:ea typeface="+mn-ea"/>
              </a:rPr>
              <a:t>。</a:t>
            </a:r>
          </a:p>
        </p:txBody>
      </p:sp>
      <p:grpSp>
        <p:nvGrpSpPr>
          <p:cNvPr id="5125" name="Group 72"/>
          <p:cNvGrpSpPr>
            <a:grpSpLocks/>
          </p:cNvGrpSpPr>
          <p:nvPr/>
        </p:nvGrpSpPr>
        <p:grpSpPr bwMode="auto">
          <a:xfrm>
            <a:off x="265113" y="2316163"/>
            <a:ext cx="3402012" cy="2074862"/>
            <a:chOff x="3240" y="1229"/>
            <a:chExt cx="2143" cy="1307"/>
          </a:xfrm>
        </p:grpSpPr>
        <p:sp>
          <p:nvSpPr>
            <p:cNvPr id="5137" name="Rectangle 42"/>
            <p:cNvSpPr>
              <a:spLocks noChangeArrowheads="1"/>
            </p:cNvSpPr>
            <p:nvPr/>
          </p:nvSpPr>
          <p:spPr bwMode="auto">
            <a:xfrm>
              <a:off x="3399" y="1289"/>
              <a:ext cx="998" cy="1224"/>
            </a:xfrm>
            <a:prstGeom prst="rect">
              <a:avLst/>
            </a:prstGeom>
            <a:noFill/>
            <a:ln w="9525">
              <a:solidFill>
                <a:schemeClr val="tx1"/>
              </a:solidFill>
              <a:miter lim="800000"/>
              <a:headEnd/>
              <a:tailEnd/>
            </a:ln>
          </p:spPr>
          <p:txBody>
            <a:bodyPr wrap="none" anchor="ctr"/>
            <a:lstStyle/>
            <a:p>
              <a:endParaRPr lang="zh-CN" altLang="en-US"/>
            </a:p>
          </p:txBody>
        </p:sp>
        <p:sp>
          <p:nvSpPr>
            <p:cNvPr id="5138" name="Line 43"/>
            <p:cNvSpPr>
              <a:spLocks noChangeShapeType="1"/>
            </p:cNvSpPr>
            <p:nvPr/>
          </p:nvSpPr>
          <p:spPr bwMode="auto">
            <a:xfrm>
              <a:off x="3876" y="1289"/>
              <a:ext cx="0" cy="1225"/>
            </a:xfrm>
            <a:prstGeom prst="line">
              <a:avLst/>
            </a:prstGeom>
            <a:noFill/>
            <a:ln w="9525">
              <a:solidFill>
                <a:schemeClr val="tx1"/>
              </a:solidFill>
              <a:round/>
              <a:headEnd/>
              <a:tailEnd/>
            </a:ln>
          </p:spPr>
          <p:txBody>
            <a:bodyPr/>
            <a:lstStyle/>
            <a:p>
              <a:endParaRPr lang="zh-CN" altLang="en-US"/>
            </a:p>
          </p:txBody>
        </p:sp>
        <p:sp>
          <p:nvSpPr>
            <p:cNvPr id="71" name="Oval 44"/>
            <p:cNvSpPr>
              <a:spLocks noChangeArrowheads="1"/>
            </p:cNvSpPr>
            <p:nvPr/>
          </p:nvSpPr>
          <p:spPr bwMode="auto">
            <a:xfrm>
              <a:off x="3240" y="1720"/>
              <a:ext cx="317" cy="317"/>
            </a:xfrm>
            <a:prstGeom prst="ellipse">
              <a:avLst/>
            </a:prstGeom>
            <a:solidFill>
              <a:schemeClr val="accent4">
                <a:lumMod val="20000"/>
                <a:lumOff val="80000"/>
              </a:schemeClr>
            </a:solidFill>
            <a:ln w="9525">
              <a:solidFill>
                <a:schemeClr val="tx1"/>
              </a:solidFill>
              <a:round/>
              <a:headEnd/>
              <a:tailEnd/>
            </a:ln>
          </p:spPr>
          <p:txBody>
            <a:bodyPr wrap="none" anchor="ctr"/>
            <a:lstStyle/>
            <a:p>
              <a:pPr>
                <a:defRPr/>
              </a:pPr>
              <a:endParaRPr lang="zh-CN" altLang="en-US"/>
            </a:p>
          </p:txBody>
        </p:sp>
        <p:sp>
          <p:nvSpPr>
            <p:cNvPr id="5140" name="Rectangle 45"/>
            <p:cNvSpPr>
              <a:spLocks noChangeArrowheads="1"/>
            </p:cNvSpPr>
            <p:nvPr/>
          </p:nvSpPr>
          <p:spPr bwMode="auto">
            <a:xfrm>
              <a:off x="3819" y="1697"/>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41" name="Line 46"/>
            <p:cNvSpPr>
              <a:spLocks noChangeShapeType="1"/>
            </p:cNvSpPr>
            <p:nvPr/>
          </p:nvSpPr>
          <p:spPr bwMode="auto">
            <a:xfrm>
              <a:off x="3240" y="1878"/>
              <a:ext cx="318" cy="0"/>
            </a:xfrm>
            <a:prstGeom prst="line">
              <a:avLst/>
            </a:prstGeom>
            <a:noFill/>
            <a:ln w="9525">
              <a:solidFill>
                <a:schemeClr val="tx1"/>
              </a:solidFill>
              <a:round/>
              <a:headEnd/>
              <a:tailEnd/>
            </a:ln>
          </p:spPr>
          <p:txBody>
            <a:bodyPr/>
            <a:lstStyle/>
            <a:p>
              <a:endParaRPr lang="zh-CN" altLang="en-US"/>
            </a:p>
          </p:txBody>
        </p:sp>
        <p:sp>
          <p:nvSpPr>
            <p:cNvPr id="74" name="Text Box 47"/>
            <p:cNvSpPr txBox="1">
              <a:spLocks noChangeArrowheads="1"/>
            </p:cNvSpPr>
            <p:nvPr/>
          </p:nvSpPr>
          <p:spPr bwMode="auto">
            <a:xfrm>
              <a:off x="4442" y="1546"/>
              <a:ext cx="385" cy="775"/>
            </a:xfrm>
            <a:prstGeom prst="rect">
              <a:avLst/>
            </a:prstGeom>
            <a:noFill/>
            <a:ln w="9525">
              <a:noFill/>
              <a:miter lim="800000"/>
              <a:headEnd/>
              <a:tailEnd/>
            </a:ln>
          </p:spPr>
          <p:txBody>
            <a:bodyPr>
              <a:spAutoFit/>
            </a:bodyPr>
            <a:lstStyle/>
            <a:p>
              <a:pPr eaLnBrk="1" hangingPunct="1">
                <a:defRPr/>
              </a:pPr>
              <a:r>
                <a:rPr kumimoji="0" lang="en-US" altLang="zh-CN" sz="2400" dirty="0">
                  <a:latin typeface="+mn-lt"/>
                  <a:ea typeface="楷体_GB2312" pitchFamily="49" charset="-122"/>
                </a:rPr>
                <a:t>+</a:t>
              </a:r>
            </a:p>
            <a:p>
              <a:pPr eaLnBrk="1" hangingPunct="1">
                <a:defRPr/>
              </a:pPr>
              <a:r>
                <a:rPr kumimoji="0" lang="en-US" altLang="zh-CN" sz="2600" i="1" dirty="0">
                  <a:latin typeface="+mn-lt"/>
                  <a:ea typeface="楷体_GB2312" pitchFamily="49" charset="-122"/>
                </a:rPr>
                <a:t>u</a:t>
              </a:r>
              <a:endParaRPr kumimoji="0" lang="en-US" altLang="zh-CN" sz="2600" baseline="-25000" dirty="0">
                <a:latin typeface="+mn-lt"/>
                <a:ea typeface="楷体_GB2312" pitchFamily="49" charset="-122"/>
              </a:endParaRPr>
            </a:p>
            <a:p>
              <a:pPr eaLnBrk="1" hangingPunct="1">
                <a:defRPr/>
              </a:pPr>
              <a:endParaRPr kumimoji="0" lang="en-US" altLang="zh-CN" sz="2400" dirty="0">
                <a:latin typeface="+mn-lt"/>
                <a:ea typeface="楷体_GB2312" pitchFamily="49" charset="-122"/>
              </a:endParaRPr>
            </a:p>
          </p:txBody>
        </p:sp>
        <p:sp>
          <p:nvSpPr>
            <p:cNvPr id="5143" name="Text Box 48"/>
            <p:cNvSpPr txBox="1">
              <a:spLocks noChangeArrowheads="1"/>
            </p:cNvSpPr>
            <p:nvPr/>
          </p:nvSpPr>
          <p:spPr bwMode="auto">
            <a:xfrm>
              <a:off x="4079" y="1424"/>
              <a:ext cx="363" cy="327"/>
            </a:xfrm>
            <a:prstGeom prst="rect">
              <a:avLst/>
            </a:prstGeom>
            <a:noFill/>
            <a:ln w="9525">
              <a:noFill/>
              <a:miter lim="800000"/>
              <a:headEnd/>
              <a:tailEnd/>
            </a:ln>
          </p:spPr>
          <p:txBody>
            <a:bodyPr>
              <a:spAutoFit/>
            </a:bodyPr>
            <a:lstStyle/>
            <a:p>
              <a:pPr eaLnBrk="1" hangingPunct="1">
                <a:spcBef>
                  <a:spcPct val="50000"/>
                </a:spcBef>
              </a:pPr>
              <a:r>
                <a:rPr kumimoji="0" lang="en-US" altLang="zh-CN">
                  <a:ea typeface="楷体_GB2312" pitchFamily="49" charset="-122"/>
                </a:rPr>
                <a:t>4</a:t>
              </a:r>
              <a:r>
                <a:rPr kumimoji="0" lang="en-US" altLang="zh-CN" i="1">
                  <a:ea typeface="楷体_GB2312" pitchFamily="49" charset="-122"/>
                </a:rPr>
                <a:t>i</a:t>
              </a:r>
            </a:p>
          </p:txBody>
        </p:sp>
        <p:sp>
          <p:nvSpPr>
            <p:cNvPr id="5144" name="Line 49"/>
            <p:cNvSpPr>
              <a:spLocks noChangeShapeType="1"/>
            </p:cNvSpPr>
            <p:nvPr/>
          </p:nvSpPr>
          <p:spPr bwMode="auto">
            <a:xfrm flipV="1">
              <a:off x="3399" y="1402"/>
              <a:ext cx="0" cy="204"/>
            </a:xfrm>
            <a:prstGeom prst="line">
              <a:avLst/>
            </a:prstGeom>
            <a:noFill/>
            <a:ln w="25400">
              <a:solidFill>
                <a:srgbClr val="FF0000"/>
              </a:solidFill>
              <a:round/>
              <a:headEnd type="triangle" w="med" len="med"/>
              <a:tailEnd/>
            </a:ln>
          </p:spPr>
          <p:txBody>
            <a:bodyPr/>
            <a:lstStyle/>
            <a:p>
              <a:endParaRPr lang="zh-CN" altLang="en-US"/>
            </a:p>
          </p:txBody>
        </p:sp>
        <p:sp>
          <p:nvSpPr>
            <p:cNvPr id="5145" name="Text Box 50"/>
            <p:cNvSpPr txBox="1">
              <a:spLocks noChangeArrowheads="1"/>
            </p:cNvSpPr>
            <p:nvPr/>
          </p:nvSpPr>
          <p:spPr bwMode="auto">
            <a:xfrm>
              <a:off x="3384" y="1358"/>
              <a:ext cx="453"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10A</a:t>
              </a:r>
              <a:endParaRPr kumimoji="0" lang="en-US" altLang="zh-CN" sz="2400" baseline="-25000">
                <a:ea typeface="楷体_GB2312" pitchFamily="49" charset="-122"/>
              </a:endParaRPr>
            </a:p>
          </p:txBody>
        </p:sp>
        <p:sp>
          <p:nvSpPr>
            <p:cNvPr id="5146" name="Text Box 51"/>
            <p:cNvSpPr txBox="1">
              <a:spLocks noChangeArrowheads="1"/>
            </p:cNvSpPr>
            <p:nvPr/>
          </p:nvSpPr>
          <p:spPr bwMode="auto">
            <a:xfrm>
              <a:off x="3894" y="1729"/>
              <a:ext cx="499" cy="288"/>
            </a:xfrm>
            <a:prstGeom prst="rect">
              <a:avLst/>
            </a:prstGeom>
            <a:noFill/>
            <a:ln w="9525">
              <a:noFill/>
              <a:miter lim="800000"/>
              <a:headEnd/>
              <a:tailEnd/>
            </a:ln>
          </p:spPr>
          <p:txBody>
            <a:bodyPr>
              <a:spAutoFit/>
            </a:bodyPr>
            <a:lstStyle/>
            <a:p>
              <a:pPr algn="l" eaLnBrk="1" hangingPunct="1">
                <a:spcBef>
                  <a:spcPct val="50000"/>
                </a:spcBef>
              </a:pPr>
              <a:r>
                <a:rPr kumimoji="0" lang="en-US" altLang="zh-CN" sz="2400">
                  <a:ea typeface="楷体_GB2312" pitchFamily="49" charset="-122"/>
                </a:rPr>
                <a:t>6</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5147" name="Text Box 52"/>
            <p:cNvSpPr txBox="1">
              <a:spLocks noChangeArrowheads="1"/>
            </p:cNvSpPr>
            <p:nvPr/>
          </p:nvSpPr>
          <p:spPr bwMode="auto">
            <a:xfrm>
              <a:off x="4828" y="1311"/>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1</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5148" name="Line 55"/>
            <p:cNvSpPr>
              <a:spLocks noChangeShapeType="1"/>
            </p:cNvSpPr>
            <p:nvPr/>
          </p:nvSpPr>
          <p:spPr bwMode="auto">
            <a:xfrm flipH="1">
              <a:off x="4397" y="1447"/>
              <a:ext cx="0" cy="182"/>
            </a:xfrm>
            <a:prstGeom prst="line">
              <a:avLst/>
            </a:prstGeom>
            <a:noFill/>
            <a:ln w="25400">
              <a:solidFill>
                <a:srgbClr val="FF0000"/>
              </a:solidFill>
              <a:round/>
              <a:headEnd type="triangle" w="med" len="med"/>
              <a:tailEnd/>
            </a:ln>
          </p:spPr>
          <p:txBody>
            <a:bodyPr/>
            <a:lstStyle/>
            <a:p>
              <a:endParaRPr lang="zh-CN" altLang="en-US"/>
            </a:p>
          </p:txBody>
        </p:sp>
        <p:sp>
          <p:nvSpPr>
            <p:cNvPr id="5149" name="Oval 56"/>
            <p:cNvSpPr>
              <a:spLocks noChangeArrowheads="1"/>
            </p:cNvSpPr>
            <p:nvPr/>
          </p:nvSpPr>
          <p:spPr bwMode="auto">
            <a:xfrm>
              <a:off x="3853" y="1266"/>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50" name="Oval 57"/>
            <p:cNvSpPr>
              <a:spLocks noChangeArrowheads="1"/>
            </p:cNvSpPr>
            <p:nvPr/>
          </p:nvSpPr>
          <p:spPr bwMode="auto">
            <a:xfrm>
              <a:off x="3853" y="2491"/>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51" name="Line 58"/>
            <p:cNvSpPr>
              <a:spLocks noChangeShapeType="1"/>
            </p:cNvSpPr>
            <p:nvPr/>
          </p:nvSpPr>
          <p:spPr bwMode="auto">
            <a:xfrm>
              <a:off x="4397" y="2513"/>
              <a:ext cx="930" cy="0"/>
            </a:xfrm>
            <a:prstGeom prst="line">
              <a:avLst/>
            </a:prstGeom>
            <a:noFill/>
            <a:ln w="9525">
              <a:solidFill>
                <a:schemeClr val="tx1"/>
              </a:solidFill>
              <a:round/>
              <a:headEnd/>
              <a:tailEnd/>
            </a:ln>
          </p:spPr>
          <p:txBody>
            <a:bodyPr/>
            <a:lstStyle/>
            <a:p>
              <a:endParaRPr lang="zh-CN" altLang="en-US"/>
            </a:p>
          </p:txBody>
        </p:sp>
        <p:sp>
          <p:nvSpPr>
            <p:cNvPr id="5152" name="Line 59"/>
            <p:cNvSpPr>
              <a:spLocks noChangeShapeType="1"/>
            </p:cNvSpPr>
            <p:nvPr/>
          </p:nvSpPr>
          <p:spPr bwMode="auto">
            <a:xfrm flipV="1">
              <a:off x="5327" y="1288"/>
              <a:ext cx="0" cy="1225"/>
            </a:xfrm>
            <a:prstGeom prst="line">
              <a:avLst/>
            </a:prstGeom>
            <a:noFill/>
            <a:ln w="9525">
              <a:solidFill>
                <a:schemeClr val="tx1"/>
              </a:solidFill>
              <a:round/>
              <a:headEnd/>
              <a:tailEnd/>
            </a:ln>
          </p:spPr>
          <p:txBody>
            <a:bodyPr/>
            <a:lstStyle/>
            <a:p>
              <a:endParaRPr lang="zh-CN" altLang="en-US"/>
            </a:p>
          </p:txBody>
        </p:sp>
        <p:sp>
          <p:nvSpPr>
            <p:cNvPr id="5153" name="Rectangle 60"/>
            <p:cNvSpPr>
              <a:spLocks noChangeArrowheads="1"/>
            </p:cNvSpPr>
            <p:nvPr/>
          </p:nvSpPr>
          <p:spPr bwMode="auto">
            <a:xfrm>
              <a:off x="5270" y="1699"/>
              <a:ext cx="113" cy="3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54" name="Text Box 61"/>
            <p:cNvSpPr txBox="1">
              <a:spLocks noChangeArrowheads="1"/>
            </p:cNvSpPr>
            <p:nvPr/>
          </p:nvSpPr>
          <p:spPr bwMode="auto">
            <a:xfrm>
              <a:off x="4873" y="1765"/>
              <a:ext cx="408" cy="288"/>
            </a:xfrm>
            <a:prstGeom prst="rect">
              <a:avLst/>
            </a:prstGeom>
            <a:noFill/>
            <a:ln w="9525">
              <a:noFill/>
              <a:miter lim="800000"/>
              <a:headEnd/>
              <a:tailEnd/>
            </a:ln>
          </p:spPr>
          <p:txBody>
            <a:bodyPr>
              <a:spAutoFit/>
            </a:bodyPr>
            <a:lstStyle/>
            <a:p>
              <a:pPr eaLnBrk="1" hangingPunct="1">
                <a:spcBef>
                  <a:spcPct val="50000"/>
                </a:spcBef>
              </a:pPr>
              <a:r>
                <a:rPr kumimoji="0" lang="en-US" altLang="zh-CN" sz="2400">
                  <a:ea typeface="楷体_GB2312" pitchFamily="49" charset="-122"/>
                </a:rPr>
                <a:t>2</a:t>
              </a:r>
              <a:r>
                <a:rPr kumimoji="0" lang="el-GR" altLang="en-US" sz="2400">
                  <a:ea typeface="楷体_GB2312" pitchFamily="49" charset="-122"/>
                </a:rPr>
                <a:t>Ω</a:t>
              </a:r>
              <a:endParaRPr kumimoji="0" lang="el-GR" altLang="en-US" sz="2400" baseline="-25000">
                <a:ea typeface="楷体_GB2312" pitchFamily="49" charset="-122"/>
              </a:endParaRPr>
            </a:p>
          </p:txBody>
        </p:sp>
        <p:sp>
          <p:nvSpPr>
            <p:cNvPr id="5155" name="Line 62"/>
            <p:cNvSpPr>
              <a:spLocks noChangeShapeType="1"/>
            </p:cNvSpPr>
            <p:nvPr/>
          </p:nvSpPr>
          <p:spPr bwMode="auto">
            <a:xfrm>
              <a:off x="4397" y="1288"/>
              <a:ext cx="930" cy="0"/>
            </a:xfrm>
            <a:prstGeom prst="line">
              <a:avLst/>
            </a:prstGeom>
            <a:noFill/>
            <a:ln w="9525">
              <a:solidFill>
                <a:schemeClr val="tx1"/>
              </a:solidFill>
              <a:round/>
              <a:headEnd/>
              <a:tailEnd/>
            </a:ln>
          </p:spPr>
          <p:txBody>
            <a:bodyPr/>
            <a:lstStyle/>
            <a:p>
              <a:endParaRPr lang="zh-CN" altLang="en-US"/>
            </a:p>
          </p:txBody>
        </p:sp>
        <p:sp>
          <p:nvSpPr>
            <p:cNvPr id="5156" name="Text Box 63"/>
            <p:cNvSpPr txBox="1">
              <a:spLocks noChangeArrowheads="1"/>
            </p:cNvSpPr>
            <p:nvPr/>
          </p:nvSpPr>
          <p:spPr bwMode="auto">
            <a:xfrm>
              <a:off x="4479" y="1241"/>
              <a:ext cx="249" cy="327"/>
            </a:xfrm>
            <a:prstGeom prst="rect">
              <a:avLst/>
            </a:prstGeom>
            <a:noFill/>
            <a:ln w="9525">
              <a:noFill/>
              <a:miter lim="800000"/>
              <a:headEnd/>
              <a:tailEnd/>
            </a:ln>
          </p:spPr>
          <p:txBody>
            <a:bodyPr>
              <a:spAutoFit/>
            </a:bodyPr>
            <a:lstStyle/>
            <a:p>
              <a:pPr eaLnBrk="1" hangingPunct="1">
                <a:spcBef>
                  <a:spcPct val="50000"/>
                </a:spcBef>
              </a:pPr>
              <a:r>
                <a:rPr kumimoji="0" lang="en-US" altLang="zh-CN" i="1">
                  <a:ea typeface="楷体_GB2312" pitchFamily="49" charset="-122"/>
                </a:rPr>
                <a:t>i</a:t>
              </a:r>
            </a:p>
          </p:txBody>
        </p:sp>
        <p:sp>
          <p:nvSpPr>
            <p:cNvPr id="5157" name="Oval 64"/>
            <p:cNvSpPr>
              <a:spLocks noChangeArrowheads="1"/>
            </p:cNvSpPr>
            <p:nvPr/>
          </p:nvSpPr>
          <p:spPr bwMode="auto">
            <a:xfrm>
              <a:off x="4374" y="2490"/>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58" name="Oval 65"/>
            <p:cNvSpPr>
              <a:spLocks noChangeArrowheads="1"/>
            </p:cNvSpPr>
            <p:nvPr/>
          </p:nvSpPr>
          <p:spPr bwMode="auto">
            <a:xfrm>
              <a:off x="4374" y="1266"/>
              <a:ext cx="45" cy="45"/>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159" name="Rectangle 66"/>
            <p:cNvSpPr>
              <a:spLocks noChangeArrowheads="1"/>
            </p:cNvSpPr>
            <p:nvPr/>
          </p:nvSpPr>
          <p:spPr bwMode="auto">
            <a:xfrm>
              <a:off x="4825" y="1229"/>
              <a:ext cx="340" cy="11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60" name="Line 67"/>
            <p:cNvSpPr>
              <a:spLocks noChangeShapeType="1"/>
            </p:cNvSpPr>
            <p:nvPr/>
          </p:nvSpPr>
          <p:spPr bwMode="auto">
            <a:xfrm>
              <a:off x="4533" y="1288"/>
              <a:ext cx="181" cy="0"/>
            </a:xfrm>
            <a:prstGeom prst="line">
              <a:avLst/>
            </a:prstGeom>
            <a:noFill/>
            <a:ln w="25400">
              <a:solidFill>
                <a:srgbClr val="FF0000"/>
              </a:solidFill>
              <a:round/>
              <a:headEnd/>
              <a:tailEnd type="triangle" w="med" len="med"/>
            </a:ln>
          </p:spPr>
          <p:txBody>
            <a:bodyPr/>
            <a:lstStyle/>
            <a:p>
              <a:endParaRPr lang="zh-CN" altLang="en-US"/>
            </a:p>
          </p:txBody>
        </p:sp>
      </p:grpSp>
      <p:sp>
        <p:nvSpPr>
          <p:cNvPr id="93" name="AutoShape 210"/>
          <p:cNvSpPr>
            <a:spLocks noChangeArrowheads="1"/>
          </p:cNvSpPr>
          <p:nvPr/>
        </p:nvSpPr>
        <p:spPr bwMode="auto">
          <a:xfrm>
            <a:off x="1922463" y="3079750"/>
            <a:ext cx="371475" cy="642938"/>
          </a:xfrm>
          <a:prstGeom prst="diamond">
            <a:avLst/>
          </a:prstGeom>
          <a:solidFill>
            <a:schemeClr val="accent4">
              <a:lumMod val="20000"/>
              <a:lumOff val="80000"/>
            </a:schemeClr>
          </a:solidFill>
          <a:ln w="34925">
            <a:solidFill>
              <a:schemeClr val="tx1"/>
            </a:solidFill>
            <a:miter lim="800000"/>
            <a:headEnd/>
            <a:tailEnd/>
          </a:ln>
        </p:spPr>
        <p:txBody>
          <a:bodyPr wrap="none" anchor="ctr"/>
          <a:lstStyle/>
          <a:p>
            <a:pPr>
              <a:defRPr/>
            </a:pPr>
            <a:endParaRPr lang="zh-CN" altLang="en-US"/>
          </a:p>
        </p:txBody>
      </p:sp>
      <p:sp>
        <p:nvSpPr>
          <p:cNvPr id="5127" name="Line 211"/>
          <p:cNvSpPr>
            <a:spLocks noChangeShapeType="1"/>
          </p:cNvSpPr>
          <p:nvPr/>
        </p:nvSpPr>
        <p:spPr bwMode="auto">
          <a:xfrm>
            <a:off x="1928813" y="3400425"/>
            <a:ext cx="360362" cy="0"/>
          </a:xfrm>
          <a:prstGeom prst="line">
            <a:avLst/>
          </a:prstGeom>
          <a:noFill/>
          <a:ln w="25400">
            <a:solidFill>
              <a:schemeClr val="tx1"/>
            </a:solidFill>
            <a:round/>
            <a:headEnd/>
            <a:tailEnd type="none" w="lg" len="lg"/>
          </a:ln>
        </p:spPr>
        <p:txBody>
          <a:bodyPr>
            <a:spAutoFit/>
          </a:bodyPr>
          <a:lstStyle/>
          <a:p>
            <a:endParaRPr lang="zh-CN" altLang="en-US"/>
          </a:p>
        </p:txBody>
      </p:sp>
      <p:sp>
        <p:nvSpPr>
          <p:cNvPr id="5128" name="矩形 80"/>
          <p:cNvSpPr>
            <a:spLocks noChangeArrowheads="1"/>
          </p:cNvSpPr>
          <p:nvPr/>
        </p:nvSpPr>
        <p:spPr bwMode="auto">
          <a:xfrm>
            <a:off x="2308225" y="3554413"/>
            <a:ext cx="365125" cy="522287"/>
          </a:xfrm>
          <a:prstGeom prst="rect">
            <a:avLst/>
          </a:prstGeom>
          <a:noFill/>
          <a:ln w="9525">
            <a:noFill/>
            <a:miter lim="800000"/>
            <a:headEnd/>
            <a:tailEnd/>
          </a:ln>
        </p:spPr>
        <p:txBody>
          <a:bodyPr wrap="none">
            <a:spAutoFit/>
          </a:bodyPr>
          <a:lstStyle/>
          <a:p>
            <a:pPr eaLnBrk="1" hangingPunct="1"/>
            <a:r>
              <a:rPr kumimoji="0" lang="en-US" altLang="zh-CN">
                <a:latin typeface="楷体_GB2312" pitchFamily="49" charset="-122"/>
                <a:ea typeface="楷体_GB2312" pitchFamily="49" charset="-122"/>
              </a:rPr>
              <a:t>-</a:t>
            </a:r>
          </a:p>
        </p:txBody>
      </p:sp>
      <p:sp>
        <p:nvSpPr>
          <p:cNvPr id="5129" name="Rectangle 4"/>
          <p:cNvSpPr>
            <a:spLocks noChangeArrowheads="1"/>
          </p:cNvSpPr>
          <p:nvPr/>
        </p:nvSpPr>
        <p:spPr bwMode="auto">
          <a:xfrm>
            <a:off x="3924300" y="1854200"/>
            <a:ext cx="4679950" cy="954088"/>
          </a:xfrm>
          <a:prstGeom prst="rect">
            <a:avLst/>
          </a:prstGeom>
          <a:noFill/>
          <a:ln w="9525">
            <a:noFill/>
            <a:miter lim="800000"/>
            <a:headEnd/>
            <a:tailEnd/>
          </a:ln>
        </p:spPr>
        <p:txBody>
          <a:bodyPr>
            <a:spAutoFit/>
          </a:bodyPr>
          <a:lstStyle/>
          <a:p>
            <a:pPr marL="514350" indent="-514350" algn="l" eaLnBrk="1" hangingPunct="1">
              <a:buFontTx/>
              <a:buAutoNum type="arabicParenBoth"/>
            </a:pPr>
            <a:r>
              <a:rPr lang="zh-CN" altLang="en-US">
                <a:solidFill>
                  <a:srgbClr val="0000FF"/>
                </a:solidFill>
                <a:ea typeface="华文中宋" pitchFamily="2" charset="-122"/>
              </a:rPr>
              <a:t>将受控源暂时看作独立源</a:t>
            </a:r>
            <a:endParaRPr lang="en-US" altLang="zh-CN">
              <a:solidFill>
                <a:srgbClr val="0000FF"/>
              </a:solidFill>
              <a:ea typeface="华文中宋" pitchFamily="2" charset="-122"/>
            </a:endParaRPr>
          </a:p>
          <a:p>
            <a:pPr marL="514350" indent="-514350" algn="l" eaLnBrk="1" hangingPunct="1"/>
            <a:r>
              <a:rPr lang="en-US" altLang="zh-CN">
                <a:solidFill>
                  <a:srgbClr val="0000FF"/>
                </a:solidFill>
                <a:ea typeface="华文中宋" pitchFamily="2" charset="-122"/>
              </a:rPr>
              <a:t>      </a:t>
            </a:r>
            <a:r>
              <a:rPr lang="zh-CN" altLang="en-US">
                <a:solidFill>
                  <a:srgbClr val="0000FF"/>
                </a:solidFill>
                <a:ea typeface="华文中宋" pitchFamily="2" charset="-122"/>
              </a:rPr>
              <a:t>列</a:t>
            </a:r>
            <a:r>
              <a:rPr lang="en-US" altLang="zh-CN">
                <a:solidFill>
                  <a:srgbClr val="0000FF"/>
                </a:solidFill>
                <a:ea typeface="华文中宋" pitchFamily="2" charset="-122"/>
              </a:rPr>
              <a:t>a</a:t>
            </a:r>
            <a:r>
              <a:rPr lang="zh-CN" altLang="en-US">
                <a:solidFill>
                  <a:srgbClr val="0000FF"/>
                </a:solidFill>
                <a:ea typeface="华文中宋" pitchFamily="2" charset="-122"/>
              </a:rPr>
              <a:t>点</a:t>
            </a:r>
            <a:r>
              <a:rPr lang="en-US" altLang="zh-CN">
                <a:solidFill>
                  <a:srgbClr val="0000FF"/>
                </a:solidFill>
                <a:ea typeface="华文中宋" pitchFamily="2" charset="-122"/>
              </a:rPr>
              <a:t>KCL</a:t>
            </a:r>
            <a:r>
              <a:rPr lang="zh-CN" altLang="en-US">
                <a:solidFill>
                  <a:srgbClr val="0000FF"/>
                </a:solidFill>
                <a:ea typeface="华文中宋" pitchFamily="2" charset="-122"/>
              </a:rPr>
              <a:t>方程</a:t>
            </a:r>
          </a:p>
        </p:txBody>
      </p:sp>
      <p:sp>
        <p:nvSpPr>
          <p:cNvPr id="97" name="Rectangle 63"/>
          <p:cNvSpPr>
            <a:spLocks noChangeArrowheads="1"/>
          </p:cNvSpPr>
          <p:nvPr/>
        </p:nvSpPr>
        <p:spPr bwMode="auto">
          <a:xfrm>
            <a:off x="3578225" y="1303338"/>
            <a:ext cx="898525" cy="519112"/>
          </a:xfrm>
          <a:prstGeom prst="rect">
            <a:avLst/>
          </a:prstGeom>
          <a:noFill/>
          <a:ln w="9525" algn="ctr">
            <a:noFill/>
            <a:miter lim="800000"/>
            <a:headEnd/>
            <a:tailEnd/>
          </a:ln>
          <a:effectLst/>
        </p:spPr>
        <p:txBody>
          <a:bodyPr wrap="none">
            <a:spAutoFit/>
          </a:bodyPr>
          <a:lstStyle/>
          <a:p>
            <a:pPr>
              <a:defRPr/>
            </a:pPr>
            <a:r>
              <a:rPr kumimoji="0" lang="zh-CN" altLang="en-US" dirty="0">
                <a:solidFill>
                  <a:srgbClr val="FF3300"/>
                </a:solidFill>
                <a:effectLst>
                  <a:outerShdw blurRad="38100" dist="38100" dir="2700000" algn="tl">
                    <a:srgbClr val="C0C0C0"/>
                  </a:outerShdw>
                </a:effectLst>
              </a:rPr>
              <a:t>解：</a:t>
            </a:r>
          </a:p>
        </p:txBody>
      </p:sp>
      <p:graphicFrame>
        <p:nvGraphicFramePr>
          <p:cNvPr id="5122" name="Object 94"/>
          <p:cNvGraphicFramePr>
            <a:graphicFrameLocks noGrp="1" noChangeAspect="1"/>
          </p:cNvGraphicFramePr>
          <p:nvPr/>
        </p:nvGraphicFramePr>
        <p:xfrm>
          <a:off x="4883150" y="2771775"/>
          <a:ext cx="2182813" cy="969963"/>
        </p:xfrm>
        <a:graphic>
          <a:graphicData uri="http://schemas.openxmlformats.org/presentationml/2006/ole">
            <mc:AlternateContent xmlns:mc="http://schemas.openxmlformats.org/markup-compatibility/2006">
              <mc:Choice xmlns:v="urn:schemas-microsoft-com:vml" Requires="v">
                <p:oleObj spid="_x0000_s5124" name="Equation" r:id="rId3" imgW="914400" imgH="406080" progId="Equation.DSMT4">
                  <p:embed/>
                </p:oleObj>
              </mc:Choice>
              <mc:Fallback>
                <p:oleObj name="Equation" r:id="rId3" imgW="914400" imgH="406080" progId="Equation.DSMT4">
                  <p:embed/>
                  <p:pic>
                    <p:nvPicPr>
                      <p:cNvPr id="0" name="Object 9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2771775"/>
                        <a:ext cx="218281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1" name="Rectangle 92"/>
          <p:cNvSpPr>
            <a:spLocks noChangeArrowheads="1"/>
          </p:cNvSpPr>
          <p:nvPr/>
        </p:nvSpPr>
        <p:spPr bwMode="auto">
          <a:xfrm>
            <a:off x="1936750" y="1890713"/>
            <a:ext cx="361950" cy="519112"/>
          </a:xfrm>
          <a:prstGeom prst="rect">
            <a:avLst/>
          </a:prstGeom>
          <a:noFill/>
          <a:ln w="9525" algn="ctr">
            <a:noFill/>
            <a:miter lim="800000"/>
            <a:headEnd/>
            <a:tailEnd/>
          </a:ln>
        </p:spPr>
        <p:txBody>
          <a:bodyPr wrap="none">
            <a:spAutoFit/>
          </a:bodyPr>
          <a:lstStyle/>
          <a:p>
            <a:r>
              <a:rPr kumimoji="0" lang="en-US" altLang="zh-CN"/>
              <a:t>a</a:t>
            </a:r>
          </a:p>
        </p:txBody>
      </p:sp>
      <p:sp>
        <p:nvSpPr>
          <p:cNvPr id="5132" name="Line 49"/>
          <p:cNvSpPr>
            <a:spLocks noChangeShapeType="1"/>
          </p:cNvSpPr>
          <p:nvPr/>
        </p:nvSpPr>
        <p:spPr bwMode="auto">
          <a:xfrm flipV="1">
            <a:off x="1285875" y="2608263"/>
            <a:ext cx="0" cy="323850"/>
          </a:xfrm>
          <a:prstGeom prst="line">
            <a:avLst/>
          </a:prstGeom>
          <a:noFill/>
          <a:ln w="25400">
            <a:solidFill>
              <a:srgbClr val="FF0000"/>
            </a:solidFill>
            <a:round/>
            <a:headEnd type="triangle" w="med" len="med"/>
            <a:tailEnd/>
          </a:ln>
        </p:spPr>
        <p:txBody>
          <a:bodyPr/>
          <a:lstStyle/>
          <a:p>
            <a:endParaRPr lang="zh-CN" altLang="en-US"/>
          </a:p>
        </p:txBody>
      </p:sp>
      <p:sp>
        <p:nvSpPr>
          <p:cNvPr id="5133" name="Rectangle 93"/>
          <p:cNvSpPr>
            <a:spLocks noChangeArrowheads="1"/>
          </p:cNvSpPr>
          <p:nvPr/>
        </p:nvSpPr>
        <p:spPr bwMode="auto">
          <a:xfrm>
            <a:off x="3867150" y="3803650"/>
            <a:ext cx="5081588" cy="523875"/>
          </a:xfrm>
          <a:prstGeom prst="rect">
            <a:avLst/>
          </a:prstGeom>
          <a:noFill/>
          <a:ln w="9525" algn="ctr">
            <a:noFill/>
            <a:miter lim="800000"/>
            <a:headEnd/>
            <a:tailEnd/>
          </a:ln>
        </p:spPr>
        <p:txBody>
          <a:bodyPr>
            <a:spAutoFit/>
          </a:bodyPr>
          <a:lstStyle/>
          <a:p>
            <a:r>
              <a:rPr lang="en-US" altLang="zh-CN">
                <a:solidFill>
                  <a:srgbClr val="0000FF"/>
                </a:solidFill>
              </a:rPr>
              <a:t>(2) </a:t>
            </a:r>
            <a:r>
              <a:rPr lang="zh-CN" altLang="en-US">
                <a:solidFill>
                  <a:srgbClr val="0000FF"/>
                </a:solidFill>
                <a:ea typeface="华文中宋" pitchFamily="2" charset="-122"/>
              </a:rPr>
              <a:t>增列控制量与求解量间方程</a:t>
            </a:r>
          </a:p>
        </p:txBody>
      </p:sp>
      <p:graphicFrame>
        <p:nvGraphicFramePr>
          <p:cNvPr id="5123" name="Object 96"/>
          <p:cNvGraphicFramePr>
            <a:graphicFrameLocks noGrp="1" noChangeAspect="1"/>
          </p:cNvGraphicFramePr>
          <p:nvPr/>
        </p:nvGraphicFramePr>
        <p:xfrm>
          <a:off x="4994275" y="4391025"/>
          <a:ext cx="1304925" cy="947738"/>
        </p:xfrm>
        <a:graphic>
          <a:graphicData uri="http://schemas.openxmlformats.org/presentationml/2006/ole">
            <mc:AlternateContent xmlns:mc="http://schemas.openxmlformats.org/markup-compatibility/2006">
              <mc:Choice xmlns:v="urn:schemas-microsoft-com:vml" Requires="v">
                <p:oleObj spid="_x0000_s5125" name="Equation" r:id="rId5" imgW="558720" imgH="406080" progId="Equation.DSMT4">
                  <p:embed/>
                </p:oleObj>
              </mc:Choice>
              <mc:Fallback>
                <p:oleObj name="Equation" r:id="rId5" imgW="558720" imgH="406080" progId="Equation.DSMT4">
                  <p:embed/>
                  <p:pic>
                    <p:nvPicPr>
                      <p:cNvPr id="0" name="Object 9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275" y="4391025"/>
                        <a:ext cx="130492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4" name="Rectangle 34"/>
          <p:cNvSpPr>
            <a:spLocks noChangeArrowheads="1"/>
          </p:cNvSpPr>
          <p:nvPr/>
        </p:nvSpPr>
        <p:spPr bwMode="auto">
          <a:xfrm>
            <a:off x="3732213" y="5480050"/>
            <a:ext cx="5262562" cy="522288"/>
          </a:xfrm>
          <a:prstGeom prst="rect">
            <a:avLst/>
          </a:prstGeom>
          <a:noFill/>
          <a:ln w="9525">
            <a:noFill/>
            <a:miter lim="800000"/>
            <a:headEnd/>
            <a:tailEnd/>
          </a:ln>
        </p:spPr>
        <p:txBody>
          <a:bodyPr>
            <a:spAutoFit/>
          </a:bodyPr>
          <a:lstStyle/>
          <a:p>
            <a:pPr marL="457200" indent="-457200" algn="l" eaLnBrk="1" hangingPunct="1"/>
            <a:r>
              <a:rPr lang="zh-CN" altLang="en-US">
                <a:solidFill>
                  <a:srgbClr val="0000FF"/>
                </a:solidFill>
                <a:ea typeface="华文中宋" pitchFamily="2" charset="-122"/>
              </a:rPr>
              <a:t>解得所求为：</a:t>
            </a:r>
            <a:r>
              <a:rPr lang="en-US" altLang="zh-CN" i="1">
                <a:ea typeface="华文中宋" pitchFamily="2" charset="-122"/>
              </a:rPr>
              <a:t>u </a:t>
            </a:r>
            <a:r>
              <a:rPr lang="en-US" altLang="zh-CN">
                <a:ea typeface="华文中宋" pitchFamily="2" charset="-122"/>
              </a:rPr>
              <a:t>=12V</a:t>
            </a:r>
            <a:r>
              <a:rPr lang="zh-CN" altLang="en-US">
                <a:ea typeface="华文中宋" pitchFamily="2" charset="-122"/>
              </a:rPr>
              <a:t>，</a:t>
            </a:r>
            <a:r>
              <a:rPr lang="en-US" altLang="zh-CN">
                <a:ea typeface="华文中宋" pitchFamily="2" charset="-122"/>
              </a:rPr>
              <a:t>4</a:t>
            </a:r>
            <a:r>
              <a:rPr lang="en-US" altLang="zh-CN" i="1">
                <a:ea typeface="华文中宋" pitchFamily="2" charset="-122"/>
              </a:rPr>
              <a:t>i </a:t>
            </a:r>
            <a:r>
              <a:rPr lang="en-US" altLang="zh-CN">
                <a:ea typeface="华文中宋" pitchFamily="2" charset="-122"/>
              </a:rPr>
              <a:t>=16A</a:t>
            </a:r>
            <a:endParaRPr lang="zh-CN" altLang="en-US">
              <a:ea typeface="华文中宋" pitchFamily="2" charset="-122"/>
            </a:endParaRPr>
          </a:p>
        </p:txBody>
      </p:sp>
      <p:sp>
        <p:nvSpPr>
          <p:cNvPr id="5135" name="矩形 39"/>
          <p:cNvSpPr>
            <a:spLocks noChangeArrowheads="1"/>
          </p:cNvSpPr>
          <p:nvPr/>
        </p:nvSpPr>
        <p:spPr bwMode="auto">
          <a:xfrm>
            <a:off x="1576388" y="4516438"/>
            <a:ext cx="1163637" cy="523875"/>
          </a:xfrm>
          <a:prstGeom prst="rect">
            <a:avLst/>
          </a:prstGeom>
          <a:noFill/>
          <a:ln w="9525">
            <a:noFill/>
            <a:miter lim="800000"/>
            <a:headEnd/>
            <a:tailEnd/>
          </a:ln>
        </p:spPr>
        <p:txBody>
          <a:bodyPr wrap="none">
            <a:spAutoFit/>
          </a:bodyPr>
          <a:lstStyle/>
          <a:p>
            <a:r>
              <a:rPr kumimoji="0" lang="en-US" altLang="zh-CN"/>
              <a:t>CCCS</a:t>
            </a:r>
            <a:endParaRPr lang="zh-CN" altLang="en-US"/>
          </a:p>
        </p:txBody>
      </p:sp>
      <p:sp>
        <p:nvSpPr>
          <p:cNvPr id="5136" name="TextBox 41"/>
          <p:cNvSpPr txBox="1">
            <a:spLocks noChangeArrowheads="1"/>
          </p:cNvSpPr>
          <p:nvPr/>
        </p:nvSpPr>
        <p:spPr bwMode="auto">
          <a:xfrm>
            <a:off x="8559800" y="9525"/>
            <a:ext cx="574675" cy="338138"/>
          </a:xfrm>
          <a:prstGeom prst="rect">
            <a:avLst/>
          </a:prstGeom>
          <a:solidFill>
            <a:srgbClr val="00B0F0"/>
          </a:solidFill>
          <a:ln w="9525">
            <a:noFill/>
            <a:miter lim="800000"/>
            <a:headEnd/>
            <a:tailEnd/>
          </a:ln>
        </p:spPr>
        <p:txBody>
          <a:bodyPr>
            <a:spAutoFit/>
          </a:bodyPr>
          <a:lstStyle/>
          <a:p>
            <a:r>
              <a:rPr lang="en-US" altLang="zh-CN" sz="1600">
                <a:solidFill>
                  <a:schemeClr val="bg1"/>
                </a:solidFill>
              </a:rPr>
              <a:t>1-7</a:t>
            </a:r>
            <a:endParaRPr lang="zh-CN" altLang="en-US" sz="1600">
              <a:solidFill>
                <a:schemeClr val="bg1"/>
              </a:solidFill>
            </a:endParaRPr>
          </a:p>
        </p:txBody>
      </p:sp>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7|17.4|3.1"/>
</p:tagLst>
</file>

<file path=ppt/tags/tag2.xml><?xml version="1.0" encoding="utf-8"?>
<p:tagLst xmlns:a="http://schemas.openxmlformats.org/drawingml/2006/main" xmlns:r="http://schemas.openxmlformats.org/officeDocument/2006/relationships" xmlns:p="http://schemas.openxmlformats.org/presentationml/2006/main">
  <p:tag name="TIMING" val="|38.3|12.3|14|13.3"/>
</p:tagLst>
</file>

<file path=ppt/tags/tag3.xml><?xml version="1.0" encoding="utf-8"?>
<p:tagLst xmlns:a="http://schemas.openxmlformats.org/drawingml/2006/main" xmlns:r="http://schemas.openxmlformats.org/officeDocument/2006/relationships" xmlns:p="http://schemas.openxmlformats.org/presentationml/2006/main">
  <p:tag name="TIMING" val="|47.9|20.3|4.7|13.4|40.4"/>
</p:tagLst>
</file>

<file path=ppt/theme/theme1.xml><?xml version="1.0" encoding="utf-8"?>
<a:theme xmlns:a="http://schemas.openxmlformats.org/drawingml/2006/main" name="空演示文稿">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rgbClr val="9933FF"/>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FFFFCC"/>
        </a:solidFill>
        <a:ln w="9525" cap="flat" cmpd="sng" algn="ctr">
          <a:solidFill>
            <a:srgbClr val="9933FF"/>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22198</TotalTime>
  <Words>2007</Words>
  <Application>Microsoft Office PowerPoint</Application>
  <PresentationFormat>全屏显示(4:3)</PresentationFormat>
  <Paragraphs>561</Paragraphs>
  <Slides>28</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5" baseType="lpstr">
      <vt:lpstr>黑体</vt:lpstr>
      <vt:lpstr>华文仿宋</vt:lpstr>
      <vt:lpstr>华文行楷</vt:lpstr>
      <vt:lpstr>华文新魏</vt:lpstr>
      <vt:lpstr>华文中宋</vt:lpstr>
      <vt:lpstr>金长城美黑体</vt:lpstr>
      <vt:lpstr>楷体</vt:lpstr>
      <vt:lpstr>楷体_GB2312</vt:lpstr>
      <vt:lpstr>隶书</vt:lpstr>
      <vt:lpstr>宋体</vt:lpstr>
      <vt:lpstr>Arial</vt:lpstr>
      <vt:lpstr>Symbol</vt:lpstr>
      <vt:lpstr>Tahoma</vt:lpstr>
      <vt:lpstr>Times New Roman</vt:lpstr>
      <vt:lpstr>Wingdings 2</vt:lpstr>
      <vt:lpstr>空演示文稿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§1-9  两类约束  KCL与KVL方程的独立性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bgz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Gaozhifeng</dc:creator>
  <cp:lastModifiedBy>kyrene</cp:lastModifiedBy>
  <cp:revision>913</cp:revision>
  <dcterms:created xsi:type="dcterms:W3CDTF">2001-10-12T20:51:27Z</dcterms:created>
  <dcterms:modified xsi:type="dcterms:W3CDTF">2021-02-20T05:19:40Z</dcterms:modified>
</cp:coreProperties>
</file>