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5"/>
  </p:handoutMasterIdLst>
  <p:sldIdLst>
    <p:sldId id="256" r:id="rId2"/>
    <p:sldId id="315" r:id="rId3"/>
    <p:sldId id="278" r:id="rId4"/>
    <p:sldId id="257" r:id="rId5"/>
    <p:sldId id="279" r:id="rId6"/>
    <p:sldId id="280" r:id="rId7"/>
    <p:sldId id="286" r:id="rId8"/>
    <p:sldId id="285" r:id="rId9"/>
    <p:sldId id="282" r:id="rId10"/>
    <p:sldId id="283" r:id="rId11"/>
    <p:sldId id="284" r:id="rId12"/>
    <p:sldId id="275" r:id="rId13"/>
    <p:sldId id="292" r:id="rId14"/>
    <p:sldId id="291" r:id="rId15"/>
    <p:sldId id="293" r:id="rId16"/>
    <p:sldId id="276" r:id="rId17"/>
    <p:sldId id="288" r:id="rId18"/>
    <p:sldId id="277" r:id="rId19"/>
    <p:sldId id="289" r:id="rId20"/>
    <p:sldId id="290" r:id="rId21"/>
    <p:sldId id="294" r:id="rId22"/>
    <p:sldId id="316" r:id="rId23"/>
    <p:sldId id="317" r:id="rId24"/>
    <p:sldId id="300" r:id="rId25"/>
    <p:sldId id="296" r:id="rId26"/>
    <p:sldId id="297" r:id="rId27"/>
    <p:sldId id="298" r:id="rId28"/>
    <p:sldId id="299" r:id="rId29"/>
    <p:sldId id="318" r:id="rId30"/>
    <p:sldId id="319"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35" y="43"/>
      </p:cViewPr>
      <p:guideLst>
        <p:guide orient="horz" pos="2160"/>
        <p:guide pos="2880"/>
      </p:guideLst>
    </p:cSldViewPr>
  </p:slideViewPr>
  <p:notesTextViewPr>
    <p:cViewPr>
      <p:scale>
        <a:sx n="1" d="1"/>
        <a:sy n="1" d="1"/>
      </p:scale>
      <p:origin x="0" y="0"/>
    </p:cViewPr>
  </p:notesTextViewPr>
  <p:notesViewPr>
    <p:cSldViewPr>
      <p:cViewPr varScale="1">
        <p:scale>
          <a:sx n="46" d="100"/>
          <a:sy n="46" d="100"/>
        </p:scale>
        <p:origin x="-1915" y="-91"/>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DE92BD-294B-4D34-B54B-B845CFD82930}" type="datetimeFigureOut">
              <a:rPr lang="zh-CN" altLang="en-US" smtClean="0"/>
              <a:t>2022/8/25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9D6AD8-80FD-41CC-A79F-41F2EF0A2A6F}" type="slidenum">
              <a:rPr lang="zh-CN" altLang="en-US" smtClean="0"/>
              <a:t>‹#›</a:t>
            </a:fld>
            <a:endParaRPr lang="zh-CN" altLang="en-US"/>
          </a:p>
        </p:txBody>
      </p:sp>
    </p:spTree>
    <p:extLst>
      <p:ext uri="{BB962C8B-B14F-4D97-AF65-F5344CB8AC3E}">
        <p14:creationId xmlns:p14="http://schemas.microsoft.com/office/powerpoint/2010/main" val="311559604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1">
                <a:latin typeface="楷体" pitchFamily="49" charset="-122"/>
                <a:ea typeface="楷体" pitchFamily="49" charset="-122"/>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ctr" defTabSz="914400" rtl="0" eaLnBrk="1" latinLnBrk="0" hangingPunct="1">
              <a:spcBef>
                <a:spcPct val="0"/>
              </a:spcBef>
              <a:buNone/>
              <a:defRPr lang="zh-CN" altLang="en-US" sz="2800" kern="1200" dirty="0">
                <a:solidFill>
                  <a:schemeClr val="tx1"/>
                </a:solidFill>
                <a:latin typeface="楷体" pitchFamily="49" charset="-122"/>
                <a:ea typeface="楷体" pitchFamily="49"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51E62C62-AA2D-4E96-B45E-C914745E602E}" type="datetimeFigureOut">
              <a:rPr lang="zh-CN" altLang="en-US" smtClean="0"/>
              <a:t>2022/8/25</a:t>
            </a:fld>
            <a:endParaRPr lang="zh-CN" altLang="en-US"/>
          </a:p>
        </p:txBody>
      </p:sp>
      <p:sp>
        <p:nvSpPr>
          <p:cNvPr id="5" name="页脚占位符 4"/>
          <p:cNvSpPr>
            <a:spLocks noGrp="1"/>
          </p:cNvSpPr>
          <p:nvPr>
            <p:ph type="ftr" sz="quarter" idx="11"/>
          </p:nvPr>
        </p:nvSpPr>
        <p:spPr>
          <a:xfrm>
            <a:off x="6084168" y="6309320"/>
            <a:ext cx="2895600" cy="365125"/>
          </a:xfrm>
        </p:spPr>
        <p:txBody>
          <a:bodyPr/>
          <a:lstStyle/>
          <a:p>
            <a:endParaRPr lang="zh-CN" altLang="en-US" dirty="0"/>
          </a:p>
        </p:txBody>
      </p:sp>
      <p:sp>
        <p:nvSpPr>
          <p:cNvPr id="6" name="灯片编号占位符 5"/>
          <p:cNvSpPr>
            <a:spLocks noGrp="1"/>
          </p:cNvSpPr>
          <p:nvPr>
            <p:ph type="sldNum" sz="quarter" idx="12"/>
          </p:nvPr>
        </p:nvSpPr>
        <p:spPr>
          <a:xfrm>
            <a:off x="3275856" y="6309319"/>
            <a:ext cx="2133600" cy="365125"/>
          </a:xfrm>
        </p:spPr>
        <p:txBody>
          <a:bodyPr/>
          <a:lstStyle/>
          <a:p>
            <a:fld id="{2861D57E-DA27-4C1A-969C-BE9BD2818787}" type="slidenum">
              <a:rPr lang="zh-CN" altLang="en-US" smtClean="0"/>
              <a:t>‹#›</a:t>
            </a:fld>
            <a:endParaRPr lang="zh-CN" altLang="en-US"/>
          </a:p>
        </p:txBody>
      </p:sp>
    </p:spTree>
    <p:extLst>
      <p:ext uri="{BB962C8B-B14F-4D97-AF65-F5344CB8AC3E}">
        <p14:creationId xmlns:p14="http://schemas.microsoft.com/office/powerpoint/2010/main" val="674039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1E62C62-AA2D-4E96-B45E-C914745E602E}" type="datetimeFigureOut">
              <a:rPr lang="zh-CN" altLang="en-US" smtClean="0"/>
              <a:t>2022/8/25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61D57E-DA27-4C1A-969C-BE9BD2818787}" type="slidenum">
              <a:rPr lang="zh-CN" altLang="en-US" smtClean="0"/>
              <a:t>‹#›</a:t>
            </a:fld>
            <a:endParaRPr lang="zh-CN" altLang="en-US"/>
          </a:p>
        </p:txBody>
      </p:sp>
    </p:spTree>
    <p:extLst>
      <p:ext uri="{BB962C8B-B14F-4D97-AF65-F5344CB8AC3E}">
        <p14:creationId xmlns:p14="http://schemas.microsoft.com/office/powerpoint/2010/main" val="3850526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1E62C62-AA2D-4E96-B45E-C914745E602E}" type="datetimeFigureOut">
              <a:rPr lang="zh-CN" altLang="en-US" smtClean="0"/>
              <a:t>2022/8/25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61D57E-DA27-4C1A-969C-BE9BD2818787}" type="slidenum">
              <a:rPr lang="zh-CN" altLang="en-US" smtClean="0"/>
              <a:t>‹#›</a:t>
            </a:fld>
            <a:endParaRPr lang="zh-CN" altLang="en-US"/>
          </a:p>
        </p:txBody>
      </p:sp>
    </p:spTree>
    <p:extLst>
      <p:ext uri="{BB962C8B-B14F-4D97-AF65-F5344CB8AC3E}">
        <p14:creationId xmlns:p14="http://schemas.microsoft.com/office/powerpoint/2010/main" val="227282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3" y="105431"/>
            <a:ext cx="6696745" cy="883965"/>
          </a:xfrm>
        </p:spPr>
        <p:txBody>
          <a:bodyPr>
            <a:normAutofit/>
          </a:bodyPr>
          <a:lstStyle>
            <a:lvl1pPr>
              <a:defRPr sz="3600" b="1">
                <a:latin typeface="楷体" pitchFamily="49" charset="-122"/>
                <a:ea typeface="楷体" pitchFamily="49" charset="-122"/>
              </a:defRPr>
            </a:lvl1pPr>
          </a:lstStyle>
          <a:p>
            <a:endParaRPr lang="zh-CN" altLang="en-US" dirty="0"/>
          </a:p>
        </p:txBody>
      </p:sp>
      <p:sp>
        <p:nvSpPr>
          <p:cNvPr id="3" name="内容占位符 2"/>
          <p:cNvSpPr>
            <a:spLocks noGrp="1"/>
          </p:cNvSpPr>
          <p:nvPr>
            <p:ph idx="1" hasCustomPrompt="1"/>
          </p:nvPr>
        </p:nvSpPr>
        <p:spPr>
          <a:xfrm>
            <a:off x="457200" y="1158604"/>
            <a:ext cx="8229600" cy="4967560"/>
          </a:xfrm>
        </p:spPr>
        <p:txBody>
          <a:bodyPr/>
          <a:lstStyle>
            <a:lvl1pPr marL="342900" indent="-342900">
              <a:lnSpc>
                <a:spcPts val="3600"/>
              </a:lnSpc>
              <a:buFont typeface="Wingdings" pitchFamily="2" charset="2"/>
              <a:buChar char="u"/>
              <a:defRPr sz="2400">
                <a:latin typeface="微软雅黑" pitchFamily="34" charset="-122"/>
                <a:ea typeface="微软雅黑" pitchFamily="34" charset="-122"/>
              </a:defRPr>
            </a:lvl1pPr>
            <a:lvl2pPr marL="742950" indent="-285750">
              <a:buFont typeface="Wingdings" pitchFamily="2" charset="2"/>
              <a:buChar char="l"/>
              <a:defRPr sz="2000">
                <a:latin typeface="微软雅黑" pitchFamily="34" charset="-122"/>
                <a:ea typeface="微软雅黑" pitchFamily="34" charset="-122"/>
              </a:defRPr>
            </a:lvl2pPr>
          </a:lstStyle>
          <a:p>
            <a:pPr lvl="0"/>
            <a:r>
              <a:rPr lang="zh-CN" altLang="en-US" dirty="0"/>
              <a:t>  单击此处编辑母版文本样式</a:t>
            </a:r>
          </a:p>
          <a:p>
            <a:pPr lvl="1"/>
            <a:r>
              <a:rPr lang="zh-CN" altLang="en-US" dirty="0"/>
              <a:t> 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51E62C62-AA2D-4E96-B45E-C914745E602E}" type="datetimeFigureOut">
              <a:rPr lang="zh-CN" altLang="en-US" smtClean="0"/>
              <a:t>2022/8/25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61D57E-DA27-4C1A-969C-BE9BD2818787}" type="slidenum">
              <a:rPr lang="zh-CN" altLang="en-US" smtClean="0"/>
              <a:t>‹#›</a:t>
            </a:fld>
            <a:endParaRPr lang="zh-CN" altLang="en-US"/>
          </a:p>
        </p:txBody>
      </p:sp>
    </p:spTree>
    <p:extLst>
      <p:ext uri="{BB962C8B-B14F-4D97-AF65-F5344CB8AC3E}">
        <p14:creationId xmlns:p14="http://schemas.microsoft.com/office/powerpoint/2010/main" val="3452564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1E62C62-AA2D-4E96-B45E-C914745E602E}" type="datetimeFigureOut">
              <a:rPr lang="zh-CN" altLang="en-US" smtClean="0"/>
              <a:t>2022/8/25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61D57E-DA27-4C1A-969C-BE9BD2818787}" type="slidenum">
              <a:rPr lang="zh-CN" altLang="en-US" smtClean="0"/>
              <a:t>‹#›</a:t>
            </a:fld>
            <a:endParaRPr lang="zh-CN" altLang="en-US"/>
          </a:p>
        </p:txBody>
      </p:sp>
    </p:spTree>
    <p:extLst>
      <p:ext uri="{BB962C8B-B14F-4D97-AF65-F5344CB8AC3E}">
        <p14:creationId xmlns:p14="http://schemas.microsoft.com/office/powerpoint/2010/main" val="2764781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1E62C62-AA2D-4E96-B45E-C914745E602E}" type="datetimeFigureOut">
              <a:rPr lang="zh-CN" altLang="en-US" smtClean="0"/>
              <a:t>2022/8/25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61D57E-DA27-4C1A-969C-BE9BD2818787}" type="slidenum">
              <a:rPr lang="zh-CN" altLang="en-US" smtClean="0"/>
              <a:t>‹#›</a:t>
            </a:fld>
            <a:endParaRPr lang="zh-CN" altLang="en-US"/>
          </a:p>
        </p:txBody>
      </p:sp>
    </p:spTree>
    <p:extLst>
      <p:ext uri="{BB962C8B-B14F-4D97-AF65-F5344CB8AC3E}">
        <p14:creationId xmlns:p14="http://schemas.microsoft.com/office/powerpoint/2010/main" val="2053541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1E62C62-AA2D-4E96-B45E-C914745E602E}" type="datetimeFigureOut">
              <a:rPr lang="zh-CN" altLang="en-US" smtClean="0"/>
              <a:t>2022/8/25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61D57E-DA27-4C1A-969C-BE9BD2818787}" type="slidenum">
              <a:rPr lang="zh-CN" altLang="en-US" smtClean="0"/>
              <a:t>‹#›</a:t>
            </a:fld>
            <a:endParaRPr lang="zh-CN" altLang="en-US"/>
          </a:p>
        </p:txBody>
      </p:sp>
    </p:spTree>
    <p:extLst>
      <p:ext uri="{BB962C8B-B14F-4D97-AF65-F5344CB8AC3E}">
        <p14:creationId xmlns:p14="http://schemas.microsoft.com/office/powerpoint/2010/main" val="3922781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1E62C62-AA2D-4E96-B45E-C914745E602E}" type="datetimeFigureOut">
              <a:rPr lang="zh-CN" altLang="en-US" smtClean="0"/>
              <a:t>2022/8/25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61D57E-DA27-4C1A-969C-BE9BD2818787}" type="slidenum">
              <a:rPr lang="zh-CN" altLang="en-US" smtClean="0"/>
              <a:t>‹#›</a:t>
            </a:fld>
            <a:endParaRPr lang="zh-CN" altLang="en-US"/>
          </a:p>
        </p:txBody>
      </p:sp>
    </p:spTree>
    <p:extLst>
      <p:ext uri="{BB962C8B-B14F-4D97-AF65-F5344CB8AC3E}">
        <p14:creationId xmlns:p14="http://schemas.microsoft.com/office/powerpoint/2010/main" val="187785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E62C62-AA2D-4E96-B45E-C914745E602E}" type="datetimeFigureOut">
              <a:rPr lang="zh-CN" altLang="en-US" smtClean="0"/>
              <a:t>2022/8/25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61D57E-DA27-4C1A-969C-BE9BD2818787}" type="slidenum">
              <a:rPr lang="zh-CN" altLang="en-US" smtClean="0"/>
              <a:t>‹#›</a:t>
            </a:fld>
            <a:endParaRPr lang="zh-CN" altLang="en-US"/>
          </a:p>
        </p:txBody>
      </p:sp>
    </p:spTree>
    <p:extLst>
      <p:ext uri="{BB962C8B-B14F-4D97-AF65-F5344CB8AC3E}">
        <p14:creationId xmlns:p14="http://schemas.microsoft.com/office/powerpoint/2010/main" val="22981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1E62C62-AA2D-4E96-B45E-C914745E602E}" type="datetimeFigureOut">
              <a:rPr lang="zh-CN" altLang="en-US" smtClean="0"/>
              <a:t>2022/8/25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61D57E-DA27-4C1A-969C-BE9BD2818787}" type="slidenum">
              <a:rPr lang="zh-CN" altLang="en-US" smtClean="0"/>
              <a:t>‹#›</a:t>
            </a:fld>
            <a:endParaRPr lang="zh-CN" altLang="en-US"/>
          </a:p>
        </p:txBody>
      </p:sp>
    </p:spTree>
    <p:extLst>
      <p:ext uri="{BB962C8B-B14F-4D97-AF65-F5344CB8AC3E}">
        <p14:creationId xmlns:p14="http://schemas.microsoft.com/office/powerpoint/2010/main" val="901962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1E62C62-AA2D-4E96-B45E-C914745E602E}" type="datetimeFigureOut">
              <a:rPr lang="zh-CN" altLang="en-US" smtClean="0"/>
              <a:t>2022/8/25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61D57E-DA27-4C1A-969C-BE9BD2818787}" type="slidenum">
              <a:rPr lang="zh-CN" altLang="en-US" smtClean="0"/>
              <a:t>‹#›</a:t>
            </a:fld>
            <a:endParaRPr lang="zh-CN" altLang="en-US"/>
          </a:p>
        </p:txBody>
      </p:sp>
    </p:spTree>
    <p:extLst>
      <p:ext uri="{BB962C8B-B14F-4D97-AF65-F5344CB8AC3E}">
        <p14:creationId xmlns:p14="http://schemas.microsoft.com/office/powerpoint/2010/main" val="1858747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E62C62-AA2D-4E96-B45E-C914745E602E}" type="datetimeFigureOut">
              <a:rPr lang="zh-CN" altLang="en-US" smtClean="0"/>
              <a:t>2022/8/25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61D57E-DA27-4C1A-969C-BE9BD2818787}" type="slidenum">
              <a:rPr lang="zh-CN" altLang="en-US" smtClean="0"/>
              <a:t>‹#›</a:t>
            </a:fld>
            <a:endParaRPr lang="zh-CN" altLang="en-US"/>
          </a:p>
        </p:txBody>
      </p:sp>
    </p:spTree>
    <p:extLst>
      <p:ext uri="{BB962C8B-B14F-4D97-AF65-F5344CB8AC3E}">
        <p14:creationId xmlns:p14="http://schemas.microsoft.com/office/powerpoint/2010/main" val="1633727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3600" dirty="0"/>
              <a:t>AEBS</a:t>
            </a:r>
            <a:r>
              <a:rPr lang="zh-CN" altLang="en-US" sz="3600" dirty="0"/>
              <a:t>测试与验证数据管理</a:t>
            </a:r>
          </a:p>
        </p:txBody>
      </p:sp>
      <p:sp>
        <p:nvSpPr>
          <p:cNvPr id="3" name="副标题 2"/>
          <p:cNvSpPr>
            <a:spLocks noGrp="1"/>
          </p:cNvSpPr>
          <p:nvPr>
            <p:ph type="subTitle" idx="1"/>
          </p:nvPr>
        </p:nvSpPr>
        <p:spPr/>
        <p:txBody>
          <a:bodyPr>
            <a:normAutofit/>
          </a:bodyPr>
          <a:lstStyle/>
          <a:p>
            <a:r>
              <a:rPr lang="zh-CN" altLang="en-US" dirty="0"/>
              <a:t>北京</a:t>
            </a:r>
            <a:r>
              <a:rPr lang="en-US" altLang="zh-CN" dirty="0"/>
              <a:t>XX</a:t>
            </a:r>
            <a:r>
              <a:rPr lang="zh-CN" altLang="en-US" dirty="0"/>
              <a:t>软件技术有限公司</a:t>
            </a:r>
            <a:endParaRPr lang="en-US" altLang="zh-CN" dirty="0"/>
          </a:p>
          <a:p>
            <a:r>
              <a:rPr lang="en-US" altLang="zh-CN" dirty="0"/>
              <a:t>2019</a:t>
            </a:r>
            <a:r>
              <a:rPr lang="zh-CN" altLang="en-US" dirty="0"/>
              <a:t>年</a:t>
            </a:r>
          </a:p>
        </p:txBody>
      </p:sp>
    </p:spTree>
    <p:extLst>
      <p:ext uri="{BB962C8B-B14F-4D97-AF65-F5344CB8AC3E}">
        <p14:creationId xmlns:p14="http://schemas.microsoft.com/office/powerpoint/2010/main" val="4262607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可扩展性需求</a:t>
            </a:r>
          </a:p>
        </p:txBody>
      </p:sp>
      <p:sp>
        <p:nvSpPr>
          <p:cNvPr id="3" name="内容占位符 2"/>
          <p:cNvSpPr>
            <a:spLocks noGrp="1"/>
          </p:cNvSpPr>
          <p:nvPr>
            <p:ph idx="1"/>
          </p:nvPr>
        </p:nvSpPr>
        <p:spPr/>
        <p:txBody>
          <a:bodyPr/>
          <a:lstStyle/>
          <a:p>
            <a:r>
              <a:rPr lang="zh-CN" altLang="en-US" dirty="0"/>
              <a:t>随着项目的不断进展，采集的传感器数据会越来越多。</a:t>
            </a:r>
            <a:endParaRPr lang="en-US" altLang="zh-CN" dirty="0"/>
          </a:p>
          <a:p>
            <a:r>
              <a:rPr lang="zh-CN" altLang="en-US" dirty="0"/>
              <a:t>自动驾驶级别的不断提高，数据量呈指数级增长。</a:t>
            </a:r>
            <a:endParaRPr lang="en-US" altLang="zh-CN" dirty="0"/>
          </a:p>
          <a:p>
            <a:r>
              <a:rPr lang="zh-CN" altLang="en-US" dirty="0"/>
              <a:t>增加的数据要求扩展存储、迁移数据（迁移至更低廉的存储或负载均衡）。</a:t>
            </a:r>
            <a:endParaRPr lang="en-US" altLang="zh-CN" dirty="0"/>
          </a:p>
          <a:p>
            <a:r>
              <a:rPr lang="zh-CN" altLang="en-US" dirty="0"/>
              <a:t>系统维护、数据迁移不能影响数据的可用性和性能。</a:t>
            </a:r>
            <a:endParaRPr lang="en-US" altLang="zh-CN" dirty="0"/>
          </a:p>
          <a:p>
            <a:endParaRPr lang="zh-CN" altLang="en-US" dirty="0"/>
          </a:p>
        </p:txBody>
      </p:sp>
    </p:spTree>
    <p:extLst>
      <p:ext uri="{BB962C8B-B14F-4D97-AF65-F5344CB8AC3E}">
        <p14:creationId xmlns:p14="http://schemas.microsoft.com/office/powerpoint/2010/main" val="4075242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数据保持、恢复和保护</a:t>
            </a:r>
          </a:p>
        </p:txBody>
      </p:sp>
      <p:sp>
        <p:nvSpPr>
          <p:cNvPr id="3" name="内容占位符 2"/>
          <p:cNvSpPr>
            <a:spLocks noGrp="1"/>
          </p:cNvSpPr>
          <p:nvPr>
            <p:ph idx="1"/>
          </p:nvPr>
        </p:nvSpPr>
        <p:spPr/>
        <p:txBody>
          <a:bodyPr>
            <a:normAutofit/>
          </a:bodyPr>
          <a:lstStyle/>
          <a:p>
            <a:r>
              <a:rPr lang="en-US" altLang="zh-CN" dirty="0"/>
              <a:t>OEM</a:t>
            </a:r>
            <a:r>
              <a:rPr lang="zh-CN" altLang="en-US" dirty="0"/>
              <a:t>厂商需要保存几十年（车辆整个生命周期）的</a:t>
            </a:r>
            <a:r>
              <a:rPr lang="en-US" altLang="zh-CN" dirty="0"/>
              <a:t>ADAS</a:t>
            </a:r>
            <a:r>
              <a:rPr lang="zh-CN" altLang="en-US" dirty="0"/>
              <a:t>数据，时间的长短取决于当地的法律法规。</a:t>
            </a:r>
            <a:endParaRPr lang="en-US" altLang="zh-CN" dirty="0"/>
          </a:p>
          <a:p>
            <a:r>
              <a:rPr lang="zh-CN" altLang="en-US" dirty="0"/>
              <a:t>数据恢复事件</a:t>
            </a:r>
            <a:endParaRPr lang="en-US" altLang="zh-CN" dirty="0"/>
          </a:p>
          <a:p>
            <a:pPr lvl="1"/>
            <a:r>
              <a:rPr lang="zh-CN" altLang="en-US" dirty="0"/>
              <a:t>项目完成，车辆进入量产，数据进行归档。</a:t>
            </a:r>
            <a:endParaRPr lang="en-US" altLang="zh-CN" dirty="0"/>
          </a:p>
          <a:p>
            <a:pPr lvl="1"/>
            <a:r>
              <a:rPr lang="zh-CN" altLang="en-US" dirty="0"/>
              <a:t>当系统需要升级、产品缺陷、产品召回。</a:t>
            </a:r>
            <a:endParaRPr lang="en-US" altLang="zh-CN" dirty="0"/>
          </a:p>
          <a:p>
            <a:pPr lvl="1"/>
            <a:r>
              <a:rPr lang="zh-CN" altLang="en-US" dirty="0"/>
              <a:t>法律法规可能规定发生事故时，厂商需要提供相应的数据作为证据。</a:t>
            </a:r>
            <a:endParaRPr lang="en-US" altLang="zh-CN" dirty="0"/>
          </a:p>
          <a:p>
            <a:r>
              <a:rPr lang="en-US" altLang="zh-CN" dirty="0"/>
              <a:t>OEM</a:t>
            </a:r>
            <a:r>
              <a:rPr lang="zh-CN" altLang="en-US" dirty="0"/>
              <a:t>或</a:t>
            </a:r>
            <a:r>
              <a:rPr lang="en-US" altLang="zh-CN" dirty="0"/>
              <a:t>Tier1</a:t>
            </a:r>
            <a:r>
              <a:rPr lang="zh-CN" altLang="en-US" dirty="0"/>
              <a:t>需要快速恢复若干天或更长时间的数据以对产品和实际场景进行分析验证。</a:t>
            </a:r>
          </a:p>
          <a:p>
            <a:r>
              <a:rPr lang="zh-CN" altLang="en-US" dirty="0"/>
              <a:t>传统的使用磁带进行数据归档的方案难以满足快速恢复的需求，一种可行的方案是使用廉价的云存储进行归档。</a:t>
            </a:r>
          </a:p>
          <a:p>
            <a:endParaRPr lang="zh-CN" altLang="en-US" dirty="0"/>
          </a:p>
        </p:txBody>
      </p:sp>
    </p:spTree>
    <p:extLst>
      <p:ext uri="{BB962C8B-B14F-4D97-AF65-F5344CB8AC3E}">
        <p14:creationId xmlns:p14="http://schemas.microsoft.com/office/powerpoint/2010/main" val="3183247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ADAS</a:t>
            </a:r>
            <a:r>
              <a:rPr lang="zh-CN" altLang="en-US" dirty="0"/>
              <a:t>数据存储整体架构</a:t>
            </a:r>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628800"/>
            <a:ext cx="8229600" cy="3529976"/>
          </a:xfrm>
        </p:spPr>
      </p:pic>
    </p:spTree>
    <p:extLst>
      <p:ext uri="{BB962C8B-B14F-4D97-AF65-F5344CB8AC3E}">
        <p14:creationId xmlns:p14="http://schemas.microsoft.com/office/powerpoint/2010/main" val="4259682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存储与计算资源类型</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4158208141"/>
              </p:ext>
            </p:extLst>
          </p:nvPr>
        </p:nvGraphicFramePr>
        <p:xfrm>
          <a:off x="457200" y="1158875"/>
          <a:ext cx="8229600" cy="2123440"/>
        </p:xfrm>
        <a:graphic>
          <a:graphicData uri="http://schemas.openxmlformats.org/drawingml/2006/table">
            <a:tbl>
              <a:tblPr firstRow="1" bandRow="1">
                <a:tableStyleId>{5C22544A-7EE6-4342-B048-85BDC9FD1C3A}</a:tableStyleId>
              </a:tblPr>
              <a:tblGrid>
                <a:gridCol w="130648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gridCol w="3096344">
                  <a:extLst>
                    <a:ext uri="{9D8B030D-6E8A-4147-A177-3AD203B41FA5}">
                      <a16:colId xmlns:a16="http://schemas.microsoft.com/office/drawing/2014/main" val="20004"/>
                    </a:ext>
                  </a:extLst>
                </a:gridCol>
                <a:gridCol w="874440">
                  <a:extLst>
                    <a:ext uri="{9D8B030D-6E8A-4147-A177-3AD203B41FA5}">
                      <a16:colId xmlns:a16="http://schemas.microsoft.com/office/drawing/2014/main" val="20005"/>
                    </a:ext>
                  </a:extLst>
                </a:gridCol>
              </a:tblGrid>
              <a:tr h="370840">
                <a:tc>
                  <a:txBody>
                    <a:bodyPr/>
                    <a:lstStyle/>
                    <a:p>
                      <a:r>
                        <a:rPr lang="zh-CN" altLang="en-US" dirty="0"/>
                        <a:t>性能</a:t>
                      </a:r>
                    </a:p>
                  </a:txBody>
                  <a:tcPr/>
                </a:tc>
                <a:tc>
                  <a:txBody>
                    <a:bodyPr/>
                    <a:lstStyle/>
                    <a:p>
                      <a:r>
                        <a:rPr lang="en-US" altLang="zh-CN" dirty="0"/>
                        <a:t>CPU</a:t>
                      </a:r>
                      <a:endParaRPr lang="zh-CN" altLang="en-US" dirty="0"/>
                    </a:p>
                  </a:txBody>
                  <a:tcPr/>
                </a:tc>
                <a:tc>
                  <a:txBody>
                    <a:bodyPr/>
                    <a:lstStyle/>
                    <a:p>
                      <a:r>
                        <a:rPr lang="zh-CN" altLang="en-US" dirty="0"/>
                        <a:t>内存</a:t>
                      </a:r>
                    </a:p>
                  </a:txBody>
                  <a:tcPr/>
                </a:tc>
                <a:tc>
                  <a:txBody>
                    <a:bodyPr/>
                    <a:lstStyle/>
                    <a:p>
                      <a:r>
                        <a:rPr lang="zh-CN" altLang="en-US" dirty="0"/>
                        <a:t>存储</a:t>
                      </a:r>
                    </a:p>
                  </a:txBody>
                  <a:tcPr/>
                </a:tc>
                <a:tc>
                  <a:txBody>
                    <a:bodyPr/>
                    <a:lstStyle/>
                    <a:p>
                      <a:r>
                        <a:rPr lang="zh-CN" altLang="en-US" dirty="0"/>
                        <a:t>应用</a:t>
                      </a:r>
                    </a:p>
                  </a:txBody>
                  <a:tcPr/>
                </a:tc>
                <a:tc>
                  <a:txBody>
                    <a:bodyPr/>
                    <a:lstStyle/>
                    <a:p>
                      <a:r>
                        <a:rPr lang="zh-CN" altLang="en-US" dirty="0"/>
                        <a:t>价格</a:t>
                      </a:r>
                    </a:p>
                  </a:txBody>
                  <a:tcPr/>
                </a:tc>
                <a:extLst>
                  <a:ext uri="{0D108BD9-81ED-4DB2-BD59-A6C34878D82A}">
                    <a16:rowId xmlns:a16="http://schemas.microsoft.com/office/drawing/2014/main" val="10000"/>
                  </a:ext>
                </a:extLst>
              </a:tr>
              <a:tr h="370840">
                <a:tc>
                  <a:txBody>
                    <a:bodyPr/>
                    <a:lstStyle/>
                    <a:p>
                      <a:r>
                        <a:rPr lang="zh-CN" altLang="en-US" dirty="0"/>
                        <a:t>超高</a:t>
                      </a:r>
                    </a:p>
                  </a:txBody>
                  <a:tcPr/>
                </a:tc>
                <a:tc>
                  <a:txBody>
                    <a:bodyPr/>
                    <a:lstStyle/>
                    <a:p>
                      <a:r>
                        <a:rPr lang="zh-CN" altLang="en-US" dirty="0"/>
                        <a:t>高性能</a:t>
                      </a:r>
                    </a:p>
                  </a:txBody>
                  <a:tcPr/>
                </a:tc>
                <a:tc>
                  <a:txBody>
                    <a:bodyPr/>
                    <a:lstStyle/>
                    <a:p>
                      <a:r>
                        <a:rPr lang="zh-CN" altLang="en-US" dirty="0"/>
                        <a:t>大</a:t>
                      </a:r>
                    </a:p>
                  </a:txBody>
                  <a:tcPr/>
                </a:tc>
                <a:tc>
                  <a:txBody>
                    <a:bodyPr/>
                    <a:lstStyle/>
                    <a:p>
                      <a:r>
                        <a:rPr lang="zh-CN" altLang="en-US" dirty="0"/>
                        <a:t>内存</a:t>
                      </a:r>
                      <a:r>
                        <a:rPr lang="en-US" altLang="zh-CN" dirty="0"/>
                        <a:t>+SSD</a:t>
                      </a:r>
                      <a:endParaRPr lang="zh-CN" altLang="en-US" dirty="0"/>
                    </a:p>
                  </a:txBody>
                  <a:tcPr/>
                </a:tc>
                <a:tc>
                  <a:txBody>
                    <a:bodyPr/>
                    <a:lstStyle/>
                    <a:p>
                      <a:r>
                        <a:rPr lang="zh-CN" altLang="en-US" dirty="0"/>
                        <a:t>消息队列</a:t>
                      </a:r>
                    </a:p>
                  </a:txBody>
                  <a:tcPr/>
                </a:tc>
                <a:tc>
                  <a:txBody>
                    <a:bodyPr/>
                    <a:lstStyle/>
                    <a:p>
                      <a:r>
                        <a:rPr lang="zh-CN" altLang="en-US" dirty="0"/>
                        <a:t>昂贵</a:t>
                      </a:r>
                    </a:p>
                  </a:txBody>
                  <a:tcPr/>
                </a:tc>
                <a:extLst>
                  <a:ext uri="{0D108BD9-81ED-4DB2-BD59-A6C34878D82A}">
                    <a16:rowId xmlns:a16="http://schemas.microsoft.com/office/drawing/2014/main" val="10001"/>
                  </a:ext>
                </a:extLst>
              </a:tr>
              <a:tr h="370840">
                <a:tc>
                  <a:txBody>
                    <a:bodyPr/>
                    <a:lstStyle/>
                    <a:p>
                      <a:r>
                        <a:rPr lang="zh-CN" altLang="en-US" dirty="0"/>
                        <a:t>高</a:t>
                      </a:r>
                    </a:p>
                  </a:txBody>
                  <a:tcPr/>
                </a:tc>
                <a:tc>
                  <a:txBody>
                    <a:bodyPr/>
                    <a:lstStyle/>
                    <a:p>
                      <a:r>
                        <a:rPr lang="zh-CN" altLang="en-US" dirty="0"/>
                        <a:t>高性能</a:t>
                      </a:r>
                    </a:p>
                  </a:txBody>
                  <a:tcPr/>
                </a:tc>
                <a:tc>
                  <a:txBody>
                    <a:bodyPr/>
                    <a:lstStyle/>
                    <a:p>
                      <a:r>
                        <a:rPr lang="zh-CN" altLang="en-US" dirty="0"/>
                        <a:t>大</a:t>
                      </a:r>
                    </a:p>
                  </a:txBody>
                  <a:tcPr/>
                </a:tc>
                <a:tc>
                  <a:txBody>
                    <a:bodyPr/>
                    <a:lstStyle/>
                    <a:p>
                      <a:r>
                        <a:rPr lang="en-US" altLang="zh-CN" dirty="0"/>
                        <a:t>SSD</a:t>
                      </a:r>
                      <a:endParaRPr lang="zh-CN" altLang="en-US" dirty="0"/>
                    </a:p>
                  </a:txBody>
                  <a:tcPr/>
                </a:tc>
                <a:tc>
                  <a:txBody>
                    <a:bodyPr/>
                    <a:lstStyle/>
                    <a:p>
                      <a:r>
                        <a:rPr lang="zh-CN" altLang="en-US" dirty="0"/>
                        <a:t>实时处理、在线分析</a:t>
                      </a:r>
                    </a:p>
                  </a:txBody>
                  <a:tcPr/>
                </a:tc>
                <a:tc>
                  <a:txBody>
                    <a:bodyPr/>
                    <a:lstStyle/>
                    <a:p>
                      <a:r>
                        <a:rPr lang="zh-CN" altLang="en-US" dirty="0"/>
                        <a:t>贵</a:t>
                      </a:r>
                    </a:p>
                  </a:txBody>
                  <a:tcPr/>
                </a:tc>
                <a:extLst>
                  <a:ext uri="{0D108BD9-81ED-4DB2-BD59-A6C34878D82A}">
                    <a16:rowId xmlns:a16="http://schemas.microsoft.com/office/drawing/2014/main" val="10002"/>
                  </a:ext>
                </a:extLst>
              </a:tr>
              <a:tr h="370840">
                <a:tc>
                  <a:txBody>
                    <a:bodyPr/>
                    <a:lstStyle/>
                    <a:p>
                      <a:r>
                        <a:rPr lang="zh-CN" altLang="en-US" dirty="0"/>
                        <a:t>中</a:t>
                      </a:r>
                    </a:p>
                  </a:txBody>
                  <a:tcPr/>
                </a:tc>
                <a:tc>
                  <a:txBody>
                    <a:bodyPr/>
                    <a:lstStyle/>
                    <a:p>
                      <a:r>
                        <a:rPr lang="zh-CN" altLang="en-US" dirty="0"/>
                        <a:t>高性能</a:t>
                      </a:r>
                    </a:p>
                  </a:txBody>
                  <a:tcPr/>
                </a:tc>
                <a:tc>
                  <a:txBody>
                    <a:bodyPr/>
                    <a:lstStyle/>
                    <a:p>
                      <a:r>
                        <a:rPr lang="zh-CN" altLang="en-US" dirty="0"/>
                        <a:t>中</a:t>
                      </a:r>
                    </a:p>
                  </a:txBody>
                  <a:tcPr/>
                </a:tc>
                <a:tc>
                  <a:txBody>
                    <a:bodyPr/>
                    <a:lstStyle/>
                    <a:p>
                      <a:r>
                        <a:rPr lang="en-US" altLang="zh-CN" dirty="0"/>
                        <a:t>SSD+SCSI</a:t>
                      </a:r>
                      <a:r>
                        <a:rPr lang="zh-CN" altLang="en-US" dirty="0"/>
                        <a:t>、</a:t>
                      </a:r>
                      <a:r>
                        <a:rPr lang="en-US" altLang="zh-CN" dirty="0"/>
                        <a:t>SAS</a:t>
                      </a:r>
                      <a:r>
                        <a:rPr lang="zh-CN" altLang="en-US" dirty="0"/>
                        <a:t>、</a:t>
                      </a:r>
                      <a:r>
                        <a:rPr lang="en-US" altLang="zh-CN" dirty="0"/>
                        <a:t>FC</a:t>
                      </a:r>
                      <a:endParaRPr lang="zh-CN" altLang="en-US" dirty="0"/>
                    </a:p>
                  </a:txBody>
                  <a:tcPr/>
                </a:tc>
                <a:tc>
                  <a:txBody>
                    <a:bodyPr/>
                    <a:lstStyle/>
                    <a:p>
                      <a:r>
                        <a:rPr lang="zh-CN" altLang="en-US" dirty="0"/>
                        <a:t>在线分析、离线分析</a:t>
                      </a:r>
                    </a:p>
                  </a:txBody>
                  <a:tcPr/>
                </a:tc>
                <a:tc>
                  <a:txBody>
                    <a:bodyPr/>
                    <a:lstStyle/>
                    <a:p>
                      <a:r>
                        <a:rPr lang="zh-CN" altLang="en-US" dirty="0"/>
                        <a:t>便宜</a:t>
                      </a:r>
                    </a:p>
                  </a:txBody>
                  <a:tcPr/>
                </a:tc>
                <a:extLst>
                  <a:ext uri="{0D108BD9-81ED-4DB2-BD59-A6C34878D82A}">
                    <a16:rowId xmlns:a16="http://schemas.microsoft.com/office/drawing/2014/main" val="10003"/>
                  </a:ext>
                </a:extLst>
              </a:tr>
              <a:tr h="370840">
                <a:tc>
                  <a:txBody>
                    <a:bodyPr/>
                    <a:lstStyle/>
                    <a:p>
                      <a:r>
                        <a:rPr lang="zh-CN" altLang="en-US" dirty="0"/>
                        <a:t>低</a:t>
                      </a:r>
                    </a:p>
                  </a:txBody>
                  <a:tcPr/>
                </a:tc>
                <a:tc>
                  <a:txBody>
                    <a:bodyPr/>
                    <a:lstStyle/>
                    <a:p>
                      <a:r>
                        <a:rPr lang="zh-CN" altLang="en-US" dirty="0"/>
                        <a:t>高性能</a:t>
                      </a:r>
                    </a:p>
                  </a:txBody>
                  <a:tcPr/>
                </a:tc>
                <a:tc>
                  <a:txBody>
                    <a:bodyPr/>
                    <a:lstStyle/>
                    <a:p>
                      <a:r>
                        <a:rPr lang="zh-CN" altLang="en-US" dirty="0"/>
                        <a:t>中</a:t>
                      </a:r>
                    </a:p>
                  </a:txBody>
                  <a:tcPr/>
                </a:tc>
                <a:tc>
                  <a:txBody>
                    <a:bodyPr/>
                    <a:lstStyle/>
                    <a:p>
                      <a:r>
                        <a:rPr lang="en-US" altLang="zh-CN" dirty="0"/>
                        <a:t>SATA</a:t>
                      </a:r>
                      <a:endParaRPr lang="zh-CN" altLang="en-US" dirty="0"/>
                    </a:p>
                  </a:txBody>
                  <a:tcPr/>
                </a:tc>
                <a:tc>
                  <a:txBody>
                    <a:bodyPr/>
                    <a:lstStyle/>
                    <a:p>
                      <a:r>
                        <a:rPr lang="zh-CN" altLang="en-US" dirty="0"/>
                        <a:t>离线分析、归档</a:t>
                      </a:r>
                    </a:p>
                  </a:txBody>
                  <a:tcPr/>
                </a:tc>
                <a:tc>
                  <a:txBody>
                    <a:bodyPr/>
                    <a:lstStyle/>
                    <a:p>
                      <a:r>
                        <a:rPr lang="zh-CN" altLang="en-US" dirty="0"/>
                        <a:t>低廉</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72165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数据存储</a:t>
            </a:r>
          </a:p>
        </p:txBody>
      </p:sp>
      <p:sp>
        <p:nvSpPr>
          <p:cNvPr id="3" name="内容占位符 2"/>
          <p:cNvSpPr>
            <a:spLocks noGrp="1"/>
          </p:cNvSpPr>
          <p:nvPr>
            <p:ph idx="1"/>
          </p:nvPr>
        </p:nvSpPr>
        <p:spPr/>
        <p:txBody>
          <a:bodyPr/>
          <a:lstStyle/>
          <a:p>
            <a:r>
              <a:rPr lang="zh-CN" altLang="en-US" dirty="0"/>
              <a:t>结构化数据：结构化数据包括提取的传感器数据、车辆数据、天气与道路等环境数据、测试用例、分析结果等存储在</a:t>
            </a:r>
            <a:r>
              <a:rPr lang="en-US" altLang="zh-CN" dirty="0" err="1"/>
              <a:t>MongoDB</a:t>
            </a:r>
            <a:r>
              <a:rPr lang="zh-CN" altLang="en-US" dirty="0"/>
              <a:t>数据库中。</a:t>
            </a:r>
            <a:endParaRPr lang="en-US" altLang="zh-CN" dirty="0"/>
          </a:p>
          <a:p>
            <a:r>
              <a:rPr lang="zh-CN" altLang="en-US" dirty="0"/>
              <a:t>非结构化数据：使用</a:t>
            </a:r>
            <a:r>
              <a:rPr lang="en-US" altLang="zh-CN" dirty="0" err="1"/>
              <a:t>Hadoop</a:t>
            </a:r>
            <a:r>
              <a:rPr lang="en-US" altLang="zh-CN" dirty="0"/>
              <a:t> HDFS</a:t>
            </a:r>
            <a:r>
              <a:rPr lang="zh-CN" altLang="en-US" dirty="0"/>
              <a:t>存储视频、音频、雷达等原始数据、分析报告文件等、结构化数据的归档</a:t>
            </a:r>
            <a:endParaRPr lang="en-US" altLang="zh-CN" dirty="0"/>
          </a:p>
          <a:p>
            <a:endParaRPr lang="zh-CN" altLang="en-US" dirty="0"/>
          </a:p>
        </p:txBody>
      </p:sp>
    </p:spTree>
    <p:extLst>
      <p:ext uri="{BB962C8B-B14F-4D97-AF65-F5344CB8AC3E}">
        <p14:creationId xmlns:p14="http://schemas.microsoft.com/office/powerpoint/2010/main" val="2781954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文档型数据库</a:t>
            </a:r>
            <a:r>
              <a:rPr lang="en-US" altLang="zh-CN" dirty="0" err="1"/>
              <a:t>MongoDB</a:t>
            </a:r>
            <a:endParaRPr lang="zh-CN" altLang="en-US" dirty="0"/>
          </a:p>
        </p:txBody>
      </p:sp>
      <p:sp>
        <p:nvSpPr>
          <p:cNvPr id="3" name="内容占位符 2"/>
          <p:cNvSpPr>
            <a:spLocks noGrp="1"/>
          </p:cNvSpPr>
          <p:nvPr>
            <p:ph idx="1"/>
          </p:nvPr>
        </p:nvSpPr>
        <p:spPr>
          <a:xfrm>
            <a:off x="457200" y="1158604"/>
            <a:ext cx="3754760" cy="4967560"/>
          </a:xfrm>
        </p:spPr>
        <p:txBody>
          <a:bodyPr/>
          <a:lstStyle/>
          <a:p>
            <a:r>
              <a:rPr lang="zh-CN" altLang="en-US" dirty="0"/>
              <a:t>在类似 </a:t>
            </a:r>
            <a:r>
              <a:rPr lang="en-US" altLang="zh-CN" dirty="0"/>
              <a:t>JSON </a:t>
            </a:r>
            <a:r>
              <a:rPr lang="zh-CN" altLang="en-US" dirty="0"/>
              <a:t>的文档内存储数据。比传统的行</a:t>
            </a:r>
            <a:r>
              <a:rPr lang="en-US" altLang="zh-CN" dirty="0"/>
              <a:t>/</a:t>
            </a:r>
            <a:r>
              <a:rPr lang="zh-CN" altLang="en-US" dirty="0"/>
              <a:t>列模型更加自然和灵活，有更高的性能。</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268760"/>
            <a:ext cx="3976388"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693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MongoDB</a:t>
            </a:r>
            <a:r>
              <a:rPr lang="zh-CN" altLang="en-US" dirty="0"/>
              <a:t>副本集</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2136" y="1158875"/>
            <a:ext cx="7459728" cy="4967288"/>
          </a:xfrm>
        </p:spPr>
      </p:pic>
    </p:spTree>
    <p:extLst>
      <p:ext uri="{BB962C8B-B14F-4D97-AF65-F5344CB8AC3E}">
        <p14:creationId xmlns:p14="http://schemas.microsoft.com/office/powerpoint/2010/main" val="397844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MongoDB</a:t>
            </a:r>
            <a:r>
              <a:rPr lang="zh-CN" altLang="en-US" dirty="0"/>
              <a:t>副本集</a:t>
            </a:r>
          </a:p>
        </p:txBody>
      </p:sp>
      <p:sp>
        <p:nvSpPr>
          <p:cNvPr id="3" name="内容占位符 2"/>
          <p:cNvSpPr>
            <a:spLocks noGrp="1"/>
          </p:cNvSpPr>
          <p:nvPr>
            <p:ph idx="1"/>
          </p:nvPr>
        </p:nvSpPr>
        <p:spPr/>
        <p:txBody>
          <a:bodyPr/>
          <a:lstStyle/>
          <a:p>
            <a:r>
              <a:rPr lang="zh-CN" altLang="en-US" dirty="0"/>
              <a:t>高性能：读写分离保证高性能，一些节点进行读写，另一些节点用于只读。</a:t>
            </a:r>
            <a:endParaRPr lang="en-US" altLang="zh-CN" dirty="0"/>
          </a:p>
          <a:p>
            <a:r>
              <a:rPr lang="zh-CN" altLang="en-US" dirty="0"/>
              <a:t>高可用：故障自动切换，当主节点不可用时，自动切换至从节点，保证数据可用性。</a:t>
            </a:r>
            <a:endParaRPr lang="en-US" altLang="zh-CN" dirty="0"/>
          </a:p>
          <a:p>
            <a:r>
              <a:rPr lang="zh-CN" altLang="en-US" dirty="0"/>
              <a:t>数据保护：多个数据副本保证数据不会丢失。</a:t>
            </a:r>
            <a:endParaRPr lang="en-US" altLang="zh-CN" dirty="0"/>
          </a:p>
          <a:p>
            <a:endParaRPr lang="zh-CN" altLang="en-US" dirty="0"/>
          </a:p>
        </p:txBody>
      </p:sp>
    </p:spTree>
    <p:extLst>
      <p:ext uri="{BB962C8B-B14F-4D97-AF65-F5344CB8AC3E}">
        <p14:creationId xmlns:p14="http://schemas.microsoft.com/office/powerpoint/2010/main" val="444506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9712" y="105431"/>
            <a:ext cx="5184576" cy="883965"/>
          </a:xfrm>
        </p:spPr>
        <p:txBody>
          <a:bodyPr/>
          <a:lstStyle/>
          <a:p>
            <a:r>
              <a:rPr lang="en-US" altLang="zh-CN" dirty="0" err="1"/>
              <a:t>MongoDB</a:t>
            </a:r>
            <a:r>
              <a:rPr lang="zh-CN" altLang="en-US" dirty="0"/>
              <a:t>分片集群</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0558" y="1158875"/>
            <a:ext cx="7582884" cy="4967288"/>
          </a:xfrm>
        </p:spPr>
      </p:pic>
      <p:sp>
        <p:nvSpPr>
          <p:cNvPr id="6" name="TextBox 5"/>
          <p:cNvSpPr txBox="1"/>
          <p:nvPr/>
        </p:nvSpPr>
        <p:spPr>
          <a:xfrm>
            <a:off x="251520" y="1700808"/>
            <a:ext cx="1800200" cy="1169551"/>
          </a:xfrm>
          <a:prstGeom prst="rect">
            <a:avLst/>
          </a:prstGeom>
          <a:noFill/>
        </p:spPr>
        <p:txBody>
          <a:bodyPr wrap="square" rtlCol="0">
            <a:spAutoFit/>
          </a:bodyPr>
          <a:lstStyle/>
          <a:p>
            <a:pPr marL="342900" indent="-342900">
              <a:buFont typeface="+mj-lt"/>
              <a:buAutoNum type="arabicPeriod"/>
            </a:pPr>
            <a:r>
              <a:rPr lang="zh-CN" altLang="en-US" sz="1400" b="1" dirty="0">
                <a:latin typeface="微软雅黑" pitchFamily="34" charset="-122"/>
                <a:ea typeface="微软雅黑" pitchFamily="34" charset="-122"/>
              </a:rPr>
              <a:t>分片策略：范围、哈希、标记</a:t>
            </a:r>
            <a:endParaRPr lang="en-US" altLang="zh-CN" sz="1400" b="1" dirty="0">
              <a:latin typeface="微软雅黑" pitchFamily="34" charset="-122"/>
              <a:ea typeface="微软雅黑" pitchFamily="34" charset="-122"/>
            </a:endParaRPr>
          </a:p>
          <a:p>
            <a:pPr marL="342900" indent="-342900">
              <a:buFont typeface="+mj-lt"/>
              <a:buAutoNum type="arabicPeriod"/>
            </a:pPr>
            <a:r>
              <a:rPr lang="zh-CN" altLang="en-US" sz="1400" b="1" dirty="0">
                <a:latin typeface="微软雅黑" pitchFamily="34" charset="-122"/>
                <a:ea typeface="微软雅黑" pitchFamily="34" charset="-122"/>
              </a:rPr>
              <a:t>弹性扩展与收缩</a:t>
            </a:r>
            <a:endParaRPr lang="en-US" altLang="zh-CN" sz="1400" b="1" dirty="0">
              <a:latin typeface="微软雅黑" pitchFamily="34" charset="-122"/>
              <a:ea typeface="微软雅黑" pitchFamily="34" charset="-122"/>
            </a:endParaRPr>
          </a:p>
          <a:p>
            <a:pPr marL="342900" indent="-342900">
              <a:buFont typeface="+mj-lt"/>
              <a:buAutoNum type="arabicPeriod"/>
            </a:pPr>
            <a:r>
              <a:rPr lang="zh-CN" altLang="en-US" sz="1400" b="1" dirty="0">
                <a:latin typeface="微软雅黑" pitchFamily="34" charset="-122"/>
                <a:ea typeface="微软雅黑" pitchFamily="34" charset="-122"/>
              </a:rPr>
              <a:t>数据自动平衡</a:t>
            </a:r>
            <a:endParaRPr lang="en-US" altLang="zh-CN" sz="1400" b="1" dirty="0">
              <a:latin typeface="微软雅黑" pitchFamily="34" charset="-122"/>
              <a:ea typeface="微软雅黑" pitchFamily="34" charset="-122"/>
            </a:endParaRPr>
          </a:p>
          <a:p>
            <a:pPr marL="342900" indent="-342900">
              <a:buFont typeface="+mj-lt"/>
              <a:buAutoNum type="arabicPeriod"/>
            </a:pPr>
            <a:r>
              <a:rPr lang="zh-CN" altLang="en-US" sz="1400" b="1" dirty="0">
                <a:latin typeface="微软雅黑" pitchFamily="34" charset="-122"/>
                <a:ea typeface="微软雅黑" pitchFamily="34" charset="-122"/>
              </a:rPr>
              <a:t>应用完全透明</a:t>
            </a:r>
          </a:p>
        </p:txBody>
      </p:sp>
    </p:spTree>
    <p:extLst>
      <p:ext uri="{BB962C8B-B14F-4D97-AF65-F5344CB8AC3E}">
        <p14:creationId xmlns:p14="http://schemas.microsoft.com/office/powerpoint/2010/main" val="113985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可扩展支持超大规模数据</a:t>
            </a:r>
          </a:p>
        </p:txBody>
      </p:sp>
      <p:sp>
        <p:nvSpPr>
          <p:cNvPr id="3" name="内容占位符 2"/>
          <p:cNvSpPr>
            <a:spLocks noGrp="1"/>
          </p:cNvSpPr>
          <p:nvPr>
            <p:ph idx="1"/>
          </p:nvPr>
        </p:nvSpPr>
        <p:spPr/>
        <p:txBody>
          <a:bodyPr/>
          <a:lstStyle/>
          <a:p>
            <a:r>
              <a:rPr lang="en-US" altLang="zh-CN" dirty="0" err="1"/>
              <a:t>MongoDB</a:t>
            </a:r>
            <a:r>
              <a:rPr lang="zh-CN" altLang="en-US" dirty="0"/>
              <a:t>分布式计算：原生水平可伸缩性 </a:t>
            </a:r>
            <a:r>
              <a:rPr lang="en-US" altLang="zh-CN" dirty="0"/>
              <a:t>- </a:t>
            </a:r>
            <a:r>
              <a:rPr lang="zh-CN" altLang="en-US" dirty="0"/>
              <a:t>副本集、分片集群，可轻松存储与处理</a:t>
            </a:r>
            <a:r>
              <a:rPr lang="en-US" altLang="zh-CN" dirty="0"/>
              <a:t>PB/EB</a:t>
            </a:r>
            <a:r>
              <a:rPr lang="zh-CN" altLang="en-US" dirty="0"/>
              <a:t>级数据。</a:t>
            </a:r>
            <a:endParaRPr lang="en-US" altLang="zh-CN" dirty="0"/>
          </a:p>
          <a:p>
            <a:r>
              <a:rPr lang="zh-CN" altLang="en-US" dirty="0"/>
              <a:t>数据在线迁移：轻松地在线迁移数据，对应用程序的影响降至最小。</a:t>
            </a:r>
            <a:endParaRPr lang="en-US" altLang="zh-CN" dirty="0"/>
          </a:p>
        </p:txBody>
      </p:sp>
    </p:spTree>
    <p:extLst>
      <p:ext uri="{BB962C8B-B14F-4D97-AF65-F5344CB8AC3E}">
        <p14:creationId xmlns:p14="http://schemas.microsoft.com/office/powerpoint/2010/main" val="57630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3600" dirty="0"/>
              <a:t>ADAS</a:t>
            </a:r>
            <a:r>
              <a:rPr lang="zh-CN" altLang="en-US" sz="3600" dirty="0"/>
              <a:t>测试与验证数据存储解决方案</a:t>
            </a:r>
          </a:p>
        </p:txBody>
      </p:sp>
      <p:sp>
        <p:nvSpPr>
          <p:cNvPr id="3" name="副标题 2"/>
          <p:cNvSpPr>
            <a:spLocks noGrp="1"/>
          </p:cNvSpPr>
          <p:nvPr>
            <p:ph type="subTitle" idx="1"/>
          </p:nvPr>
        </p:nvSpPr>
        <p:spPr/>
        <p:txBody>
          <a:bodyPr>
            <a:normAutofit/>
          </a:bodyPr>
          <a:lstStyle/>
          <a:p>
            <a:r>
              <a:rPr lang="zh-CN" altLang="en-US" dirty="0"/>
              <a:t>北京</a:t>
            </a:r>
            <a:r>
              <a:rPr lang="en-US" altLang="zh-CN" dirty="0"/>
              <a:t>XX</a:t>
            </a:r>
            <a:r>
              <a:rPr lang="zh-CN" altLang="en-US" dirty="0"/>
              <a:t>软件技术有限公司</a:t>
            </a:r>
            <a:endParaRPr lang="en-US" altLang="zh-CN" dirty="0"/>
          </a:p>
          <a:p>
            <a:r>
              <a:rPr lang="en-US" altLang="zh-CN" dirty="0"/>
              <a:t>2019</a:t>
            </a:r>
            <a:r>
              <a:rPr lang="zh-CN" altLang="en-US" dirty="0"/>
              <a:t>年</a:t>
            </a:r>
          </a:p>
        </p:txBody>
      </p:sp>
    </p:spTree>
    <p:extLst>
      <p:ext uri="{BB962C8B-B14F-4D97-AF65-F5344CB8AC3E}">
        <p14:creationId xmlns:p14="http://schemas.microsoft.com/office/powerpoint/2010/main" val="1682864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分级存储</a:t>
            </a:r>
          </a:p>
        </p:txBody>
      </p:sp>
      <p:sp>
        <p:nvSpPr>
          <p:cNvPr id="3" name="内容占位符 2"/>
          <p:cNvSpPr>
            <a:spLocks noGrp="1"/>
          </p:cNvSpPr>
          <p:nvPr>
            <p:ph idx="1"/>
          </p:nvPr>
        </p:nvSpPr>
        <p:spPr/>
        <p:txBody>
          <a:bodyPr/>
          <a:lstStyle/>
          <a:p>
            <a:r>
              <a:rPr lang="zh-CN" altLang="en-US" dirty="0"/>
              <a:t>分级存储：可将数据分片或迁移至低廉的计算资源上。</a:t>
            </a:r>
            <a:endParaRPr lang="en-US" altLang="zh-CN" dirty="0"/>
          </a:p>
          <a:p>
            <a:r>
              <a:rPr lang="zh-CN" altLang="en-US" dirty="0"/>
              <a:t>归档：归档的数据可从</a:t>
            </a:r>
            <a:r>
              <a:rPr lang="en-US" altLang="zh-CN" dirty="0" err="1"/>
              <a:t>MongoDB</a:t>
            </a:r>
            <a:r>
              <a:rPr lang="zh-CN" altLang="en-US" dirty="0"/>
              <a:t>归档至</a:t>
            </a:r>
            <a:r>
              <a:rPr lang="en-US" altLang="zh-CN" dirty="0" err="1"/>
              <a:t>Hadoop</a:t>
            </a:r>
            <a:r>
              <a:rPr lang="en-US" altLang="zh-CN" dirty="0"/>
              <a:t> HDFS</a:t>
            </a:r>
            <a:r>
              <a:rPr lang="zh-CN" altLang="en-US" dirty="0"/>
              <a:t>。</a:t>
            </a:r>
            <a:endParaRPr lang="en-US" altLang="zh-CN" dirty="0"/>
          </a:p>
          <a:p>
            <a:r>
              <a:rPr lang="zh-CN" altLang="en-US" dirty="0"/>
              <a:t>快速恢复：利用</a:t>
            </a:r>
            <a:r>
              <a:rPr lang="en-US" altLang="zh-CN" dirty="0" err="1"/>
              <a:t>Hadoop</a:t>
            </a:r>
            <a:r>
              <a:rPr lang="en-US" altLang="zh-CN" dirty="0"/>
              <a:t> HDFS</a:t>
            </a:r>
            <a:r>
              <a:rPr lang="zh-CN" altLang="en-US" dirty="0"/>
              <a:t>的优势与</a:t>
            </a:r>
            <a:r>
              <a:rPr lang="en-US" altLang="zh-CN" dirty="0" err="1"/>
              <a:t>MongoDB</a:t>
            </a:r>
            <a:r>
              <a:rPr lang="en-US" altLang="zh-CN" dirty="0"/>
              <a:t> for </a:t>
            </a:r>
            <a:r>
              <a:rPr lang="en-US" altLang="zh-CN" dirty="0" err="1"/>
              <a:t>Hadoop</a:t>
            </a:r>
            <a:r>
              <a:rPr lang="en-US" altLang="zh-CN" dirty="0"/>
              <a:t> HDFS</a:t>
            </a:r>
            <a:r>
              <a:rPr lang="zh-CN" altLang="en-US" dirty="0"/>
              <a:t>快速恢复归档数据。</a:t>
            </a:r>
          </a:p>
        </p:txBody>
      </p:sp>
    </p:spTree>
    <p:extLst>
      <p:ext uri="{BB962C8B-B14F-4D97-AF65-F5344CB8AC3E}">
        <p14:creationId xmlns:p14="http://schemas.microsoft.com/office/powerpoint/2010/main" val="4196370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高性能</a:t>
            </a:r>
          </a:p>
        </p:txBody>
      </p:sp>
      <p:sp>
        <p:nvSpPr>
          <p:cNvPr id="3" name="内容占位符 2"/>
          <p:cNvSpPr>
            <a:spLocks noGrp="1"/>
          </p:cNvSpPr>
          <p:nvPr>
            <p:ph idx="1"/>
          </p:nvPr>
        </p:nvSpPr>
        <p:spPr/>
        <p:txBody>
          <a:bodyPr/>
          <a:lstStyle/>
          <a:p>
            <a:r>
              <a:rPr lang="zh-CN" altLang="en-US" dirty="0"/>
              <a:t>分布式：读写分离、分片集群。</a:t>
            </a:r>
            <a:endParaRPr lang="en-US" altLang="zh-CN" dirty="0"/>
          </a:p>
          <a:p>
            <a:r>
              <a:rPr lang="zh-CN" altLang="en-US" dirty="0"/>
              <a:t>文档型：减少</a:t>
            </a:r>
            <a:r>
              <a:rPr lang="en-US" altLang="zh-CN" dirty="0"/>
              <a:t>I/O</a:t>
            </a:r>
            <a:r>
              <a:rPr lang="zh-CN" altLang="en-US" dirty="0"/>
              <a:t>操作。</a:t>
            </a:r>
          </a:p>
        </p:txBody>
      </p:sp>
    </p:spTree>
    <p:extLst>
      <p:ext uri="{BB962C8B-B14F-4D97-AF65-F5344CB8AC3E}">
        <p14:creationId xmlns:p14="http://schemas.microsoft.com/office/powerpoint/2010/main" val="1417071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sz="3200" dirty="0"/>
              <a:t>AEBS</a:t>
            </a:r>
            <a:r>
              <a:rPr lang="zh-CN" altLang="en-US" sz="3200" dirty="0"/>
              <a:t>研发与验证数据可视化与分析系统</a:t>
            </a:r>
          </a:p>
        </p:txBody>
      </p:sp>
      <p:sp>
        <p:nvSpPr>
          <p:cNvPr id="5" name="副标题 4"/>
          <p:cNvSpPr>
            <a:spLocks noGrp="1"/>
          </p:cNvSpPr>
          <p:nvPr>
            <p:ph type="subTitle" idx="1"/>
          </p:nvPr>
        </p:nvSpPr>
        <p:spPr/>
        <p:txBody>
          <a:bodyPr/>
          <a:lstStyle/>
          <a:p>
            <a:r>
              <a:rPr lang="zh-CN" altLang="en-US" dirty="0"/>
              <a:t>北京</a:t>
            </a:r>
            <a:r>
              <a:rPr lang="en-US" altLang="zh-CN" dirty="0"/>
              <a:t>XX</a:t>
            </a:r>
            <a:r>
              <a:rPr lang="zh-CN" altLang="en-US" dirty="0"/>
              <a:t>软件技术有限公司</a:t>
            </a:r>
          </a:p>
          <a:p>
            <a:r>
              <a:rPr lang="en-US" altLang="zh-CN" dirty="0"/>
              <a:t>2019</a:t>
            </a:r>
            <a:r>
              <a:rPr lang="zh-CN" altLang="en-US" dirty="0"/>
              <a:t>年</a:t>
            </a:r>
          </a:p>
          <a:p>
            <a:endParaRPr lang="zh-CN" altLang="en-US" dirty="0"/>
          </a:p>
        </p:txBody>
      </p:sp>
    </p:spTree>
    <p:extLst>
      <p:ext uri="{BB962C8B-B14F-4D97-AF65-F5344CB8AC3E}">
        <p14:creationId xmlns:p14="http://schemas.microsoft.com/office/powerpoint/2010/main" val="3969645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主要功能</a:t>
            </a:r>
          </a:p>
        </p:txBody>
      </p:sp>
      <p:sp>
        <p:nvSpPr>
          <p:cNvPr id="3" name="内容占位符 2"/>
          <p:cNvSpPr>
            <a:spLocks noGrp="1"/>
          </p:cNvSpPr>
          <p:nvPr>
            <p:ph idx="1"/>
          </p:nvPr>
        </p:nvSpPr>
        <p:spPr/>
        <p:txBody>
          <a:bodyPr/>
          <a:lstStyle/>
          <a:p>
            <a:r>
              <a:rPr lang="zh-CN" altLang="en-US" dirty="0"/>
              <a:t>数据管理平台</a:t>
            </a:r>
            <a:endParaRPr lang="en-US" altLang="zh-CN" dirty="0"/>
          </a:p>
          <a:p>
            <a:pPr lvl="1"/>
            <a:r>
              <a:rPr lang="zh-CN" altLang="en-US" dirty="0"/>
              <a:t>设备管理</a:t>
            </a:r>
            <a:endParaRPr lang="en-US" altLang="zh-CN" dirty="0"/>
          </a:p>
          <a:p>
            <a:pPr lvl="1"/>
            <a:r>
              <a:rPr lang="zh-CN" altLang="en-US" dirty="0"/>
              <a:t>设备接入</a:t>
            </a:r>
            <a:endParaRPr lang="en-US" altLang="zh-CN" dirty="0"/>
          </a:p>
          <a:p>
            <a:pPr lvl="1"/>
            <a:r>
              <a:rPr lang="zh-CN" altLang="en-US" dirty="0"/>
              <a:t>数据存储</a:t>
            </a:r>
            <a:endParaRPr lang="en-US" altLang="zh-CN" dirty="0"/>
          </a:p>
          <a:p>
            <a:r>
              <a:rPr lang="zh-CN" altLang="en-US" dirty="0"/>
              <a:t>数据可视化与分析</a:t>
            </a:r>
            <a:endParaRPr lang="en-US" altLang="zh-CN" dirty="0"/>
          </a:p>
          <a:p>
            <a:endParaRPr lang="zh-CN" altLang="en-US" dirty="0"/>
          </a:p>
        </p:txBody>
      </p:sp>
    </p:spTree>
    <p:extLst>
      <p:ext uri="{BB962C8B-B14F-4D97-AF65-F5344CB8AC3E}">
        <p14:creationId xmlns:p14="http://schemas.microsoft.com/office/powerpoint/2010/main" val="1156217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设备管理</a:t>
            </a:r>
          </a:p>
        </p:txBody>
      </p:sp>
      <p:sp>
        <p:nvSpPr>
          <p:cNvPr id="3" name="内容占位符 2"/>
          <p:cNvSpPr>
            <a:spLocks noGrp="1"/>
          </p:cNvSpPr>
          <p:nvPr>
            <p:ph idx="1"/>
          </p:nvPr>
        </p:nvSpPr>
        <p:spPr>
          <a:xfrm>
            <a:off x="395536" y="1124744"/>
            <a:ext cx="8229600" cy="4967560"/>
          </a:xfrm>
        </p:spPr>
        <p:txBody>
          <a:bodyPr/>
          <a:lstStyle/>
          <a:p>
            <a:r>
              <a:rPr lang="zh-CN" altLang="en-US" dirty="0"/>
              <a:t>物模型</a:t>
            </a:r>
            <a:endParaRPr lang="en-US" altLang="zh-CN" dirty="0"/>
          </a:p>
          <a:p>
            <a:r>
              <a:rPr lang="zh-CN" altLang="en-US" dirty="0"/>
              <a:t>定义产品</a:t>
            </a:r>
            <a:endParaRPr lang="en-US" altLang="zh-CN" dirty="0"/>
          </a:p>
          <a:p>
            <a:r>
              <a:rPr lang="zh-CN" altLang="en-US" dirty="0"/>
              <a:t>创建设备</a:t>
            </a:r>
            <a:endParaRPr lang="en-US" altLang="zh-CN" dirty="0"/>
          </a:p>
          <a:p>
            <a:r>
              <a:rPr lang="zh-CN" altLang="en-US" dirty="0"/>
              <a:t>管理设备</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2979" y="1196752"/>
            <a:ext cx="4532313" cy="421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0225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物模型</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615796891"/>
              </p:ext>
            </p:extLst>
          </p:nvPr>
        </p:nvGraphicFramePr>
        <p:xfrm>
          <a:off x="323528" y="2708920"/>
          <a:ext cx="8352928" cy="3727064"/>
        </p:xfrm>
        <a:graphic>
          <a:graphicData uri="http://schemas.openxmlformats.org/drawingml/2006/table">
            <a:tbl>
              <a:tblPr firstRow="1" firstCol="1" bandRow="1"/>
              <a:tblGrid>
                <a:gridCol w="939975">
                  <a:extLst>
                    <a:ext uri="{9D8B030D-6E8A-4147-A177-3AD203B41FA5}">
                      <a16:colId xmlns:a16="http://schemas.microsoft.com/office/drawing/2014/main" val="20000"/>
                    </a:ext>
                  </a:extLst>
                </a:gridCol>
                <a:gridCol w="7412953">
                  <a:extLst>
                    <a:ext uri="{9D8B030D-6E8A-4147-A177-3AD203B41FA5}">
                      <a16:colId xmlns:a16="http://schemas.microsoft.com/office/drawing/2014/main" val="20001"/>
                    </a:ext>
                  </a:extLst>
                </a:gridCol>
              </a:tblGrid>
              <a:tr h="565953">
                <a:tc>
                  <a:txBody>
                    <a:bodyPr/>
                    <a:lstStyle/>
                    <a:p>
                      <a:pPr indent="0">
                        <a:lnSpc>
                          <a:spcPts val="2200"/>
                        </a:lnSpc>
                        <a:spcBef>
                          <a:spcPts val="600"/>
                        </a:spcBef>
                        <a:spcAft>
                          <a:spcPts val="600"/>
                        </a:spcAft>
                      </a:pPr>
                      <a:r>
                        <a:rPr lang="zh-CN" sz="1800" b="1" kern="0" dirty="0">
                          <a:solidFill>
                            <a:srgbClr val="2F5496"/>
                          </a:solidFill>
                          <a:effectLst/>
                          <a:latin typeface="微软雅黑"/>
                          <a:ea typeface="等线"/>
                          <a:cs typeface="Times New Roman"/>
                        </a:rPr>
                        <a:t>功能</a:t>
                      </a:r>
                      <a:endParaRPr lang="zh-CN" sz="1800" kern="100" dirty="0">
                        <a:solidFill>
                          <a:srgbClr val="2F5496"/>
                        </a:solidFill>
                        <a:effectLst/>
                        <a:latin typeface="微软雅黑"/>
                        <a:ea typeface="等线"/>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indent="0">
                        <a:lnSpc>
                          <a:spcPts val="2200"/>
                        </a:lnSpc>
                        <a:spcBef>
                          <a:spcPts val="600"/>
                        </a:spcBef>
                        <a:spcAft>
                          <a:spcPts val="600"/>
                        </a:spcAft>
                      </a:pPr>
                      <a:r>
                        <a:rPr lang="zh-CN" sz="1800" b="1" kern="0" dirty="0">
                          <a:solidFill>
                            <a:srgbClr val="2F5496"/>
                          </a:solidFill>
                          <a:effectLst/>
                          <a:latin typeface="微软雅黑"/>
                          <a:ea typeface="等线"/>
                          <a:cs typeface="Times New Roman"/>
                        </a:rPr>
                        <a:t>说明</a:t>
                      </a:r>
                      <a:endParaRPr lang="zh-CN" sz="1800" kern="100" dirty="0">
                        <a:solidFill>
                          <a:srgbClr val="2F5496"/>
                        </a:solidFill>
                        <a:effectLst/>
                        <a:latin typeface="微软雅黑"/>
                        <a:ea typeface="等线"/>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0000"/>
                  </a:ext>
                </a:extLst>
              </a:tr>
              <a:tr h="897301">
                <a:tc>
                  <a:txBody>
                    <a:bodyPr/>
                    <a:lstStyle/>
                    <a:p>
                      <a:pPr indent="0">
                        <a:lnSpc>
                          <a:spcPts val="2200"/>
                        </a:lnSpc>
                        <a:spcBef>
                          <a:spcPts val="600"/>
                        </a:spcBef>
                        <a:spcAft>
                          <a:spcPts val="600"/>
                        </a:spcAft>
                      </a:pPr>
                      <a:r>
                        <a:rPr lang="zh-CN" sz="1800" b="1" kern="0" dirty="0">
                          <a:solidFill>
                            <a:srgbClr val="2F5496"/>
                          </a:solidFill>
                          <a:effectLst/>
                          <a:latin typeface="微软雅黑"/>
                          <a:ea typeface="等线"/>
                          <a:cs typeface="Times New Roman"/>
                        </a:rPr>
                        <a:t>属性</a:t>
                      </a:r>
                      <a:endParaRPr lang="zh-CN" sz="1800" kern="100" dirty="0">
                        <a:solidFill>
                          <a:srgbClr val="2F5496"/>
                        </a:solidFill>
                        <a:effectLst/>
                        <a:latin typeface="微软雅黑"/>
                        <a:ea typeface="等线"/>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a:noFill/>
                    </a:lnB>
                    <a:solidFill>
                      <a:srgbClr val="D0DBF0"/>
                    </a:solidFill>
                  </a:tcPr>
                </a:tc>
                <a:tc>
                  <a:txBody>
                    <a:bodyPr/>
                    <a:lstStyle/>
                    <a:p>
                      <a:pPr indent="0">
                        <a:lnSpc>
                          <a:spcPts val="2200"/>
                        </a:lnSpc>
                        <a:spcBef>
                          <a:spcPts val="600"/>
                        </a:spcBef>
                        <a:spcAft>
                          <a:spcPts val="600"/>
                        </a:spcAft>
                      </a:pPr>
                      <a:r>
                        <a:rPr lang="zh-CN" sz="1800" kern="0" dirty="0">
                          <a:solidFill>
                            <a:srgbClr val="2F5496"/>
                          </a:solidFill>
                          <a:effectLst/>
                          <a:latin typeface="微软雅黑" pitchFamily="34" charset="-122"/>
                          <a:ea typeface="微软雅黑" pitchFamily="34" charset="-122"/>
                          <a:cs typeface="Times New Roman"/>
                        </a:rPr>
                        <a:t>描述设备运行时的状态，如设备位置、</a:t>
                      </a:r>
                      <a:r>
                        <a:rPr lang="en-US" sz="1800" kern="0" dirty="0">
                          <a:solidFill>
                            <a:srgbClr val="2F5496"/>
                          </a:solidFill>
                          <a:effectLst/>
                          <a:latin typeface="微软雅黑" pitchFamily="34" charset="-122"/>
                          <a:ea typeface="微软雅黑" pitchFamily="34" charset="-122"/>
                          <a:cs typeface="Times New Roman"/>
                        </a:rPr>
                        <a:t>AEBS</a:t>
                      </a:r>
                      <a:r>
                        <a:rPr lang="zh-CN" sz="1800" kern="0" dirty="0">
                          <a:solidFill>
                            <a:srgbClr val="2F5496"/>
                          </a:solidFill>
                          <a:effectLst/>
                          <a:latin typeface="微软雅黑" pitchFamily="34" charset="-122"/>
                          <a:ea typeface="微软雅黑" pitchFamily="34" charset="-122"/>
                          <a:cs typeface="Times New Roman"/>
                        </a:rPr>
                        <a:t>预警</a:t>
                      </a:r>
                      <a:r>
                        <a:rPr lang="en-US" sz="1800" kern="0" dirty="0">
                          <a:solidFill>
                            <a:srgbClr val="2F5496"/>
                          </a:solidFill>
                          <a:effectLst/>
                          <a:latin typeface="微软雅黑" pitchFamily="34" charset="-122"/>
                          <a:ea typeface="微软雅黑" pitchFamily="34" charset="-122"/>
                          <a:cs typeface="Times New Roman"/>
                        </a:rPr>
                        <a:t>/</a:t>
                      </a:r>
                      <a:r>
                        <a:rPr lang="zh-CN" sz="1800" kern="0" dirty="0">
                          <a:solidFill>
                            <a:srgbClr val="2F5496"/>
                          </a:solidFill>
                          <a:effectLst/>
                          <a:latin typeface="微软雅黑" pitchFamily="34" charset="-122"/>
                          <a:ea typeface="微软雅黑" pitchFamily="34" charset="-122"/>
                          <a:cs typeface="Times New Roman"/>
                        </a:rPr>
                        <a:t>制动等级等。应用可对属性进行读取和设置。</a:t>
                      </a:r>
                      <a:endParaRPr lang="zh-CN" sz="1800" kern="100" dirty="0">
                        <a:solidFill>
                          <a:srgbClr val="2F5496"/>
                        </a:solidFill>
                        <a:effectLst/>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a:noFill/>
                    </a:lnB>
                    <a:solidFill>
                      <a:srgbClr val="D0DBF0"/>
                    </a:solidFill>
                  </a:tcPr>
                </a:tc>
                <a:extLst>
                  <a:ext uri="{0D108BD9-81ED-4DB2-BD59-A6C34878D82A}">
                    <a16:rowId xmlns:a16="http://schemas.microsoft.com/office/drawing/2014/main" val="10001"/>
                  </a:ext>
                </a:extLst>
              </a:tr>
              <a:tr h="1131905">
                <a:tc>
                  <a:txBody>
                    <a:bodyPr/>
                    <a:lstStyle/>
                    <a:p>
                      <a:pPr indent="0">
                        <a:lnSpc>
                          <a:spcPts val="2200"/>
                        </a:lnSpc>
                        <a:spcBef>
                          <a:spcPts val="600"/>
                        </a:spcBef>
                        <a:spcAft>
                          <a:spcPts val="600"/>
                        </a:spcAft>
                      </a:pPr>
                      <a:r>
                        <a:rPr lang="zh-CN" sz="1800" b="1" kern="0">
                          <a:solidFill>
                            <a:srgbClr val="2F5496"/>
                          </a:solidFill>
                          <a:effectLst/>
                          <a:latin typeface="微软雅黑"/>
                          <a:ea typeface="等线"/>
                          <a:cs typeface="Times New Roman"/>
                        </a:rPr>
                        <a:t>服务</a:t>
                      </a:r>
                      <a:endParaRPr lang="zh-CN" sz="1800" kern="100">
                        <a:solidFill>
                          <a:srgbClr val="2F5496"/>
                        </a:solidFill>
                        <a:effectLst/>
                        <a:latin typeface="微软雅黑"/>
                        <a:ea typeface="等线"/>
                        <a:cs typeface="Times New Roman"/>
                      </a:endParaRPr>
                    </a:p>
                  </a:txBody>
                  <a:tcPr marL="68580" marR="68580" marT="0" marB="0" anchor="ctr">
                    <a:lnL>
                      <a:noFill/>
                    </a:lnL>
                    <a:lnR>
                      <a:noFill/>
                    </a:lnR>
                    <a:lnT>
                      <a:noFill/>
                    </a:lnT>
                    <a:lnB>
                      <a:noFill/>
                    </a:lnB>
                  </a:tcPr>
                </a:tc>
                <a:tc>
                  <a:txBody>
                    <a:bodyPr/>
                    <a:lstStyle/>
                    <a:p>
                      <a:pPr indent="0">
                        <a:lnSpc>
                          <a:spcPts val="2200"/>
                        </a:lnSpc>
                        <a:spcBef>
                          <a:spcPts val="600"/>
                        </a:spcBef>
                        <a:spcAft>
                          <a:spcPts val="600"/>
                        </a:spcAft>
                      </a:pPr>
                      <a:r>
                        <a:rPr lang="zh-CN" sz="1800" kern="0" dirty="0">
                          <a:solidFill>
                            <a:srgbClr val="2F5496"/>
                          </a:solidFill>
                          <a:effectLst/>
                          <a:latin typeface="微软雅黑" pitchFamily="34" charset="-122"/>
                          <a:ea typeface="微软雅黑" pitchFamily="34" charset="-122"/>
                          <a:cs typeface="Times New Roman"/>
                        </a:rPr>
                        <a:t>设备可被外部调用的能力或方法，可设置输入参数和输出参数。相比于属性，服务可通过一条指令实现更复杂的业务逻辑，如启动或关闭设备。</a:t>
                      </a:r>
                      <a:endParaRPr lang="zh-CN" sz="1800" kern="100" dirty="0">
                        <a:solidFill>
                          <a:srgbClr val="2F5496"/>
                        </a:solidFill>
                        <a:effectLst/>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1131905">
                <a:tc>
                  <a:txBody>
                    <a:bodyPr/>
                    <a:lstStyle/>
                    <a:p>
                      <a:pPr indent="0">
                        <a:lnSpc>
                          <a:spcPts val="2200"/>
                        </a:lnSpc>
                        <a:spcBef>
                          <a:spcPts val="600"/>
                        </a:spcBef>
                        <a:spcAft>
                          <a:spcPts val="600"/>
                        </a:spcAft>
                      </a:pPr>
                      <a:r>
                        <a:rPr lang="zh-CN" sz="1800" b="1" kern="0">
                          <a:solidFill>
                            <a:srgbClr val="2F5496"/>
                          </a:solidFill>
                          <a:effectLst/>
                          <a:latin typeface="微软雅黑"/>
                          <a:ea typeface="等线"/>
                          <a:cs typeface="Times New Roman"/>
                        </a:rPr>
                        <a:t>事件</a:t>
                      </a:r>
                      <a:endParaRPr lang="zh-CN" sz="1800" kern="100">
                        <a:solidFill>
                          <a:srgbClr val="2F5496"/>
                        </a:solidFill>
                        <a:effectLst/>
                        <a:latin typeface="微软雅黑"/>
                        <a:ea typeface="等线"/>
                        <a:cs typeface="Times New Roman"/>
                      </a:endParaRPr>
                    </a:p>
                  </a:txBody>
                  <a:tcPr marL="68580" marR="68580" marT="0" marB="0" anchor="ctr">
                    <a:lnL>
                      <a:noFill/>
                    </a:lnL>
                    <a:lnR>
                      <a:noFill/>
                    </a:lnR>
                    <a:lnT>
                      <a:noFill/>
                    </a:lnT>
                    <a:lnB w="12700" cap="flat" cmpd="sng" algn="ctr">
                      <a:solidFill>
                        <a:srgbClr val="4472C4"/>
                      </a:solidFill>
                      <a:prstDash val="solid"/>
                      <a:round/>
                      <a:headEnd type="none" w="med" len="med"/>
                      <a:tailEnd type="none" w="med" len="med"/>
                    </a:lnB>
                    <a:solidFill>
                      <a:srgbClr val="D0DBF0"/>
                    </a:solidFill>
                  </a:tcPr>
                </a:tc>
                <a:tc>
                  <a:txBody>
                    <a:bodyPr/>
                    <a:lstStyle/>
                    <a:p>
                      <a:pPr indent="0">
                        <a:lnSpc>
                          <a:spcPts val="2200"/>
                        </a:lnSpc>
                        <a:spcBef>
                          <a:spcPts val="600"/>
                        </a:spcBef>
                        <a:spcAft>
                          <a:spcPts val="600"/>
                        </a:spcAft>
                      </a:pPr>
                      <a:r>
                        <a:rPr lang="zh-CN" sz="1800" kern="0" dirty="0">
                          <a:solidFill>
                            <a:srgbClr val="2F5496"/>
                          </a:solidFill>
                          <a:effectLst/>
                          <a:latin typeface="微软雅黑" pitchFamily="34" charset="-122"/>
                          <a:ea typeface="微软雅黑" pitchFamily="34" charset="-122"/>
                          <a:cs typeface="Times New Roman"/>
                        </a:rPr>
                        <a:t>设备运行时的事件。事件一般包含需要被外部感知和处理的通知信息，可包含多个输出参数。如，某项任务完成的信息，或者设备发生故障或告警时的温度等，事件可以被订阅和推送。</a:t>
                      </a:r>
                      <a:endParaRPr lang="zh-CN" sz="1800" kern="100" dirty="0">
                        <a:solidFill>
                          <a:srgbClr val="2F5496"/>
                        </a:solidFill>
                        <a:effectLst/>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4472C4"/>
                      </a:solidFill>
                      <a:prstDash val="solid"/>
                      <a:round/>
                      <a:headEnd type="none" w="med" len="med"/>
                      <a:tailEnd type="none" w="med" len="med"/>
                    </a:lnB>
                    <a:solidFill>
                      <a:srgbClr val="D0DBF0"/>
                    </a:solidFill>
                  </a:tcPr>
                </a:tc>
                <a:extLst>
                  <a:ext uri="{0D108BD9-81ED-4DB2-BD59-A6C34878D82A}">
                    <a16:rowId xmlns:a16="http://schemas.microsoft.com/office/drawing/2014/main" val="10003"/>
                  </a:ext>
                </a:extLst>
              </a:tr>
            </a:tbl>
          </a:graphicData>
        </a:graphic>
      </p:graphicFrame>
      <p:sp>
        <p:nvSpPr>
          <p:cNvPr id="5" name="内容占位符 2"/>
          <p:cNvSpPr txBox="1">
            <a:spLocks/>
          </p:cNvSpPr>
          <p:nvPr/>
        </p:nvSpPr>
        <p:spPr>
          <a:xfrm>
            <a:off x="251520" y="1158604"/>
            <a:ext cx="8435280" cy="1406300"/>
          </a:xfrm>
          <a:prstGeom prst="rect">
            <a:avLst/>
          </a:prstGeom>
        </p:spPr>
        <p:txBody>
          <a:bodyPr vert="horz" lIns="91440" tIns="45720" rIns="91440" bIns="45720" rtlCol="0">
            <a:noAutofit/>
          </a:bodyPr>
          <a:lstStyle>
            <a:lvl1pPr marL="342900" indent="-342900" algn="l" defTabSz="914400" rtl="0" eaLnBrk="1" latinLnBrk="0" hangingPunct="1">
              <a:lnSpc>
                <a:spcPts val="3600"/>
              </a:lnSpc>
              <a:spcBef>
                <a:spcPct val="20000"/>
              </a:spcBef>
              <a:buFont typeface="Wingdings" pitchFamily="2" charset="2"/>
              <a:buChar char="u"/>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l"/>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000" dirty="0"/>
              <a:t>物模型，简称</a:t>
            </a:r>
            <a:r>
              <a:rPr lang="en-US" altLang="zh-CN" sz="2000" dirty="0"/>
              <a:t>TSL</a:t>
            </a:r>
            <a:r>
              <a:rPr lang="zh-CN" altLang="en-US" sz="2000" dirty="0"/>
              <a:t>（</a:t>
            </a:r>
            <a:r>
              <a:rPr lang="en-US" altLang="zh-CN" sz="2000" dirty="0"/>
              <a:t>Thing Specification Language</a:t>
            </a:r>
            <a:r>
              <a:rPr lang="zh-CN" altLang="en-US" sz="2000" dirty="0"/>
              <a:t>）。它是物理空间中的实体，如传感器、车载装置、楼宇等的数字化表示，从属性、服务和事件三个维度分别描述了该实体是什么，能做什么，对外提供哪些信息。</a:t>
            </a:r>
          </a:p>
        </p:txBody>
      </p:sp>
    </p:spTree>
    <p:extLst>
      <p:ext uri="{BB962C8B-B14F-4D97-AF65-F5344CB8AC3E}">
        <p14:creationId xmlns:p14="http://schemas.microsoft.com/office/powerpoint/2010/main" val="1619902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定义产品</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608238683"/>
              </p:ext>
            </p:extLst>
          </p:nvPr>
        </p:nvGraphicFramePr>
        <p:xfrm>
          <a:off x="323528" y="3068960"/>
          <a:ext cx="8352928" cy="3384376"/>
        </p:xfrm>
        <a:graphic>
          <a:graphicData uri="http://schemas.openxmlformats.org/drawingml/2006/table">
            <a:tbl>
              <a:tblPr firstRow="1" firstCol="1" bandRow="1"/>
              <a:tblGrid>
                <a:gridCol w="1152128">
                  <a:extLst>
                    <a:ext uri="{9D8B030D-6E8A-4147-A177-3AD203B41FA5}">
                      <a16:colId xmlns:a16="http://schemas.microsoft.com/office/drawing/2014/main" val="20000"/>
                    </a:ext>
                  </a:extLst>
                </a:gridCol>
                <a:gridCol w="7200800">
                  <a:extLst>
                    <a:ext uri="{9D8B030D-6E8A-4147-A177-3AD203B41FA5}">
                      <a16:colId xmlns:a16="http://schemas.microsoft.com/office/drawing/2014/main" val="20001"/>
                    </a:ext>
                  </a:extLst>
                </a:gridCol>
              </a:tblGrid>
              <a:tr h="569355">
                <a:tc>
                  <a:txBody>
                    <a:bodyPr/>
                    <a:lstStyle/>
                    <a:p>
                      <a:pPr indent="0">
                        <a:lnSpc>
                          <a:spcPts val="2200"/>
                        </a:lnSpc>
                        <a:spcBef>
                          <a:spcPts val="600"/>
                        </a:spcBef>
                        <a:spcAft>
                          <a:spcPts val="600"/>
                        </a:spcAft>
                      </a:pPr>
                      <a:r>
                        <a:rPr lang="zh-CN" sz="1800" b="1" kern="0" dirty="0">
                          <a:solidFill>
                            <a:srgbClr val="2F5496"/>
                          </a:solidFill>
                          <a:effectLst/>
                          <a:latin typeface="微软雅黑"/>
                          <a:ea typeface="等线"/>
                          <a:cs typeface="Times New Roman"/>
                        </a:rPr>
                        <a:t>功能</a:t>
                      </a:r>
                      <a:endParaRPr lang="zh-CN" sz="1800" kern="100" dirty="0">
                        <a:solidFill>
                          <a:srgbClr val="2F5496"/>
                        </a:solidFill>
                        <a:effectLst/>
                        <a:latin typeface="微软雅黑"/>
                        <a:ea typeface="等线"/>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indent="0">
                        <a:lnSpc>
                          <a:spcPts val="2200"/>
                        </a:lnSpc>
                        <a:spcBef>
                          <a:spcPts val="600"/>
                        </a:spcBef>
                        <a:spcAft>
                          <a:spcPts val="600"/>
                        </a:spcAft>
                      </a:pPr>
                      <a:r>
                        <a:rPr lang="zh-CN" sz="1800" b="1" kern="0" dirty="0">
                          <a:solidFill>
                            <a:srgbClr val="2F5496"/>
                          </a:solidFill>
                          <a:effectLst/>
                          <a:latin typeface="微软雅黑"/>
                          <a:ea typeface="等线"/>
                          <a:cs typeface="Times New Roman"/>
                        </a:rPr>
                        <a:t>说明</a:t>
                      </a:r>
                      <a:endParaRPr lang="zh-CN" sz="1800" kern="100" dirty="0">
                        <a:solidFill>
                          <a:srgbClr val="2F5496"/>
                        </a:solidFill>
                        <a:effectLst/>
                        <a:latin typeface="微软雅黑"/>
                        <a:ea typeface="等线"/>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0000"/>
                  </a:ext>
                </a:extLst>
              </a:tr>
              <a:tr h="734580">
                <a:tc>
                  <a:txBody>
                    <a:bodyPr/>
                    <a:lstStyle/>
                    <a:p>
                      <a:pPr indent="0">
                        <a:lnSpc>
                          <a:spcPts val="2200"/>
                        </a:lnSpc>
                        <a:spcBef>
                          <a:spcPts val="600"/>
                        </a:spcBef>
                        <a:spcAft>
                          <a:spcPts val="600"/>
                        </a:spcAft>
                      </a:pPr>
                      <a:r>
                        <a:rPr lang="zh-CN" sz="1800" b="1" kern="0">
                          <a:solidFill>
                            <a:srgbClr val="2F5496"/>
                          </a:solidFill>
                          <a:effectLst/>
                          <a:latin typeface="微软雅黑"/>
                          <a:ea typeface="等线"/>
                          <a:cs typeface="Times New Roman"/>
                        </a:rPr>
                        <a:t>产品名称</a:t>
                      </a:r>
                      <a:endParaRPr lang="zh-CN" sz="1800" kern="100">
                        <a:solidFill>
                          <a:srgbClr val="2F5496"/>
                        </a:solidFill>
                        <a:effectLst/>
                        <a:latin typeface="微软雅黑"/>
                        <a:ea typeface="等线"/>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a:noFill/>
                    </a:lnB>
                    <a:solidFill>
                      <a:srgbClr val="D0DBF0"/>
                    </a:solidFill>
                  </a:tcPr>
                </a:tc>
                <a:tc>
                  <a:txBody>
                    <a:bodyPr/>
                    <a:lstStyle/>
                    <a:p>
                      <a:pPr indent="0">
                        <a:lnSpc>
                          <a:spcPts val="2200"/>
                        </a:lnSpc>
                        <a:spcBef>
                          <a:spcPts val="600"/>
                        </a:spcBef>
                        <a:spcAft>
                          <a:spcPts val="600"/>
                        </a:spcAft>
                      </a:pPr>
                      <a:r>
                        <a:rPr lang="zh-CN" sz="1800" kern="0" dirty="0">
                          <a:solidFill>
                            <a:srgbClr val="2F5496"/>
                          </a:solidFill>
                          <a:effectLst/>
                          <a:latin typeface="微软雅黑" pitchFamily="34" charset="-122"/>
                          <a:ea typeface="微软雅黑" pitchFamily="34" charset="-122"/>
                          <a:cs typeface="Times New Roman"/>
                        </a:rPr>
                        <a:t>为产品命名，产品名称具有唯一性，如</a:t>
                      </a:r>
                      <a:r>
                        <a:rPr lang="en-US" sz="1800" kern="0" dirty="0">
                          <a:solidFill>
                            <a:srgbClr val="2F5496"/>
                          </a:solidFill>
                          <a:effectLst/>
                          <a:latin typeface="微软雅黑" pitchFamily="34" charset="-122"/>
                          <a:ea typeface="微软雅黑" pitchFamily="34" charset="-122"/>
                          <a:cs typeface="Times New Roman"/>
                        </a:rPr>
                        <a:t>LKZT-AEBS-1</a:t>
                      </a:r>
                      <a:r>
                        <a:rPr lang="zh-CN" sz="1800" kern="0" dirty="0">
                          <a:solidFill>
                            <a:srgbClr val="2F5496"/>
                          </a:solidFill>
                          <a:effectLst/>
                          <a:latin typeface="微软雅黑" pitchFamily="34" charset="-122"/>
                          <a:ea typeface="微软雅黑" pitchFamily="34" charset="-122"/>
                          <a:cs typeface="Times New Roman"/>
                        </a:rPr>
                        <a:t>。</a:t>
                      </a:r>
                      <a:endParaRPr lang="zh-CN" sz="1800" kern="100" dirty="0">
                        <a:solidFill>
                          <a:srgbClr val="2F5496"/>
                        </a:solidFill>
                        <a:effectLst/>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a:noFill/>
                    </a:lnB>
                    <a:solidFill>
                      <a:srgbClr val="D0DBF0"/>
                    </a:solidFill>
                  </a:tcPr>
                </a:tc>
                <a:extLst>
                  <a:ext uri="{0D108BD9-81ED-4DB2-BD59-A6C34878D82A}">
                    <a16:rowId xmlns:a16="http://schemas.microsoft.com/office/drawing/2014/main" val="10001"/>
                  </a:ext>
                </a:extLst>
              </a:tr>
              <a:tr h="941731">
                <a:tc>
                  <a:txBody>
                    <a:bodyPr/>
                    <a:lstStyle/>
                    <a:p>
                      <a:pPr indent="0">
                        <a:lnSpc>
                          <a:spcPts val="2200"/>
                        </a:lnSpc>
                        <a:spcBef>
                          <a:spcPts val="600"/>
                        </a:spcBef>
                        <a:spcAft>
                          <a:spcPts val="600"/>
                        </a:spcAft>
                      </a:pPr>
                      <a:r>
                        <a:rPr lang="zh-CN" sz="1800" b="1" kern="0">
                          <a:solidFill>
                            <a:srgbClr val="2F5496"/>
                          </a:solidFill>
                          <a:effectLst/>
                          <a:latin typeface="微软雅黑"/>
                          <a:ea typeface="等线"/>
                          <a:cs typeface="Times New Roman"/>
                        </a:rPr>
                        <a:t>所属品类</a:t>
                      </a:r>
                      <a:endParaRPr lang="zh-CN" sz="1800" kern="100">
                        <a:solidFill>
                          <a:srgbClr val="2F5496"/>
                        </a:solidFill>
                        <a:effectLst/>
                        <a:latin typeface="微软雅黑"/>
                        <a:ea typeface="等线"/>
                        <a:cs typeface="Times New Roman"/>
                      </a:endParaRPr>
                    </a:p>
                  </a:txBody>
                  <a:tcPr marL="68580" marR="68580" marT="0" marB="0" anchor="ctr">
                    <a:lnL>
                      <a:noFill/>
                    </a:lnL>
                    <a:lnR>
                      <a:noFill/>
                    </a:lnR>
                    <a:lnT>
                      <a:noFill/>
                    </a:lnT>
                    <a:lnB>
                      <a:noFill/>
                    </a:lnB>
                  </a:tcPr>
                </a:tc>
                <a:tc>
                  <a:txBody>
                    <a:bodyPr/>
                    <a:lstStyle/>
                    <a:p>
                      <a:pPr indent="0">
                        <a:lnSpc>
                          <a:spcPts val="2200"/>
                        </a:lnSpc>
                        <a:spcBef>
                          <a:spcPts val="600"/>
                        </a:spcBef>
                        <a:spcAft>
                          <a:spcPts val="600"/>
                        </a:spcAft>
                      </a:pPr>
                      <a:r>
                        <a:rPr lang="zh-CN" sz="1800" kern="0" dirty="0">
                          <a:solidFill>
                            <a:srgbClr val="2F5496"/>
                          </a:solidFill>
                          <a:effectLst/>
                          <a:latin typeface="微软雅黑" pitchFamily="34" charset="-122"/>
                          <a:ea typeface="微软雅黑" pitchFamily="34" charset="-122"/>
                          <a:cs typeface="Times New Roman"/>
                        </a:rPr>
                        <a:t>相当于产品模板。标准品类：标准品类预定义了功能模板，例如，</a:t>
                      </a:r>
                      <a:r>
                        <a:rPr lang="en-US" sz="1800" kern="0" dirty="0">
                          <a:solidFill>
                            <a:srgbClr val="2F5496"/>
                          </a:solidFill>
                          <a:effectLst/>
                          <a:latin typeface="微软雅黑" pitchFamily="34" charset="-122"/>
                          <a:ea typeface="微软雅黑" pitchFamily="34" charset="-122"/>
                          <a:cs typeface="Times New Roman"/>
                        </a:rPr>
                        <a:t>AEBS</a:t>
                      </a:r>
                      <a:r>
                        <a:rPr lang="zh-CN" sz="1800" kern="0" dirty="0">
                          <a:solidFill>
                            <a:srgbClr val="2F5496"/>
                          </a:solidFill>
                          <a:effectLst/>
                          <a:latin typeface="微软雅黑" pitchFamily="34" charset="-122"/>
                          <a:ea typeface="微软雅黑" pitchFamily="34" charset="-122"/>
                          <a:cs typeface="Times New Roman"/>
                        </a:rPr>
                        <a:t>选择该品类。自定义品类：产品创建成功后，需根据实际需要，自定义物模型。</a:t>
                      </a:r>
                      <a:endParaRPr lang="zh-CN" sz="1800" kern="100" dirty="0">
                        <a:solidFill>
                          <a:srgbClr val="2F5496"/>
                        </a:solidFill>
                        <a:effectLst/>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1138710">
                <a:tc>
                  <a:txBody>
                    <a:bodyPr/>
                    <a:lstStyle/>
                    <a:p>
                      <a:pPr indent="0">
                        <a:lnSpc>
                          <a:spcPts val="2200"/>
                        </a:lnSpc>
                        <a:spcBef>
                          <a:spcPts val="600"/>
                        </a:spcBef>
                        <a:spcAft>
                          <a:spcPts val="600"/>
                        </a:spcAft>
                      </a:pPr>
                      <a:r>
                        <a:rPr lang="zh-CN" sz="1800" b="1" kern="0">
                          <a:solidFill>
                            <a:srgbClr val="2F5496"/>
                          </a:solidFill>
                          <a:effectLst/>
                          <a:latin typeface="微软雅黑"/>
                          <a:ea typeface="等线"/>
                          <a:cs typeface="Times New Roman"/>
                        </a:rPr>
                        <a:t>节点类型</a:t>
                      </a:r>
                      <a:endParaRPr lang="zh-CN" sz="1800" kern="100">
                        <a:solidFill>
                          <a:srgbClr val="2F5496"/>
                        </a:solidFill>
                        <a:effectLst/>
                        <a:latin typeface="微软雅黑"/>
                        <a:ea typeface="等线"/>
                        <a:cs typeface="Times New Roman"/>
                      </a:endParaRPr>
                    </a:p>
                  </a:txBody>
                  <a:tcPr marL="68580" marR="68580" marT="0" marB="0" anchor="ctr">
                    <a:lnL>
                      <a:noFill/>
                    </a:lnL>
                    <a:lnR>
                      <a:noFill/>
                    </a:lnR>
                    <a:lnT>
                      <a:noFill/>
                    </a:lnT>
                    <a:lnB w="12700" cap="flat" cmpd="sng" algn="ctr">
                      <a:solidFill>
                        <a:srgbClr val="4472C4"/>
                      </a:solidFill>
                      <a:prstDash val="solid"/>
                      <a:round/>
                      <a:headEnd type="none" w="med" len="med"/>
                      <a:tailEnd type="none" w="med" len="med"/>
                    </a:lnB>
                    <a:solidFill>
                      <a:srgbClr val="D0DBF0"/>
                    </a:solidFill>
                  </a:tcPr>
                </a:tc>
                <a:tc>
                  <a:txBody>
                    <a:bodyPr/>
                    <a:lstStyle/>
                    <a:p>
                      <a:pPr indent="0">
                        <a:lnSpc>
                          <a:spcPts val="2200"/>
                        </a:lnSpc>
                        <a:spcBef>
                          <a:spcPts val="600"/>
                        </a:spcBef>
                        <a:spcAft>
                          <a:spcPts val="600"/>
                        </a:spcAft>
                      </a:pPr>
                      <a:r>
                        <a:rPr lang="zh-CN" sz="1800" kern="0" dirty="0">
                          <a:solidFill>
                            <a:srgbClr val="2F5496"/>
                          </a:solidFill>
                          <a:effectLst/>
                          <a:latin typeface="微软雅黑" pitchFamily="34" charset="-122"/>
                          <a:ea typeface="微软雅黑" pitchFamily="34" charset="-122"/>
                          <a:cs typeface="Times New Roman"/>
                        </a:rPr>
                        <a:t>产品下设备的类型。（</a:t>
                      </a:r>
                      <a:r>
                        <a:rPr lang="en-US" sz="1800" kern="0" dirty="0">
                          <a:solidFill>
                            <a:srgbClr val="2F5496"/>
                          </a:solidFill>
                          <a:effectLst/>
                          <a:latin typeface="微软雅黑" pitchFamily="34" charset="-122"/>
                          <a:ea typeface="微软雅黑" pitchFamily="34" charset="-122"/>
                          <a:cs typeface="Times New Roman"/>
                        </a:rPr>
                        <a:t>1</a:t>
                      </a:r>
                      <a:r>
                        <a:rPr lang="zh-CN" sz="1800" kern="0" dirty="0">
                          <a:solidFill>
                            <a:srgbClr val="2F5496"/>
                          </a:solidFill>
                          <a:effectLst/>
                          <a:latin typeface="微软雅黑" pitchFamily="34" charset="-122"/>
                          <a:ea typeface="微软雅黑" pitchFamily="34" charset="-122"/>
                          <a:cs typeface="Times New Roman"/>
                        </a:rPr>
                        <a:t>）直连设备：直连设备，不能挂载子设备，也不能作为子设备挂载到网关下的设备。（</a:t>
                      </a:r>
                      <a:r>
                        <a:rPr lang="en-US" sz="1800" kern="0" dirty="0">
                          <a:solidFill>
                            <a:srgbClr val="2F5496"/>
                          </a:solidFill>
                          <a:effectLst/>
                          <a:latin typeface="微软雅黑" pitchFamily="34" charset="-122"/>
                          <a:ea typeface="微软雅黑" pitchFamily="34" charset="-122"/>
                          <a:cs typeface="Times New Roman"/>
                        </a:rPr>
                        <a:t>2</a:t>
                      </a:r>
                      <a:r>
                        <a:rPr lang="zh-CN" sz="1800" kern="0" dirty="0">
                          <a:solidFill>
                            <a:srgbClr val="2F5496"/>
                          </a:solidFill>
                          <a:effectLst/>
                          <a:latin typeface="微软雅黑" pitchFamily="34" charset="-122"/>
                          <a:ea typeface="微软雅黑" pitchFamily="34" charset="-122"/>
                          <a:cs typeface="Times New Roman"/>
                        </a:rPr>
                        <a:t>）网关子设备：不直接连接，而是通过网关设备接入的设备。（</a:t>
                      </a:r>
                      <a:r>
                        <a:rPr lang="en-US" sz="1800" kern="0" dirty="0">
                          <a:solidFill>
                            <a:srgbClr val="2F5496"/>
                          </a:solidFill>
                          <a:effectLst/>
                          <a:latin typeface="微软雅黑" pitchFamily="34" charset="-122"/>
                          <a:ea typeface="微软雅黑" pitchFamily="34" charset="-122"/>
                          <a:cs typeface="Times New Roman"/>
                        </a:rPr>
                        <a:t>3</a:t>
                      </a:r>
                      <a:r>
                        <a:rPr lang="zh-CN" sz="1800" kern="0" dirty="0">
                          <a:solidFill>
                            <a:srgbClr val="2F5496"/>
                          </a:solidFill>
                          <a:effectLst/>
                          <a:latin typeface="微软雅黑" pitchFamily="34" charset="-122"/>
                          <a:ea typeface="微软雅黑" pitchFamily="34" charset="-122"/>
                          <a:cs typeface="Times New Roman"/>
                        </a:rPr>
                        <a:t>）网关设备：可以挂载子设备的直连设备。网关具有子设备管理模块，可以维持子设备的拓扑关系。</a:t>
                      </a:r>
                      <a:endParaRPr lang="zh-CN" sz="1800" kern="100" dirty="0">
                        <a:solidFill>
                          <a:srgbClr val="2F5496"/>
                        </a:solidFill>
                        <a:effectLst/>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4472C4"/>
                      </a:solidFill>
                      <a:prstDash val="solid"/>
                      <a:round/>
                      <a:headEnd type="none" w="med" len="med"/>
                      <a:tailEnd type="none" w="med" len="med"/>
                    </a:lnB>
                    <a:solidFill>
                      <a:srgbClr val="D0DBF0"/>
                    </a:solidFill>
                  </a:tcPr>
                </a:tc>
                <a:extLst>
                  <a:ext uri="{0D108BD9-81ED-4DB2-BD59-A6C34878D82A}">
                    <a16:rowId xmlns:a16="http://schemas.microsoft.com/office/drawing/2014/main" val="10003"/>
                  </a:ext>
                </a:extLst>
              </a:tr>
            </a:tbl>
          </a:graphicData>
        </a:graphic>
      </p:graphicFrame>
      <p:sp>
        <p:nvSpPr>
          <p:cNvPr id="5" name="内容占位符 2"/>
          <p:cNvSpPr txBox="1">
            <a:spLocks/>
          </p:cNvSpPr>
          <p:nvPr/>
        </p:nvSpPr>
        <p:spPr>
          <a:xfrm>
            <a:off x="251520" y="980728"/>
            <a:ext cx="8435280" cy="2016224"/>
          </a:xfrm>
          <a:prstGeom prst="rect">
            <a:avLst/>
          </a:prstGeom>
        </p:spPr>
        <p:txBody>
          <a:bodyPr vert="horz" lIns="91440" tIns="45720" rIns="91440" bIns="45720" rtlCol="0">
            <a:noAutofit/>
          </a:bodyPr>
          <a:lstStyle>
            <a:lvl1pPr marL="342900" indent="-342900" algn="l" defTabSz="914400" rtl="0" eaLnBrk="1" latinLnBrk="0" hangingPunct="1">
              <a:lnSpc>
                <a:spcPts val="3600"/>
              </a:lnSpc>
              <a:spcBef>
                <a:spcPct val="20000"/>
              </a:spcBef>
              <a:buFont typeface="Wingdings" pitchFamily="2" charset="2"/>
              <a:buChar char="u"/>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l"/>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a:t>在物模型定义的基础上可以定义产品，产品是设备的集合，也可以将物模型看作是产品的集合或产品的模板。</a:t>
            </a:r>
            <a:endParaRPr lang="en-US" altLang="zh-CN" sz="2000" dirty="0"/>
          </a:p>
          <a:p>
            <a:r>
              <a:rPr lang="zh-CN" altLang="en-US" sz="2000" dirty="0"/>
              <a:t>在同一个物模型上定义的产品具有相同的功能（属性、服务、事件），差异是产品名称不同、设备成员不同、设备的连接方式不同。</a:t>
            </a:r>
          </a:p>
        </p:txBody>
      </p:sp>
    </p:spTree>
    <p:extLst>
      <p:ext uri="{BB962C8B-B14F-4D97-AF65-F5344CB8AC3E}">
        <p14:creationId xmlns:p14="http://schemas.microsoft.com/office/powerpoint/2010/main" val="2958713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创建设备</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480232370"/>
              </p:ext>
            </p:extLst>
          </p:nvPr>
        </p:nvGraphicFramePr>
        <p:xfrm>
          <a:off x="539552" y="2564904"/>
          <a:ext cx="8352928" cy="3384376"/>
        </p:xfrm>
        <a:graphic>
          <a:graphicData uri="http://schemas.openxmlformats.org/drawingml/2006/table">
            <a:tbl>
              <a:tblPr firstRow="1" firstCol="1" bandRow="1"/>
              <a:tblGrid>
                <a:gridCol w="1152128">
                  <a:extLst>
                    <a:ext uri="{9D8B030D-6E8A-4147-A177-3AD203B41FA5}">
                      <a16:colId xmlns:a16="http://schemas.microsoft.com/office/drawing/2014/main" val="20000"/>
                    </a:ext>
                  </a:extLst>
                </a:gridCol>
                <a:gridCol w="7200800">
                  <a:extLst>
                    <a:ext uri="{9D8B030D-6E8A-4147-A177-3AD203B41FA5}">
                      <a16:colId xmlns:a16="http://schemas.microsoft.com/office/drawing/2014/main" val="20001"/>
                    </a:ext>
                  </a:extLst>
                </a:gridCol>
              </a:tblGrid>
              <a:tr h="569355">
                <a:tc>
                  <a:txBody>
                    <a:bodyPr/>
                    <a:lstStyle/>
                    <a:p>
                      <a:pPr indent="0">
                        <a:lnSpc>
                          <a:spcPts val="2200"/>
                        </a:lnSpc>
                        <a:spcBef>
                          <a:spcPts val="600"/>
                        </a:spcBef>
                        <a:spcAft>
                          <a:spcPts val="600"/>
                        </a:spcAft>
                      </a:pPr>
                      <a:r>
                        <a:rPr lang="zh-CN" sz="1800" b="1" kern="0" dirty="0">
                          <a:solidFill>
                            <a:srgbClr val="2F5496"/>
                          </a:solidFill>
                          <a:effectLst/>
                          <a:latin typeface="微软雅黑"/>
                          <a:ea typeface="等线"/>
                          <a:cs typeface="Times New Roman"/>
                        </a:rPr>
                        <a:t>功能</a:t>
                      </a:r>
                      <a:endParaRPr lang="zh-CN" sz="1800" kern="100" dirty="0">
                        <a:solidFill>
                          <a:srgbClr val="2F5496"/>
                        </a:solidFill>
                        <a:effectLst/>
                        <a:latin typeface="微软雅黑"/>
                        <a:ea typeface="等线"/>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indent="0">
                        <a:lnSpc>
                          <a:spcPts val="2200"/>
                        </a:lnSpc>
                        <a:spcBef>
                          <a:spcPts val="600"/>
                        </a:spcBef>
                        <a:spcAft>
                          <a:spcPts val="600"/>
                        </a:spcAft>
                      </a:pPr>
                      <a:r>
                        <a:rPr lang="zh-CN" sz="1800" b="1" kern="0" dirty="0">
                          <a:solidFill>
                            <a:srgbClr val="2F5496"/>
                          </a:solidFill>
                          <a:effectLst/>
                          <a:latin typeface="微软雅黑"/>
                          <a:ea typeface="等线"/>
                          <a:cs typeface="Times New Roman"/>
                        </a:rPr>
                        <a:t>说明</a:t>
                      </a:r>
                      <a:endParaRPr lang="zh-CN" sz="1800" kern="100" dirty="0">
                        <a:solidFill>
                          <a:srgbClr val="2F5496"/>
                        </a:solidFill>
                        <a:effectLst/>
                        <a:latin typeface="微软雅黑"/>
                        <a:ea typeface="等线"/>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0000"/>
                  </a:ext>
                </a:extLst>
              </a:tr>
              <a:tr h="734580">
                <a:tc>
                  <a:txBody>
                    <a:bodyPr/>
                    <a:lstStyle/>
                    <a:p>
                      <a:pPr indent="0">
                        <a:lnSpc>
                          <a:spcPts val="2200"/>
                        </a:lnSpc>
                        <a:spcBef>
                          <a:spcPts val="600"/>
                        </a:spcBef>
                        <a:spcAft>
                          <a:spcPts val="600"/>
                        </a:spcAft>
                      </a:pPr>
                      <a:r>
                        <a:rPr lang="zh-CN" sz="1800" b="1" kern="0">
                          <a:solidFill>
                            <a:srgbClr val="2F5496"/>
                          </a:solidFill>
                          <a:effectLst/>
                          <a:latin typeface="微软雅黑"/>
                          <a:ea typeface="等线"/>
                          <a:cs typeface="Times New Roman"/>
                        </a:rPr>
                        <a:t>产品</a:t>
                      </a:r>
                      <a:endParaRPr lang="zh-CN" sz="1800" kern="100">
                        <a:solidFill>
                          <a:srgbClr val="2F5496"/>
                        </a:solidFill>
                        <a:effectLst/>
                        <a:latin typeface="微软雅黑"/>
                        <a:ea typeface="等线"/>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a:noFill/>
                    </a:lnB>
                    <a:solidFill>
                      <a:srgbClr val="D0DBF0"/>
                    </a:solidFill>
                  </a:tcPr>
                </a:tc>
                <a:tc>
                  <a:txBody>
                    <a:bodyPr/>
                    <a:lstStyle/>
                    <a:p>
                      <a:pPr indent="0">
                        <a:lnSpc>
                          <a:spcPts val="2200"/>
                        </a:lnSpc>
                        <a:spcBef>
                          <a:spcPts val="600"/>
                        </a:spcBef>
                        <a:spcAft>
                          <a:spcPts val="600"/>
                        </a:spcAft>
                      </a:pPr>
                      <a:r>
                        <a:rPr lang="zh-CN" sz="1800" kern="0" dirty="0">
                          <a:solidFill>
                            <a:srgbClr val="2F5496"/>
                          </a:solidFill>
                          <a:effectLst/>
                          <a:latin typeface="微软雅黑"/>
                          <a:ea typeface="等线"/>
                          <a:cs typeface="Times New Roman"/>
                        </a:rPr>
                        <a:t>选择产品。新创建的设备将继承该产品定义好的功能和特性。如</a:t>
                      </a:r>
                      <a:r>
                        <a:rPr lang="en-US" sz="1800" kern="0" dirty="0">
                          <a:solidFill>
                            <a:srgbClr val="2F5496"/>
                          </a:solidFill>
                          <a:effectLst/>
                          <a:latin typeface="微软雅黑"/>
                          <a:ea typeface="等线"/>
                          <a:cs typeface="Times New Roman"/>
                        </a:rPr>
                        <a:t>LKZT-AEBS-1</a:t>
                      </a:r>
                      <a:r>
                        <a:rPr lang="zh-CN" sz="1800" kern="0" dirty="0">
                          <a:solidFill>
                            <a:srgbClr val="2F5496"/>
                          </a:solidFill>
                          <a:effectLst/>
                          <a:latin typeface="微软雅黑"/>
                          <a:ea typeface="等线"/>
                          <a:cs typeface="Times New Roman"/>
                        </a:rPr>
                        <a:t>。</a:t>
                      </a:r>
                      <a:endParaRPr lang="zh-CN" sz="1800" kern="100" dirty="0">
                        <a:solidFill>
                          <a:srgbClr val="2F5496"/>
                        </a:solidFill>
                        <a:effectLst/>
                        <a:latin typeface="微软雅黑"/>
                        <a:ea typeface="等线"/>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a:noFill/>
                    </a:lnB>
                    <a:solidFill>
                      <a:srgbClr val="D0DBF0"/>
                    </a:solidFill>
                  </a:tcPr>
                </a:tc>
                <a:extLst>
                  <a:ext uri="{0D108BD9-81ED-4DB2-BD59-A6C34878D82A}">
                    <a16:rowId xmlns:a16="http://schemas.microsoft.com/office/drawing/2014/main" val="10001"/>
                  </a:ext>
                </a:extLst>
              </a:tr>
              <a:tr h="941731">
                <a:tc>
                  <a:txBody>
                    <a:bodyPr/>
                    <a:lstStyle/>
                    <a:p>
                      <a:pPr indent="0">
                        <a:lnSpc>
                          <a:spcPts val="2200"/>
                        </a:lnSpc>
                        <a:spcBef>
                          <a:spcPts val="600"/>
                        </a:spcBef>
                        <a:spcAft>
                          <a:spcPts val="600"/>
                        </a:spcAft>
                      </a:pPr>
                      <a:r>
                        <a:rPr lang="zh-CN" sz="1800" b="1" kern="0">
                          <a:solidFill>
                            <a:srgbClr val="2F5496"/>
                          </a:solidFill>
                          <a:effectLst/>
                          <a:latin typeface="微软雅黑"/>
                          <a:ea typeface="等线"/>
                          <a:cs typeface="Times New Roman"/>
                        </a:rPr>
                        <a:t>设备标识</a:t>
                      </a:r>
                      <a:endParaRPr lang="zh-CN" sz="1800" kern="100">
                        <a:solidFill>
                          <a:srgbClr val="2F5496"/>
                        </a:solidFill>
                        <a:effectLst/>
                        <a:latin typeface="微软雅黑"/>
                        <a:ea typeface="等线"/>
                        <a:cs typeface="Times New Roman"/>
                      </a:endParaRPr>
                    </a:p>
                  </a:txBody>
                  <a:tcPr marL="68580" marR="68580" marT="0" marB="0" anchor="ctr">
                    <a:lnL>
                      <a:noFill/>
                    </a:lnL>
                    <a:lnR>
                      <a:noFill/>
                    </a:lnR>
                    <a:lnT>
                      <a:noFill/>
                    </a:lnT>
                    <a:lnB>
                      <a:noFill/>
                    </a:lnB>
                  </a:tcPr>
                </a:tc>
                <a:tc>
                  <a:txBody>
                    <a:bodyPr/>
                    <a:lstStyle/>
                    <a:p>
                      <a:pPr indent="0">
                        <a:lnSpc>
                          <a:spcPts val="2200"/>
                        </a:lnSpc>
                        <a:spcBef>
                          <a:spcPts val="600"/>
                        </a:spcBef>
                        <a:spcAft>
                          <a:spcPts val="600"/>
                        </a:spcAft>
                      </a:pPr>
                      <a:r>
                        <a:rPr lang="zh-CN" sz="1800" kern="0" dirty="0">
                          <a:solidFill>
                            <a:srgbClr val="2F5496"/>
                          </a:solidFill>
                          <a:effectLst/>
                          <a:latin typeface="微软雅黑"/>
                          <a:ea typeface="等线"/>
                          <a:cs typeface="Times New Roman"/>
                        </a:rPr>
                        <a:t>设置设备名称。设备名称在产品内具有唯一性。</a:t>
                      </a:r>
                      <a:endParaRPr lang="zh-CN" sz="1800" kern="100" dirty="0">
                        <a:solidFill>
                          <a:srgbClr val="2F5496"/>
                        </a:solidFill>
                        <a:effectLst/>
                        <a:latin typeface="微软雅黑"/>
                        <a:ea typeface="等线"/>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1138710">
                <a:tc>
                  <a:txBody>
                    <a:bodyPr/>
                    <a:lstStyle/>
                    <a:p>
                      <a:pPr indent="0">
                        <a:lnSpc>
                          <a:spcPts val="2200"/>
                        </a:lnSpc>
                        <a:spcBef>
                          <a:spcPts val="600"/>
                        </a:spcBef>
                        <a:spcAft>
                          <a:spcPts val="600"/>
                        </a:spcAft>
                      </a:pPr>
                      <a:r>
                        <a:rPr lang="zh-CN" sz="1800" b="1" kern="0">
                          <a:solidFill>
                            <a:srgbClr val="2F5496"/>
                          </a:solidFill>
                          <a:effectLst/>
                          <a:latin typeface="微软雅黑"/>
                          <a:ea typeface="等线"/>
                          <a:cs typeface="Times New Roman"/>
                        </a:rPr>
                        <a:t>备注名称</a:t>
                      </a:r>
                      <a:endParaRPr lang="zh-CN" sz="1800" kern="100">
                        <a:solidFill>
                          <a:srgbClr val="2F5496"/>
                        </a:solidFill>
                        <a:effectLst/>
                        <a:latin typeface="微软雅黑"/>
                        <a:ea typeface="等线"/>
                        <a:cs typeface="Times New Roman"/>
                      </a:endParaRPr>
                    </a:p>
                  </a:txBody>
                  <a:tcPr marL="68580" marR="68580" marT="0" marB="0" anchor="ctr">
                    <a:lnL>
                      <a:noFill/>
                    </a:lnL>
                    <a:lnR>
                      <a:noFill/>
                    </a:lnR>
                    <a:lnT>
                      <a:noFill/>
                    </a:lnT>
                    <a:lnB w="12700" cap="flat" cmpd="sng" algn="ctr">
                      <a:solidFill>
                        <a:srgbClr val="4472C4"/>
                      </a:solidFill>
                      <a:prstDash val="solid"/>
                      <a:round/>
                      <a:headEnd type="none" w="med" len="med"/>
                      <a:tailEnd type="none" w="med" len="med"/>
                    </a:lnB>
                    <a:solidFill>
                      <a:srgbClr val="D0DBF0"/>
                    </a:solidFill>
                  </a:tcPr>
                </a:tc>
                <a:tc>
                  <a:txBody>
                    <a:bodyPr/>
                    <a:lstStyle/>
                    <a:p>
                      <a:pPr indent="0">
                        <a:lnSpc>
                          <a:spcPts val="2200"/>
                        </a:lnSpc>
                        <a:spcBef>
                          <a:spcPts val="600"/>
                        </a:spcBef>
                        <a:spcAft>
                          <a:spcPts val="600"/>
                        </a:spcAft>
                      </a:pPr>
                      <a:r>
                        <a:rPr lang="zh-CN" sz="1800" kern="0" dirty="0">
                          <a:solidFill>
                            <a:srgbClr val="2F5496"/>
                          </a:solidFill>
                          <a:effectLst/>
                          <a:latin typeface="微软雅黑"/>
                          <a:ea typeface="等线"/>
                          <a:cs typeface="Times New Roman"/>
                        </a:rPr>
                        <a:t>设置备注名称。可包含中文汉字、英文字母、数字和下划线（</a:t>
                      </a:r>
                      <a:r>
                        <a:rPr lang="en-US" sz="1800" kern="0" dirty="0">
                          <a:solidFill>
                            <a:srgbClr val="2F5496"/>
                          </a:solidFill>
                          <a:effectLst/>
                          <a:latin typeface="微软雅黑"/>
                          <a:ea typeface="等线"/>
                          <a:cs typeface="Times New Roman"/>
                        </a:rPr>
                        <a:t>_</a:t>
                      </a:r>
                      <a:r>
                        <a:rPr lang="zh-CN" sz="1800" kern="0" dirty="0">
                          <a:solidFill>
                            <a:srgbClr val="2F5496"/>
                          </a:solidFill>
                          <a:effectLst/>
                          <a:latin typeface="微软雅黑"/>
                          <a:ea typeface="等线"/>
                          <a:cs typeface="Times New Roman"/>
                        </a:rPr>
                        <a:t>）。</a:t>
                      </a:r>
                      <a:endParaRPr lang="zh-CN" sz="1800" kern="100" dirty="0">
                        <a:solidFill>
                          <a:srgbClr val="2F5496"/>
                        </a:solidFill>
                        <a:effectLst/>
                        <a:latin typeface="微软雅黑"/>
                        <a:ea typeface="等线"/>
                        <a:cs typeface="Times New Roman"/>
                      </a:endParaRPr>
                    </a:p>
                  </a:txBody>
                  <a:tcPr marL="68580" marR="68580" marT="0" marB="0" anchor="ctr">
                    <a:lnL>
                      <a:noFill/>
                    </a:lnL>
                    <a:lnR>
                      <a:noFill/>
                    </a:lnR>
                    <a:lnT>
                      <a:noFill/>
                    </a:lnT>
                    <a:lnB w="12700" cap="flat" cmpd="sng" algn="ctr">
                      <a:solidFill>
                        <a:srgbClr val="4472C4"/>
                      </a:solidFill>
                      <a:prstDash val="solid"/>
                      <a:round/>
                      <a:headEnd type="none" w="med" len="med"/>
                      <a:tailEnd type="none" w="med" len="med"/>
                    </a:lnB>
                    <a:solidFill>
                      <a:srgbClr val="D0DBF0"/>
                    </a:solidFill>
                  </a:tcPr>
                </a:tc>
                <a:extLst>
                  <a:ext uri="{0D108BD9-81ED-4DB2-BD59-A6C34878D82A}">
                    <a16:rowId xmlns:a16="http://schemas.microsoft.com/office/drawing/2014/main" val="10003"/>
                  </a:ext>
                </a:extLst>
              </a:tr>
            </a:tbl>
          </a:graphicData>
        </a:graphic>
      </p:graphicFrame>
      <p:sp>
        <p:nvSpPr>
          <p:cNvPr id="5" name="内容占位符 2"/>
          <p:cNvSpPr txBox="1">
            <a:spLocks/>
          </p:cNvSpPr>
          <p:nvPr/>
        </p:nvSpPr>
        <p:spPr>
          <a:xfrm>
            <a:off x="251520" y="980728"/>
            <a:ext cx="8435280" cy="1440160"/>
          </a:xfrm>
          <a:prstGeom prst="rect">
            <a:avLst/>
          </a:prstGeom>
        </p:spPr>
        <p:txBody>
          <a:bodyPr vert="horz" lIns="91440" tIns="45720" rIns="91440" bIns="45720" rtlCol="0">
            <a:noAutofit/>
          </a:bodyPr>
          <a:lstStyle>
            <a:lvl1pPr marL="342900" indent="-342900" algn="l" defTabSz="914400" rtl="0" eaLnBrk="1" latinLnBrk="0" hangingPunct="1">
              <a:lnSpc>
                <a:spcPts val="3600"/>
              </a:lnSpc>
              <a:spcBef>
                <a:spcPct val="20000"/>
              </a:spcBef>
              <a:buFont typeface="Wingdings" pitchFamily="2" charset="2"/>
              <a:buChar char="u"/>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l"/>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a:t>产品指某一类设备，创建完产品后，需要创建设备。可以创建单个设备，也可以批量创建设备。</a:t>
            </a:r>
          </a:p>
        </p:txBody>
      </p:sp>
    </p:spTree>
    <p:extLst>
      <p:ext uri="{BB962C8B-B14F-4D97-AF65-F5344CB8AC3E}">
        <p14:creationId xmlns:p14="http://schemas.microsoft.com/office/powerpoint/2010/main" val="2094858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管理设备</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321531659"/>
              </p:ext>
            </p:extLst>
          </p:nvPr>
        </p:nvGraphicFramePr>
        <p:xfrm>
          <a:off x="467544" y="2060848"/>
          <a:ext cx="8352928" cy="4104456"/>
        </p:xfrm>
        <a:graphic>
          <a:graphicData uri="http://schemas.openxmlformats.org/drawingml/2006/table">
            <a:tbl>
              <a:tblPr firstRow="1" firstCol="1" bandRow="1"/>
              <a:tblGrid>
                <a:gridCol w="1440160">
                  <a:extLst>
                    <a:ext uri="{9D8B030D-6E8A-4147-A177-3AD203B41FA5}">
                      <a16:colId xmlns:a16="http://schemas.microsoft.com/office/drawing/2014/main" val="20000"/>
                    </a:ext>
                  </a:extLst>
                </a:gridCol>
                <a:gridCol w="6912768">
                  <a:extLst>
                    <a:ext uri="{9D8B030D-6E8A-4147-A177-3AD203B41FA5}">
                      <a16:colId xmlns:a16="http://schemas.microsoft.com/office/drawing/2014/main" val="20001"/>
                    </a:ext>
                  </a:extLst>
                </a:gridCol>
              </a:tblGrid>
              <a:tr h="569355">
                <a:tc>
                  <a:txBody>
                    <a:bodyPr/>
                    <a:lstStyle/>
                    <a:p>
                      <a:pPr indent="0">
                        <a:lnSpc>
                          <a:spcPts val="2200"/>
                        </a:lnSpc>
                        <a:spcBef>
                          <a:spcPts val="600"/>
                        </a:spcBef>
                        <a:spcAft>
                          <a:spcPts val="600"/>
                        </a:spcAft>
                      </a:pPr>
                      <a:r>
                        <a:rPr lang="zh-CN" sz="1800" b="1" kern="0" dirty="0">
                          <a:solidFill>
                            <a:srgbClr val="2F5496"/>
                          </a:solidFill>
                          <a:effectLst/>
                          <a:latin typeface="微软雅黑"/>
                          <a:ea typeface="等线"/>
                          <a:cs typeface="Times New Roman"/>
                        </a:rPr>
                        <a:t>功能</a:t>
                      </a:r>
                      <a:endParaRPr lang="zh-CN" sz="1800" kern="100" dirty="0">
                        <a:solidFill>
                          <a:srgbClr val="2F5496"/>
                        </a:solidFill>
                        <a:effectLst/>
                        <a:latin typeface="微软雅黑"/>
                        <a:ea typeface="等线"/>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indent="0">
                        <a:lnSpc>
                          <a:spcPts val="2200"/>
                        </a:lnSpc>
                        <a:spcBef>
                          <a:spcPts val="600"/>
                        </a:spcBef>
                        <a:spcAft>
                          <a:spcPts val="600"/>
                        </a:spcAft>
                      </a:pPr>
                      <a:r>
                        <a:rPr lang="zh-CN" sz="1800" b="1" kern="0" dirty="0">
                          <a:solidFill>
                            <a:srgbClr val="2F5496"/>
                          </a:solidFill>
                          <a:effectLst/>
                          <a:latin typeface="微软雅黑"/>
                          <a:ea typeface="等线"/>
                          <a:cs typeface="Times New Roman"/>
                        </a:rPr>
                        <a:t>说明</a:t>
                      </a:r>
                      <a:endParaRPr lang="zh-CN" sz="1800" kern="100" dirty="0">
                        <a:solidFill>
                          <a:srgbClr val="2F5496"/>
                        </a:solidFill>
                        <a:effectLst/>
                        <a:latin typeface="微软雅黑"/>
                        <a:ea typeface="等线"/>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0000"/>
                  </a:ext>
                </a:extLst>
              </a:tr>
              <a:tr h="734580">
                <a:tc>
                  <a:txBody>
                    <a:bodyPr/>
                    <a:lstStyle/>
                    <a:p>
                      <a:pPr indent="0">
                        <a:lnSpc>
                          <a:spcPts val="2200"/>
                        </a:lnSpc>
                        <a:spcBef>
                          <a:spcPts val="600"/>
                        </a:spcBef>
                        <a:spcAft>
                          <a:spcPts val="600"/>
                        </a:spcAft>
                      </a:pPr>
                      <a:r>
                        <a:rPr lang="zh-CN" sz="1800" b="1" kern="0" dirty="0">
                          <a:solidFill>
                            <a:srgbClr val="2F5496"/>
                          </a:solidFill>
                          <a:effectLst/>
                          <a:latin typeface="微软雅黑"/>
                          <a:ea typeface="等线"/>
                          <a:cs typeface="Times New Roman"/>
                        </a:rPr>
                        <a:t>查看</a:t>
                      </a:r>
                      <a:endParaRPr lang="zh-CN" sz="1800" kern="100" dirty="0">
                        <a:solidFill>
                          <a:srgbClr val="2F5496"/>
                        </a:solidFill>
                        <a:effectLst/>
                        <a:latin typeface="微软雅黑"/>
                        <a:ea typeface="等线"/>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a:noFill/>
                    </a:lnB>
                    <a:solidFill>
                      <a:srgbClr val="D0DBF0"/>
                    </a:solidFill>
                  </a:tcPr>
                </a:tc>
                <a:tc>
                  <a:txBody>
                    <a:bodyPr/>
                    <a:lstStyle/>
                    <a:p>
                      <a:pPr indent="0">
                        <a:lnSpc>
                          <a:spcPts val="2200"/>
                        </a:lnSpc>
                        <a:spcBef>
                          <a:spcPts val="600"/>
                        </a:spcBef>
                        <a:spcAft>
                          <a:spcPts val="600"/>
                        </a:spcAft>
                      </a:pPr>
                      <a:r>
                        <a:rPr lang="zh-CN" sz="1800" b="0" kern="0" dirty="0">
                          <a:solidFill>
                            <a:srgbClr val="2F5496"/>
                          </a:solidFill>
                          <a:effectLst/>
                          <a:latin typeface="微软雅黑" pitchFamily="34" charset="-122"/>
                          <a:ea typeface="微软雅黑" pitchFamily="34" charset="-122"/>
                          <a:cs typeface="Times New Roman"/>
                        </a:rPr>
                        <a:t>选择某个产品查看具体产品下设备信息或者选择相应的设备查看具体设备信息。</a:t>
                      </a:r>
                      <a:endParaRPr lang="zh-CN" sz="1800" b="0" kern="100" dirty="0">
                        <a:solidFill>
                          <a:srgbClr val="2F5496"/>
                        </a:solidFill>
                        <a:effectLst/>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a:noFill/>
                    </a:lnB>
                    <a:solidFill>
                      <a:srgbClr val="D0DBF0"/>
                    </a:solidFill>
                  </a:tcPr>
                </a:tc>
                <a:extLst>
                  <a:ext uri="{0D108BD9-81ED-4DB2-BD59-A6C34878D82A}">
                    <a16:rowId xmlns:a16="http://schemas.microsoft.com/office/drawing/2014/main" val="10001"/>
                  </a:ext>
                </a:extLst>
              </a:tr>
              <a:tr h="941731">
                <a:tc>
                  <a:txBody>
                    <a:bodyPr/>
                    <a:lstStyle/>
                    <a:p>
                      <a:pPr indent="0">
                        <a:lnSpc>
                          <a:spcPts val="2200"/>
                        </a:lnSpc>
                        <a:spcBef>
                          <a:spcPts val="600"/>
                        </a:spcBef>
                        <a:spcAft>
                          <a:spcPts val="600"/>
                        </a:spcAft>
                      </a:pPr>
                      <a:r>
                        <a:rPr lang="zh-CN" sz="1800" b="1" kern="0" dirty="0">
                          <a:solidFill>
                            <a:srgbClr val="2F5496"/>
                          </a:solidFill>
                          <a:effectLst/>
                          <a:latin typeface="微软雅黑"/>
                          <a:ea typeface="等线"/>
                          <a:cs typeface="Times New Roman"/>
                        </a:rPr>
                        <a:t>搜索设备</a:t>
                      </a:r>
                      <a:endParaRPr lang="zh-CN" sz="1800" kern="100" dirty="0">
                        <a:solidFill>
                          <a:srgbClr val="2F5496"/>
                        </a:solidFill>
                        <a:effectLst/>
                        <a:latin typeface="微软雅黑"/>
                        <a:ea typeface="等线"/>
                        <a:cs typeface="Times New Roman"/>
                      </a:endParaRPr>
                    </a:p>
                  </a:txBody>
                  <a:tcPr marL="68580" marR="68580" marT="0" marB="0" anchor="ctr">
                    <a:lnL>
                      <a:noFill/>
                    </a:lnL>
                    <a:lnR>
                      <a:noFill/>
                    </a:lnR>
                    <a:lnT>
                      <a:noFill/>
                    </a:lnT>
                    <a:lnB>
                      <a:noFill/>
                    </a:lnB>
                  </a:tcPr>
                </a:tc>
                <a:tc>
                  <a:txBody>
                    <a:bodyPr/>
                    <a:lstStyle/>
                    <a:p>
                      <a:pPr indent="0">
                        <a:lnSpc>
                          <a:spcPts val="2200"/>
                        </a:lnSpc>
                        <a:spcBef>
                          <a:spcPts val="600"/>
                        </a:spcBef>
                        <a:spcAft>
                          <a:spcPts val="600"/>
                        </a:spcAft>
                      </a:pPr>
                      <a:r>
                        <a:rPr lang="zh-CN" sz="1800" kern="0" dirty="0">
                          <a:solidFill>
                            <a:srgbClr val="2F5496"/>
                          </a:solidFill>
                          <a:effectLst/>
                          <a:latin typeface="微软雅黑" pitchFamily="34" charset="-122"/>
                          <a:ea typeface="微软雅黑" pitchFamily="34" charset="-122"/>
                          <a:cs typeface="Times New Roman"/>
                        </a:rPr>
                        <a:t>输入设备名称、设备备注名称或设备标签搜索具体设备，支持模糊搜索。</a:t>
                      </a:r>
                      <a:endParaRPr lang="zh-CN" sz="1800" kern="100" dirty="0">
                        <a:solidFill>
                          <a:srgbClr val="2F5496"/>
                        </a:solidFill>
                        <a:effectLst/>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1138710">
                <a:tc>
                  <a:txBody>
                    <a:bodyPr/>
                    <a:lstStyle/>
                    <a:p>
                      <a:pPr indent="0">
                        <a:lnSpc>
                          <a:spcPts val="2200"/>
                        </a:lnSpc>
                        <a:spcBef>
                          <a:spcPts val="600"/>
                        </a:spcBef>
                        <a:spcAft>
                          <a:spcPts val="600"/>
                        </a:spcAft>
                      </a:pPr>
                      <a:r>
                        <a:rPr lang="zh-CN" sz="1800" b="1" kern="0" dirty="0">
                          <a:solidFill>
                            <a:srgbClr val="2F5496"/>
                          </a:solidFill>
                          <a:effectLst/>
                          <a:latin typeface="微软雅黑"/>
                          <a:ea typeface="等线"/>
                          <a:cs typeface="Times New Roman"/>
                        </a:rPr>
                        <a:t>删除</a:t>
                      </a:r>
                      <a:endParaRPr lang="zh-CN" sz="1800" kern="100" dirty="0">
                        <a:solidFill>
                          <a:srgbClr val="2F5496"/>
                        </a:solidFill>
                        <a:effectLst/>
                        <a:latin typeface="微软雅黑"/>
                        <a:ea typeface="等线"/>
                        <a:cs typeface="Times New Roman"/>
                      </a:endParaRPr>
                    </a:p>
                  </a:txBody>
                  <a:tcPr marL="68580" marR="68580" marT="0" marB="0" anchor="ctr">
                    <a:lnL>
                      <a:noFill/>
                    </a:lnL>
                    <a:lnR>
                      <a:noFill/>
                    </a:lnR>
                    <a:lnT>
                      <a:noFill/>
                    </a:lnT>
                    <a:lnB w="12700" cap="flat" cmpd="sng" algn="ctr">
                      <a:noFill/>
                      <a:prstDash val="solid"/>
                      <a:round/>
                      <a:headEnd type="none" w="med" len="med"/>
                      <a:tailEnd type="none" w="med" len="med"/>
                    </a:lnB>
                    <a:solidFill>
                      <a:srgbClr val="D0DBF0"/>
                    </a:solidFill>
                  </a:tcPr>
                </a:tc>
                <a:tc>
                  <a:txBody>
                    <a:bodyPr/>
                    <a:lstStyle/>
                    <a:p>
                      <a:pPr indent="0">
                        <a:lnSpc>
                          <a:spcPts val="2200"/>
                        </a:lnSpc>
                        <a:spcBef>
                          <a:spcPts val="600"/>
                        </a:spcBef>
                        <a:spcAft>
                          <a:spcPts val="600"/>
                        </a:spcAft>
                      </a:pPr>
                      <a:r>
                        <a:rPr lang="zh-CN" sz="1800" kern="0" dirty="0">
                          <a:solidFill>
                            <a:srgbClr val="2F5496"/>
                          </a:solidFill>
                          <a:effectLst/>
                          <a:latin typeface="微软雅黑" pitchFamily="34" charset="-122"/>
                          <a:ea typeface="微软雅黑" pitchFamily="34" charset="-122"/>
                          <a:cs typeface="Times New Roman"/>
                        </a:rPr>
                        <a:t>删除设备。设备删除后，相应的数据记录也被删除。</a:t>
                      </a:r>
                      <a:endParaRPr lang="zh-CN" sz="1800" kern="100" dirty="0">
                        <a:solidFill>
                          <a:srgbClr val="2F5496"/>
                        </a:solidFill>
                        <a:effectLst/>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noFill/>
                      <a:prstDash val="solid"/>
                      <a:round/>
                      <a:headEnd type="none" w="med" len="med"/>
                      <a:tailEnd type="none" w="med" len="med"/>
                    </a:lnB>
                    <a:solidFill>
                      <a:srgbClr val="D0DBF0"/>
                    </a:solidFill>
                  </a:tcPr>
                </a:tc>
                <a:extLst>
                  <a:ext uri="{0D108BD9-81ED-4DB2-BD59-A6C34878D82A}">
                    <a16:rowId xmlns:a16="http://schemas.microsoft.com/office/drawing/2014/main" val="10003"/>
                  </a:ext>
                </a:extLst>
              </a:tr>
              <a:tr h="720080">
                <a:tc>
                  <a:txBody>
                    <a:bodyPr/>
                    <a:lstStyle/>
                    <a:p>
                      <a:pPr marL="0" indent="0" algn="l" defTabSz="914400" rtl="0" eaLnBrk="1" latinLnBrk="0" hangingPunct="1">
                        <a:lnSpc>
                          <a:spcPts val="2200"/>
                        </a:lnSpc>
                        <a:spcBef>
                          <a:spcPts val="600"/>
                        </a:spcBef>
                        <a:spcAft>
                          <a:spcPts val="600"/>
                        </a:spcAft>
                      </a:pPr>
                      <a:r>
                        <a:rPr lang="zh-CN" altLang="en-US" sz="1800" b="1" kern="0" dirty="0">
                          <a:solidFill>
                            <a:srgbClr val="2F5496"/>
                          </a:solidFill>
                          <a:effectLst/>
                          <a:latin typeface="微软雅黑"/>
                          <a:ea typeface="等线"/>
                          <a:cs typeface="Times New Roman"/>
                        </a:rPr>
                        <a:t>设置状态</a:t>
                      </a:r>
                      <a:endParaRPr lang="zh-CN" sz="1800" b="1" kern="0" dirty="0">
                        <a:solidFill>
                          <a:srgbClr val="2F5496"/>
                        </a:solidFill>
                        <a:effectLst/>
                        <a:latin typeface="微软雅黑"/>
                        <a:ea typeface="等线"/>
                        <a:cs typeface="Times New Roman"/>
                      </a:endParaRPr>
                    </a:p>
                  </a:txBody>
                  <a:tcPr marL="68580" marR="68580" marT="0" marB="0" anchor="ctr">
                    <a:lnL>
                      <a:noFill/>
                    </a:lnL>
                    <a:lnR>
                      <a:noFill/>
                    </a:lnR>
                    <a:lnT>
                      <a:noFill/>
                    </a:lnT>
                    <a:lnB w="12700" cap="flat" cmpd="sng" algn="ctr">
                      <a:solidFill>
                        <a:srgbClr val="4472C4"/>
                      </a:solidFill>
                      <a:prstDash val="solid"/>
                      <a:round/>
                      <a:headEnd type="none" w="med" len="med"/>
                      <a:tailEnd type="none" w="med" len="med"/>
                    </a:lnB>
                    <a:noFill/>
                  </a:tcPr>
                </a:tc>
                <a:tc>
                  <a:txBody>
                    <a:bodyPr/>
                    <a:lstStyle/>
                    <a:p>
                      <a:pPr marL="0" indent="0" algn="l" defTabSz="914400" rtl="0" eaLnBrk="1" latinLnBrk="0" hangingPunct="1">
                        <a:lnSpc>
                          <a:spcPts val="2200"/>
                        </a:lnSpc>
                        <a:spcBef>
                          <a:spcPts val="600"/>
                        </a:spcBef>
                        <a:spcAft>
                          <a:spcPts val="600"/>
                        </a:spcAft>
                      </a:pPr>
                      <a:r>
                        <a:rPr lang="zh-CN" altLang="en-US" sz="1800" kern="0" dirty="0">
                          <a:solidFill>
                            <a:srgbClr val="2F5496"/>
                          </a:solidFill>
                          <a:effectLst/>
                          <a:latin typeface="微软雅黑" pitchFamily="34" charset="-122"/>
                          <a:ea typeface="微软雅黑" pitchFamily="34" charset="-122"/>
                          <a:cs typeface="Times New Roman"/>
                        </a:rPr>
                        <a:t>设置设备状态，如启动、关闭设备等。</a:t>
                      </a:r>
                      <a:endParaRPr lang="zh-CN" sz="1800" kern="0" dirty="0">
                        <a:solidFill>
                          <a:srgbClr val="2F5496"/>
                        </a:solidFill>
                        <a:effectLst/>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5" name="内容占位符 2"/>
          <p:cNvSpPr txBox="1">
            <a:spLocks/>
          </p:cNvSpPr>
          <p:nvPr/>
        </p:nvSpPr>
        <p:spPr>
          <a:xfrm>
            <a:off x="251520" y="980728"/>
            <a:ext cx="8435280" cy="1440160"/>
          </a:xfrm>
          <a:prstGeom prst="rect">
            <a:avLst/>
          </a:prstGeom>
        </p:spPr>
        <p:txBody>
          <a:bodyPr vert="horz" lIns="91440" tIns="45720" rIns="91440" bIns="45720" rtlCol="0">
            <a:noAutofit/>
          </a:bodyPr>
          <a:lstStyle>
            <a:lvl1pPr marL="342900" indent="-342900" algn="l" defTabSz="914400" rtl="0" eaLnBrk="1" latinLnBrk="0" hangingPunct="1">
              <a:lnSpc>
                <a:spcPts val="3600"/>
              </a:lnSpc>
              <a:spcBef>
                <a:spcPct val="20000"/>
              </a:spcBef>
              <a:buFont typeface="Wingdings" pitchFamily="2" charset="2"/>
              <a:buChar char="u"/>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l"/>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a:t>对已创建的设备进行管理、查看具体设备信息。</a:t>
            </a:r>
          </a:p>
        </p:txBody>
      </p:sp>
    </p:spTree>
    <p:extLst>
      <p:ext uri="{BB962C8B-B14F-4D97-AF65-F5344CB8AC3E}">
        <p14:creationId xmlns:p14="http://schemas.microsoft.com/office/powerpoint/2010/main" val="3640354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设备接入</a:t>
            </a:r>
          </a:p>
        </p:txBody>
      </p:sp>
      <p:sp>
        <p:nvSpPr>
          <p:cNvPr id="3" name="内容占位符 2"/>
          <p:cNvSpPr>
            <a:spLocks noGrp="1"/>
          </p:cNvSpPr>
          <p:nvPr>
            <p:ph idx="1"/>
          </p:nvPr>
        </p:nvSpPr>
        <p:spPr/>
        <p:txBody>
          <a:bodyPr/>
          <a:lstStyle/>
          <a:p>
            <a:r>
              <a:rPr lang="zh-CN" altLang="en-US" dirty="0"/>
              <a:t>单设备接入</a:t>
            </a:r>
            <a:endParaRPr lang="en-US" altLang="zh-CN" dirty="0"/>
          </a:p>
          <a:p>
            <a:r>
              <a:rPr lang="zh-CN" altLang="en-US" dirty="0"/>
              <a:t>网关接入</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1052736"/>
            <a:ext cx="4115222" cy="5439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992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ADAS</a:t>
            </a:r>
            <a:r>
              <a:rPr lang="zh-CN" altLang="en-US" dirty="0"/>
              <a:t>测试与验证流程</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24654"/>
            <a:ext cx="8229600" cy="3835729"/>
          </a:xfrm>
        </p:spPr>
      </p:pic>
    </p:spTree>
    <p:extLst>
      <p:ext uri="{BB962C8B-B14F-4D97-AF65-F5344CB8AC3E}">
        <p14:creationId xmlns:p14="http://schemas.microsoft.com/office/powerpoint/2010/main" val="43981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数据存储</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340768"/>
            <a:ext cx="8229600" cy="3529976"/>
          </a:xfrm>
        </p:spPr>
      </p:pic>
    </p:spTree>
    <p:extLst>
      <p:ext uri="{BB962C8B-B14F-4D97-AF65-F5344CB8AC3E}">
        <p14:creationId xmlns:p14="http://schemas.microsoft.com/office/powerpoint/2010/main" val="4118325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AEBS</a:t>
            </a:r>
            <a:r>
              <a:rPr lang="zh-CN" altLang="en-US" dirty="0"/>
              <a:t>数据可视化与分析</a:t>
            </a:r>
          </a:p>
        </p:txBody>
      </p:sp>
      <p:sp>
        <p:nvSpPr>
          <p:cNvPr id="3" name="内容占位符 2"/>
          <p:cNvSpPr>
            <a:spLocks noGrp="1"/>
          </p:cNvSpPr>
          <p:nvPr>
            <p:ph idx="1"/>
          </p:nvPr>
        </p:nvSpPr>
        <p:spPr/>
        <p:txBody>
          <a:bodyPr/>
          <a:lstStyle/>
          <a:p>
            <a:r>
              <a:rPr lang="zh-CN" altLang="en-US" dirty="0"/>
              <a:t>总览图</a:t>
            </a:r>
            <a:endParaRPr lang="en-US" altLang="zh-CN" dirty="0"/>
          </a:p>
          <a:p>
            <a:r>
              <a:rPr lang="zh-CN" altLang="en-US" dirty="0"/>
              <a:t>行程管理</a:t>
            </a:r>
            <a:endParaRPr lang="en-US" altLang="zh-CN" dirty="0"/>
          </a:p>
          <a:p>
            <a:r>
              <a:rPr lang="zh-CN" altLang="en-US" dirty="0"/>
              <a:t>行程分析</a:t>
            </a:r>
            <a:endParaRPr lang="en-US" altLang="zh-CN" dirty="0"/>
          </a:p>
          <a:p>
            <a:r>
              <a:rPr lang="zh-CN" altLang="en-US" dirty="0"/>
              <a:t>预警</a:t>
            </a:r>
            <a:r>
              <a:rPr lang="en-US" altLang="zh-CN" dirty="0"/>
              <a:t>/</a:t>
            </a:r>
            <a:r>
              <a:rPr lang="zh-CN" altLang="en-US" dirty="0"/>
              <a:t>制动详情</a:t>
            </a:r>
          </a:p>
        </p:txBody>
      </p:sp>
    </p:spTree>
    <p:extLst>
      <p:ext uri="{BB962C8B-B14F-4D97-AF65-F5344CB8AC3E}">
        <p14:creationId xmlns:p14="http://schemas.microsoft.com/office/powerpoint/2010/main" val="3691948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热力图</a:t>
            </a:r>
          </a:p>
        </p:txBody>
      </p:sp>
      <p:sp>
        <p:nvSpPr>
          <p:cNvPr id="3" name="内容占位符 2"/>
          <p:cNvSpPr>
            <a:spLocks noGrp="1"/>
          </p:cNvSpPr>
          <p:nvPr>
            <p:ph idx="1"/>
          </p:nvPr>
        </p:nvSpPr>
        <p:spPr/>
        <p:txBody>
          <a:bodyPr/>
          <a:lstStyle/>
          <a:p>
            <a:r>
              <a:rPr lang="zh-CN" altLang="en-US" dirty="0"/>
              <a:t>车辆分布热力图：显示全国车辆分布热力图。</a:t>
            </a:r>
            <a:endParaRPr lang="en-US" altLang="zh-CN" dirty="0"/>
          </a:p>
          <a:p>
            <a:r>
              <a:rPr lang="zh-CN" altLang="en-US" dirty="0"/>
              <a:t>预警</a:t>
            </a:r>
            <a:r>
              <a:rPr lang="en-US" altLang="zh-CN" dirty="0"/>
              <a:t>/</a:t>
            </a:r>
            <a:r>
              <a:rPr lang="zh-CN" altLang="en-US" dirty="0"/>
              <a:t>制动热力图：分为预警、制动、预警</a:t>
            </a:r>
            <a:r>
              <a:rPr lang="en-US" altLang="zh-CN" dirty="0"/>
              <a:t>+</a:t>
            </a:r>
            <a:r>
              <a:rPr lang="zh-CN" altLang="en-US" dirty="0"/>
              <a:t>制动三种模式。</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429" y="2276872"/>
            <a:ext cx="8429841"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3521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点聚合图</a:t>
            </a:r>
          </a:p>
        </p:txBody>
      </p:sp>
      <p:sp>
        <p:nvSpPr>
          <p:cNvPr id="3" name="内容占位符 2"/>
          <p:cNvSpPr>
            <a:spLocks noGrp="1"/>
          </p:cNvSpPr>
          <p:nvPr>
            <p:ph idx="1"/>
          </p:nvPr>
        </p:nvSpPr>
        <p:spPr>
          <a:xfrm>
            <a:off x="529208" y="1052736"/>
            <a:ext cx="8229600" cy="4967560"/>
          </a:xfrm>
        </p:spPr>
        <p:txBody>
          <a:bodyPr/>
          <a:lstStyle/>
          <a:p>
            <a:r>
              <a:rPr lang="zh-CN" altLang="en-US" dirty="0"/>
              <a:t>通过点聚合图可以直观了解相应信息在全国各区域的分布数量，可以对相应的区域进行钻取进入车辆分布图</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132856"/>
            <a:ext cx="8208912"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7747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车辆分布图</a:t>
            </a:r>
          </a:p>
        </p:txBody>
      </p:sp>
      <p:sp>
        <p:nvSpPr>
          <p:cNvPr id="3" name="内容占位符 2"/>
          <p:cNvSpPr>
            <a:spLocks noGrp="1"/>
          </p:cNvSpPr>
          <p:nvPr>
            <p:ph idx="1"/>
          </p:nvPr>
        </p:nvSpPr>
        <p:spPr/>
        <p:txBody>
          <a:bodyPr>
            <a:normAutofit/>
          </a:bodyPr>
          <a:lstStyle/>
          <a:p>
            <a:pPr>
              <a:lnSpc>
                <a:spcPts val="2600"/>
              </a:lnSpc>
            </a:pPr>
            <a:r>
              <a:rPr lang="zh-CN" altLang="en-US" sz="2000" dirty="0"/>
              <a:t>车辆分布图展示全国或某个区域的车辆分布信息，不同的图标表示相应类型的车辆，红色表示设备在线，灰色表示设备离线。选取某台车辆可以跳转到车辆行程明细，以对选取的车辆进行数据钻取分析。</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465512"/>
            <a:ext cx="8303847"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6646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行程管理</a:t>
            </a:r>
          </a:p>
        </p:txBody>
      </p:sp>
      <p:sp>
        <p:nvSpPr>
          <p:cNvPr id="3" name="内容占位符 2"/>
          <p:cNvSpPr>
            <a:spLocks noGrp="1"/>
          </p:cNvSpPr>
          <p:nvPr>
            <p:ph idx="1"/>
          </p:nvPr>
        </p:nvSpPr>
        <p:spPr/>
        <p:txBody>
          <a:bodyPr/>
          <a:lstStyle/>
          <a:p>
            <a:r>
              <a:rPr lang="zh-CN" altLang="en-US" dirty="0"/>
              <a:t>车辆行驶轨迹按停留点被划分为若干个行程，划分为行程更易于对车辆行驶轨迹及预警</a:t>
            </a:r>
            <a:r>
              <a:rPr lang="en-US" altLang="zh-CN" dirty="0"/>
              <a:t>/</a:t>
            </a:r>
            <a:r>
              <a:rPr lang="zh-CN" altLang="en-US" dirty="0"/>
              <a:t>制动进行分析。</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445" y="2348880"/>
            <a:ext cx="8192261"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74778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行程分析</a:t>
            </a:r>
          </a:p>
        </p:txBody>
      </p:sp>
      <p:sp>
        <p:nvSpPr>
          <p:cNvPr id="3" name="内容占位符 2"/>
          <p:cNvSpPr>
            <a:spLocks noGrp="1"/>
          </p:cNvSpPr>
          <p:nvPr>
            <p:ph idx="1"/>
          </p:nvPr>
        </p:nvSpPr>
        <p:spPr>
          <a:xfrm>
            <a:off x="457199" y="1158604"/>
            <a:ext cx="2997369" cy="4967560"/>
          </a:xfrm>
        </p:spPr>
        <p:txBody>
          <a:bodyPr>
            <a:normAutofit fontScale="77500" lnSpcReduction="20000"/>
          </a:bodyPr>
          <a:lstStyle/>
          <a:p>
            <a:r>
              <a:rPr lang="zh-CN" altLang="en-US" dirty="0"/>
              <a:t>视频、雷达及视频与雷达融合结果中相应的信息指标（</a:t>
            </a:r>
            <a:r>
              <a:rPr lang="zh-CN" altLang="en-US" b="1" dirty="0">
                <a:solidFill>
                  <a:srgbClr val="FF0000"/>
                </a:solidFill>
              </a:rPr>
              <a:t>行驶轨迹、速度加速度、目标距离、速度、转弯半径、目标角度、陀螺速度</a:t>
            </a:r>
            <a:r>
              <a:rPr lang="zh-CN" altLang="en-US" dirty="0"/>
              <a:t>）</a:t>
            </a:r>
            <a:r>
              <a:rPr lang="zh-CN" altLang="zh-CN" dirty="0"/>
              <a:t>进行分析，得出</a:t>
            </a:r>
            <a:r>
              <a:rPr lang="en-US" altLang="zh-CN" dirty="0"/>
              <a:t>AEBS</a:t>
            </a:r>
            <a:r>
              <a:rPr lang="zh-CN" altLang="zh-CN" dirty="0"/>
              <a:t>行驶、预警</a:t>
            </a:r>
            <a:r>
              <a:rPr lang="en-US" altLang="zh-CN" dirty="0"/>
              <a:t>/</a:t>
            </a:r>
            <a:r>
              <a:rPr lang="zh-CN" altLang="zh-CN" dirty="0"/>
              <a:t>制动过程中多传感器融合与相应传感器分析结果的匹配程度</a:t>
            </a:r>
            <a:r>
              <a:rPr lang="zh-CN" altLang="en-US" dirty="0"/>
              <a: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4569" y="1484784"/>
            <a:ext cx="5472608" cy="4386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8426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速度加速度</a:t>
            </a:r>
          </a:p>
        </p:txBody>
      </p:sp>
      <p:sp>
        <p:nvSpPr>
          <p:cNvPr id="3" name="内容占位符 2"/>
          <p:cNvSpPr>
            <a:spLocks noGrp="1"/>
          </p:cNvSpPr>
          <p:nvPr>
            <p:ph idx="1"/>
          </p:nvPr>
        </p:nvSpPr>
        <p:spPr/>
        <p:txBody>
          <a:bodyPr/>
          <a:lstStyle/>
          <a:p>
            <a:endParaRPr lang="zh-CN" alt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196752"/>
            <a:ext cx="6480720" cy="54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6120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目标距离</a:t>
            </a:r>
          </a:p>
        </p:txBody>
      </p:sp>
      <p:sp>
        <p:nvSpPr>
          <p:cNvPr id="3" name="内容占位符 2"/>
          <p:cNvSpPr>
            <a:spLocks noGrp="1"/>
          </p:cNvSpPr>
          <p:nvPr>
            <p:ph idx="1"/>
          </p:nvPr>
        </p:nvSpPr>
        <p:spPr/>
        <p:txBody>
          <a:bodyPr/>
          <a:lstStyle/>
          <a:p>
            <a:endParaRPr lang="zh-CN"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196752"/>
            <a:ext cx="5942374"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1475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速度与相对速度</a:t>
            </a:r>
          </a:p>
        </p:txBody>
      </p:sp>
      <p:sp>
        <p:nvSpPr>
          <p:cNvPr id="3" name="内容占位符 2"/>
          <p:cNvSpPr>
            <a:spLocks noGrp="1"/>
          </p:cNvSpPr>
          <p:nvPr>
            <p:ph idx="1"/>
          </p:nvPr>
        </p:nvSpPr>
        <p:spPr/>
        <p:txBody>
          <a:bodyPr/>
          <a:lstStyle/>
          <a:p>
            <a:endParaRPr lang="zh-CN" alt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196752"/>
            <a:ext cx="6120680" cy="5229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0303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3" y="105431"/>
            <a:ext cx="6984776" cy="883965"/>
          </a:xfrm>
        </p:spPr>
        <p:txBody>
          <a:bodyPr>
            <a:normAutofit/>
          </a:bodyPr>
          <a:lstStyle/>
          <a:p>
            <a:r>
              <a:rPr lang="en-US" altLang="zh-CN" dirty="0"/>
              <a:t>ADAS</a:t>
            </a:r>
            <a:r>
              <a:rPr lang="zh-CN" altLang="en-US" dirty="0"/>
              <a:t>数据存储面临的挑战</a:t>
            </a:r>
          </a:p>
        </p:txBody>
      </p:sp>
      <p:sp>
        <p:nvSpPr>
          <p:cNvPr id="3" name="内容占位符 2"/>
          <p:cNvSpPr>
            <a:spLocks noGrp="1"/>
          </p:cNvSpPr>
          <p:nvPr>
            <p:ph idx="1"/>
          </p:nvPr>
        </p:nvSpPr>
        <p:spPr/>
        <p:txBody>
          <a:bodyPr/>
          <a:lstStyle/>
          <a:p>
            <a:r>
              <a:rPr lang="zh-CN" altLang="en-US" dirty="0"/>
              <a:t>超大数据量：</a:t>
            </a:r>
            <a:r>
              <a:rPr lang="en-US" altLang="zh-CN" dirty="0"/>
              <a:t>PB</a:t>
            </a:r>
            <a:r>
              <a:rPr lang="zh-CN" altLang="en-US" dirty="0"/>
              <a:t>至</a:t>
            </a:r>
            <a:r>
              <a:rPr lang="en-US" altLang="zh-CN" dirty="0"/>
              <a:t>EB</a:t>
            </a:r>
            <a:r>
              <a:rPr lang="zh-CN" altLang="en-US" dirty="0"/>
              <a:t>级</a:t>
            </a:r>
            <a:endParaRPr lang="en-US" altLang="zh-CN" dirty="0"/>
          </a:p>
          <a:p>
            <a:r>
              <a:rPr lang="zh-CN" altLang="en-US" dirty="0"/>
              <a:t>高性能需求：量大、处理密集、实时处理、快速恢复</a:t>
            </a:r>
            <a:endParaRPr lang="en-US" altLang="zh-CN" dirty="0"/>
          </a:p>
          <a:p>
            <a:r>
              <a:rPr lang="zh-CN" altLang="en-US" dirty="0"/>
              <a:t>高可扩展需求：逐步扩展、减少投资风险、保持性能一致</a:t>
            </a:r>
            <a:endParaRPr lang="en-US" altLang="zh-CN" dirty="0"/>
          </a:p>
          <a:p>
            <a:r>
              <a:rPr lang="zh-CN" altLang="en-US" dirty="0"/>
              <a:t>数据保持、恢复和保护：数十年数据保存归档、快速恢复</a:t>
            </a:r>
            <a:endParaRPr lang="en-US" altLang="zh-CN" dirty="0"/>
          </a:p>
        </p:txBody>
      </p:sp>
    </p:spTree>
    <p:extLst>
      <p:ext uri="{BB962C8B-B14F-4D97-AF65-F5344CB8AC3E}">
        <p14:creationId xmlns:p14="http://schemas.microsoft.com/office/powerpoint/2010/main" val="42697813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转弯半径</a:t>
            </a:r>
          </a:p>
        </p:txBody>
      </p:sp>
      <p:sp>
        <p:nvSpPr>
          <p:cNvPr id="3" name="内容占位符 2"/>
          <p:cNvSpPr>
            <a:spLocks noGrp="1"/>
          </p:cNvSpPr>
          <p:nvPr>
            <p:ph idx="1"/>
          </p:nvPr>
        </p:nvSpPr>
        <p:spPr/>
        <p:txBody>
          <a:bodyPr/>
          <a:lstStyle/>
          <a:p>
            <a:endParaRPr lang="zh-CN" alt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268760"/>
            <a:ext cx="6408712" cy="5385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770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目标角度</a:t>
            </a:r>
          </a:p>
        </p:txBody>
      </p:sp>
      <p:sp>
        <p:nvSpPr>
          <p:cNvPr id="3" name="内容占位符 2"/>
          <p:cNvSpPr>
            <a:spLocks noGrp="1"/>
          </p:cNvSpPr>
          <p:nvPr>
            <p:ph idx="1"/>
          </p:nvPr>
        </p:nvSpPr>
        <p:spPr/>
        <p:txBody>
          <a:bodyPr/>
          <a:lstStyle/>
          <a:p>
            <a:endParaRPr lang="zh-CN" alt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124745"/>
            <a:ext cx="6336704" cy="544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26511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陀螺角速度</a:t>
            </a:r>
          </a:p>
        </p:txBody>
      </p:sp>
      <p:sp>
        <p:nvSpPr>
          <p:cNvPr id="3" name="内容占位符 2"/>
          <p:cNvSpPr>
            <a:spLocks noGrp="1"/>
          </p:cNvSpPr>
          <p:nvPr>
            <p:ph idx="1"/>
          </p:nvPr>
        </p:nvSpPr>
        <p:spPr/>
        <p:txBody>
          <a:bodyPr/>
          <a:lstStyle/>
          <a:p>
            <a:endParaRPr lang="zh-CN" alt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196752"/>
            <a:ext cx="6480720" cy="5404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59899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预警</a:t>
            </a:r>
            <a:r>
              <a:rPr lang="en-US" altLang="zh-CN" dirty="0"/>
              <a:t>/</a:t>
            </a:r>
            <a:r>
              <a:rPr lang="zh-CN" altLang="en-US" dirty="0"/>
              <a:t>制动详情</a:t>
            </a:r>
          </a:p>
        </p:txBody>
      </p:sp>
      <p:sp>
        <p:nvSpPr>
          <p:cNvPr id="3" name="内容占位符 2"/>
          <p:cNvSpPr>
            <a:spLocks noGrp="1"/>
          </p:cNvSpPr>
          <p:nvPr>
            <p:ph idx="1"/>
          </p:nvPr>
        </p:nvSpPr>
        <p:spPr/>
        <p:txBody>
          <a:bodyPr/>
          <a:lstStyle/>
          <a:p>
            <a:r>
              <a:rPr lang="zh-CN" altLang="en-US" dirty="0"/>
              <a:t>预警</a:t>
            </a:r>
            <a:r>
              <a:rPr lang="en-US" altLang="zh-CN" dirty="0"/>
              <a:t>/</a:t>
            </a:r>
            <a:r>
              <a:rPr lang="zh-CN" altLang="en-US" dirty="0"/>
              <a:t>制动详情显示指定条件的预警</a:t>
            </a:r>
            <a:r>
              <a:rPr lang="en-US" altLang="zh-CN" dirty="0"/>
              <a:t>/</a:t>
            </a:r>
            <a:r>
              <a:rPr lang="zh-CN" altLang="en-US" dirty="0"/>
              <a:t>制动信息汇总表，包括预警</a:t>
            </a:r>
            <a:r>
              <a:rPr lang="en-US" altLang="zh-CN" dirty="0"/>
              <a:t>/</a:t>
            </a:r>
            <a:r>
              <a:rPr lang="zh-CN" altLang="en-US" dirty="0"/>
              <a:t>制动级别、预警</a:t>
            </a:r>
            <a:r>
              <a:rPr lang="en-US" altLang="zh-CN" dirty="0"/>
              <a:t>/</a:t>
            </a:r>
            <a:r>
              <a:rPr lang="zh-CN" altLang="en-US" dirty="0"/>
              <a:t>制动时间、持续时间等</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204864"/>
            <a:ext cx="7488832" cy="4521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1099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SAE J3016</a:t>
            </a:r>
            <a:r>
              <a:rPr lang="zh-CN" altLang="en-US" dirty="0"/>
              <a:t>自动驾驶等级</a:t>
            </a:r>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24744"/>
            <a:ext cx="8280920"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3769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数据量分析</a:t>
            </a:r>
          </a:p>
        </p:txBody>
      </p:sp>
      <p:sp>
        <p:nvSpPr>
          <p:cNvPr id="3" name="内容占位符 2"/>
          <p:cNvSpPr>
            <a:spLocks noGrp="1"/>
          </p:cNvSpPr>
          <p:nvPr>
            <p:ph idx="1"/>
          </p:nvPr>
        </p:nvSpPr>
        <p:spPr/>
        <p:txBody>
          <a:bodyPr/>
          <a:lstStyle/>
          <a:p>
            <a:r>
              <a:rPr lang="zh-CN" altLang="en-US" dirty="0"/>
              <a:t>目前，等级</a:t>
            </a:r>
            <a:r>
              <a:rPr lang="en-US" altLang="zh-CN" dirty="0"/>
              <a:t>2-3</a:t>
            </a:r>
            <a:r>
              <a:rPr lang="zh-CN" altLang="en-US" dirty="0"/>
              <a:t>的</a:t>
            </a:r>
            <a:r>
              <a:rPr lang="en-US" altLang="zh-CN" dirty="0"/>
              <a:t>ADAS</a:t>
            </a:r>
            <a:r>
              <a:rPr lang="zh-CN" altLang="en-US" dirty="0"/>
              <a:t>需要</a:t>
            </a:r>
            <a:r>
              <a:rPr lang="en-US" altLang="zh-CN" dirty="0"/>
              <a:t>20</a:t>
            </a:r>
            <a:r>
              <a:rPr lang="zh-CN" altLang="en-US" dirty="0"/>
              <a:t>万至</a:t>
            </a:r>
            <a:r>
              <a:rPr lang="en-US" altLang="zh-CN" dirty="0"/>
              <a:t>100</a:t>
            </a:r>
            <a:r>
              <a:rPr lang="zh-CN" altLang="en-US" dirty="0"/>
              <a:t>万千米的实际场景数据为软件研发与验证提供充分的仿真条件 。</a:t>
            </a:r>
          </a:p>
          <a:p>
            <a:r>
              <a:rPr lang="zh-CN" altLang="en-US" dirty="0">
                <a:solidFill>
                  <a:srgbClr val="FF0000"/>
                </a:solidFill>
              </a:rPr>
              <a:t>等级</a:t>
            </a:r>
            <a:r>
              <a:rPr lang="en-US" altLang="zh-CN" dirty="0">
                <a:solidFill>
                  <a:srgbClr val="FF0000"/>
                </a:solidFill>
              </a:rPr>
              <a:t>2</a:t>
            </a:r>
            <a:r>
              <a:rPr lang="zh-CN" altLang="en-US" dirty="0"/>
              <a:t>，采集</a:t>
            </a:r>
            <a:r>
              <a:rPr lang="en-US" altLang="zh-CN" dirty="0"/>
              <a:t>20</a:t>
            </a:r>
            <a:r>
              <a:rPr lang="zh-CN" altLang="en-US" dirty="0"/>
              <a:t>万千米行程、平均时速</a:t>
            </a:r>
            <a:r>
              <a:rPr lang="en-US" altLang="zh-CN" dirty="0"/>
              <a:t>65</a:t>
            </a:r>
            <a:r>
              <a:rPr lang="zh-CN" altLang="en-US" dirty="0"/>
              <a:t>千米</a:t>
            </a:r>
            <a:r>
              <a:rPr lang="en-US" altLang="zh-CN" dirty="0"/>
              <a:t>/</a:t>
            </a:r>
            <a:r>
              <a:rPr lang="zh-CN" altLang="en-US" dirty="0"/>
              <a:t>小时，大约会产生</a:t>
            </a:r>
            <a:r>
              <a:rPr lang="en-US" altLang="zh-CN" dirty="0"/>
              <a:t>3000</a:t>
            </a:r>
            <a:r>
              <a:rPr lang="zh-CN" altLang="en-US" dirty="0"/>
              <a:t>小时的数据，一个传感器的数据量大约为</a:t>
            </a:r>
            <a:r>
              <a:rPr lang="en-US" altLang="zh-CN" dirty="0">
                <a:solidFill>
                  <a:srgbClr val="FF0000"/>
                </a:solidFill>
              </a:rPr>
              <a:t>3.8PB</a:t>
            </a:r>
          </a:p>
          <a:p>
            <a:r>
              <a:rPr lang="zh-CN" altLang="en-US" dirty="0">
                <a:solidFill>
                  <a:srgbClr val="FF0000"/>
                </a:solidFill>
              </a:rPr>
              <a:t>等级</a:t>
            </a:r>
            <a:r>
              <a:rPr lang="en-US" altLang="zh-CN" dirty="0">
                <a:solidFill>
                  <a:srgbClr val="FF0000"/>
                </a:solidFill>
              </a:rPr>
              <a:t>3</a:t>
            </a:r>
            <a:r>
              <a:rPr lang="zh-CN" altLang="en-US" dirty="0"/>
              <a:t>，则需要</a:t>
            </a:r>
            <a:r>
              <a:rPr lang="en-US" altLang="zh-CN" dirty="0"/>
              <a:t>100</a:t>
            </a:r>
            <a:r>
              <a:rPr lang="zh-CN" altLang="en-US" dirty="0"/>
              <a:t>万千米的数据，数据量大约为</a:t>
            </a:r>
            <a:r>
              <a:rPr lang="en-US" altLang="zh-CN" dirty="0">
                <a:solidFill>
                  <a:srgbClr val="FF0000"/>
                </a:solidFill>
              </a:rPr>
              <a:t>19.3PB</a:t>
            </a:r>
            <a:r>
              <a:rPr lang="zh-CN" altLang="en-US" dirty="0"/>
              <a:t>。</a:t>
            </a:r>
          </a:p>
          <a:p>
            <a:r>
              <a:rPr lang="zh-CN" altLang="en-US" dirty="0">
                <a:solidFill>
                  <a:srgbClr val="FF0000"/>
                </a:solidFill>
              </a:rPr>
              <a:t>等级</a:t>
            </a:r>
            <a:r>
              <a:rPr lang="en-US" altLang="zh-CN" dirty="0">
                <a:solidFill>
                  <a:srgbClr val="FF0000"/>
                </a:solidFill>
              </a:rPr>
              <a:t>4</a:t>
            </a:r>
            <a:r>
              <a:rPr lang="zh-CN" altLang="en-US" dirty="0">
                <a:solidFill>
                  <a:srgbClr val="FF0000"/>
                </a:solidFill>
              </a:rPr>
              <a:t>，</a:t>
            </a:r>
            <a:r>
              <a:rPr lang="zh-CN" altLang="en-US" dirty="0"/>
              <a:t>需要</a:t>
            </a:r>
            <a:r>
              <a:rPr lang="en-US" altLang="zh-CN" dirty="0"/>
              <a:t>200</a:t>
            </a:r>
            <a:r>
              <a:rPr lang="zh-CN" altLang="en-US" dirty="0"/>
              <a:t>万千米以上的数据，随着传感器数量的增加，数据量超过</a:t>
            </a:r>
            <a:r>
              <a:rPr lang="en-US" altLang="zh-CN" dirty="0"/>
              <a:t>100PB</a:t>
            </a:r>
            <a:r>
              <a:rPr lang="zh-CN" altLang="en-US" dirty="0"/>
              <a:t>。</a:t>
            </a:r>
            <a:endParaRPr lang="en-US" altLang="zh-CN" dirty="0"/>
          </a:p>
          <a:p>
            <a:r>
              <a:rPr lang="zh-CN" altLang="en-US" dirty="0">
                <a:solidFill>
                  <a:srgbClr val="FF0000"/>
                </a:solidFill>
              </a:rPr>
              <a:t>等级</a:t>
            </a:r>
            <a:r>
              <a:rPr lang="en-US" altLang="zh-CN" dirty="0">
                <a:solidFill>
                  <a:srgbClr val="FF0000"/>
                </a:solidFill>
              </a:rPr>
              <a:t>5</a:t>
            </a:r>
            <a:r>
              <a:rPr lang="zh-CN" altLang="en-US" dirty="0"/>
              <a:t>（全自动驾驶）大约需要</a:t>
            </a:r>
            <a:r>
              <a:rPr lang="en-US" altLang="zh-CN" dirty="0"/>
              <a:t>2</a:t>
            </a:r>
            <a:r>
              <a:rPr lang="zh-CN" altLang="en-US" dirty="0"/>
              <a:t>亿</a:t>
            </a:r>
            <a:r>
              <a:rPr lang="en-US" altLang="zh-CN" dirty="0"/>
              <a:t>4</a:t>
            </a:r>
            <a:r>
              <a:rPr lang="zh-CN" altLang="en-US" dirty="0"/>
              <a:t>千万千米的运行数据。</a:t>
            </a:r>
          </a:p>
        </p:txBody>
      </p:sp>
    </p:spTree>
    <p:extLst>
      <p:ext uri="{BB962C8B-B14F-4D97-AF65-F5344CB8AC3E}">
        <p14:creationId xmlns:p14="http://schemas.microsoft.com/office/powerpoint/2010/main" val="13198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数据类型</a:t>
            </a:r>
          </a:p>
        </p:txBody>
      </p:sp>
      <p:sp>
        <p:nvSpPr>
          <p:cNvPr id="3" name="内容占位符 2"/>
          <p:cNvSpPr>
            <a:spLocks noGrp="1"/>
          </p:cNvSpPr>
          <p:nvPr>
            <p:ph idx="1"/>
          </p:nvPr>
        </p:nvSpPr>
        <p:spPr/>
        <p:txBody>
          <a:bodyPr/>
          <a:lstStyle/>
          <a:p>
            <a:r>
              <a:rPr lang="zh-CN" altLang="en-US" dirty="0"/>
              <a:t>结构化、非结构化；</a:t>
            </a:r>
            <a:endParaRPr lang="en-US" altLang="zh-CN" dirty="0"/>
          </a:p>
          <a:p>
            <a:r>
              <a:rPr lang="zh-CN" altLang="en-US" dirty="0"/>
              <a:t>数据来源：视频、音频、微波雷达、激光雷达、</a:t>
            </a:r>
            <a:r>
              <a:rPr lang="en-US" altLang="zh-CN" dirty="0"/>
              <a:t>GPS</a:t>
            </a:r>
            <a:r>
              <a:rPr lang="zh-CN" altLang="en-US" dirty="0"/>
              <a:t>、车辆、天气、道路、测试用例</a:t>
            </a:r>
            <a:endParaRPr lang="en-US" altLang="zh-CN" dirty="0"/>
          </a:p>
          <a:p>
            <a:r>
              <a:rPr lang="zh-CN" altLang="en-US" dirty="0"/>
              <a:t>应用类型：数据提取、数据增强（分类、标记、元数据）、可视化、仿真分析、</a:t>
            </a:r>
            <a:r>
              <a:rPr lang="en-US" altLang="zh-CN" dirty="0"/>
              <a:t>BI</a:t>
            </a:r>
            <a:r>
              <a:rPr lang="zh-CN" altLang="en-US" dirty="0"/>
              <a:t>和报表、机器学习。</a:t>
            </a:r>
            <a:endParaRPr lang="en-US" altLang="zh-CN" dirty="0"/>
          </a:p>
          <a:p>
            <a:r>
              <a:rPr lang="zh-CN" altLang="en-US" dirty="0"/>
              <a:t>使用频率：在线、近线、归档</a:t>
            </a:r>
            <a:endParaRPr lang="en-US" altLang="zh-CN" dirty="0"/>
          </a:p>
          <a:p>
            <a:r>
              <a:rPr lang="zh-CN" altLang="en-US" dirty="0"/>
              <a:t>分析类型：实时处理与分析、近线或离线分析。</a:t>
            </a:r>
            <a:endParaRPr lang="en-US" altLang="zh-CN" dirty="0"/>
          </a:p>
          <a:p>
            <a:r>
              <a:rPr lang="zh-CN" altLang="en-US" dirty="0"/>
              <a:t>存储类型：数据库、文件。</a:t>
            </a:r>
            <a:endParaRPr lang="en-US" altLang="zh-CN" dirty="0"/>
          </a:p>
          <a:p>
            <a:endParaRPr lang="zh-CN" altLang="en-US" dirty="0"/>
          </a:p>
        </p:txBody>
      </p:sp>
    </p:spTree>
    <p:extLst>
      <p:ext uri="{BB962C8B-B14F-4D97-AF65-F5344CB8AC3E}">
        <p14:creationId xmlns:p14="http://schemas.microsoft.com/office/powerpoint/2010/main" val="604849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容量需求</a:t>
            </a:r>
          </a:p>
        </p:txBody>
      </p:sp>
      <p:sp>
        <p:nvSpPr>
          <p:cNvPr id="3" name="内容占位符 2"/>
          <p:cNvSpPr>
            <a:spLocks noGrp="1"/>
          </p:cNvSpPr>
          <p:nvPr>
            <p:ph idx="1"/>
          </p:nvPr>
        </p:nvSpPr>
        <p:spPr/>
        <p:txBody>
          <a:bodyPr/>
          <a:lstStyle/>
          <a:p>
            <a:r>
              <a:rPr lang="zh-CN" altLang="en-US" dirty="0"/>
              <a:t>能够存储超大规模的数据，性能保证</a:t>
            </a:r>
            <a:endParaRPr lang="en-US" altLang="zh-CN" dirty="0"/>
          </a:p>
          <a:p>
            <a:r>
              <a:rPr lang="zh-CN" altLang="en-US" dirty="0"/>
              <a:t>持续可扩展，保持性能一致性</a:t>
            </a:r>
            <a:endParaRPr lang="en-US" altLang="zh-CN" dirty="0"/>
          </a:p>
          <a:p>
            <a:r>
              <a:rPr lang="zh-CN" altLang="en-US" dirty="0"/>
              <a:t>分级存储，提高性价比</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899911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性能需求</a:t>
            </a:r>
          </a:p>
        </p:txBody>
      </p:sp>
      <p:sp>
        <p:nvSpPr>
          <p:cNvPr id="3" name="内容占位符 2"/>
          <p:cNvSpPr>
            <a:spLocks noGrp="1"/>
          </p:cNvSpPr>
          <p:nvPr>
            <p:ph idx="1"/>
          </p:nvPr>
        </p:nvSpPr>
        <p:spPr/>
        <p:txBody>
          <a:bodyPr/>
          <a:lstStyle/>
          <a:p>
            <a:r>
              <a:rPr lang="zh-CN" altLang="en-US" dirty="0"/>
              <a:t>数据准备阶段包含密集的数据处理，原始视频数据、传感器二进制文件的读写和处理需求。</a:t>
            </a:r>
            <a:endParaRPr lang="en-US" altLang="zh-CN" dirty="0"/>
          </a:p>
          <a:p>
            <a:r>
              <a:rPr lang="zh-CN" altLang="en-US" dirty="0"/>
              <a:t>随着项目阶段的进展，采集的传感器数据不断增加。</a:t>
            </a:r>
            <a:endParaRPr lang="en-US" altLang="zh-CN" dirty="0"/>
          </a:p>
          <a:p>
            <a:r>
              <a:rPr lang="en-US" altLang="zh-CN" dirty="0"/>
              <a:t>ADAS</a:t>
            </a:r>
            <a:r>
              <a:rPr lang="zh-CN" altLang="en-US" dirty="0"/>
              <a:t>基础设施需要能够提供一致性能的存储用于接收、传输和处理大量原始数据。</a:t>
            </a:r>
          </a:p>
        </p:txBody>
      </p:sp>
    </p:spTree>
    <p:extLst>
      <p:ext uri="{BB962C8B-B14F-4D97-AF65-F5344CB8AC3E}">
        <p14:creationId xmlns:p14="http://schemas.microsoft.com/office/powerpoint/2010/main" val="4828352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9582</TotalTime>
  <Words>1795</Words>
  <Application>Microsoft Office PowerPoint</Application>
  <PresentationFormat>全屏显示(4:3)</PresentationFormat>
  <Paragraphs>189</Paragraphs>
  <Slides>43</Slides>
  <Notes>0</Notes>
  <HiddenSlides>10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等线</vt:lpstr>
      <vt:lpstr>楷体</vt:lpstr>
      <vt:lpstr>宋体</vt:lpstr>
      <vt:lpstr>微软雅黑</vt:lpstr>
      <vt:lpstr>Arial</vt:lpstr>
      <vt:lpstr>Calibri</vt:lpstr>
      <vt:lpstr>Times New Roman</vt:lpstr>
      <vt:lpstr>Wingdings</vt:lpstr>
      <vt:lpstr>Office 主题​​</vt:lpstr>
      <vt:lpstr>AEBS测试与验证数据管理</vt:lpstr>
      <vt:lpstr>ADAS测试与验证数据存储解决方案</vt:lpstr>
      <vt:lpstr>ADAS测试与验证流程</vt:lpstr>
      <vt:lpstr>ADAS数据存储面临的挑战</vt:lpstr>
      <vt:lpstr>SAE J3016自动驾驶等级</vt:lpstr>
      <vt:lpstr>数据量分析</vt:lpstr>
      <vt:lpstr>数据类型</vt:lpstr>
      <vt:lpstr>容量需求</vt:lpstr>
      <vt:lpstr>性能需求</vt:lpstr>
      <vt:lpstr>可扩展性需求</vt:lpstr>
      <vt:lpstr>数据保持、恢复和保护</vt:lpstr>
      <vt:lpstr>ADAS数据存储整体架构</vt:lpstr>
      <vt:lpstr>存储与计算资源类型</vt:lpstr>
      <vt:lpstr>数据存储</vt:lpstr>
      <vt:lpstr>文档型数据库MongoDB</vt:lpstr>
      <vt:lpstr>MongoDB副本集</vt:lpstr>
      <vt:lpstr>MongoDB副本集</vt:lpstr>
      <vt:lpstr>MongoDB分片集群</vt:lpstr>
      <vt:lpstr>可扩展支持超大规模数据</vt:lpstr>
      <vt:lpstr>分级存储</vt:lpstr>
      <vt:lpstr>高性能</vt:lpstr>
      <vt:lpstr>AEBS研发与验证数据可视化与分析系统</vt:lpstr>
      <vt:lpstr>主要功能</vt:lpstr>
      <vt:lpstr>设备管理</vt:lpstr>
      <vt:lpstr>物模型</vt:lpstr>
      <vt:lpstr>定义产品</vt:lpstr>
      <vt:lpstr>创建设备</vt:lpstr>
      <vt:lpstr>管理设备</vt:lpstr>
      <vt:lpstr>设备接入</vt:lpstr>
      <vt:lpstr>数据存储</vt:lpstr>
      <vt:lpstr>AEBS数据可视化与分析</vt:lpstr>
      <vt:lpstr>热力图</vt:lpstr>
      <vt:lpstr>点聚合图</vt:lpstr>
      <vt:lpstr>车辆分布图</vt:lpstr>
      <vt:lpstr>行程管理</vt:lpstr>
      <vt:lpstr>行程分析</vt:lpstr>
      <vt:lpstr>速度加速度</vt:lpstr>
      <vt:lpstr>目标距离</vt:lpstr>
      <vt:lpstr>速度与相对速度</vt:lpstr>
      <vt:lpstr>转弯半径</vt:lpstr>
      <vt:lpstr>目标角度</vt:lpstr>
      <vt:lpstr>陀螺角速度</vt:lpstr>
      <vt:lpstr>预警/制动详情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guo</dc:creator>
  <cp:lastModifiedBy>guo</cp:lastModifiedBy>
  <cp:revision>100</cp:revision>
  <dcterms:created xsi:type="dcterms:W3CDTF">2019-11-13T08:47:39Z</dcterms:created>
  <dcterms:modified xsi:type="dcterms:W3CDTF">2022-08-25T13:55:55Z</dcterms:modified>
</cp:coreProperties>
</file>