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316" r:id="rId6"/>
    <p:sldId id="317" r:id="rId7"/>
    <p:sldId id="261" r:id="rId8"/>
    <p:sldId id="318" r:id="rId9"/>
    <p:sldId id="262" r:id="rId10"/>
    <p:sldId id="263" r:id="rId11"/>
    <p:sldId id="264" r:id="rId12"/>
    <p:sldId id="265" r:id="rId13"/>
    <p:sldId id="284" r:id="rId14"/>
    <p:sldId id="301" r:id="rId15"/>
    <p:sldId id="292" r:id="rId16"/>
    <p:sldId id="293" r:id="rId17"/>
    <p:sldId id="294" r:id="rId18"/>
    <p:sldId id="295" r:id="rId19"/>
    <p:sldId id="304" r:id="rId20"/>
    <p:sldId id="291" r:id="rId21"/>
    <p:sldId id="319" r:id="rId22"/>
    <p:sldId id="303" r:id="rId23"/>
    <p:sldId id="296" r:id="rId24"/>
    <p:sldId id="298" r:id="rId25"/>
    <p:sldId id="299" r:id="rId26"/>
    <p:sldId id="30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6" autoAdjust="0"/>
    <p:restoredTop sz="94660"/>
  </p:normalViewPr>
  <p:slideViewPr>
    <p:cSldViewPr snapToGrid="0">
      <p:cViewPr varScale="1">
        <p:scale>
          <a:sx n="70" d="100"/>
          <a:sy n="70" d="100"/>
        </p:scale>
        <p:origin x="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2E689D-41B2-4BB0-B8B1-61D9EF97416C}" type="datetimeFigureOut">
              <a:rPr lang="zh-CN" altLang="en-US" smtClean="0"/>
              <a:t>2022/3/7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58AD1-C435-4446-A927-5BFFC22ECF1E}" type="slidenum">
              <a:rPr lang="zh-CN" altLang="en-US" smtClean="0"/>
              <a:t>‹#›</a:t>
            </a:fld>
            <a:endParaRPr lang="zh-CN" altLang="en-US"/>
          </a:p>
        </p:txBody>
      </p:sp>
    </p:spTree>
    <p:extLst>
      <p:ext uri="{BB962C8B-B14F-4D97-AF65-F5344CB8AC3E}">
        <p14:creationId xmlns:p14="http://schemas.microsoft.com/office/powerpoint/2010/main" val="86005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7%A7%91%E6%8A%80%E4%BC%9A%E8%AE%AE%E5%BD%95%E7%B4%A2%E5%BC%95/8528068"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baike.baidu.com/item/%E6%A3%80%E7%B4%A2%E5%B7%A5%E5%85%B7/11013275" TargetMode="External"/><Relationship Id="rId4" Type="http://schemas.openxmlformats.org/officeDocument/2006/relationships/hyperlink" Target="https://baike.baidu.com/item/%E7%A7%91%E6%8A%80%E6%96%87%E7%8C%AE%E6%A3%80%E7%B4%A2/5815285"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许多国家和地区均以被</a:t>
            </a:r>
            <a:r>
              <a:rPr lang="en-US" altLang="zh-CN" dirty="0"/>
              <a:t>SCI</a:t>
            </a:r>
            <a:r>
              <a:rPr lang="zh-CN" altLang="en-US" dirty="0"/>
              <a:t>收录及引证的论文情况来作为评价学术水平的一个重要指标。</a:t>
            </a:r>
            <a:r>
              <a:rPr lang="en-US" altLang="zh-CN" dirty="0"/>
              <a:t>SCI</a:t>
            </a:r>
            <a:r>
              <a:rPr lang="zh-CN" altLang="en-US" dirty="0"/>
              <a:t>以</a:t>
            </a:r>
            <a:r>
              <a:rPr lang="en-US" altLang="zh-CN" dirty="0"/>
              <a:t>《</a:t>
            </a:r>
            <a:r>
              <a:rPr lang="zh-CN" altLang="en-US" dirty="0"/>
              <a:t>期刊目次</a:t>
            </a:r>
            <a:r>
              <a:rPr lang="en-US" altLang="zh-CN" dirty="0"/>
              <a:t>》(Current Content)</a:t>
            </a:r>
            <a:r>
              <a:rPr lang="zh-CN" altLang="en-US" dirty="0"/>
              <a:t>作为数据源，目前自然科学数据库有五千多种期刊，其中生命科学辑收录</a:t>
            </a:r>
            <a:r>
              <a:rPr lang="en-US" altLang="zh-CN" dirty="0"/>
              <a:t>1350</a:t>
            </a:r>
            <a:r>
              <a:rPr lang="zh-CN" altLang="en-US" dirty="0"/>
              <a:t>种；工程与计算机技术辑收录 </a:t>
            </a:r>
            <a:r>
              <a:rPr lang="en-US" altLang="zh-CN" dirty="0"/>
              <a:t>1030</a:t>
            </a:r>
            <a:r>
              <a:rPr lang="zh-CN" altLang="en-US" dirty="0"/>
              <a:t>种；临床医学辑收</a:t>
            </a:r>
            <a:r>
              <a:rPr lang="en-US" altLang="zh-CN" dirty="0"/>
              <a:t>990</a:t>
            </a:r>
            <a:r>
              <a:rPr lang="zh-CN" altLang="en-US" dirty="0"/>
              <a:t>种；农业、生物环境科学辑收录</a:t>
            </a:r>
            <a:r>
              <a:rPr lang="en-US" altLang="zh-CN" dirty="0"/>
              <a:t>950</a:t>
            </a:r>
            <a:r>
              <a:rPr lang="zh-CN" altLang="en-US" dirty="0"/>
              <a:t>种；物理、化学和地球科学辑收录</a:t>
            </a:r>
            <a:r>
              <a:rPr lang="en-US" altLang="zh-CN" dirty="0"/>
              <a:t>900</a:t>
            </a:r>
            <a:r>
              <a:rPr lang="zh-CN" altLang="en-US" dirty="0"/>
              <a:t>种期刊。</a:t>
            </a:r>
          </a:p>
          <a:p>
            <a:endParaRPr kumimoji="1" lang="en-US" altLang="zh-CN" dirty="0"/>
          </a:p>
          <a:p>
            <a:r>
              <a:rPr lang="en-US" altLang="zh-CN" sz="1200" b="0" i="0" u="none" strike="noStrike" kern="1200" dirty="0">
                <a:solidFill>
                  <a:schemeClr val="tx1"/>
                </a:solidFill>
                <a:effectLst/>
                <a:latin typeface="+mn-lt"/>
                <a:ea typeface="+mn-ea"/>
                <a:cs typeface="+mn-cs"/>
              </a:rPr>
              <a:t>SCI</a:t>
            </a:r>
            <a:r>
              <a:rPr lang="zh-CN" altLang="en-US" sz="1200" b="0" i="0" u="none" strike="noStrike" kern="1200" dirty="0">
                <a:solidFill>
                  <a:schemeClr val="tx1"/>
                </a:solidFill>
                <a:effectLst/>
                <a:latin typeface="+mn-lt"/>
                <a:ea typeface="+mn-ea"/>
                <a:cs typeface="+mn-cs"/>
              </a:rPr>
              <a:t>（科学引文索引）、</a:t>
            </a:r>
            <a:r>
              <a:rPr lang="en-US" altLang="zh-CN" sz="1200" b="0" i="0" u="none" strike="noStrike" kern="1200" dirty="0">
                <a:solidFill>
                  <a:schemeClr val="tx1"/>
                </a:solidFill>
                <a:effectLst/>
                <a:latin typeface="+mn-lt"/>
                <a:ea typeface="+mn-ea"/>
                <a:cs typeface="+mn-cs"/>
              </a:rPr>
              <a:t>EI</a:t>
            </a:r>
            <a:r>
              <a:rPr lang="zh-CN" altLang="en-US" sz="1200" b="0" i="0" u="none" strike="noStrike" kern="1200" dirty="0">
                <a:solidFill>
                  <a:schemeClr val="tx1"/>
                </a:solidFill>
                <a:effectLst/>
                <a:latin typeface="+mn-lt"/>
                <a:ea typeface="+mn-ea"/>
                <a:cs typeface="+mn-cs"/>
              </a:rPr>
              <a:t>（工程索引）、</a:t>
            </a:r>
            <a:r>
              <a:rPr lang="en-US" altLang="zh-CN" sz="1200" b="0" i="0" u="none" strike="noStrike" kern="1200" dirty="0">
                <a:solidFill>
                  <a:schemeClr val="tx1"/>
                </a:solidFill>
                <a:effectLst/>
                <a:latin typeface="+mn-lt"/>
                <a:ea typeface="+mn-ea"/>
                <a:cs typeface="+mn-cs"/>
              </a:rPr>
              <a:t>ISTP</a:t>
            </a:r>
            <a:r>
              <a:rPr lang="zh-CN" altLang="en-US"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3"/>
              </a:rPr>
              <a:t>科技会议录索引</a:t>
            </a:r>
            <a:r>
              <a:rPr lang="zh-CN" altLang="en-US" sz="1200" b="0" i="0" u="none" strike="noStrike" kern="1200" dirty="0">
                <a:solidFill>
                  <a:schemeClr val="tx1"/>
                </a:solidFill>
                <a:effectLst/>
                <a:latin typeface="+mn-lt"/>
                <a:ea typeface="+mn-ea"/>
                <a:cs typeface="+mn-cs"/>
              </a:rPr>
              <a:t>）是世界著名的三大</a:t>
            </a:r>
            <a:r>
              <a:rPr lang="zh-CN" altLang="en-US" sz="1200" b="0" i="0" u="none" strike="noStrike" kern="1200" dirty="0">
                <a:solidFill>
                  <a:schemeClr val="tx1"/>
                </a:solidFill>
                <a:effectLst/>
                <a:latin typeface="+mn-lt"/>
                <a:ea typeface="+mn-ea"/>
                <a:cs typeface="+mn-cs"/>
                <a:hlinkClick r:id="rId4"/>
              </a:rPr>
              <a:t>科技文献检索</a:t>
            </a:r>
            <a:r>
              <a:rPr lang="zh-CN" altLang="en-US" sz="1200" b="0" i="0" u="none" strike="noStrike" kern="1200" dirty="0">
                <a:solidFill>
                  <a:schemeClr val="tx1"/>
                </a:solidFill>
                <a:effectLst/>
                <a:latin typeface="+mn-lt"/>
                <a:ea typeface="+mn-ea"/>
                <a:cs typeface="+mn-cs"/>
              </a:rPr>
              <a:t>系统，是国际公认的进行科学统计与科学评价的主要</a:t>
            </a:r>
            <a:r>
              <a:rPr lang="zh-CN" altLang="en-US" sz="1200" b="0" i="0" u="none" strike="noStrike" kern="1200" dirty="0">
                <a:solidFill>
                  <a:schemeClr val="tx1"/>
                </a:solidFill>
                <a:effectLst/>
                <a:latin typeface="+mn-lt"/>
                <a:ea typeface="+mn-ea"/>
                <a:cs typeface="+mn-cs"/>
                <a:hlinkClick r:id="rId5"/>
              </a:rPr>
              <a:t>检索工具</a:t>
            </a:r>
            <a:r>
              <a:rPr lang="zh-CN" altLang="en-US" sz="1200" b="0" i="0" u="none" strike="noStrike"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4B4A6A59-79D6-2749-8731-62EFA8A949B8}" type="slidenum">
              <a:rPr kumimoji="1" lang="zh-CN" altLang="en-US" smtClean="0"/>
              <a:t>4</a:t>
            </a:fld>
            <a:endParaRPr kumimoji="1" lang="zh-CN" altLang="en-US"/>
          </a:p>
        </p:txBody>
      </p:sp>
    </p:spTree>
    <p:extLst>
      <p:ext uri="{BB962C8B-B14F-4D97-AF65-F5344CB8AC3E}">
        <p14:creationId xmlns:p14="http://schemas.microsoft.com/office/powerpoint/2010/main" val="1696692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9191A829-4876-F340-A480-249F10170759}" type="slidenum">
              <a:rPr kumimoji="1" lang="zh-CN" altLang="en-US" smtClean="0"/>
              <a:t>22</a:t>
            </a:fld>
            <a:endParaRPr kumimoji="1" lang="zh-CN" altLang="en-US"/>
          </a:p>
        </p:txBody>
      </p:sp>
    </p:spTree>
    <p:extLst>
      <p:ext uri="{BB962C8B-B14F-4D97-AF65-F5344CB8AC3E}">
        <p14:creationId xmlns:p14="http://schemas.microsoft.com/office/powerpoint/2010/main" val="2152824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9191A829-4876-F340-A480-249F10170759}" type="slidenum">
              <a:rPr kumimoji="1" lang="zh-CN" altLang="en-US" smtClean="0"/>
              <a:t>24</a:t>
            </a:fld>
            <a:endParaRPr kumimoji="1" lang="zh-CN" altLang="en-US"/>
          </a:p>
        </p:txBody>
      </p:sp>
    </p:spTree>
    <p:extLst>
      <p:ext uri="{BB962C8B-B14F-4D97-AF65-F5344CB8AC3E}">
        <p14:creationId xmlns:p14="http://schemas.microsoft.com/office/powerpoint/2010/main" val="130695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EI</a:t>
            </a:r>
            <a:r>
              <a:rPr lang="zh-CN" altLang="en-US" dirty="0"/>
              <a:t>选用世界上工程技术类几十个国家和地区</a:t>
            </a:r>
            <a:r>
              <a:rPr lang="en-US" altLang="zh-CN" dirty="0"/>
              <a:t>15</a:t>
            </a:r>
            <a:r>
              <a:rPr lang="zh-CN" altLang="en-US" dirty="0"/>
              <a:t>个语种的</a:t>
            </a:r>
            <a:r>
              <a:rPr lang="en-US" altLang="zh-CN" dirty="0"/>
              <a:t>3500</a:t>
            </a:r>
            <a:r>
              <a:rPr lang="zh-CN" altLang="en-US" dirty="0"/>
              <a:t>余种期刊和</a:t>
            </a:r>
            <a:r>
              <a:rPr lang="en-US" altLang="zh-CN" dirty="0"/>
              <a:t>1000</a:t>
            </a:r>
            <a:r>
              <a:rPr lang="zh-CN" altLang="en-US" dirty="0"/>
              <a:t>余种会议录、科技报告、标准、图书等出版物。年报道文献量</a:t>
            </a:r>
            <a:r>
              <a:rPr lang="en-US" altLang="zh-CN" dirty="0"/>
              <a:t>16</a:t>
            </a:r>
            <a:r>
              <a:rPr lang="zh-CN" altLang="en-US" dirty="0"/>
              <a:t>万余条。收录文献几乎涉及工程技术各个领域。例如：动力、电工、电子、自动控制、矿冶、金属工艺、机械制造、土建、水利等。它具有综合性强、资料来源广、地理覆盖面广、报道量大、报道质量高、权威性强等特点。</a:t>
            </a:r>
            <a:endParaRPr kumimoji="1" lang="zh-CN" altLang="en-US" dirty="0"/>
          </a:p>
        </p:txBody>
      </p:sp>
      <p:sp>
        <p:nvSpPr>
          <p:cNvPr id="4" name="灯片编号占位符 3"/>
          <p:cNvSpPr>
            <a:spLocks noGrp="1"/>
          </p:cNvSpPr>
          <p:nvPr>
            <p:ph type="sldNum" sz="quarter" idx="5"/>
          </p:nvPr>
        </p:nvSpPr>
        <p:spPr/>
        <p:txBody>
          <a:bodyPr/>
          <a:lstStyle/>
          <a:p>
            <a:fld id="{4B4A6A59-79D6-2749-8731-62EFA8A949B8}" type="slidenum">
              <a:rPr kumimoji="1" lang="zh-CN" altLang="en-US" smtClean="0"/>
              <a:t>7</a:t>
            </a:fld>
            <a:endParaRPr kumimoji="1" lang="zh-CN" altLang="en-US"/>
          </a:p>
        </p:txBody>
      </p:sp>
    </p:spTree>
    <p:extLst>
      <p:ext uri="{BB962C8B-B14F-4D97-AF65-F5344CB8AC3E}">
        <p14:creationId xmlns:p14="http://schemas.microsoft.com/office/powerpoint/2010/main" val="39545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总部在美国纽约市。</a:t>
            </a:r>
            <a:r>
              <a:rPr lang="en-US" altLang="zh-CN" dirty="0"/>
              <a:t>IEEE</a:t>
            </a:r>
            <a:r>
              <a:rPr lang="zh-CN" altLang="en-US" dirty="0"/>
              <a:t>在</a:t>
            </a:r>
            <a:r>
              <a:rPr lang="en-US" altLang="zh-CN" dirty="0"/>
              <a:t>150</a:t>
            </a:r>
            <a:r>
              <a:rPr lang="zh-CN" altLang="en-US" dirty="0"/>
              <a:t>多个国家中它拥有</a:t>
            </a:r>
            <a:r>
              <a:rPr lang="en-US" altLang="zh-CN" dirty="0"/>
              <a:t>300</a:t>
            </a:r>
            <a:r>
              <a:rPr lang="zh-CN" altLang="en-US" dirty="0"/>
              <a:t>多个地方分会。透过多元化的会员，该组织在太空、计算机、电信、生物医学、电力及消费性电子产品等领域中都是主要的权威。专业上它有</a:t>
            </a:r>
            <a:r>
              <a:rPr lang="en-US" altLang="zh-CN" dirty="0"/>
              <a:t>35</a:t>
            </a:r>
            <a:r>
              <a:rPr lang="zh-CN" altLang="en-US" dirty="0"/>
              <a:t>个专业学会和两个联合会。</a:t>
            </a:r>
            <a:r>
              <a:rPr lang="en-US" altLang="zh-CN" dirty="0"/>
              <a:t>IEEE</a:t>
            </a:r>
            <a:r>
              <a:rPr lang="zh-CN" altLang="en-US" dirty="0"/>
              <a:t>发表多种杂志，学报，书籍和每年组织</a:t>
            </a:r>
            <a:r>
              <a:rPr lang="en-US" altLang="zh-CN" dirty="0"/>
              <a:t>300</a:t>
            </a:r>
            <a:r>
              <a:rPr lang="zh-CN" altLang="en-US" dirty="0"/>
              <a:t>多次专业会议。</a:t>
            </a:r>
            <a:r>
              <a:rPr lang="en-US" altLang="zh-CN" dirty="0"/>
              <a:t>IEEE</a:t>
            </a:r>
            <a:r>
              <a:rPr lang="zh-CN" altLang="en-US" dirty="0"/>
              <a:t>定义的标准在工业界有极大的影响。</a:t>
            </a:r>
            <a:r>
              <a:rPr lang="en-US" altLang="zh-CN" dirty="0"/>
              <a:t>IEEE (</a:t>
            </a:r>
            <a:r>
              <a:rPr lang="zh-CN" altLang="en-US" dirty="0"/>
              <a:t>读做</a:t>
            </a:r>
            <a:r>
              <a:rPr lang="en-US" altLang="zh-CN" dirty="0"/>
              <a:t>eye-triple-</a:t>
            </a:r>
            <a:r>
              <a:rPr lang="en-US" altLang="zh-CN" dirty="0" err="1"/>
              <a:t>ee</a:t>
            </a:r>
            <a:r>
              <a:rPr lang="zh-CN" altLang="en-US" dirty="0"/>
              <a:t>，</a:t>
            </a:r>
            <a:r>
              <a:rPr lang="en-US" altLang="zh-CN" dirty="0"/>
              <a:t>I-3E)</a:t>
            </a:r>
            <a:r>
              <a:rPr lang="zh-CN" altLang="en-US" dirty="0"/>
              <a:t>。</a:t>
            </a:r>
          </a:p>
          <a:p>
            <a:endParaRPr kumimoji="1" lang="zh-CN" altLang="en-US" dirty="0"/>
          </a:p>
        </p:txBody>
      </p:sp>
      <p:sp>
        <p:nvSpPr>
          <p:cNvPr id="4" name="灯片编号占位符 3"/>
          <p:cNvSpPr>
            <a:spLocks noGrp="1"/>
          </p:cNvSpPr>
          <p:nvPr>
            <p:ph type="sldNum" sz="quarter" idx="5"/>
          </p:nvPr>
        </p:nvSpPr>
        <p:spPr/>
        <p:txBody>
          <a:bodyPr/>
          <a:lstStyle/>
          <a:p>
            <a:fld id="{4B4A6A59-79D6-2749-8731-62EFA8A949B8}" type="slidenum">
              <a:rPr kumimoji="1" lang="zh-CN" altLang="en-US" smtClean="0"/>
              <a:t>9</a:t>
            </a:fld>
            <a:endParaRPr kumimoji="1" lang="zh-CN" altLang="en-US"/>
          </a:p>
        </p:txBody>
      </p:sp>
    </p:spTree>
    <p:extLst>
      <p:ext uri="{BB962C8B-B14F-4D97-AF65-F5344CB8AC3E}">
        <p14:creationId xmlns:p14="http://schemas.microsoft.com/office/powerpoint/2010/main" val="1161378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B4A6A59-79D6-2749-8731-62EFA8A949B8}" type="slidenum">
              <a:rPr kumimoji="1" lang="zh-CN" altLang="en-US" smtClean="0"/>
              <a:t>10</a:t>
            </a:fld>
            <a:endParaRPr kumimoji="1" lang="zh-CN" altLang="en-US"/>
          </a:p>
        </p:txBody>
      </p:sp>
    </p:spTree>
    <p:extLst>
      <p:ext uri="{BB962C8B-B14F-4D97-AF65-F5344CB8AC3E}">
        <p14:creationId xmlns:p14="http://schemas.microsoft.com/office/powerpoint/2010/main" val="2467098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9191A829-4876-F340-A480-249F10170759}" type="slidenum">
              <a:rPr kumimoji="1" lang="zh-CN" altLang="en-US" smtClean="0"/>
              <a:t>13</a:t>
            </a:fld>
            <a:endParaRPr kumimoji="1" lang="zh-CN" altLang="en-US"/>
          </a:p>
        </p:txBody>
      </p:sp>
    </p:spTree>
    <p:extLst>
      <p:ext uri="{BB962C8B-B14F-4D97-AF65-F5344CB8AC3E}">
        <p14:creationId xmlns:p14="http://schemas.microsoft.com/office/powerpoint/2010/main" val="26276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9191A829-4876-F340-A480-249F10170759}" type="slidenum">
              <a:rPr kumimoji="1" lang="zh-CN" altLang="en-US" smtClean="0"/>
              <a:t>15</a:t>
            </a:fld>
            <a:endParaRPr kumimoji="1" lang="zh-CN" altLang="en-US"/>
          </a:p>
        </p:txBody>
      </p:sp>
    </p:spTree>
    <p:extLst>
      <p:ext uri="{BB962C8B-B14F-4D97-AF65-F5344CB8AC3E}">
        <p14:creationId xmlns:p14="http://schemas.microsoft.com/office/powerpoint/2010/main" val="110047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9191A829-4876-F340-A480-249F10170759}" type="slidenum">
              <a:rPr kumimoji="1" lang="zh-CN" altLang="en-US" smtClean="0"/>
              <a:t>19</a:t>
            </a:fld>
            <a:endParaRPr kumimoji="1" lang="zh-CN" altLang="en-US"/>
          </a:p>
        </p:txBody>
      </p:sp>
    </p:spTree>
    <p:extLst>
      <p:ext uri="{BB962C8B-B14F-4D97-AF65-F5344CB8AC3E}">
        <p14:creationId xmlns:p14="http://schemas.microsoft.com/office/powerpoint/2010/main" val="872416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9191A829-4876-F340-A480-249F10170759}" type="slidenum">
              <a:rPr kumimoji="1" lang="zh-CN" altLang="en-US" smtClean="0"/>
              <a:t>20</a:t>
            </a:fld>
            <a:endParaRPr kumimoji="1" lang="zh-CN" altLang="en-US"/>
          </a:p>
        </p:txBody>
      </p:sp>
    </p:spTree>
    <p:extLst>
      <p:ext uri="{BB962C8B-B14F-4D97-AF65-F5344CB8AC3E}">
        <p14:creationId xmlns:p14="http://schemas.microsoft.com/office/powerpoint/2010/main" val="2836607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9191A829-4876-F340-A480-249F10170759}" type="slidenum">
              <a:rPr kumimoji="1" lang="zh-CN" altLang="en-US" smtClean="0"/>
              <a:t>21</a:t>
            </a:fld>
            <a:endParaRPr kumimoji="1" lang="zh-CN" altLang="en-US"/>
          </a:p>
        </p:txBody>
      </p:sp>
    </p:spTree>
    <p:extLst>
      <p:ext uri="{BB962C8B-B14F-4D97-AF65-F5344CB8AC3E}">
        <p14:creationId xmlns:p14="http://schemas.microsoft.com/office/powerpoint/2010/main" val="181763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FE79D-D492-4A79-93F7-5287FB87824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6A6370-AF3B-4592-85C4-EA7C2BF3C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FC469C-DAC7-4E4C-9A49-93C03033135E}"/>
              </a:ext>
            </a:extLst>
          </p:cNvPr>
          <p:cNvSpPr>
            <a:spLocks noGrp="1"/>
          </p:cNvSpPr>
          <p:nvPr>
            <p:ph type="dt" sz="half" idx="10"/>
          </p:nvPr>
        </p:nvSpPr>
        <p:spPr/>
        <p:txBody>
          <a:bodyPr/>
          <a:lstStyle/>
          <a:p>
            <a:fld id="{4EA35C55-5A19-435B-A6FF-3F8EA1FEC18B}"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B151B47D-64E7-4DA1-B0D3-DF077737BF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7682E3-98C5-497C-AF00-75BC10A79C1A}"/>
              </a:ext>
            </a:extLst>
          </p:cNvPr>
          <p:cNvSpPr>
            <a:spLocks noGrp="1"/>
          </p:cNvSpPr>
          <p:nvPr>
            <p:ph type="sldNum" sz="quarter" idx="12"/>
          </p:nvPr>
        </p:nvSpPr>
        <p:spPr/>
        <p:txBody>
          <a:bodyPr/>
          <a:lstStyle/>
          <a:p>
            <a:fld id="{79814512-8B92-4849-9F22-8DBB340A204C}" type="slidenum">
              <a:rPr lang="zh-CN" altLang="en-US" smtClean="0"/>
              <a:t>‹#›</a:t>
            </a:fld>
            <a:endParaRPr lang="zh-CN" altLang="en-US"/>
          </a:p>
        </p:txBody>
      </p:sp>
    </p:spTree>
    <p:extLst>
      <p:ext uri="{BB962C8B-B14F-4D97-AF65-F5344CB8AC3E}">
        <p14:creationId xmlns:p14="http://schemas.microsoft.com/office/powerpoint/2010/main" val="189073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F85CF-A8AA-404D-B7C1-B12699D432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D002A6-35A1-4767-9DC6-06236DE90E0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834325-9A8C-437F-AEA8-A6767EA84E37}"/>
              </a:ext>
            </a:extLst>
          </p:cNvPr>
          <p:cNvSpPr>
            <a:spLocks noGrp="1"/>
          </p:cNvSpPr>
          <p:nvPr>
            <p:ph type="dt" sz="half" idx="10"/>
          </p:nvPr>
        </p:nvSpPr>
        <p:spPr/>
        <p:txBody>
          <a:bodyPr/>
          <a:lstStyle/>
          <a:p>
            <a:fld id="{4EA35C55-5A19-435B-A6FF-3F8EA1FEC18B}"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76F33F31-D013-4A49-832F-E79988752E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89CBB7-09BF-4017-B0EF-71A9ACBC3116}"/>
              </a:ext>
            </a:extLst>
          </p:cNvPr>
          <p:cNvSpPr>
            <a:spLocks noGrp="1"/>
          </p:cNvSpPr>
          <p:nvPr>
            <p:ph type="sldNum" sz="quarter" idx="12"/>
          </p:nvPr>
        </p:nvSpPr>
        <p:spPr/>
        <p:txBody>
          <a:bodyPr/>
          <a:lstStyle/>
          <a:p>
            <a:fld id="{79814512-8B92-4849-9F22-8DBB340A204C}" type="slidenum">
              <a:rPr lang="zh-CN" altLang="en-US" smtClean="0"/>
              <a:t>‹#›</a:t>
            </a:fld>
            <a:endParaRPr lang="zh-CN" altLang="en-US"/>
          </a:p>
        </p:txBody>
      </p:sp>
    </p:spTree>
    <p:extLst>
      <p:ext uri="{BB962C8B-B14F-4D97-AF65-F5344CB8AC3E}">
        <p14:creationId xmlns:p14="http://schemas.microsoft.com/office/powerpoint/2010/main" val="236885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C1E99F-6964-49DC-B792-B738E5AA566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68AA353-67FC-4DF6-8DFF-F4A0DAC2FC5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84996C-4991-42F1-B829-ED5FAFC3E976}"/>
              </a:ext>
            </a:extLst>
          </p:cNvPr>
          <p:cNvSpPr>
            <a:spLocks noGrp="1"/>
          </p:cNvSpPr>
          <p:nvPr>
            <p:ph type="dt" sz="half" idx="10"/>
          </p:nvPr>
        </p:nvSpPr>
        <p:spPr/>
        <p:txBody>
          <a:bodyPr/>
          <a:lstStyle/>
          <a:p>
            <a:fld id="{4EA35C55-5A19-435B-A6FF-3F8EA1FEC18B}"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AB369C6C-1271-419C-9E2E-EA5FC6A661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A04691-71CF-46C0-AAC5-11111B43BCCE}"/>
              </a:ext>
            </a:extLst>
          </p:cNvPr>
          <p:cNvSpPr>
            <a:spLocks noGrp="1"/>
          </p:cNvSpPr>
          <p:nvPr>
            <p:ph type="sldNum" sz="quarter" idx="12"/>
          </p:nvPr>
        </p:nvSpPr>
        <p:spPr/>
        <p:txBody>
          <a:bodyPr/>
          <a:lstStyle/>
          <a:p>
            <a:fld id="{79814512-8B92-4849-9F22-8DBB340A204C}" type="slidenum">
              <a:rPr lang="zh-CN" altLang="en-US" smtClean="0"/>
              <a:t>‹#›</a:t>
            </a:fld>
            <a:endParaRPr lang="zh-CN" altLang="en-US"/>
          </a:p>
        </p:txBody>
      </p:sp>
    </p:spTree>
    <p:extLst>
      <p:ext uri="{BB962C8B-B14F-4D97-AF65-F5344CB8AC3E}">
        <p14:creationId xmlns:p14="http://schemas.microsoft.com/office/powerpoint/2010/main" val="108760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E5C71-71CE-4A25-8182-0BE5DDD84D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3DBC64-2EFB-492E-8B72-C4EDDD45B74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13777E-7CBA-4313-8CC8-473106A94BB1}"/>
              </a:ext>
            </a:extLst>
          </p:cNvPr>
          <p:cNvSpPr>
            <a:spLocks noGrp="1"/>
          </p:cNvSpPr>
          <p:nvPr>
            <p:ph type="dt" sz="half" idx="10"/>
          </p:nvPr>
        </p:nvSpPr>
        <p:spPr/>
        <p:txBody>
          <a:bodyPr/>
          <a:lstStyle/>
          <a:p>
            <a:fld id="{4EA35C55-5A19-435B-A6FF-3F8EA1FEC18B}"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EF21748B-3038-401B-986D-12019D63F5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24DE5C-89D9-4B35-B409-7D4A1C4A7035}"/>
              </a:ext>
            </a:extLst>
          </p:cNvPr>
          <p:cNvSpPr>
            <a:spLocks noGrp="1"/>
          </p:cNvSpPr>
          <p:nvPr>
            <p:ph type="sldNum" sz="quarter" idx="12"/>
          </p:nvPr>
        </p:nvSpPr>
        <p:spPr/>
        <p:txBody>
          <a:bodyPr/>
          <a:lstStyle/>
          <a:p>
            <a:fld id="{79814512-8B92-4849-9F22-8DBB340A204C}" type="slidenum">
              <a:rPr lang="zh-CN" altLang="en-US" smtClean="0"/>
              <a:t>‹#›</a:t>
            </a:fld>
            <a:endParaRPr lang="zh-CN" altLang="en-US"/>
          </a:p>
        </p:txBody>
      </p:sp>
    </p:spTree>
    <p:extLst>
      <p:ext uri="{BB962C8B-B14F-4D97-AF65-F5344CB8AC3E}">
        <p14:creationId xmlns:p14="http://schemas.microsoft.com/office/powerpoint/2010/main" val="337151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00582-D621-4159-B6D6-0AF6E70F9DD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FF07C7A-C75E-4E27-B8D5-BF36D3F9AB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0C607B6-1453-4954-AAE8-BAF3A764386C}"/>
              </a:ext>
            </a:extLst>
          </p:cNvPr>
          <p:cNvSpPr>
            <a:spLocks noGrp="1"/>
          </p:cNvSpPr>
          <p:nvPr>
            <p:ph type="dt" sz="half" idx="10"/>
          </p:nvPr>
        </p:nvSpPr>
        <p:spPr/>
        <p:txBody>
          <a:bodyPr/>
          <a:lstStyle/>
          <a:p>
            <a:fld id="{4EA35C55-5A19-435B-A6FF-3F8EA1FEC18B}"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664386A4-09D4-4D25-888A-05E2169E85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F228D8-CD51-44E0-B104-B4FB9DAAFF1B}"/>
              </a:ext>
            </a:extLst>
          </p:cNvPr>
          <p:cNvSpPr>
            <a:spLocks noGrp="1"/>
          </p:cNvSpPr>
          <p:nvPr>
            <p:ph type="sldNum" sz="quarter" idx="12"/>
          </p:nvPr>
        </p:nvSpPr>
        <p:spPr/>
        <p:txBody>
          <a:bodyPr/>
          <a:lstStyle/>
          <a:p>
            <a:fld id="{79814512-8B92-4849-9F22-8DBB340A204C}" type="slidenum">
              <a:rPr lang="zh-CN" altLang="en-US" smtClean="0"/>
              <a:t>‹#›</a:t>
            </a:fld>
            <a:endParaRPr lang="zh-CN" altLang="en-US"/>
          </a:p>
        </p:txBody>
      </p:sp>
    </p:spTree>
    <p:extLst>
      <p:ext uri="{BB962C8B-B14F-4D97-AF65-F5344CB8AC3E}">
        <p14:creationId xmlns:p14="http://schemas.microsoft.com/office/powerpoint/2010/main" val="366796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110B28-E420-4647-A549-F4D4BD0C87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9247A9-109B-405C-94FD-D9CE98E8D89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BA42DBF-47F5-40D0-B387-5646037B63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688DDBD-CFD4-4245-BF73-F4ACAF04AA22}"/>
              </a:ext>
            </a:extLst>
          </p:cNvPr>
          <p:cNvSpPr>
            <a:spLocks noGrp="1"/>
          </p:cNvSpPr>
          <p:nvPr>
            <p:ph type="dt" sz="half" idx="10"/>
          </p:nvPr>
        </p:nvSpPr>
        <p:spPr/>
        <p:txBody>
          <a:bodyPr/>
          <a:lstStyle/>
          <a:p>
            <a:fld id="{4EA35C55-5A19-435B-A6FF-3F8EA1FEC18B}" type="datetimeFigureOut">
              <a:rPr lang="zh-CN" altLang="en-US" smtClean="0"/>
              <a:t>2022/3/7</a:t>
            </a:fld>
            <a:endParaRPr lang="zh-CN" altLang="en-US"/>
          </a:p>
        </p:txBody>
      </p:sp>
      <p:sp>
        <p:nvSpPr>
          <p:cNvPr id="6" name="页脚占位符 5">
            <a:extLst>
              <a:ext uri="{FF2B5EF4-FFF2-40B4-BE49-F238E27FC236}">
                <a16:creationId xmlns:a16="http://schemas.microsoft.com/office/drawing/2014/main" id="{0BC42347-5BEA-4B41-9A82-998EDA7096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0A323B-73BA-451A-8EEC-D651FBE06160}"/>
              </a:ext>
            </a:extLst>
          </p:cNvPr>
          <p:cNvSpPr>
            <a:spLocks noGrp="1"/>
          </p:cNvSpPr>
          <p:nvPr>
            <p:ph type="sldNum" sz="quarter" idx="12"/>
          </p:nvPr>
        </p:nvSpPr>
        <p:spPr/>
        <p:txBody>
          <a:bodyPr/>
          <a:lstStyle/>
          <a:p>
            <a:fld id="{79814512-8B92-4849-9F22-8DBB340A204C}" type="slidenum">
              <a:rPr lang="zh-CN" altLang="en-US" smtClean="0"/>
              <a:t>‹#›</a:t>
            </a:fld>
            <a:endParaRPr lang="zh-CN" altLang="en-US"/>
          </a:p>
        </p:txBody>
      </p:sp>
    </p:spTree>
    <p:extLst>
      <p:ext uri="{BB962C8B-B14F-4D97-AF65-F5344CB8AC3E}">
        <p14:creationId xmlns:p14="http://schemas.microsoft.com/office/powerpoint/2010/main" val="346971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7B02F-E227-490C-95EC-13D2884747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DBAE53E-6009-4376-B353-F268A35F52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0335405-17B2-4E5D-B102-0861A18893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1E1F87D-1963-4177-989A-53817EA470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7F56374-73E0-4774-B42E-87D0ECDDF45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E2055E-0BC6-4CFA-BB56-0379DAF4BE92}"/>
              </a:ext>
            </a:extLst>
          </p:cNvPr>
          <p:cNvSpPr>
            <a:spLocks noGrp="1"/>
          </p:cNvSpPr>
          <p:nvPr>
            <p:ph type="dt" sz="half" idx="10"/>
          </p:nvPr>
        </p:nvSpPr>
        <p:spPr/>
        <p:txBody>
          <a:bodyPr/>
          <a:lstStyle/>
          <a:p>
            <a:fld id="{4EA35C55-5A19-435B-A6FF-3F8EA1FEC18B}" type="datetimeFigureOut">
              <a:rPr lang="zh-CN" altLang="en-US" smtClean="0"/>
              <a:t>2022/3/7</a:t>
            </a:fld>
            <a:endParaRPr lang="zh-CN" altLang="en-US"/>
          </a:p>
        </p:txBody>
      </p:sp>
      <p:sp>
        <p:nvSpPr>
          <p:cNvPr id="8" name="页脚占位符 7">
            <a:extLst>
              <a:ext uri="{FF2B5EF4-FFF2-40B4-BE49-F238E27FC236}">
                <a16:creationId xmlns:a16="http://schemas.microsoft.com/office/drawing/2014/main" id="{BC34C31A-70AB-4D0C-9542-C5875AAB503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6440CE-C5FB-4334-AFFF-ADA2F0478BF9}"/>
              </a:ext>
            </a:extLst>
          </p:cNvPr>
          <p:cNvSpPr>
            <a:spLocks noGrp="1"/>
          </p:cNvSpPr>
          <p:nvPr>
            <p:ph type="sldNum" sz="quarter" idx="12"/>
          </p:nvPr>
        </p:nvSpPr>
        <p:spPr/>
        <p:txBody>
          <a:bodyPr/>
          <a:lstStyle/>
          <a:p>
            <a:fld id="{79814512-8B92-4849-9F22-8DBB340A204C}" type="slidenum">
              <a:rPr lang="zh-CN" altLang="en-US" smtClean="0"/>
              <a:t>‹#›</a:t>
            </a:fld>
            <a:endParaRPr lang="zh-CN" altLang="en-US"/>
          </a:p>
        </p:txBody>
      </p:sp>
    </p:spTree>
    <p:extLst>
      <p:ext uri="{BB962C8B-B14F-4D97-AF65-F5344CB8AC3E}">
        <p14:creationId xmlns:p14="http://schemas.microsoft.com/office/powerpoint/2010/main" val="350723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A2576-DBBD-4948-8131-379A6D9734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3228711-6A49-469D-9F40-4E40D7E28A37}"/>
              </a:ext>
            </a:extLst>
          </p:cNvPr>
          <p:cNvSpPr>
            <a:spLocks noGrp="1"/>
          </p:cNvSpPr>
          <p:nvPr>
            <p:ph type="dt" sz="half" idx="10"/>
          </p:nvPr>
        </p:nvSpPr>
        <p:spPr/>
        <p:txBody>
          <a:bodyPr/>
          <a:lstStyle/>
          <a:p>
            <a:fld id="{4EA35C55-5A19-435B-A6FF-3F8EA1FEC18B}" type="datetimeFigureOut">
              <a:rPr lang="zh-CN" altLang="en-US" smtClean="0"/>
              <a:t>2022/3/7</a:t>
            </a:fld>
            <a:endParaRPr lang="zh-CN" altLang="en-US"/>
          </a:p>
        </p:txBody>
      </p:sp>
      <p:sp>
        <p:nvSpPr>
          <p:cNvPr id="4" name="页脚占位符 3">
            <a:extLst>
              <a:ext uri="{FF2B5EF4-FFF2-40B4-BE49-F238E27FC236}">
                <a16:creationId xmlns:a16="http://schemas.microsoft.com/office/drawing/2014/main" id="{76151BE6-E579-4592-AD2F-9C28EC63B8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E7821C-33FE-481A-B1FE-0745C874AC3D}"/>
              </a:ext>
            </a:extLst>
          </p:cNvPr>
          <p:cNvSpPr>
            <a:spLocks noGrp="1"/>
          </p:cNvSpPr>
          <p:nvPr>
            <p:ph type="sldNum" sz="quarter" idx="12"/>
          </p:nvPr>
        </p:nvSpPr>
        <p:spPr/>
        <p:txBody>
          <a:bodyPr/>
          <a:lstStyle/>
          <a:p>
            <a:fld id="{79814512-8B92-4849-9F22-8DBB340A204C}" type="slidenum">
              <a:rPr lang="zh-CN" altLang="en-US" smtClean="0"/>
              <a:t>‹#›</a:t>
            </a:fld>
            <a:endParaRPr lang="zh-CN" altLang="en-US"/>
          </a:p>
        </p:txBody>
      </p:sp>
    </p:spTree>
    <p:extLst>
      <p:ext uri="{BB962C8B-B14F-4D97-AF65-F5344CB8AC3E}">
        <p14:creationId xmlns:p14="http://schemas.microsoft.com/office/powerpoint/2010/main" val="3517511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1D8C2C-770C-45EC-B9D5-1E0B600A0E0A}"/>
              </a:ext>
            </a:extLst>
          </p:cNvPr>
          <p:cNvSpPr>
            <a:spLocks noGrp="1"/>
          </p:cNvSpPr>
          <p:nvPr>
            <p:ph type="dt" sz="half" idx="10"/>
          </p:nvPr>
        </p:nvSpPr>
        <p:spPr/>
        <p:txBody>
          <a:bodyPr/>
          <a:lstStyle/>
          <a:p>
            <a:fld id="{4EA35C55-5A19-435B-A6FF-3F8EA1FEC18B}" type="datetimeFigureOut">
              <a:rPr lang="zh-CN" altLang="en-US" smtClean="0"/>
              <a:t>2022/3/7</a:t>
            </a:fld>
            <a:endParaRPr lang="zh-CN" altLang="en-US"/>
          </a:p>
        </p:txBody>
      </p:sp>
      <p:sp>
        <p:nvSpPr>
          <p:cNvPr id="3" name="页脚占位符 2">
            <a:extLst>
              <a:ext uri="{FF2B5EF4-FFF2-40B4-BE49-F238E27FC236}">
                <a16:creationId xmlns:a16="http://schemas.microsoft.com/office/drawing/2014/main" id="{CC4B8BC8-55E8-4A84-9070-D3E157CF9F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E3C0C61-A458-42BF-BDE6-74E110FE3D02}"/>
              </a:ext>
            </a:extLst>
          </p:cNvPr>
          <p:cNvSpPr>
            <a:spLocks noGrp="1"/>
          </p:cNvSpPr>
          <p:nvPr>
            <p:ph type="sldNum" sz="quarter" idx="12"/>
          </p:nvPr>
        </p:nvSpPr>
        <p:spPr/>
        <p:txBody>
          <a:bodyPr/>
          <a:lstStyle/>
          <a:p>
            <a:fld id="{79814512-8B92-4849-9F22-8DBB340A204C}" type="slidenum">
              <a:rPr lang="zh-CN" altLang="en-US" smtClean="0"/>
              <a:t>‹#›</a:t>
            </a:fld>
            <a:endParaRPr lang="zh-CN" altLang="en-US"/>
          </a:p>
        </p:txBody>
      </p:sp>
    </p:spTree>
    <p:extLst>
      <p:ext uri="{BB962C8B-B14F-4D97-AF65-F5344CB8AC3E}">
        <p14:creationId xmlns:p14="http://schemas.microsoft.com/office/powerpoint/2010/main" val="203481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FD1B0-FAD6-4E7C-9B95-79CF7EA22A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B209B6C-E564-4905-B517-FCA2924EE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4223E55-8713-4A2E-9707-59D700600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A9544B-24F0-4E72-871E-5E56E754FE3F}"/>
              </a:ext>
            </a:extLst>
          </p:cNvPr>
          <p:cNvSpPr>
            <a:spLocks noGrp="1"/>
          </p:cNvSpPr>
          <p:nvPr>
            <p:ph type="dt" sz="half" idx="10"/>
          </p:nvPr>
        </p:nvSpPr>
        <p:spPr/>
        <p:txBody>
          <a:bodyPr/>
          <a:lstStyle/>
          <a:p>
            <a:fld id="{4EA35C55-5A19-435B-A6FF-3F8EA1FEC18B}" type="datetimeFigureOut">
              <a:rPr lang="zh-CN" altLang="en-US" smtClean="0"/>
              <a:t>2022/3/7</a:t>
            </a:fld>
            <a:endParaRPr lang="zh-CN" altLang="en-US"/>
          </a:p>
        </p:txBody>
      </p:sp>
      <p:sp>
        <p:nvSpPr>
          <p:cNvPr id="6" name="页脚占位符 5">
            <a:extLst>
              <a:ext uri="{FF2B5EF4-FFF2-40B4-BE49-F238E27FC236}">
                <a16:creationId xmlns:a16="http://schemas.microsoft.com/office/drawing/2014/main" id="{BE4ADFB6-26A1-4DC1-9066-63E6359BF5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44238B-2602-4AEB-BBD6-E15995A67F02}"/>
              </a:ext>
            </a:extLst>
          </p:cNvPr>
          <p:cNvSpPr>
            <a:spLocks noGrp="1"/>
          </p:cNvSpPr>
          <p:nvPr>
            <p:ph type="sldNum" sz="quarter" idx="12"/>
          </p:nvPr>
        </p:nvSpPr>
        <p:spPr/>
        <p:txBody>
          <a:bodyPr/>
          <a:lstStyle/>
          <a:p>
            <a:fld id="{79814512-8B92-4849-9F22-8DBB340A204C}" type="slidenum">
              <a:rPr lang="zh-CN" altLang="en-US" smtClean="0"/>
              <a:t>‹#›</a:t>
            </a:fld>
            <a:endParaRPr lang="zh-CN" altLang="en-US"/>
          </a:p>
        </p:txBody>
      </p:sp>
    </p:spTree>
    <p:extLst>
      <p:ext uri="{BB962C8B-B14F-4D97-AF65-F5344CB8AC3E}">
        <p14:creationId xmlns:p14="http://schemas.microsoft.com/office/powerpoint/2010/main" val="29614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9AC78E-0D1D-4C55-B8F1-890AF5AE38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1317B8-0E23-4113-9749-CBF47D9FD2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05C38C-0B2A-4A83-B8F1-ED49EC91B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2AE434-7818-4633-9974-A5B09D04F5FA}"/>
              </a:ext>
            </a:extLst>
          </p:cNvPr>
          <p:cNvSpPr>
            <a:spLocks noGrp="1"/>
          </p:cNvSpPr>
          <p:nvPr>
            <p:ph type="dt" sz="half" idx="10"/>
          </p:nvPr>
        </p:nvSpPr>
        <p:spPr/>
        <p:txBody>
          <a:bodyPr/>
          <a:lstStyle/>
          <a:p>
            <a:fld id="{4EA35C55-5A19-435B-A6FF-3F8EA1FEC18B}" type="datetimeFigureOut">
              <a:rPr lang="zh-CN" altLang="en-US" smtClean="0"/>
              <a:t>2022/3/7</a:t>
            </a:fld>
            <a:endParaRPr lang="zh-CN" altLang="en-US"/>
          </a:p>
        </p:txBody>
      </p:sp>
      <p:sp>
        <p:nvSpPr>
          <p:cNvPr id="6" name="页脚占位符 5">
            <a:extLst>
              <a:ext uri="{FF2B5EF4-FFF2-40B4-BE49-F238E27FC236}">
                <a16:creationId xmlns:a16="http://schemas.microsoft.com/office/drawing/2014/main" id="{F6B5D4AB-9D05-4840-AB64-091B26D39D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B80478-D5A4-495D-9AC4-0072C245A8A6}"/>
              </a:ext>
            </a:extLst>
          </p:cNvPr>
          <p:cNvSpPr>
            <a:spLocks noGrp="1"/>
          </p:cNvSpPr>
          <p:nvPr>
            <p:ph type="sldNum" sz="quarter" idx="12"/>
          </p:nvPr>
        </p:nvSpPr>
        <p:spPr/>
        <p:txBody>
          <a:bodyPr/>
          <a:lstStyle/>
          <a:p>
            <a:fld id="{79814512-8B92-4849-9F22-8DBB340A204C}" type="slidenum">
              <a:rPr lang="zh-CN" altLang="en-US" smtClean="0"/>
              <a:t>‹#›</a:t>
            </a:fld>
            <a:endParaRPr lang="zh-CN" altLang="en-US"/>
          </a:p>
        </p:txBody>
      </p:sp>
    </p:spTree>
    <p:extLst>
      <p:ext uri="{BB962C8B-B14F-4D97-AF65-F5344CB8AC3E}">
        <p14:creationId xmlns:p14="http://schemas.microsoft.com/office/powerpoint/2010/main" val="300046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A6D996-B1F9-4BD1-80B6-C93EC9ED0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913BA5-CB12-41D5-A7BC-0EAC9F10B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B0CADF-480C-4E12-8223-034FD49C2D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35C55-5A19-435B-A6FF-3F8EA1FEC18B}" type="datetimeFigureOut">
              <a:rPr lang="zh-CN" altLang="en-US" smtClean="0"/>
              <a:t>2022/3/7</a:t>
            </a:fld>
            <a:endParaRPr lang="zh-CN" altLang="en-US"/>
          </a:p>
        </p:txBody>
      </p:sp>
      <p:sp>
        <p:nvSpPr>
          <p:cNvPr id="5" name="页脚占位符 4">
            <a:extLst>
              <a:ext uri="{FF2B5EF4-FFF2-40B4-BE49-F238E27FC236}">
                <a16:creationId xmlns:a16="http://schemas.microsoft.com/office/drawing/2014/main" id="{3BAE7C10-60C2-42C3-A0DC-0972A9FC0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029B07-F065-4B44-B4D6-885BADFDE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14512-8B92-4849-9F22-8DBB340A204C}" type="slidenum">
              <a:rPr lang="zh-CN" altLang="en-US" smtClean="0"/>
              <a:t>‹#›</a:t>
            </a:fld>
            <a:endParaRPr lang="zh-CN" altLang="en-US"/>
          </a:p>
        </p:txBody>
      </p:sp>
    </p:spTree>
    <p:extLst>
      <p:ext uri="{BB962C8B-B14F-4D97-AF65-F5344CB8AC3E}">
        <p14:creationId xmlns:p14="http://schemas.microsoft.com/office/powerpoint/2010/main" val="1381856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ib.bit.edu.c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scholar.google.com/" TargetMode="External"/><Relationship Id="rId4" Type="http://schemas.openxmlformats.org/officeDocument/2006/relationships/hyperlink" Target="http://xueshu.baidu.co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ebofknowledge.co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webofknowledge.co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xueshu.baidu.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ebofknowledge.com/"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hyperlink" Target="http://xueshu.baidu.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webofknowledge.co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xueshu.baidu.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webofknowledge.com/"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scholar.google.co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www.webofknowledge.com/"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scholar.google.com/"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34B17-92D4-5741-A117-EFCEC7F597CB}"/>
              </a:ext>
            </a:extLst>
          </p:cNvPr>
          <p:cNvSpPr>
            <a:spLocks noGrp="1"/>
          </p:cNvSpPr>
          <p:nvPr>
            <p:ph type="ctrTitle"/>
          </p:nvPr>
        </p:nvSpPr>
        <p:spPr/>
        <p:txBody>
          <a:bodyPr/>
          <a:lstStyle/>
          <a:p>
            <a:r>
              <a:rPr kumimoji="1" lang="zh-CN" altLang="en-US" dirty="0"/>
              <a:t>文献检索</a:t>
            </a:r>
          </a:p>
        </p:txBody>
      </p:sp>
      <p:sp>
        <p:nvSpPr>
          <p:cNvPr id="3" name="副标题 2">
            <a:extLst>
              <a:ext uri="{FF2B5EF4-FFF2-40B4-BE49-F238E27FC236}">
                <a16:creationId xmlns:a16="http://schemas.microsoft.com/office/drawing/2014/main" id="{E23AFB75-EB61-B642-B847-D2CD87FDA2DA}"/>
              </a:ext>
            </a:extLst>
          </p:cNvPr>
          <p:cNvSpPr>
            <a:spLocks noGrp="1"/>
          </p:cNvSpPr>
          <p:nvPr>
            <p:ph type="subTitle" idx="1"/>
          </p:nvPr>
        </p:nvSpPr>
        <p:spPr/>
        <p:txBody>
          <a:bodyPr/>
          <a:lstStyle/>
          <a:p>
            <a:r>
              <a:rPr kumimoji="1" lang="zh-CN" altLang="en-US" dirty="0"/>
              <a:t>高效查找论文</a:t>
            </a:r>
          </a:p>
        </p:txBody>
      </p:sp>
    </p:spTree>
    <p:extLst>
      <p:ext uri="{BB962C8B-B14F-4D97-AF65-F5344CB8AC3E}">
        <p14:creationId xmlns:p14="http://schemas.microsoft.com/office/powerpoint/2010/main" val="3016960979"/>
      </p:ext>
    </p:extLst>
  </p:cSld>
  <p:clrMapOvr>
    <a:masterClrMapping/>
  </p:clrMapOvr>
  <mc:AlternateContent xmlns:mc="http://schemas.openxmlformats.org/markup-compatibility/2006" xmlns:p14="http://schemas.microsoft.com/office/powerpoint/2010/main">
    <mc:Choice Requires="p14">
      <p:transition spd="slow" p14:dur="2000" advTm="17608"/>
    </mc:Choice>
    <mc:Fallback xmlns="">
      <p:transition spd="slow" advTm="1760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68A78-B5D3-2D41-B7CB-F312F36263C7}"/>
              </a:ext>
            </a:extLst>
          </p:cNvPr>
          <p:cNvSpPr>
            <a:spLocks noGrp="1"/>
          </p:cNvSpPr>
          <p:nvPr>
            <p:ph type="title"/>
          </p:nvPr>
        </p:nvSpPr>
        <p:spPr/>
        <p:txBody>
          <a:bodyPr/>
          <a:lstStyle/>
          <a:p>
            <a:r>
              <a:rPr kumimoji="1" lang="zh-CN" altLang="en-US" dirty="0"/>
              <a:t>学术搜索引擎</a:t>
            </a:r>
          </a:p>
        </p:txBody>
      </p:sp>
      <p:sp>
        <p:nvSpPr>
          <p:cNvPr id="3" name="内容占位符 2">
            <a:extLst>
              <a:ext uri="{FF2B5EF4-FFF2-40B4-BE49-F238E27FC236}">
                <a16:creationId xmlns:a16="http://schemas.microsoft.com/office/drawing/2014/main" id="{9B3763E6-130E-8242-9375-7CA163AC21BB}"/>
              </a:ext>
            </a:extLst>
          </p:cNvPr>
          <p:cNvSpPr>
            <a:spLocks noGrp="1"/>
          </p:cNvSpPr>
          <p:nvPr>
            <p:ph idx="1"/>
          </p:nvPr>
        </p:nvSpPr>
        <p:spPr/>
        <p:txBody>
          <a:bodyPr/>
          <a:lstStyle/>
          <a:p>
            <a:r>
              <a:rPr kumimoji="1" lang="zh-CN" altLang="en-US" dirty="0"/>
              <a:t>学校提供的学术搜索</a:t>
            </a:r>
            <a:endParaRPr kumimoji="1" lang="en-US" altLang="zh-CN" dirty="0"/>
          </a:p>
          <a:p>
            <a:pPr lvl="1"/>
            <a:r>
              <a:rPr kumimoji="1" lang="zh-CN" altLang="en-US" dirty="0"/>
              <a:t>学校图书馆，</a:t>
            </a:r>
            <a:r>
              <a:rPr lang="en" altLang="zh-CN" dirty="0">
                <a:hlinkClick r:id="rId3"/>
              </a:rPr>
              <a:t> http://lib.bit.edu.cn/</a:t>
            </a:r>
            <a:endParaRPr kumimoji="1" lang="en-US" altLang="zh-CN" dirty="0"/>
          </a:p>
          <a:p>
            <a:r>
              <a:rPr kumimoji="1" lang="zh-CN" altLang="en-US" dirty="0"/>
              <a:t>公司企业研发的学术搜索引擎</a:t>
            </a:r>
            <a:endParaRPr kumimoji="1" lang="en-US" altLang="zh-CN" dirty="0"/>
          </a:p>
          <a:p>
            <a:pPr lvl="1"/>
            <a:r>
              <a:rPr kumimoji="1" lang="zh-CN" altLang="en-US" dirty="0"/>
              <a:t>百度学术</a:t>
            </a:r>
            <a:r>
              <a:rPr kumimoji="1" lang="en-US" altLang="zh-CN" dirty="0"/>
              <a:t>,</a:t>
            </a:r>
            <a:r>
              <a:rPr lang="en" altLang="zh-CN" dirty="0">
                <a:hlinkClick r:id="rId4"/>
              </a:rPr>
              <a:t> http://xueshu.baidu.com/</a:t>
            </a:r>
            <a:endParaRPr kumimoji="1" lang="en-US" altLang="zh-CN" dirty="0"/>
          </a:p>
          <a:p>
            <a:pPr lvl="1"/>
            <a:r>
              <a:rPr kumimoji="1" lang="zh-CN" altLang="en-US" dirty="0"/>
              <a:t>谷歌学术</a:t>
            </a:r>
            <a:r>
              <a:rPr kumimoji="1" lang="en-US" altLang="zh-CN" dirty="0"/>
              <a:t>,</a:t>
            </a:r>
            <a:r>
              <a:rPr lang="en" altLang="zh-CN" dirty="0">
                <a:hlinkClick r:id="rId5"/>
              </a:rPr>
              <a:t> https://scholar.google.com/</a:t>
            </a:r>
            <a:endParaRPr kumimoji="1" lang="en-US" altLang="zh-CN" dirty="0"/>
          </a:p>
        </p:txBody>
      </p:sp>
    </p:spTree>
    <p:extLst>
      <p:ext uri="{BB962C8B-B14F-4D97-AF65-F5344CB8AC3E}">
        <p14:creationId xmlns:p14="http://schemas.microsoft.com/office/powerpoint/2010/main" val="2383143892"/>
      </p:ext>
    </p:extLst>
  </p:cSld>
  <p:clrMapOvr>
    <a:masterClrMapping/>
  </p:clrMapOvr>
  <mc:AlternateContent xmlns:mc="http://schemas.openxmlformats.org/markup-compatibility/2006" xmlns:p14="http://schemas.microsoft.com/office/powerpoint/2010/main">
    <mc:Choice Requires="p14">
      <p:transition spd="slow" p14:dur="2000" advTm="24927"/>
    </mc:Choice>
    <mc:Fallback xmlns="">
      <p:transition spd="slow" advTm="2492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5E0ABD-4EF8-E441-8436-C576CF3D1E4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kumimoji="1" lang="zh-CN" altLang="en-US"/>
              <a:t>学校图书馆</a:t>
            </a:r>
            <a:endParaRPr kumimoji="1" lang="zh-CN" altLang="en-US" dirty="0"/>
          </a:p>
        </p:txBody>
      </p:sp>
      <p:pic>
        <p:nvPicPr>
          <p:cNvPr id="4" name="Content Placeholder 3" descr="电脑屏幕截图&#10;&#10;描述已自动生成">
            <a:extLst>
              <a:ext uri="{FF2B5EF4-FFF2-40B4-BE49-F238E27FC236}">
                <a16:creationId xmlns:a16="http://schemas.microsoft.com/office/drawing/2014/main" id="{00CC10F4-3844-544B-BC15-CF9E24FA3D5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24833"/>
          <a:stretch/>
        </p:blipFill>
        <p:spPr bwMode="auto">
          <a:xfrm>
            <a:off x="828675" y="1825626"/>
            <a:ext cx="10525125" cy="43513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218101"/>
      </p:ext>
    </p:extLst>
  </p:cSld>
  <p:clrMapOvr>
    <a:masterClrMapping/>
  </p:clrMapOvr>
  <mc:AlternateContent xmlns:mc="http://schemas.openxmlformats.org/markup-compatibility/2006" xmlns:p14="http://schemas.microsoft.com/office/powerpoint/2010/main">
    <mc:Choice Requires="p14">
      <p:transition spd="slow" p14:dur="2000" advTm="15623"/>
    </mc:Choice>
    <mc:Fallback xmlns="">
      <p:transition spd="slow" advTm="1562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3839E-CBEB-AB42-89B0-70ADE56B310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kumimoji="1" lang="zh-CN" altLang="en-US" dirty="0"/>
              <a:t>学校图书馆</a:t>
            </a:r>
            <a:endParaRPr kumimoji="1" lang="en-US" altLang="zh-CN" dirty="0"/>
          </a:p>
        </p:txBody>
      </p:sp>
      <p:pic>
        <p:nvPicPr>
          <p:cNvPr id="4" name="Picture 2" descr="手机屏幕截图&#10;&#10;描述已自动生成">
            <a:extLst>
              <a:ext uri="{FF2B5EF4-FFF2-40B4-BE49-F238E27FC236}">
                <a16:creationId xmlns:a16="http://schemas.microsoft.com/office/drawing/2014/main" id="{7833D384-EB09-F340-86D6-FB25D0E1CA8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826" r="1" b="11711"/>
          <a:stretch/>
        </p:blipFill>
        <p:spPr bwMode="auto">
          <a:xfrm>
            <a:off x="828675" y="1825626"/>
            <a:ext cx="10525125" cy="43513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791951"/>
      </p:ext>
    </p:extLst>
  </p:cSld>
  <p:clrMapOvr>
    <a:masterClrMapping/>
  </p:clrMapOvr>
  <mc:AlternateContent xmlns:mc="http://schemas.openxmlformats.org/markup-compatibility/2006" xmlns:p14="http://schemas.microsoft.com/office/powerpoint/2010/main">
    <mc:Choice Requires="p14">
      <p:transition spd="slow" p14:dur="2000" advTm="42376"/>
    </mc:Choice>
    <mc:Fallback xmlns="">
      <p:transition spd="slow" advTm="4237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3569770"/>
            <a:ext cx="8229600" cy="1143000"/>
          </a:xfrm>
        </p:spPr>
        <p:txBody>
          <a:bodyPr>
            <a:normAutofit/>
          </a:bodyPr>
          <a:lstStyle/>
          <a:p>
            <a:r>
              <a:rPr lang="en-US" altLang="zh-CN" dirty="0"/>
              <a:t>Web of Science</a:t>
            </a:r>
            <a:endParaRPr lang="zh-CN" altLang="en-US" dirty="0"/>
          </a:p>
        </p:txBody>
      </p:sp>
      <p:sp>
        <p:nvSpPr>
          <p:cNvPr id="5" name="内容占位符 3"/>
          <p:cNvSpPr>
            <a:spLocks noGrp="1"/>
          </p:cNvSpPr>
          <p:nvPr>
            <p:ph sz="half" idx="2"/>
          </p:nvPr>
        </p:nvSpPr>
        <p:spPr>
          <a:xfrm>
            <a:off x="1633728" y="4611868"/>
            <a:ext cx="8766048" cy="1003770"/>
          </a:xfrm>
        </p:spPr>
        <p:txBody>
          <a:bodyPr>
            <a:normAutofit/>
          </a:bodyPr>
          <a:lstStyle/>
          <a:p>
            <a:r>
              <a:rPr lang="zh-CN" altLang="en-US" dirty="0"/>
              <a:t>检索地址： </a:t>
            </a:r>
            <a:r>
              <a:rPr lang="en-US" altLang="zh-CN" dirty="0"/>
              <a:t>https://www.webofknowledge.com/</a:t>
            </a:r>
          </a:p>
          <a:p>
            <a:endParaRPr lang="en-US" altLang="zh-CN" dirty="0"/>
          </a:p>
          <a:p>
            <a:endParaRPr lang="en-US" altLang="zh-CN" dirty="0"/>
          </a:p>
        </p:txBody>
      </p:sp>
      <p:sp>
        <p:nvSpPr>
          <p:cNvPr id="4" name="标题 1"/>
          <p:cNvSpPr txBox="1">
            <a:spLocks/>
          </p:cNvSpPr>
          <p:nvPr/>
        </p:nvSpPr>
        <p:spPr>
          <a:xfrm>
            <a:off x="0" y="71430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Engineering Village</a:t>
            </a:r>
            <a:endParaRPr lang="zh-CN" altLang="en-US" dirty="0"/>
          </a:p>
        </p:txBody>
      </p:sp>
      <p:sp>
        <p:nvSpPr>
          <p:cNvPr id="6" name="内容占位符 3"/>
          <p:cNvSpPr>
            <a:spLocks noGrp="1"/>
          </p:cNvSpPr>
          <p:nvPr>
            <p:ph sz="half" idx="2"/>
          </p:nvPr>
        </p:nvSpPr>
        <p:spPr>
          <a:xfrm>
            <a:off x="1639486" y="1857306"/>
            <a:ext cx="9399450" cy="1003770"/>
          </a:xfrm>
        </p:spPr>
        <p:txBody>
          <a:bodyPr>
            <a:normAutofit/>
          </a:bodyPr>
          <a:lstStyle/>
          <a:p>
            <a:r>
              <a:rPr lang="zh-CN" altLang="en-US" dirty="0"/>
              <a:t>检索地址： </a:t>
            </a:r>
            <a:r>
              <a:rPr lang="en-US" altLang="zh-CN" dirty="0"/>
              <a:t>https://www.engineeringvillage.com/search/quick.url</a:t>
            </a:r>
          </a:p>
          <a:p>
            <a:endParaRPr lang="en-US" altLang="zh-CN" dirty="0"/>
          </a:p>
        </p:txBody>
      </p:sp>
    </p:spTree>
    <p:extLst>
      <p:ext uri="{BB962C8B-B14F-4D97-AF65-F5344CB8AC3E}">
        <p14:creationId xmlns:p14="http://schemas.microsoft.com/office/powerpoint/2010/main" val="3479113917"/>
      </p:ext>
    </p:extLst>
  </p:cSld>
  <p:clrMapOvr>
    <a:masterClrMapping/>
  </p:clrMapOvr>
  <mc:AlternateContent xmlns:mc="http://schemas.openxmlformats.org/markup-compatibility/2006" xmlns:p14="http://schemas.microsoft.com/office/powerpoint/2010/main">
    <mc:Choice Requires="p14">
      <p:transition spd="slow" p14:dur="2000" advTm="30039"/>
    </mc:Choice>
    <mc:Fallback xmlns="">
      <p:transition spd="slow" advTm="3003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3BF7C-EC9E-634D-B342-14BF5FCED0C7}"/>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22870E22-E35C-5E43-A803-C442F5F5A763}"/>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EBE58C9D-59BF-304E-8127-65E1B5351932}"/>
              </a:ext>
            </a:extLst>
          </p:cNvPr>
          <p:cNvPicPr>
            <a:picLocks noChangeAspect="1"/>
          </p:cNvPicPr>
          <p:nvPr/>
        </p:nvPicPr>
        <p:blipFill>
          <a:blip r:embed="rId2"/>
          <a:stretch>
            <a:fillRect/>
          </a:stretch>
        </p:blipFill>
        <p:spPr>
          <a:xfrm>
            <a:off x="215765" y="0"/>
            <a:ext cx="11760469" cy="6858000"/>
          </a:xfrm>
          <a:prstGeom prst="rect">
            <a:avLst/>
          </a:prstGeom>
        </p:spPr>
      </p:pic>
    </p:spTree>
    <p:extLst>
      <p:ext uri="{BB962C8B-B14F-4D97-AF65-F5344CB8AC3E}">
        <p14:creationId xmlns:p14="http://schemas.microsoft.com/office/powerpoint/2010/main" val="2649836697"/>
      </p:ext>
    </p:extLst>
  </p:cSld>
  <p:clrMapOvr>
    <a:masterClrMapping/>
  </p:clrMapOvr>
  <mc:AlternateContent xmlns:mc="http://schemas.openxmlformats.org/markup-compatibility/2006" xmlns:p14="http://schemas.microsoft.com/office/powerpoint/2010/main">
    <mc:Choice Requires="p14">
      <p:transition spd="slow" p14:dur="2000" advTm="31932"/>
    </mc:Choice>
    <mc:Fallback xmlns="">
      <p:transition spd="slow" advTm="3193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Web of Science</a:t>
            </a:r>
            <a:endParaRPr lang="zh-CN" altLang="en-US" dirty="0"/>
          </a:p>
        </p:txBody>
      </p:sp>
      <p:sp>
        <p:nvSpPr>
          <p:cNvPr id="5" name="内容占位符 3"/>
          <p:cNvSpPr>
            <a:spLocks noGrp="1"/>
          </p:cNvSpPr>
          <p:nvPr>
            <p:ph sz="half" idx="2"/>
          </p:nvPr>
        </p:nvSpPr>
        <p:spPr>
          <a:xfrm>
            <a:off x="1633728" y="1316736"/>
            <a:ext cx="8766048" cy="5541264"/>
          </a:xfrm>
        </p:spPr>
        <p:txBody>
          <a:bodyPr>
            <a:normAutofit/>
          </a:bodyPr>
          <a:lstStyle/>
          <a:p>
            <a:r>
              <a:rPr lang="zh-CN" altLang="en-US" dirty="0">
                <a:hlinkClick r:id="rId3"/>
              </a:rPr>
              <a:t>检索地址： </a:t>
            </a:r>
            <a:r>
              <a:rPr lang="en-US" altLang="zh-CN" dirty="0">
                <a:hlinkClick r:id="rId3"/>
              </a:rPr>
              <a:t>https://www.webofknowledge.com/</a:t>
            </a:r>
            <a:endParaRPr lang="en-US" altLang="zh-CN" dirty="0"/>
          </a:p>
          <a:p>
            <a:r>
              <a:rPr lang="zh-CN" altLang="en-US" dirty="0"/>
              <a:t>示例：以关键字搜索论文</a:t>
            </a:r>
            <a:endParaRPr lang="en-US" altLang="zh-CN" dirty="0"/>
          </a:p>
          <a:p>
            <a:pPr lvl="1"/>
            <a:r>
              <a:rPr lang="zh-CN" altLang="en-US" dirty="0"/>
              <a:t>搜索 动态决策块 超启发 相关的论文</a:t>
            </a:r>
            <a:endParaRPr lang="en-US" altLang="zh-CN" dirty="0"/>
          </a:p>
          <a:p>
            <a:endParaRPr lang="en-US" altLang="zh-CN" dirty="0"/>
          </a:p>
        </p:txBody>
      </p:sp>
    </p:spTree>
    <p:extLst>
      <p:ext uri="{BB962C8B-B14F-4D97-AF65-F5344CB8AC3E}">
        <p14:creationId xmlns:p14="http://schemas.microsoft.com/office/powerpoint/2010/main" val="3428967194"/>
      </p:ext>
    </p:extLst>
  </p:cSld>
  <p:clrMapOvr>
    <a:masterClrMapping/>
  </p:clrMapOvr>
  <mc:AlternateContent xmlns:mc="http://schemas.openxmlformats.org/markup-compatibility/2006" xmlns:p14="http://schemas.microsoft.com/office/powerpoint/2010/main">
    <mc:Choice Requires="p14">
      <p:transition spd="slow" p14:dur="2000" advTm="15773"/>
    </mc:Choice>
    <mc:Fallback xmlns="">
      <p:transition spd="slow" advTm="1577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0AAAE-9DAB-414F-B63C-00577159236D}"/>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860A29D1-D9FD-3F48-8FA0-8E617636467D}"/>
              </a:ext>
            </a:extLst>
          </p:cNvPr>
          <p:cNvSpPr>
            <a:spLocks noGrp="1"/>
          </p:cNvSpPr>
          <p:nvPr>
            <p:ph sz="half" idx="1"/>
          </p:nvPr>
        </p:nvSpPr>
        <p:spPr/>
        <p:txBody>
          <a:bodyPr/>
          <a:lstStyle/>
          <a:p>
            <a:endParaRPr kumimoji="1" lang="zh-CN" altLang="en-US"/>
          </a:p>
        </p:txBody>
      </p:sp>
      <p:sp>
        <p:nvSpPr>
          <p:cNvPr id="4" name="内容占位符 3">
            <a:extLst>
              <a:ext uri="{FF2B5EF4-FFF2-40B4-BE49-F238E27FC236}">
                <a16:creationId xmlns:a16="http://schemas.microsoft.com/office/drawing/2014/main" id="{E7CC1125-BCF4-0A4C-BA66-4DABA9DF29D7}"/>
              </a:ext>
            </a:extLst>
          </p:cNvPr>
          <p:cNvSpPr>
            <a:spLocks noGrp="1"/>
          </p:cNvSpPr>
          <p:nvPr>
            <p:ph sz="half" idx="2"/>
          </p:nvPr>
        </p:nvSpPr>
        <p:spPr/>
        <p:txBody>
          <a:bodyPr/>
          <a:lstStyle/>
          <a:p>
            <a:endParaRPr kumimoji="1" lang="zh-CN" altLang="en-US"/>
          </a:p>
        </p:txBody>
      </p:sp>
      <p:pic>
        <p:nvPicPr>
          <p:cNvPr id="5" name="图片 4">
            <a:extLst>
              <a:ext uri="{FF2B5EF4-FFF2-40B4-BE49-F238E27FC236}">
                <a16:creationId xmlns:a16="http://schemas.microsoft.com/office/drawing/2014/main" id="{50E65F05-7D5C-0846-98CE-F642C25A4D70}"/>
              </a:ext>
            </a:extLst>
          </p:cNvPr>
          <p:cNvPicPr>
            <a:picLocks noChangeAspect="1"/>
          </p:cNvPicPr>
          <p:nvPr/>
        </p:nvPicPr>
        <p:blipFill>
          <a:blip r:embed="rId2"/>
          <a:stretch>
            <a:fillRect/>
          </a:stretch>
        </p:blipFill>
        <p:spPr>
          <a:xfrm>
            <a:off x="1524000" y="0"/>
            <a:ext cx="9144000" cy="6572767"/>
          </a:xfrm>
          <a:prstGeom prst="rect">
            <a:avLst/>
          </a:prstGeom>
        </p:spPr>
      </p:pic>
    </p:spTree>
    <p:extLst>
      <p:ext uri="{BB962C8B-B14F-4D97-AF65-F5344CB8AC3E}">
        <p14:creationId xmlns:p14="http://schemas.microsoft.com/office/powerpoint/2010/main" val="2262065343"/>
      </p:ext>
    </p:extLst>
  </p:cSld>
  <p:clrMapOvr>
    <a:masterClrMapping/>
  </p:clrMapOvr>
  <mc:AlternateContent xmlns:mc="http://schemas.openxmlformats.org/markup-compatibility/2006" xmlns:p14="http://schemas.microsoft.com/office/powerpoint/2010/main">
    <mc:Choice Requires="p14">
      <p:transition spd="slow" p14:dur="2000" advTm="56272"/>
    </mc:Choice>
    <mc:Fallback xmlns="">
      <p:transition spd="slow" advTm="5627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1BD3CBE-D3D2-4241-928E-1ACCCA395C2E}"/>
              </a:ext>
            </a:extLst>
          </p:cNvPr>
          <p:cNvPicPr>
            <a:picLocks noChangeAspect="1"/>
          </p:cNvPicPr>
          <p:nvPr/>
        </p:nvPicPr>
        <p:blipFill>
          <a:blip r:embed="rId2"/>
          <a:stretch>
            <a:fillRect/>
          </a:stretch>
        </p:blipFill>
        <p:spPr>
          <a:xfrm>
            <a:off x="1447800" y="600247"/>
            <a:ext cx="9144000" cy="5657505"/>
          </a:xfrm>
          <a:prstGeom prst="rect">
            <a:avLst/>
          </a:prstGeom>
        </p:spPr>
      </p:pic>
      <p:sp>
        <p:nvSpPr>
          <p:cNvPr id="2" name="标题 1">
            <a:extLst>
              <a:ext uri="{FF2B5EF4-FFF2-40B4-BE49-F238E27FC236}">
                <a16:creationId xmlns:a16="http://schemas.microsoft.com/office/drawing/2014/main" id="{8ACD6648-DAC3-3146-80B3-6083C2004B5D}"/>
              </a:ext>
            </a:extLst>
          </p:cNvPr>
          <p:cNvSpPr>
            <a:spLocks noGrp="1"/>
          </p:cNvSpPr>
          <p:nvPr>
            <p:ph type="title"/>
          </p:nvPr>
        </p:nvSpPr>
        <p:spPr/>
        <p:txBody>
          <a:bodyPr/>
          <a:lstStyle/>
          <a:p>
            <a:endParaRPr kumimoji="1" lang="zh-CN" altLang="en-US"/>
          </a:p>
        </p:txBody>
      </p:sp>
      <p:pic>
        <p:nvPicPr>
          <p:cNvPr id="8" name="内容占位符 7">
            <a:extLst>
              <a:ext uri="{FF2B5EF4-FFF2-40B4-BE49-F238E27FC236}">
                <a16:creationId xmlns:a16="http://schemas.microsoft.com/office/drawing/2014/main" id="{A3122EE4-D27E-2E4B-9B34-BBFB14564017}"/>
              </a:ext>
            </a:extLst>
          </p:cNvPr>
          <p:cNvPicPr>
            <a:picLocks noGrp="1" noChangeAspect="1"/>
          </p:cNvPicPr>
          <p:nvPr>
            <p:ph sz="half" idx="1"/>
          </p:nvPr>
        </p:nvPicPr>
        <p:blipFill>
          <a:blip r:embed="rId3"/>
          <a:stretch>
            <a:fillRect/>
          </a:stretch>
        </p:blipFill>
        <p:spPr>
          <a:xfrm>
            <a:off x="1696453" y="4795503"/>
            <a:ext cx="762000" cy="1365250"/>
          </a:xfrm>
        </p:spPr>
      </p:pic>
      <p:sp>
        <p:nvSpPr>
          <p:cNvPr id="4" name="内容占位符 3">
            <a:extLst>
              <a:ext uri="{FF2B5EF4-FFF2-40B4-BE49-F238E27FC236}">
                <a16:creationId xmlns:a16="http://schemas.microsoft.com/office/drawing/2014/main" id="{29DC91FA-3066-E74D-BC91-BA105550048F}"/>
              </a:ext>
            </a:extLst>
          </p:cNvPr>
          <p:cNvSpPr>
            <a:spLocks noGrp="1"/>
          </p:cNvSpPr>
          <p:nvPr>
            <p:ph sz="half" idx="2"/>
          </p:nvPr>
        </p:nvSpPr>
        <p:spPr/>
        <p:txBody>
          <a:bodyPr/>
          <a:lstStyle/>
          <a:p>
            <a:endParaRPr kumimoji="1" lang="zh-CN" altLang="en-US"/>
          </a:p>
        </p:txBody>
      </p:sp>
      <p:sp>
        <p:nvSpPr>
          <p:cNvPr id="9" name="圆角矩形 8">
            <a:extLst>
              <a:ext uri="{FF2B5EF4-FFF2-40B4-BE49-F238E27FC236}">
                <a16:creationId xmlns:a16="http://schemas.microsoft.com/office/drawing/2014/main" id="{0AC60E49-F99F-3743-9267-12A9746B6CA6}"/>
              </a:ext>
            </a:extLst>
          </p:cNvPr>
          <p:cNvSpPr/>
          <p:nvPr/>
        </p:nvSpPr>
        <p:spPr>
          <a:xfrm>
            <a:off x="1696453" y="4795503"/>
            <a:ext cx="762000" cy="1381460"/>
          </a:xfrm>
          <a:prstGeom prst="roundRect">
            <a:avLst>
              <a:gd name="adj" fmla="val 5614"/>
            </a:avLst>
          </a:prstGeom>
          <a:noFill/>
          <a:ln w="317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675231930"/>
      </p:ext>
    </p:extLst>
  </p:cSld>
  <p:clrMapOvr>
    <a:masterClrMapping/>
  </p:clrMapOvr>
  <mc:AlternateContent xmlns:mc="http://schemas.openxmlformats.org/markup-compatibility/2006" xmlns:p14="http://schemas.microsoft.com/office/powerpoint/2010/main">
    <mc:Choice Requires="p14">
      <p:transition spd="slow" p14:dur="2000" advTm="18170"/>
    </mc:Choice>
    <mc:Fallback xmlns="">
      <p:transition spd="slow" advTm="1817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DF93D-D1C4-C640-97AE-C51B8FD2D1BA}"/>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DC634198-081A-C04C-A14B-9123C0509F29}"/>
              </a:ext>
            </a:extLst>
          </p:cNvPr>
          <p:cNvSpPr>
            <a:spLocks noGrp="1"/>
          </p:cNvSpPr>
          <p:nvPr>
            <p:ph sz="half" idx="1"/>
          </p:nvPr>
        </p:nvSpPr>
        <p:spPr/>
        <p:txBody>
          <a:bodyPr/>
          <a:lstStyle/>
          <a:p>
            <a:endParaRPr kumimoji="1" lang="zh-CN" altLang="en-US"/>
          </a:p>
        </p:txBody>
      </p:sp>
      <p:sp>
        <p:nvSpPr>
          <p:cNvPr id="4" name="内容占位符 3">
            <a:extLst>
              <a:ext uri="{FF2B5EF4-FFF2-40B4-BE49-F238E27FC236}">
                <a16:creationId xmlns:a16="http://schemas.microsoft.com/office/drawing/2014/main" id="{E1D2B3D0-2AEA-704B-9153-0A89240A9B2C}"/>
              </a:ext>
            </a:extLst>
          </p:cNvPr>
          <p:cNvSpPr>
            <a:spLocks noGrp="1"/>
          </p:cNvSpPr>
          <p:nvPr>
            <p:ph sz="half" idx="2"/>
          </p:nvPr>
        </p:nvSpPr>
        <p:spPr/>
        <p:txBody>
          <a:bodyPr/>
          <a:lstStyle/>
          <a:p>
            <a:endParaRPr kumimoji="1" lang="zh-CN" altLang="en-US"/>
          </a:p>
        </p:txBody>
      </p:sp>
      <p:pic>
        <p:nvPicPr>
          <p:cNvPr id="5" name="图片 4">
            <a:extLst>
              <a:ext uri="{FF2B5EF4-FFF2-40B4-BE49-F238E27FC236}">
                <a16:creationId xmlns:a16="http://schemas.microsoft.com/office/drawing/2014/main" id="{F2991E06-CEDF-D647-88D9-1501C7B61B72}"/>
              </a:ext>
            </a:extLst>
          </p:cNvPr>
          <p:cNvPicPr>
            <a:picLocks noChangeAspect="1"/>
          </p:cNvPicPr>
          <p:nvPr/>
        </p:nvPicPr>
        <p:blipFill>
          <a:blip r:embed="rId2"/>
          <a:stretch>
            <a:fillRect/>
          </a:stretch>
        </p:blipFill>
        <p:spPr>
          <a:xfrm>
            <a:off x="1447800" y="365125"/>
            <a:ext cx="9144000" cy="6084476"/>
          </a:xfrm>
          <a:prstGeom prst="rect">
            <a:avLst/>
          </a:prstGeom>
        </p:spPr>
      </p:pic>
    </p:spTree>
    <p:extLst>
      <p:ext uri="{BB962C8B-B14F-4D97-AF65-F5344CB8AC3E}">
        <p14:creationId xmlns:p14="http://schemas.microsoft.com/office/powerpoint/2010/main" val="3731012019"/>
      </p:ext>
    </p:extLst>
  </p:cSld>
  <p:clrMapOvr>
    <a:masterClrMapping/>
  </p:clrMapOvr>
  <mc:AlternateContent xmlns:mc="http://schemas.openxmlformats.org/markup-compatibility/2006" xmlns:p14="http://schemas.microsoft.com/office/powerpoint/2010/main">
    <mc:Choice Requires="p14">
      <p:transition spd="slow" p14:dur="2000" advTm="19066"/>
    </mc:Choice>
    <mc:Fallback xmlns="">
      <p:transition spd="slow" advTm="1906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百度学术</a:t>
            </a:r>
          </a:p>
        </p:txBody>
      </p:sp>
      <p:sp>
        <p:nvSpPr>
          <p:cNvPr id="5" name="内容占位符 3"/>
          <p:cNvSpPr>
            <a:spLocks noGrp="1"/>
          </p:cNvSpPr>
          <p:nvPr>
            <p:ph sz="half" idx="2"/>
          </p:nvPr>
        </p:nvSpPr>
        <p:spPr>
          <a:xfrm>
            <a:off x="1633728" y="1316736"/>
            <a:ext cx="8766048" cy="5541264"/>
          </a:xfrm>
        </p:spPr>
        <p:txBody>
          <a:bodyPr>
            <a:normAutofit/>
          </a:bodyPr>
          <a:lstStyle/>
          <a:p>
            <a:r>
              <a:rPr lang="zh-CN" altLang="en-US" dirty="0">
                <a:hlinkClick r:id="rId3"/>
              </a:rPr>
              <a:t>检索地址：</a:t>
            </a:r>
            <a:r>
              <a:rPr lang="en" altLang="zh-CN" dirty="0">
                <a:hlinkClick r:id="rId4"/>
              </a:rPr>
              <a:t> http://xueshu.baidu.com/</a:t>
            </a:r>
            <a:endParaRPr lang="en-US" altLang="zh-CN" dirty="0"/>
          </a:p>
          <a:p>
            <a:endParaRPr lang="en-US" altLang="zh-CN" dirty="0"/>
          </a:p>
        </p:txBody>
      </p:sp>
    </p:spTree>
    <p:extLst>
      <p:ext uri="{BB962C8B-B14F-4D97-AF65-F5344CB8AC3E}">
        <p14:creationId xmlns:p14="http://schemas.microsoft.com/office/powerpoint/2010/main" val="3339487129"/>
      </p:ext>
    </p:extLst>
  </p:cSld>
  <p:clrMapOvr>
    <a:masterClrMapping/>
  </p:clrMapOvr>
  <mc:AlternateContent xmlns:mc="http://schemas.openxmlformats.org/markup-compatibility/2006" xmlns:p14="http://schemas.microsoft.com/office/powerpoint/2010/main">
    <mc:Choice Requires="p14">
      <p:transition spd="slow" p14:dur="2000" advTm="11857"/>
    </mc:Choice>
    <mc:Fallback xmlns="">
      <p:transition spd="slow" advTm="118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796B0-E828-FE44-92C6-3631612A3315}"/>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6BD2000F-01A8-9B43-BD56-EF1D9301C658}"/>
              </a:ext>
            </a:extLst>
          </p:cNvPr>
          <p:cNvSpPr>
            <a:spLocks noGrp="1"/>
          </p:cNvSpPr>
          <p:nvPr>
            <p:ph idx="1"/>
          </p:nvPr>
        </p:nvSpPr>
        <p:spPr/>
        <p:txBody>
          <a:bodyPr/>
          <a:lstStyle/>
          <a:p>
            <a:r>
              <a:rPr kumimoji="1" lang="zh-CN" altLang="en-US" dirty="0"/>
              <a:t>学术论文检索系统</a:t>
            </a:r>
            <a:endParaRPr kumimoji="1" lang="en-US" altLang="zh-CN" dirty="0"/>
          </a:p>
          <a:p>
            <a:pPr marL="0" indent="0">
              <a:buNone/>
            </a:pPr>
            <a:endParaRPr kumimoji="1" lang="en-US" altLang="zh-CN" dirty="0"/>
          </a:p>
          <a:p>
            <a:r>
              <a:rPr kumimoji="1" lang="zh-CN" altLang="en-US" dirty="0"/>
              <a:t>学术论文搜索引擎</a:t>
            </a:r>
            <a:endParaRPr kumimoji="1" lang="en-US" altLang="zh-CN" dirty="0"/>
          </a:p>
          <a:p>
            <a:endParaRPr kumimoji="1" lang="zh-CN" altLang="en-US" dirty="0"/>
          </a:p>
        </p:txBody>
      </p:sp>
    </p:spTree>
    <p:extLst>
      <p:ext uri="{BB962C8B-B14F-4D97-AF65-F5344CB8AC3E}">
        <p14:creationId xmlns:p14="http://schemas.microsoft.com/office/powerpoint/2010/main" val="4066695917"/>
      </p:ext>
    </p:extLst>
  </p:cSld>
  <p:clrMapOvr>
    <a:masterClrMapping/>
  </p:clrMapOvr>
  <mc:AlternateContent xmlns:mc="http://schemas.openxmlformats.org/markup-compatibility/2006" xmlns:p14="http://schemas.microsoft.com/office/powerpoint/2010/main">
    <mc:Choice Requires="p14">
      <p:transition spd="slow" p14:dur="2000" advTm="12235"/>
    </mc:Choice>
    <mc:Fallback xmlns="">
      <p:transition spd="slow" advTm="1223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百度学术</a:t>
            </a:r>
          </a:p>
        </p:txBody>
      </p:sp>
      <p:sp>
        <p:nvSpPr>
          <p:cNvPr id="5" name="内容占位符 3"/>
          <p:cNvSpPr>
            <a:spLocks noGrp="1"/>
          </p:cNvSpPr>
          <p:nvPr>
            <p:ph sz="half" idx="2"/>
          </p:nvPr>
        </p:nvSpPr>
        <p:spPr>
          <a:xfrm>
            <a:off x="1633728" y="1316736"/>
            <a:ext cx="8766048" cy="5541264"/>
          </a:xfrm>
        </p:spPr>
        <p:txBody>
          <a:bodyPr>
            <a:normAutofit/>
          </a:bodyPr>
          <a:lstStyle/>
          <a:p>
            <a:r>
              <a:rPr lang="zh-CN" altLang="en-US" dirty="0">
                <a:hlinkClick r:id="rId3"/>
              </a:rPr>
              <a:t>检索地址：</a:t>
            </a:r>
            <a:r>
              <a:rPr lang="en" altLang="zh-CN" dirty="0">
                <a:hlinkClick r:id="rId4"/>
              </a:rPr>
              <a:t> http://xueshu.baidu.com/</a:t>
            </a:r>
            <a:endParaRPr lang="en-US" altLang="zh-CN" dirty="0"/>
          </a:p>
          <a:p>
            <a:endParaRPr lang="en-US" altLang="zh-CN" dirty="0"/>
          </a:p>
        </p:txBody>
      </p:sp>
      <p:pic>
        <p:nvPicPr>
          <p:cNvPr id="7" name="图片 6">
            <a:extLst>
              <a:ext uri="{FF2B5EF4-FFF2-40B4-BE49-F238E27FC236}">
                <a16:creationId xmlns:a16="http://schemas.microsoft.com/office/drawing/2014/main" id="{B3CCA2BB-71A1-6944-8D90-76DF73B0D67B}"/>
              </a:ext>
            </a:extLst>
          </p:cNvPr>
          <p:cNvPicPr>
            <a:picLocks noChangeAspect="1"/>
          </p:cNvPicPr>
          <p:nvPr/>
        </p:nvPicPr>
        <p:blipFill rotWithShape="1">
          <a:blip r:embed="rId5"/>
          <a:srcRect t="5396"/>
          <a:stretch/>
        </p:blipFill>
        <p:spPr>
          <a:xfrm>
            <a:off x="0" y="365125"/>
            <a:ext cx="12192000" cy="5753570"/>
          </a:xfrm>
          <a:prstGeom prst="rect">
            <a:avLst/>
          </a:prstGeom>
        </p:spPr>
      </p:pic>
    </p:spTree>
    <p:extLst>
      <p:ext uri="{BB962C8B-B14F-4D97-AF65-F5344CB8AC3E}">
        <p14:creationId xmlns:p14="http://schemas.microsoft.com/office/powerpoint/2010/main" val="3563002359"/>
      </p:ext>
    </p:extLst>
  </p:cSld>
  <p:clrMapOvr>
    <a:masterClrMapping/>
  </p:clrMapOvr>
  <mc:AlternateContent xmlns:mc="http://schemas.openxmlformats.org/markup-compatibility/2006" xmlns:p14="http://schemas.microsoft.com/office/powerpoint/2010/main">
    <mc:Choice Requires="p14">
      <p:transition spd="slow" p14:dur="2000" advTm="27976"/>
    </mc:Choice>
    <mc:Fallback xmlns="">
      <p:transition spd="slow" advTm="2797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百度学术</a:t>
            </a:r>
          </a:p>
        </p:txBody>
      </p:sp>
      <p:sp>
        <p:nvSpPr>
          <p:cNvPr id="5" name="内容占位符 3"/>
          <p:cNvSpPr>
            <a:spLocks noGrp="1"/>
          </p:cNvSpPr>
          <p:nvPr>
            <p:ph sz="half" idx="2"/>
          </p:nvPr>
        </p:nvSpPr>
        <p:spPr>
          <a:xfrm>
            <a:off x="1633728" y="1316736"/>
            <a:ext cx="8766048" cy="5541264"/>
          </a:xfrm>
        </p:spPr>
        <p:txBody>
          <a:bodyPr>
            <a:normAutofit/>
          </a:bodyPr>
          <a:lstStyle/>
          <a:p>
            <a:r>
              <a:rPr lang="zh-CN" altLang="en-US" dirty="0">
                <a:hlinkClick r:id="rId3"/>
              </a:rPr>
              <a:t>检索地址：</a:t>
            </a:r>
            <a:r>
              <a:rPr lang="en" altLang="zh-CN" dirty="0">
                <a:hlinkClick r:id="rId4"/>
              </a:rPr>
              <a:t> http://xueshu.baidu.com/</a:t>
            </a:r>
            <a:endParaRPr lang="en-US" altLang="zh-CN" dirty="0"/>
          </a:p>
          <a:p>
            <a:endParaRPr lang="en-US" altLang="zh-CN" dirty="0"/>
          </a:p>
        </p:txBody>
      </p:sp>
      <p:pic>
        <p:nvPicPr>
          <p:cNvPr id="7" name="图片 6">
            <a:extLst>
              <a:ext uri="{FF2B5EF4-FFF2-40B4-BE49-F238E27FC236}">
                <a16:creationId xmlns:a16="http://schemas.microsoft.com/office/drawing/2014/main" id="{B3CCA2BB-71A1-6944-8D90-76DF73B0D67B}"/>
              </a:ext>
            </a:extLst>
          </p:cNvPr>
          <p:cNvPicPr>
            <a:picLocks noChangeAspect="1"/>
          </p:cNvPicPr>
          <p:nvPr/>
        </p:nvPicPr>
        <p:blipFill rotWithShape="1">
          <a:blip r:embed="rId5"/>
          <a:srcRect t="5396"/>
          <a:stretch/>
        </p:blipFill>
        <p:spPr>
          <a:xfrm>
            <a:off x="0" y="365125"/>
            <a:ext cx="12192000" cy="5753570"/>
          </a:xfrm>
          <a:prstGeom prst="rect">
            <a:avLst/>
          </a:prstGeom>
        </p:spPr>
      </p:pic>
      <p:pic>
        <p:nvPicPr>
          <p:cNvPr id="9" name="图片 8">
            <a:extLst>
              <a:ext uri="{FF2B5EF4-FFF2-40B4-BE49-F238E27FC236}">
                <a16:creationId xmlns:a16="http://schemas.microsoft.com/office/drawing/2014/main" id="{35CBE921-9B1C-5B45-AB3F-0964BC066000}"/>
              </a:ext>
            </a:extLst>
          </p:cNvPr>
          <p:cNvPicPr>
            <a:picLocks noChangeAspect="1"/>
          </p:cNvPicPr>
          <p:nvPr/>
        </p:nvPicPr>
        <p:blipFill>
          <a:blip r:embed="rId6"/>
          <a:stretch>
            <a:fillRect/>
          </a:stretch>
        </p:blipFill>
        <p:spPr>
          <a:xfrm>
            <a:off x="0" y="381000"/>
            <a:ext cx="12192000" cy="6096000"/>
          </a:xfrm>
          <a:prstGeom prst="rect">
            <a:avLst/>
          </a:prstGeom>
        </p:spPr>
      </p:pic>
    </p:spTree>
    <p:extLst>
      <p:ext uri="{BB962C8B-B14F-4D97-AF65-F5344CB8AC3E}">
        <p14:creationId xmlns:p14="http://schemas.microsoft.com/office/powerpoint/2010/main" val="3599620778"/>
      </p:ext>
    </p:extLst>
  </p:cSld>
  <p:clrMapOvr>
    <a:masterClrMapping/>
  </p:clrMapOvr>
  <mc:AlternateContent xmlns:mc="http://schemas.openxmlformats.org/markup-compatibility/2006" xmlns:p14="http://schemas.microsoft.com/office/powerpoint/2010/main">
    <mc:Choice Requires="p14">
      <p:transition spd="slow" p14:dur="2000" advTm="27976"/>
    </mc:Choice>
    <mc:Fallback xmlns="">
      <p:transition spd="slow" advTm="2797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Google Scholar</a:t>
            </a:r>
            <a:endParaRPr lang="zh-CN" altLang="en-US" dirty="0"/>
          </a:p>
        </p:txBody>
      </p:sp>
      <p:sp>
        <p:nvSpPr>
          <p:cNvPr id="5" name="内容占位符 3"/>
          <p:cNvSpPr>
            <a:spLocks noGrp="1"/>
          </p:cNvSpPr>
          <p:nvPr>
            <p:ph sz="half" idx="2"/>
          </p:nvPr>
        </p:nvSpPr>
        <p:spPr>
          <a:xfrm>
            <a:off x="1633728" y="1316736"/>
            <a:ext cx="8766048" cy="5541264"/>
          </a:xfrm>
        </p:spPr>
        <p:txBody>
          <a:bodyPr>
            <a:normAutofit/>
          </a:bodyPr>
          <a:lstStyle/>
          <a:p>
            <a:r>
              <a:rPr lang="zh-CN" altLang="en-US" dirty="0">
                <a:hlinkClick r:id="rId3"/>
              </a:rPr>
              <a:t>检索地址： </a:t>
            </a:r>
            <a:r>
              <a:rPr lang="en-US" altLang="zh-CN" dirty="0">
                <a:hlinkClick r:id="rId4"/>
              </a:rPr>
              <a:t>https://scholar.google.com/</a:t>
            </a:r>
            <a:endParaRPr lang="en-US" altLang="zh-CN" dirty="0"/>
          </a:p>
          <a:p>
            <a:endParaRPr lang="en-US" altLang="zh-CN" dirty="0"/>
          </a:p>
        </p:txBody>
      </p:sp>
    </p:spTree>
    <p:extLst>
      <p:ext uri="{BB962C8B-B14F-4D97-AF65-F5344CB8AC3E}">
        <p14:creationId xmlns:p14="http://schemas.microsoft.com/office/powerpoint/2010/main" val="2951443249"/>
      </p:ext>
    </p:extLst>
  </p:cSld>
  <p:clrMapOvr>
    <a:masterClrMapping/>
  </p:clrMapOvr>
  <mc:AlternateContent xmlns:mc="http://schemas.openxmlformats.org/markup-compatibility/2006" xmlns:p14="http://schemas.microsoft.com/office/powerpoint/2010/main">
    <mc:Choice Requires="p14">
      <p:transition spd="slow" p14:dur="2000" advTm="6372"/>
    </mc:Choice>
    <mc:Fallback xmlns="">
      <p:transition spd="slow" advTm="637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A331E-5BFC-174A-8996-172D2C72A8B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985864F-E4D8-E04C-844B-103080130F77}"/>
              </a:ext>
            </a:extLst>
          </p:cNvPr>
          <p:cNvSpPr>
            <a:spLocks noGrp="1"/>
          </p:cNvSpPr>
          <p:nvPr>
            <p:ph sz="half" idx="1"/>
          </p:nvPr>
        </p:nvSpPr>
        <p:spPr/>
        <p:txBody>
          <a:bodyPr/>
          <a:lstStyle/>
          <a:p>
            <a:endParaRPr kumimoji="1" lang="zh-CN" altLang="en-US"/>
          </a:p>
        </p:txBody>
      </p:sp>
      <p:sp>
        <p:nvSpPr>
          <p:cNvPr id="4" name="内容占位符 3">
            <a:extLst>
              <a:ext uri="{FF2B5EF4-FFF2-40B4-BE49-F238E27FC236}">
                <a16:creationId xmlns:a16="http://schemas.microsoft.com/office/drawing/2014/main" id="{6B2B26B3-3C9F-4C4B-93D0-3A43E01EBAFC}"/>
              </a:ext>
            </a:extLst>
          </p:cNvPr>
          <p:cNvSpPr>
            <a:spLocks noGrp="1"/>
          </p:cNvSpPr>
          <p:nvPr>
            <p:ph sz="half" idx="2"/>
          </p:nvPr>
        </p:nvSpPr>
        <p:spPr/>
        <p:txBody>
          <a:bodyPr/>
          <a:lstStyle/>
          <a:p>
            <a:endParaRPr kumimoji="1" lang="zh-CN" altLang="en-US"/>
          </a:p>
        </p:txBody>
      </p:sp>
      <p:pic>
        <p:nvPicPr>
          <p:cNvPr id="5" name="图片 4">
            <a:extLst>
              <a:ext uri="{FF2B5EF4-FFF2-40B4-BE49-F238E27FC236}">
                <a16:creationId xmlns:a16="http://schemas.microsoft.com/office/drawing/2014/main" id="{0C1FBBFC-0DCB-E848-8161-696DBFD590F0}"/>
              </a:ext>
            </a:extLst>
          </p:cNvPr>
          <p:cNvPicPr>
            <a:picLocks noChangeAspect="1"/>
          </p:cNvPicPr>
          <p:nvPr/>
        </p:nvPicPr>
        <p:blipFill>
          <a:blip r:embed="rId2"/>
          <a:stretch>
            <a:fillRect/>
          </a:stretch>
        </p:blipFill>
        <p:spPr>
          <a:xfrm>
            <a:off x="1447800" y="365125"/>
            <a:ext cx="9144000" cy="6061462"/>
          </a:xfrm>
          <a:prstGeom prst="rect">
            <a:avLst/>
          </a:prstGeom>
        </p:spPr>
      </p:pic>
    </p:spTree>
    <p:extLst>
      <p:ext uri="{BB962C8B-B14F-4D97-AF65-F5344CB8AC3E}">
        <p14:creationId xmlns:p14="http://schemas.microsoft.com/office/powerpoint/2010/main" val="3988839513"/>
      </p:ext>
    </p:extLst>
  </p:cSld>
  <p:clrMapOvr>
    <a:masterClrMapping/>
  </p:clrMapOvr>
  <mc:AlternateContent xmlns:mc="http://schemas.openxmlformats.org/markup-compatibility/2006" xmlns:p14="http://schemas.microsoft.com/office/powerpoint/2010/main">
    <mc:Choice Requires="p14">
      <p:transition spd="slow" p14:dur="2000" advTm="7083"/>
    </mc:Choice>
    <mc:Fallback xmlns="">
      <p:transition spd="slow" advTm="708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Google Scholar</a:t>
            </a:r>
            <a:endParaRPr lang="zh-CN" altLang="en-US" dirty="0"/>
          </a:p>
        </p:txBody>
      </p:sp>
      <p:sp>
        <p:nvSpPr>
          <p:cNvPr id="5" name="内容占位符 3"/>
          <p:cNvSpPr>
            <a:spLocks noGrp="1"/>
          </p:cNvSpPr>
          <p:nvPr>
            <p:ph sz="half" idx="2"/>
          </p:nvPr>
        </p:nvSpPr>
        <p:spPr>
          <a:xfrm>
            <a:off x="1633728" y="1316736"/>
            <a:ext cx="8766048" cy="5541264"/>
          </a:xfrm>
        </p:spPr>
        <p:txBody>
          <a:bodyPr>
            <a:normAutofit/>
          </a:bodyPr>
          <a:lstStyle/>
          <a:p>
            <a:r>
              <a:rPr lang="zh-CN" altLang="en-US" dirty="0">
                <a:hlinkClick r:id="rId3"/>
              </a:rPr>
              <a:t>检索地址： </a:t>
            </a:r>
            <a:r>
              <a:rPr lang="en-US" altLang="zh-CN" dirty="0">
                <a:hlinkClick r:id="rId4"/>
              </a:rPr>
              <a:t>https://scholar.google.com/</a:t>
            </a:r>
            <a:endParaRPr lang="en-US" altLang="zh-CN" dirty="0"/>
          </a:p>
          <a:p>
            <a:r>
              <a:rPr lang="zh-CN" altLang="en-US" dirty="0"/>
              <a:t>示例：搜索并下载论文</a:t>
            </a:r>
            <a:endParaRPr lang="en-US" altLang="zh-CN" dirty="0"/>
          </a:p>
          <a:p>
            <a:pPr lvl="1"/>
            <a:r>
              <a:rPr lang="zh-CN" altLang="en-US" dirty="0"/>
              <a:t>搜索并下载 </a:t>
            </a:r>
            <a:r>
              <a:rPr lang="en-US" altLang="zh-CN" dirty="0"/>
              <a:t>《</a:t>
            </a:r>
            <a:r>
              <a:rPr lang="zh-CN" altLang="en-US" dirty="0"/>
              <a:t>一种基于动态决策块的超启发式跨单元调度方法</a:t>
            </a:r>
            <a:r>
              <a:rPr lang="en-US" altLang="zh-CN" dirty="0"/>
              <a:t>》</a:t>
            </a:r>
          </a:p>
          <a:p>
            <a:endParaRPr lang="en-US" altLang="zh-CN" dirty="0"/>
          </a:p>
        </p:txBody>
      </p:sp>
    </p:spTree>
    <p:extLst>
      <p:ext uri="{BB962C8B-B14F-4D97-AF65-F5344CB8AC3E}">
        <p14:creationId xmlns:p14="http://schemas.microsoft.com/office/powerpoint/2010/main" val="1852338425"/>
      </p:ext>
    </p:extLst>
  </p:cSld>
  <p:clrMapOvr>
    <a:masterClrMapping/>
  </p:clrMapOvr>
  <mc:AlternateContent xmlns:mc="http://schemas.openxmlformats.org/markup-compatibility/2006" xmlns:p14="http://schemas.microsoft.com/office/powerpoint/2010/main">
    <mc:Choice Requires="p14">
      <p:transition spd="slow" p14:dur="2000" advTm="15304"/>
    </mc:Choice>
    <mc:Fallback xmlns="">
      <p:transition spd="slow" advTm="15304"/>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7A465-CC52-094C-94CE-A8F45DDDE3C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1C673064-2DAC-6148-B326-EA6AB446220A}"/>
              </a:ext>
            </a:extLst>
          </p:cNvPr>
          <p:cNvSpPr>
            <a:spLocks noGrp="1"/>
          </p:cNvSpPr>
          <p:nvPr>
            <p:ph sz="half" idx="1"/>
          </p:nvPr>
        </p:nvSpPr>
        <p:spPr/>
        <p:txBody>
          <a:bodyPr/>
          <a:lstStyle/>
          <a:p>
            <a:endParaRPr kumimoji="1" lang="zh-CN" altLang="en-US"/>
          </a:p>
        </p:txBody>
      </p:sp>
      <p:sp>
        <p:nvSpPr>
          <p:cNvPr id="4" name="内容占位符 3">
            <a:extLst>
              <a:ext uri="{FF2B5EF4-FFF2-40B4-BE49-F238E27FC236}">
                <a16:creationId xmlns:a16="http://schemas.microsoft.com/office/drawing/2014/main" id="{C8E8D1B0-4B0A-CE46-82EA-A5CB2763671A}"/>
              </a:ext>
            </a:extLst>
          </p:cNvPr>
          <p:cNvSpPr>
            <a:spLocks noGrp="1"/>
          </p:cNvSpPr>
          <p:nvPr>
            <p:ph sz="half" idx="2"/>
          </p:nvPr>
        </p:nvSpPr>
        <p:spPr/>
        <p:txBody>
          <a:bodyPr/>
          <a:lstStyle/>
          <a:p>
            <a:endParaRPr kumimoji="1" lang="zh-CN" altLang="en-US"/>
          </a:p>
        </p:txBody>
      </p:sp>
      <p:pic>
        <p:nvPicPr>
          <p:cNvPr id="5" name="图片 4">
            <a:extLst>
              <a:ext uri="{FF2B5EF4-FFF2-40B4-BE49-F238E27FC236}">
                <a16:creationId xmlns:a16="http://schemas.microsoft.com/office/drawing/2014/main" id="{E70C414D-035E-4748-84AC-F180DCFA5001}"/>
              </a:ext>
            </a:extLst>
          </p:cNvPr>
          <p:cNvPicPr>
            <a:picLocks noChangeAspect="1"/>
          </p:cNvPicPr>
          <p:nvPr/>
        </p:nvPicPr>
        <p:blipFill>
          <a:blip r:embed="rId2"/>
          <a:stretch>
            <a:fillRect/>
          </a:stretch>
        </p:blipFill>
        <p:spPr>
          <a:xfrm>
            <a:off x="1447800" y="549979"/>
            <a:ext cx="9144000" cy="5758042"/>
          </a:xfrm>
          <a:prstGeom prst="rect">
            <a:avLst/>
          </a:prstGeom>
        </p:spPr>
      </p:pic>
    </p:spTree>
    <p:extLst>
      <p:ext uri="{BB962C8B-B14F-4D97-AF65-F5344CB8AC3E}">
        <p14:creationId xmlns:p14="http://schemas.microsoft.com/office/powerpoint/2010/main" val="146343926"/>
      </p:ext>
    </p:extLst>
  </p:cSld>
  <p:clrMapOvr>
    <a:masterClrMapping/>
  </p:clrMapOvr>
  <mc:AlternateContent xmlns:mc="http://schemas.openxmlformats.org/markup-compatibility/2006" xmlns:p14="http://schemas.microsoft.com/office/powerpoint/2010/main">
    <mc:Choice Requires="p14">
      <p:transition spd="slow" p14:dur="2000" advTm="44792"/>
    </mc:Choice>
    <mc:Fallback xmlns="">
      <p:transition spd="slow" advTm="4479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B22-F79A-5348-B30A-12B66B0A2F8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90782D7-2821-6440-BB1B-FC2C09F548EC}"/>
              </a:ext>
            </a:extLst>
          </p:cNvPr>
          <p:cNvSpPr>
            <a:spLocks noGrp="1"/>
          </p:cNvSpPr>
          <p:nvPr>
            <p:ph sz="half" idx="1"/>
          </p:nvPr>
        </p:nvSpPr>
        <p:spPr/>
        <p:txBody>
          <a:bodyPr/>
          <a:lstStyle/>
          <a:p>
            <a:endParaRPr kumimoji="1" lang="zh-CN" altLang="en-US"/>
          </a:p>
        </p:txBody>
      </p:sp>
      <p:sp>
        <p:nvSpPr>
          <p:cNvPr id="4" name="内容占位符 3">
            <a:extLst>
              <a:ext uri="{FF2B5EF4-FFF2-40B4-BE49-F238E27FC236}">
                <a16:creationId xmlns:a16="http://schemas.microsoft.com/office/drawing/2014/main" id="{02D03927-A8E8-FD49-B0FD-230DDE3502C5}"/>
              </a:ext>
            </a:extLst>
          </p:cNvPr>
          <p:cNvSpPr>
            <a:spLocks noGrp="1"/>
          </p:cNvSpPr>
          <p:nvPr>
            <p:ph sz="half" idx="2"/>
          </p:nvPr>
        </p:nvSpPr>
        <p:spPr/>
        <p:txBody>
          <a:bodyPr/>
          <a:lstStyle/>
          <a:p>
            <a:endParaRPr kumimoji="1" lang="zh-CN" altLang="en-US"/>
          </a:p>
        </p:txBody>
      </p:sp>
      <p:pic>
        <p:nvPicPr>
          <p:cNvPr id="5" name="图片 4">
            <a:extLst>
              <a:ext uri="{FF2B5EF4-FFF2-40B4-BE49-F238E27FC236}">
                <a16:creationId xmlns:a16="http://schemas.microsoft.com/office/drawing/2014/main" id="{DC878DB8-4728-9043-A34E-25E197286DB0}"/>
              </a:ext>
            </a:extLst>
          </p:cNvPr>
          <p:cNvPicPr>
            <a:picLocks noChangeAspect="1"/>
          </p:cNvPicPr>
          <p:nvPr/>
        </p:nvPicPr>
        <p:blipFill>
          <a:blip r:embed="rId2"/>
          <a:stretch>
            <a:fillRect/>
          </a:stretch>
        </p:blipFill>
        <p:spPr>
          <a:xfrm>
            <a:off x="775290" y="908895"/>
            <a:ext cx="10489020" cy="5168640"/>
          </a:xfrm>
          <a:prstGeom prst="rect">
            <a:avLst/>
          </a:prstGeom>
        </p:spPr>
      </p:pic>
    </p:spTree>
    <p:extLst>
      <p:ext uri="{BB962C8B-B14F-4D97-AF65-F5344CB8AC3E}">
        <p14:creationId xmlns:p14="http://schemas.microsoft.com/office/powerpoint/2010/main" val="2079178373"/>
      </p:ext>
    </p:extLst>
  </p:cSld>
  <p:clrMapOvr>
    <a:masterClrMapping/>
  </p:clrMapOvr>
  <mc:AlternateContent xmlns:mc="http://schemas.openxmlformats.org/markup-compatibility/2006" xmlns:p14="http://schemas.microsoft.com/office/powerpoint/2010/main">
    <mc:Choice Requires="p14">
      <p:transition spd="slow" p14:dur="2000" advTm="77401"/>
    </mc:Choice>
    <mc:Fallback xmlns="">
      <p:transition spd="slow" advTm="7740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A2BE2-AFA9-EF46-9826-3A404106F5DF}"/>
              </a:ext>
            </a:extLst>
          </p:cNvPr>
          <p:cNvSpPr>
            <a:spLocks noGrp="1"/>
          </p:cNvSpPr>
          <p:nvPr>
            <p:ph type="title"/>
          </p:nvPr>
        </p:nvSpPr>
        <p:spPr/>
        <p:txBody>
          <a:bodyPr/>
          <a:lstStyle/>
          <a:p>
            <a:r>
              <a:rPr kumimoji="1" lang="zh-CN" altLang="en-US" dirty="0"/>
              <a:t>检索系统</a:t>
            </a:r>
          </a:p>
        </p:txBody>
      </p:sp>
      <p:sp>
        <p:nvSpPr>
          <p:cNvPr id="3" name="内容占位符 2">
            <a:extLst>
              <a:ext uri="{FF2B5EF4-FFF2-40B4-BE49-F238E27FC236}">
                <a16:creationId xmlns:a16="http://schemas.microsoft.com/office/drawing/2014/main" id="{17B757B6-CFA8-5F47-BB04-33B74176C261}"/>
              </a:ext>
            </a:extLst>
          </p:cNvPr>
          <p:cNvSpPr>
            <a:spLocks noGrp="1"/>
          </p:cNvSpPr>
          <p:nvPr>
            <p:ph idx="1"/>
          </p:nvPr>
        </p:nvSpPr>
        <p:spPr/>
        <p:txBody>
          <a:bodyPr>
            <a:normAutofit/>
          </a:bodyPr>
          <a:lstStyle/>
          <a:p>
            <a:r>
              <a:rPr kumimoji="1" lang="en-US" altLang="zh-CN" dirty="0"/>
              <a:t>SCI</a:t>
            </a:r>
          </a:p>
          <a:p>
            <a:endParaRPr kumimoji="1" lang="en-US" altLang="zh-CN" dirty="0"/>
          </a:p>
          <a:p>
            <a:r>
              <a:rPr kumimoji="1" lang="en-US" altLang="zh-CN" dirty="0"/>
              <a:t>EI</a:t>
            </a:r>
          </a:p>
          <a:p>
            <a:endParaRPr kumimoji="1" lang="en-US" altLang="zh-CN" dirty="0"/>
          </a:p>
          <a:p>
            <a:r>
              <a:rPr kumimoji="1" lang="en-US" altLang="zh-CN" dirty="0"/>
              <a:t>IEEE</a:t>
            </a:r>
          </a:p>
        </p:txBody>
      </p:sp>
    </p:spTree>
    <p:extLst>
      <p:ext uri="{BB962C8B-B14F-4D97-AF65-F5344CB8AC3E}">
        <p14:creationId xmlns:p14="http://schemas.microsoft.com/office/powerpoint/2010/main" val="2771924480"/>
      </p:ext>
    </p:extLst>
  </p:cSld>
  <p:clrMapOvr>
    <a:masterClrMapping/>
  </p:clrMapOvr>
  <mc:AlternateContent xmlns:mc="http://schemas.openxmlformats.org/markup-compatibility/2006" xmlns:p14="http://schemas.microsoft.com/office/powerpoint/2010/main">
    <mc:Choice Requires="p14">
      <p:transition spd="slow" p14:dur="2000" advTm="34169"/>
    </mc:Choice>
    <mc:Fallback xmlns="">
      <p:transition spd="slow" advTm="3416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87BB3-FEC5-8C44-9643-73EAB37092B0}"/>
              </a:ext>
            </a:extLst>
          </p:cNvPr>
          <p:cNvSpPr>
            <a:spLocks noGrp="1"/>
          </p:cNvSpPr>
          <p:nvPr>
            <p:ph type="title"/>
          </p:nvPr>
        </p:nvSpPr>
        <p:spPr/>
        <p:txBody>
          <a:bodyPr/>
          <a:lstStyle/>
          <a:p>
            <a:r>
              <a:rPr kumimoji="1" lang="en-US" altLang="zh-CN" dirty="0"/>
              <a:t>SCI-</a:t>
            </a:r>
            <a:r>
              <a:rPr lang="en-US" altLang="zh-CN" dirty="0"/>
              <a:t>Science Citation Index</a:t>
            </a:r>
            <a:br>
              <a:rPr lang="zh-CN" altLang="en-US" dirty="0"/>
            </a:br>
            <a:endParaRPr kumimoji="1" lang="zh-CN" altLang="en-US" dirty="0"/>
          </a:p>
        </p:txBody>
      </p:sp>
      <p:sp>
        <p:nvSpPr>
          <p:cNvPr id="3" name="内容占位符 2">
            <a:extLst>
              <a:ext uri="{FF2B5EF4-FFF2-40B4-BE49-F238E27FC236}">
                <a16:creationId xmlns:a16="http://schemas.microsoft.com/office/drawing/2014/main" id="{29330923-8EDD-9341-9596-C3F55073AEDB}"/>
              </a:ext>
            </a:extLst>
          </p:cNvPr>
          <p:cNvSpPr>
            <a:spLocks noGrp="1"/>
          </p:cNvSpPr>
          <p:nvPr>
            <p:ph idx="1"/>
          </p:nvPr>
        </p:nvSpPr>
        <p:spPr>
          <a:xfrm>
            <a:off x="838200" y="1477961"/>
            <a:ext cx="10515600" cy="5014913"/>
          </a:xfrm>
        </p:spPr>
        <p:txBody>
          <a:bodyPr>
            <a:normAutofit/>
          </a:bodyPr>
          <a:lstStyle/>
          <a:p>
            <a:pPr indent="457200">
              <a:lnSpc>
                <a:spcPct val="160000"/>
              </a:lnSpc>
              <a:buNone/>
            </a:pPr>
            <a:r>
              <a:rPr lang="en-US" altLang="zh-CN" dirty="0"/>
              <a:t>《</a:t>
            </a:r>
            <a:r>
              <a:rPr lang="zh-CN" altLang="en-US" dirty="0"/>
              <a:t>科学引文索引</a:t>
            </a:r>
            <a:r>
              <a:rPr lang="en-US" altLang="zh-CN" dirty="0"/>
              <a:t>》(Science Citation Index,</a:t>
            </a:r>
            <a:r>
              <a:rPr lang="zh-CN" altLang="en-US" dirty="0"/>
              <a:t> </a:t>
            </a:r>
            <a:r>
              <a:rPr lang="en-US" altLang="zh-CN" dirty="0"/>
              <a:t>SCI)</a:t>
            </a:r>
            <a:r>
              <a:rPr lang="zh-CN" altLang="en-US" dirty="0"/>
              <a:t>是由美国科学信息研究所</a:t>
            </a:r>
            <a:r>
              <a:rPr lang="en-US" altLang="zh-CN" dirty="0"/>
              <a:t>1961</a:t>
            </a:r>
            <a:r>
              <a:rPr lang="zh-CN" altLang="en-US" dirty="0"/>
              <a:t>年创办出版的引文数据库，所收录期刊的内容主要涉及数、理、化、农、林、医、生物等基础科学研究领域，选用刊物来源于</a:t>
            </a:r>
            <a:r>
              <a:rPr lang="en-US" altLang="zh-CN" dirty="0"/>
              <a:t>40</a:t>
            </a:r>
            <a:r>
              <a:rPr lang="zh-CN" altLang="en-US" dirty="0"/>
              <a:t>多个国家，</a:t>
            </a:r>
            <a:r>
              <a:rPr lang="en-US" altLang="zh-CN" dirty="0"/>
              <a:t>50</a:t>
            </a:r>
            <a:r>
              <a:rPr lang="zh-CN" altLang="en-US" dirty="0"/>
              <a:t>多种文字。</a:t>
            </a:r>
            <a:endParaRPr lang="en-US" altLang="zh-CN" dirty="0"/>
          </a:p>
          <a:p>
            <a:pPr indent="457200">
              <a:lnSpc>
                <a:spcPct val="160000"/>
              </a:lnSpc>
              <a:buNone/>
            </a:pPr>
            <a:r>
              <a:rPr lang="en-US" altLang="zh-CN" dirty="0"/>
              <a:t>SCI</a:t>
            </a:r>
            <a:r>
              <a:rPr lang="zh-CN" altLang="en-US" dirty="0"/>
              <a:t>作为综合性检索刊物，尤其能反映</a:t>
            </a:r>
            <a:r>
              <a:rPr lang="zh-CN" altLang="en-US" b="1" dirty="0"/>
              <a:t>自然科学研究</a:t>
            </a:r>
            <a:r>
              <a:rPr lang="zh-CN" altLang="en-US" dirty="0"/>
              <a:t>的学术水平，是目前国际上三大检索系统中最著名的一种。</a:t>
            </a:r>
            <a:endParaRPr lang="en-US" altLang="zh-CN" dirty="0"/>
          </a:p>
          <a:p>
            <a:pPr indent="457200">
              <a:lnSpc>
                <a:spcPct val="160000"/>
              </a:lnSpc>
            </a:pPr>
            <a:endParaRPr kumimoji="1" lang="zh-CN" altLang="en-US" dirty="0"/>
          </a:p>
        </p:txBody>
      </p:sp>
    </p:spTree>
    <p:extLst>
      <p:ext uri="{BB962C8B-B14F-4D97-AF65-F5344CB8AC3E}">
        <p14:creationId xmlns:p14="http://schemas.microsoft.com/office/powerpoint/2010/main" val="4141402550"/>
      </p:ext>
    </p:extLst>
  </p:cSld>
  <p:clrMapOvr>
    <a:masterClrMapping/>
  </p:clrMapOvr>
  <mc:AlternateContent xmlns:mc="http://schemas.openxmlformats.org/markup-compatibility/2006" xmlns:p14="http://schemas.microsoft.com/office/powerpoint/2010/main">
    <mc:Choice Requires="p14">
      <p:transition spd="slow" p14:dur="2000" advTm="70928"/>
    </mc:Choice>
    <mc:Fallback xmlns="">
      <p:transition spd="slow" advTm="7092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6B87C-0BE6-8845-A970-092976749F7E}"/>
              </a:ext>
            </a:extLst>
          </p:cNvPr>
          <p:cNvSpPr>
            <a:spLocks noGrp="1"/>
          </p:cNvSpPr>
          <p:nvPr>
            <p:ph type="title"/>
          </p:nvPr>
        </p:nvSpPr>
        <p:spPr/>
        <p:txBody>
          <a:bodyPr/>
          <a:lstStyle/>
          <a:p>
            <a:r>
              <a:rPr kumimoji="1" lang="zh-CN" altLang="en-US" dirty="0"/>
              <a:t>评价标准</a:t>
            </a:r>
          </a:p>
        </p:txBody>
      </p:sp>
      <p:sp>
        <p:nvSpPr>
          <p:cNvPr id="3" name="内容占位符 2">
            <a:extLst>
              <a:ext uri="{FF2B5EF4-FFF2-40B4-BE49-F238E27FC236}">
                <a16:creationId xmlns:a16="http://schemas.microsoft.com/office/drawing/2014/main" id="{4AAA2885-4800-7742-B3CB-EEFA3B60347B}"/>
              </a:ext>
            </a:extLst>
          </p:cNvPr>
          <p:cNvSpPr>
            <a:spLocks noGrp="1"/>
          </p:cNvSpPr>
          <p:nvPr>
            <p:ph idx="1"/>
          </p:nvPr>
        </p:nvSpPr>
        <p:spPr/>
        <p:txBody>
          <a:bodyPr>
            <a:normAutofit/>
          </a:bodyPr>
          <a:lstStyle/>
          <a:p>
            <a:pPr indent="457200">
              <a:lnSpc>
                <a:spcPct val="160000"/>
              </a:lnSpc>
              <a:buNone/>
            </a:pPr>
            <a:r>
              <a:rPr lang="zh-CN" altLang="en-US" dirty="0"/>
              <a:t>期刊引用报告（</a:t>
            </a:r>
            <a:r>
              <a:rPr lang="en-US" altLang="zh-CN" dirty="0"/>
              <a:t>Journal Citation Report,</a:t>
            </a:r>
            <a:r>
              <a:rPr lang="zh-CN" altLang="en-US" dirty="0"/>
              <a:t> </a:t>
            </a:r>
            <a:r>
              <a:rPr lang="en-US" altLang="zh-CN" dirty="0"/>
              <a:t>JCR</a:t>
            </a:r>
            <a:r>
              <a:rPr lang="zh-CN" altLang="en-US" dirty="0"/>
              <a:t>），提供了一套统计数据，展示科学期刊被引用情况、发表论文数量以及论文的平均被引用情况。在 </a:t>
            </a:r>
            <a:r>
              <a:rPr lang="en-US" altLang="zh-CN" dirty="0"/>
              <a:t>JCR </a:t>
            </a:r>
            <a:r>
              <a:rPr lang="zh-CN" altLang="en-US" dirty="0"/>
              <a:t>中可以计算出每种期刊的影响因子（</a:t>
            </a:r>
            <a:r>
              <a:rPr lang="en-US" altLang="zh-CN" dirty="0"/>
              <a:t>Impact Factor,</a:t>
            </a:r>
            <a:r>
              <a:rPr lang="zh-CN" altLang="en-US" dirty="0"/>
              <a:t> </a:t>
            </a:r>
            <a:r>
              <a:rPr lang="en-US" altLang="zh-CN" dirty="0"/>
              <a:t>IF</a:t>
            </a:r>
            <a:r>
              <a:rPr lang="zh-CN" altLang="en-US" dirty="0"/>
              <a:t>）。影响因子的高低，在一定程度上可以反映一个期刊的影响力。</a:t>
            </a:r>
          </a:p>
        </p:txBody>
      </p:sp>
    </p:spTree>
    <p:extLst>
      <p:ext uri="{BB962C8B-B14F-4D97-AF65-F5344CB8AC3E}">
        <p14:creationId xmlns:p14="http://schemas.microsoft.com/office/powerpoint/2010/main" val="123070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C08B9-80E0-A847-A701-EE5321C42544}"/>
              </a:ext>
            </a:extLst>
          </p:cNvPr>
          <p:cNvSpPr>
            <a:spLocks noGrp="1"/>
          </p:cNvSpPr>
          <p:nvPr>
            <p:ph type="title"/>
          </p:nvPr>
        </p:nvSpPr>
        <p:spPr/>
        <p:txBody>
          <a:bodyPr/>
          <a:lstStyle/>
          <a:p>
            <a:r>
              <a:rPr lang="en-US" altLang="zh-CN" dirty="0"/>
              <a:t>SSCI-Social Science Citation Index</a:t>
            </a:r>
            <a:endParaRPr kumimoji="1" lang="zh-CN" altLang="en-US" dirty="0"/>
          </a:p>
        </p:txBody>
      </p:sp>
      <p:sp>
        <p:nvSpPr>
          <p:cNvPr id="3" name="内容占位符 2">
            <a:extLst>
              <a:ext uri="{FF2B5EF4-FFF2-40B4-BE49-F238E27FC236}">
                <a16:creationId xmlns:a16="http://schemas.microsoft.com/office/drawing/2014/main" id="{622A741D-C13D-0D46-A1C7-2852977FF2AF}"/>
              </a:ext>
            </a:extLst>
          </p:cNvPr>
          <p:cNvSpPr>
            <a:spLocks noGrp="1"/>
          </p:cNvSpPr>
          <p:nvPr>
            <p:ph idx="1"/>
          </p:nvPr>
        </p:nvSpPr>
        <p:spPr/>
        <p:txBody>
          <a:bodyPr>
            <a:normAutofit lnSpcReduction="10000"/>
          </a:bodyPr>
          <a:lstStyle/>
          <a:p>
            <a:pPr>
              <a:lnSpc>
                <a:spcPct val="150000"/>
              </a:lnSpc>
            </a:pPr>
            <a:r>
              <a:rPr lang="zh-CN" altLang="en-US" dirty="0"/>
              <a:t>社会科学引文索引为</a:t>
            </a:r>
            <a:r>
              <a:rPr lang="en-US" altLang="zh-CN" dirty="0"/>
              <a:t>SCI</a:t>
            </a:r>
            <a:r>
              <a:rPr lang="zh-CN" altLang="en-US" dirty="0"/>
              <a:t>的姊妹篇，亦由美国科学信息研究所创建，是可以用来对不同国家和地区的社会科学论文的数量进行统计分析的大型检索工具。</a:t>
            </a:r>
            <a:endParaRPr lang="en-US" altLang="zh-CN" dirty="0"/>
          </a:p>
          <a:p>
            <a:pPr>
              <a:lnSpc>
                <a:spcPct val="150000"/>
              </a:lnSpc>
            </a:pPr>
            <a:r>
              <a:rPr lang="en-US" altLang="zh-CN" dirty="0"/>
              <a:t>1999</a:t>
            </a:r>
            <a:r>
              <a:rPr lang="zh-CN" altLang="en-US" dirty="0"/>
              <a:t>年</a:t>
            </a:r>
            <a:r>
              <a:rPr lang="en-US" altLang="zh-CN" dirty="0"/>
              <a:t>SSCI</a:t>
            </a:r>
            <a:r>
              <a:rPr lang="zh-CN" altLang="en-US" dirty="0"/>
              <a:t>全文收录</a:t>
            </a:r>
            <a:r>
              <a:rPr lang="en-US" altLang="zh-CN" dirty="0"/>
              <a:t>1809</a:t>
            </a:r>
            <a:r>
              <a:rPr lang="zh-CN" altLang="en-US" dirty="0"/>
              <a:t>种世界最重要的社会科学期刊，内容覆盖包括人类学、法律、经济、历史、地理、心理学等</a:t>
            </a:r>
            <a:r>
              <a:rPr lang="en-US" altLang="zh-CN" dirty="0"/>
              <a:t>55</a:t>
            </a:r>
            <a:r>
              <a:rPr lang="zh-CN" altLang="en-US" dirty="0"/>
              <a:t>个领域。收录文献类型包括：研究论文，书评，专题讨论，社论，人物自传，书信等。选择收录 </a:t>
            </a:r>
            <a:r>
              <a:rPr lang="en-US" altLang="zh-CN" dirty="0"/>
              <a:t>(Selectively Covered)</a:t>
            </a:r>
            <a:r>
              <a:rPr lang="zh-CN" altLang="en-US" dirty="0"/>
              <a:t>期刊为</a:t>
            </a:r>
            <a:r>
              <a:rPr lang="en-US" altLang="zh-CN" dirty="0"/>
              <a:t>1300</a:t>
            </a:r>
            <a:r>
              <a:rPr lang="zh-CN" altLang="en-US" dirty="0"/>
              <a:t>多种。</a:t>
            </a:r>
            <a:endParaRPr kumimoji="1" lang="zh-CN" altLang="en-US" dirty="0"/>
          </a:p>
        </p:txBody>
      </p:sp>
    </p:spTree>
    <p:extLst>
      <p:ext uri="{BB962C8B-B14F-4D97-AF65-F5344CB8AC3E}">
        <p14:creationId xmlns:p14="http://schemas.microsoft.com/office/powerpoint/2010/main" val="159651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2D778-F0CD-114A-9528-070F61494115}"/>
              </a:ext>
            </a:extLst>
          </p:cNvPr>
          <p:cNvSpPr>
            <a:spLocks noGrp="1"/>
          </p:cNvSpPr>
          <p:nvPr>
            <p:ph type="title"/>
          </p:nvPr>
        </p:nvSpPr>
        <p:spPr/>
        <p:txBody>
          <a:bodyPr/>
          <a:lstStyle/>
          <a:p>
            <a:r>
              <a:rPr kumimoji="1" lang="en-US" altLang="zh-CN" dirty="0"/>
              <a:t>EI-</a:t>
            </a:r>
            <a:r>
              <a:rPr lang="en-US" altLang="zh-CN" dirty="0"/>
              <a:t>The Engineering Index</a:t>
            </a:r>
            <a:endParaRPr kumimoji="1" lang="zh-CN" altLang="en-US" dirty="0"/>
          </a:p>
        </p:txBody>
      </p:sp>
      <p:sp>
        <p:nvSpPr>
          <p:cNvPr id="3" name="内容占位符 2">
            <a:extLst>
              <a:ext uri="{FF2B5EF4-FFF2-40B4-BE49-F238E27FC236}">
                <a16:creationId xmlns:a16="http://schemas.microsoft.com/office/drawing/2014/main" id="{0322D718-DC19-AA43-B5DB-4856C6F3B290}"/>
              </a:ext>
            </a:extLst>
          </p:cNvPr>
          <p:cNvSpPr>
            <a:spLocks noGrp="1"/>
          </p:cNvSpPr>
          <p:nvPr>
            <p:ph idx="1"/>
          </p:nvPr>
        </p:nvSpPr>
        <p:spPr>
          <a:xfrm>
            <a:off x="838200" y="1609724"/>
            <a:ext cx="10515600" cy="5032376"/>
          </a:xfrm>
        </p:spPr>
        <p:txBody>
          <a:bodyPr>
            <a:normAutofit lnSpcReduction="10000"/>
          </a:bodyPr>
          <a:lstStyle/>
          <a:p>
            <a:pPr marL="0" indent="457200">
              <a:lnSpc>
                <a:spcPct val="150000"/>
              </a:lnSpc>
              <a:buNone/>
            </a:pPr>
            <a:r>
              <a:rPr lang="en-US" altLang="zh-CN" dirty="0"/>
              <a:t>《</a:t>
            </a:r>
            <a:r>
              <a:rPr lang="zh-CN" altLang="en-US" dirty="0"/>
              <a:t>工程索引</a:t>
            </a:r>
            <a:r>
              <a:rPr lang="en-US" altLang="zh-CN" dirty="0"/>
              <a:t>》</a:t>
            </a:r>
            <a:r>
              <a:rPr lang="zh-CN" altLang="en-US" dirty="0"/>
              <a:t>（</a:t>
            </a:r>
            <a:r>
              <a:rPr lang="en-US" altLang="zh-CN" dirty="0"/>
              <a:t>The Engineering Index</a:t>
            </a:r>
            <a:r>
              <a:rPr lang="zh-CN" altLang="en-US" dirty="0"/>
              <a:t>，简称</a:t>
            </a:r>
            <a:r>
              <a:rPr lang="en-US" altLang="zh-CN" dirty="0"/>
              <a:t>EI</a:t>
            </a:r>
            <a:r>
              <a:rPr lang="zh-CN" altLang="en-US" dirty="0"/>
              <a:t>）创刊于</a:t>
            </a:r>
            <a:r>
              <a:rPr lang="en-US" altLang="zh-CN" dirty="0"/>
              <a:t>1884</a:t>
            </a:r>
            <a:r>
              <a:rPr lang="zh-CN" altLang="en-US" dirty="0"/>
              <a:t>年，是美国工程信息公司</a:t>
            </a:r>
            <a:r>
              <a:rPr lang="en-US" altLang="zh-CN" dirty="0"/>
              <a:t>(Engineering</a:t>
            </a:r>
            <a:r>
              <a:rPr lang="zh-CN" altLang="en-US" dirty="0"/>
              <a:t> </a:t>
            </a:r>
            <a:r>
              <a:rPr lang="en-US" altLang="zh-CN" dirty="0"/>
              <a:t>information</a:t>
            </a:r>
            <a:r>
              <a:rPr lang="zh-CN" altLang="en-US" dirty="0"/>
              <a:t> </a:t>
            </a:r>
            <a:r>
              <a:rPr lang="en-US" altLang="zh-CN" dirty="0"/>
              <a:t>Inc.)</a:t>
            </a:r>
            <a:r>
              <a:rPr lang="zh-CN" altLang="en-US" dirty="0"/>
              <a:t>出版的著名工程技术类综合性检索工具，内容包括全部工程学科和工程活动领域的研究成果。</a:t>
            </a:r>
            <a:endParaRPr lang="en-US" altLang="zh-CN" dirty="0"/>
          </a:p>
          <a:p>
            <a:pPr marL="0" indent="457200">
              <a:lnSpc>
                <a:spcPct val="150000"/>
              </a:lnSpc>
              <a:buNone/>
            </a:pPr>
            <a:r>
              <a:rPr lang="en-US" altLang="zh-CN" dirty="0"/>
              <a:t>EI</a:t>
            </a:r>
            <a:r>
              <a:rPr lang="zh-CN" altLang="en-US" dirty="0"/>
              <a:t>每月出版</a:t>
            </a:r>
            <a:r>
              <a:rPr lang="en-US" altLang="zh-CN" dirty="0"/>
              <a:t>1</a:t>
            </a:r>
            <a:r>
              <a:rPr lang="zh-CN" altLang="en-US" dirty="0"/>
              <a:t>期，文摘</a:t>
            </a:r>
            <a:r>
              <a:rPr lang="en-US" altLang="zh-CN" dirty="0"/>
              <a:t>1.3</a:t>
            </a:r>
            <a:r>
              <a:rPr lang="zh-CN" altLang="en-US" dirty="0"/>
              <a:t>万至</a:t>
            </a:r>
            <a:r>
              <a:rPr lang="en-US" altLang="zh-CN" dirty="0"/>
              <a:t>1.4</a:t>
            </a:r>
            <a:r>
              <a:rPr lang="zh-CN" altLang="en-US" dirty="0"/>
              <a:t>万条。数据库每年新增</a:t>
            </a:r>
            <a:r>
              <a:rPr lang="en-US" altLang="zh-CN" dirty="0"/>
              <a:t>500000</a:t>
            </a:r>
            <a:r>
              <a:rPr lang="zh-CN" altLang="en-US" dirty="0"/>
              <a:t>条工程类文献，数据来自</a:t>
            </a:r>
            <a:r>
              <a:rPr lang="en-US" altLang="zh-CN" dirty="0"/>
              <a:t>5100</a:t>
            </a:r>
            <a:r>
              <a:rPr lang="zh-CN" altLang="en-US" dirty="0"/>
              <a:t>种工程类期刊、会议论文和技术报告，原始文献来自</a:t>
            </a:r>
            <a:r>
              <a:rPr lang="en-US" altLang="zh-CN" dirty="0"/>
              <a:t>40</a:t>
            </a:r>
            <a:r>
              <a:rPr lang="zh-CN" altLang="en-US" dirty="0"/>
              <a:t>余个国家，涉及的语言多达</a:t>
            </a:r>
            <a:r>
              <a:rPr lang="en-US" altLang="zh-CN" dirty="0"/>
              <a:t>39</a:t>
            </a:r>
            <a:r>
              <a:rPr lang="zh-CN" altLang="en-US" dirty="0"/>
              <a:t>种，其中</a:t>
            </a:r>
            <a:r>
              <a:rPr lang="en-US" altLang="zh-CN" dirty="0"/>
              <a:t>3600</a:t>
            </a:r>
            <a:r>
              <a:rPr lang="zh-CN" altLang="en-US" dirty="0"/>
              <a:t>种有文摘。年报道文献量</a:t>
            </a:r>
            <a:r>
              <a:rPr lang="en-US" altLang="zh-CN" dirty="0"/>
              <a:t>16</a:t>
            </a:r>
            <a:r>
              <a:rPr lang="zh-CN" altLang="en-US" dirty="0"/>
              <a:t>万余条。</a:t>
            </a:r>
            <a:endParaRPr kumimoji="1" lang="zh-CN" altLang="en-US" dirty="0"/>
          </a:p>
        </p:txBody>
      </p:sp>
    </p:spTree>
    <p:extLst>
      <p:ext uri="{BB962C8B-B14F-4D97-AF65-F5344CB8AC3E}">
        <p14:creationId xmlns:p14="http://schemas.microsoft.com/office/powerpoint/2010/main" val="2660090411"/>
      </p:ext>
    </p:extLst>
  </p:cSld>
  <p:clrMapOvr>
    <a:masterClrMapping/>
  </p:clrMapOvr>
  <mc:AlternateContent xmlns:mc="http://schemas.openxmlformats.org/markup-compatibility/2006" xmlns:p14="http://schemas.microsoft.com/office/powerpoint/2010/main">
    <mc:Choice Requires="p14">
      <p:transition spd="slow" p14:dur="2000" advTm="70553"/>
    </mc:Choice>
    <mc:Fallback xmlns="">
      <p:transition spd="slow" advTm="7055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D856F-42E0-F743-AB0D-ECADC50019C3}"/>
              </a:ext>
            </a:extLst>
          </p:cNvPr>
          <p:cNvSpPr>
            <a:spLocks noGrp="1"/>
          </p:cNvSpPr>
          <p:nvPr>
            <p:ph type="title"/>
          </p:nvPr>
        </p:nvSpPr>
        <p:spPr>
          <a:xfrm>
            <a:off x="468922" y="500062"/>
            <a:ext cx="12121662" cy="1325563"/>
          </a:xfrm>
        </p:spPr>
        <p:txBody>
          <a:bodyPr/>
          <a:lstStyle/>
          <a:p>
            <a:r>
              <a:rPr kumimoji="1" lang="en-US" altLang="zh-CN" dirty="0"/>
              <a:t>ISTP-</a:t>
            </a:r>
            <a:r>
              <a:rPr lang="en" altLang="zh-CN" dirty="0"/>
              <a:t>Index to Scientific &amp; Technical Proceedings</a:t>
            </a:r>
            <a:endParaRPr kumimoji="1" lang="zh-CN" altLang="en-US" dirty="0"/>
          </a:p>
        </p:txBody>
      </p:sp>
      <p:sp>
        <p:nvSpPr>
          <p:cNvPr id="3" name="内容占位符 2">
            <a:extLst>
              <a:ext uri="{FF2B5EF4-FFF2-40B4-BE49-F238E27FC236}">
                <a16:creationId xmlns:a16="http://schemas.microsoft.com/office/drawing/2014/main" id="{9AAFE090-A2E0-F448-9A61-C859E8E9CCF8}"/>
              </a:ext>
            </a:extLst>
          </p:cNvPr>
          <p:cNvSpPr>
            <a:spLocks noGrp="1"/>
          </p:cNvSpPr>
          <p:nvPr>
            <p:ph idx="1"/>
          </p:nvPr>
        </p:nvSpPr>
        <p:spPr/>
        <p:txBody>
          <a:bodyPr/>
          <a:lstStyle/>
          <a:p>
            <a:pPr>
              <a:lnSpc>
                <a:spcPct val="150000"/>
              </a:lnSpc>
            </a:pPr>
            <a:r>
              <a:rPr lang="zh-CN" altLang="en-US" dirty="0"/>
              <a:t>科技会议录索引（（</a:t>
            </a:r>
            <a:r>
              <a:rPr lang="en-US" altLang="zh-CN" dirty="0"/>
              <a:t>Index to Scientific &amp; Technical Proceedings</a:t>
            </a:r>
            <a:r>
              <a:rPr lang="zh-CN" altLang="en-US" dirty="0"/>
              <a:t>，简称</a:t>
            </a:r>
            <a:r>
              <a:rPr lang="en-US" altLang="zh-CN" dirty="0"/>
              <a:t>ISTP</a:t>
            </a:r>
            <a:r>
              <a:rPr lang="zh-CN" altLang="en-US" dirty="0"/>
              <a:t>）创刊于</a:t>
            </a:r>
            <a:r>
              <a:rPr lang="en-US" altLang="zh-CN" dirty="0"/>
              <a:t>1978</a:t>
            </a:r>
            <a:r>
              <a:rPr lang="zh-CN" altLang="en-US" dirty="0"/>
              <a:t>年，由美国科学情报研究所编辑出版。</a:t>
            </a:r>
            <a:endParaRPr lang="en-US" altLang="zh-CN" dirty="0"/>
          </a:p>
          <a:p>
            <a:pPr>
              <a:lnSpc>
                <a:spcPct val="150000"/>
              </a:lnSpc>
            </a:pPr>
            <a:r>
              <a:rPr lang="zh-CN" altLang="en-US" dirty="0"/>
              <a:t>该索引收录生命科学、物理与化学科学、农业、生物和环境科学、工程技术和应用科学等学科的会议文献，包括一般性会议、座谈会、研究会、讨论会、发表会等。其中工程技术与应用科学类文献约占</a:t>
            </a:r>
            <a:r>
              <a:rPr lang="en-US" altLang="zh-CN" dirty="0"/>
              <a:t>35%</a:t>
            </a:r>
            <a:r>
              <a:rPr lang="zh-CN" altLang="en-US" dirty="0"/>
              <a:t>，其他涉及学科基本与</a:t>
            </a:r>
            <a:r>
              <a:rPr lang="en-US" altLang="zh-CN" dirty="0"/>
              <a:t>SCI</a:t>
            </a:r>
            <a:r>
              <a:rPr lang="zh-CN" altLang="en-US" dirty="0"/>
              <a:t>相同。</a:t>
            </a:r>
            <a:endParaRPr kumimoji="1" lang="zh-CN" altLang="en-US" dirty="0"/>
          </a:p>
        </p:txBody>
      </p:sp>
    </p:spTree>
    <p:extLst>
      <p:ext uri="{BB962C8B-B14F-4D97-AF65-F5344CB8AC3E}">
        <p14:creationId xmlns:p14="http://schemas.microsoft.com/office/powerpoint/2010/main" val="354851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FBAC1-0A98-6F40-8402-F9225B0DCB23}"/>
              </a:ext>
            </a:extLst>
          </p:cNvPr>
          <p:cNvSpPr>
            <a:spLocks noGrp="1"/>
          </p:cNvSpPr>
          <p:nvPr>
            <p:ph type="title"/>
          </p:nvPr>
        </p:nvSpPr>
        <p:spPr>
          <a:xfrm>
            <a:off x="838200" y="365125"/>
            <a:ext cx="11353800" cy="1325563"/>
          </a:xfrm>
        </p:spPr>
        <p:txBody>
          <a:bodyPr>
            <a:normAutofit fontScale="90000"/>
          </a:bodyPr>
          <a:lstStyle/>
          <a:p>
            <a:r>
              <a:rPr kumimoji="1" lang="en-US" altLang="zh-CN" dirty="0"/>
              <a:t>IEEE-</a:t>
            </a:r>
            <a:r>
              <a:rPr lang="en-US" altLang="zh-CN" dirty="0"/>
              <a:t>Institute of Electrical and Electronics Engineers</a:t>
            </a:r>
            <a:br>
              <a:rPr lang="zh-CN" altLang="en-US" dirty="0"/>
            </a:br>
            <a:endParaRPr kumimoji="1" lang="zh-CN" altLang="en-US" dirty="0"/>
          </a:p>
        </p:txBody>
      </p:sp>
      <p:sp>
        <p:nvSpPr>
          <p:cNvPr id="3" name="内容占位符 2">
            <a:extLst>
              <a:ext uri="{FF2B5EF4-FFF2-40B4-BE49-F238E27FC236}">
                <a16:creationId xmlns:a16="http://schemas.microsoft.com/office/drawing/2014/main" id="{316ECABA-8D78-E245-B679-1CC30D5F7034}"/>
              </a:ext>
            </a:extLst>
          </p:cNvPr>
          <p:cNvSpPr>
            <a:spLocks noGrp="1"/>
          </p:cNvSpPr>
          <p:nvPr>
            <p:ph idx="1"/>
          </p:nvPr>
        </p:nvSpPr>
        <p:spPr>
          <a:xfrm>
            <a:off x="838200" y="1295400"/>
            <a:ext cx="10515600" cy="5562600"/>
          </a:xfrm>
        </p:spPr>
        <p:txBody>
          <a:bodyPr>
            <a:normAutofit/>
          </a:bodyPr>
          <a:lstStyle/>
          <a:p>
            <a:pPr marL="0" indent="457200">
              <a:lnSpc>
                <a:spcPct val="160000"/>
              </a:lnSpc>
              <a:buNone/>
            </a:pPr>
            <a:r>
              <a:rPr lang="zh-CN" altLang="en-US" dirty="0"/>
              <a:t>美国电气和电子工程师协会</a:t>
            </a:r>
            <a:r>
              <a:rPr lang="zh-CN" altLang="en" dirty="0"/>
              <a:t>（</a:t>
            </a:r>
            <a:r>
              <a:rPr lang="en" altLang="zh-CN" dirty="0"/>
              <a:t>Institute of Electrical and Electronics Engineers</a:t>
            </a:r>
            <a:r>
              <a:rPr lang="en-US" altLang="zh-CN" dirty="0"/>
              <a:t>, IEEE</a:t>
            </a:r>
            <a:r>
              <a:rPr lang="zh-CN" altLang="en" dirty="0"/>
              <a:t>）</a:t>
            </a:r>
            <a:r>
              <a:rPr lang="zh-CN" altLang="en-US" dirty="0"/>
              <a:t>创立于</a:t>
            </a:r>
            <a:r>
              <a:rPr lang="en-US" altLang="zh-CN" dirty="0"/>
              <a:t>1963</a:t>
            </a:r>
            <a:r>
              <a:rPr lang="zh-CN" altLang="en-US" dirty="0"/>
              <a:t>年，是一个国际性的电子技术与信息科学工程师的协会，也是目前全球最大的非营利性专业技术学会，拥有来自</a:t>
            </a:r>
            <a:r>
              <a:rPr lang="en-US" altLang="zh-CN" dirty="0"/>
              <a:t>175</a:t>
            </a:r>
            <a:r>
              <a:rPr lang="zh-CN" altLang="en-US" dirty="0"/>
              <a:t>个国家的</a:t>
            </a:r>
            <a:r>
              <a:rPr lang="en-US" altLang="zh-CN" dirty="0"/>
              <a:t>43</a:t>
            </a:r>
            <a:r>
              <a:rPr lang="zh-CN" altLang="en-US" dirty="0"/>
              <a:t>万会员</a:t>
            </a:r>
            <a:r>
              <a:rPr lang="en-US" altLang="zh-CN" dirty="0"/>
              <a:t>(</a:t>
            </a:r>
            <a:r>
              <a:rPr lang="zh-CN" altLang="en-US" dirty="0"/>
              <a:t>截至</a:t>
            </a:r>
            <a:r>
              <a:rPr lang="en-US" altLang="zh-CN" dirty="0"/>
              <a:t>2019</a:t>
            </a:r>
            <a:r>
              <a:rPr lang="zh-CN" altLang="en-US" dirty="0"/>
              <a:t>年</a:t>
            </a:r>
            <a:r>
              <a:rPr lang="en-US" altLang="zh-CN" dirty="0"/>
              <a:t>6</a:t>
            </a:r>
            <a:r>
              <a:rPr lang="zh-CN" altLang="en-US" dirty="0"/>
              <a:t>月</a:t>
            </a:r>
            <a:r>
              <a:rPr lang="en-US" altLang="zh-CN" dirty="0"/>
              <a:t>)</a:t>
            </a:r>
            <a:r>
              <a:rPr lang="zh-CN" altLang="en-US" dirty="0"/>
              <a:t>。</a:t>
            </a:r>
            <a:endParaRPr lang="en-US" altLang="zh-CN" dirty="0"/>
          </a:p>
          <a:p>
            <a:pPr marL="0" indent="457200">
              <a:lnSpc>
                <a:spcPct val="160000"/>
              </a:lnSpc>
              <a:buNone/>
            </a:pPr>
            <a:r>
              <a:rPr lang="en-US" altLang="zh-CN" dirty="0"/>
              <a:t>IEEE</a:t>
            </a:r>
            <a:r>
              <a:rPr lang="zh-CN" altLang="en-US" dirty="0"/>
              <a:t>大部分成员是电子工程师、计算机工程师和计算机科学家</a:t>
            </a:r>
            <a:r>
              <a:rPr lang="en-US" altLang="zh-CN" dirty="0"/>
              <a:t>,</a:t>
            </a:r>
            <a:r>
              <a:rPr lang="zh-CN" altLang="en-US" dirty="0"/>
              <a:t>作为全球最大的专业技术组织，</a:t>
            </a:r>
            <a:r>
              <a:rPr lang="en-US" altLang="zh-CN" dirty="0"/>
              <a:t>IEEE</a:t>
            </a:r>
            <a:r>
              <a:rPr lang="zh-CN" altLang="en-US" dirty="0"/>
              <a:t>在电气及电子工程、计算机、通信等领域发表的技术文献数量占全球同类文献的</a:t>
            </a:r>
            <a:r>
              <a:rPr lang="en-US" altLang="zh-CN" dirty="0"/>
              <a:t>30%.</a:t>
            </a:r>
            <a:endParaRPr kumimoji="1" lang="zh-CN" altLang="en-US" dirty="0"/>
          </a:p>
        </p:txBody>
      </p:sp>
    </p:spTree>
    <p:extLst>
      <p:ext uri="{BB962C8B-B14F-4D97-AF65-F5344CB8AC3E}">
        <p14:creationId xmlns:p14="http://schemas.microsoft.com/office/powerpoint/2010/main" val="3596771547"/>
      </p:ext>
    </p:extLst>
  </p:cSld>
  <p:clrMapOvr>
    <a:masterClrMapping/>
  </p:clrMapOvr>
  <mc:AlternateContent xmlns:mc="http://schemas.openxmlformats.org/markup-compatibility/2006" xmlns:p14="http://schemas.microsoft.com/office/powerpoint/2010/main">
    <mc:Choice Requires="p14">
      <p:transition spd="slow" p14:dur="2000" advTm="102701"/>
    </mc:Choice>
    <mc:Fallback xmlns="">
      <p:transition spd="slow" advTm="102701"/>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1160</Words>
  <Application>Microsoft Office PowerPoint</Application>
  <PresentationFormat>宽屏</PresentationFormat>
  <Paragraphs>73</Paragraphs>
  <Slides>26</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等线</vt:lpstr>
      <vt:lpstr>等线 Light</vt:lpstr>
      <vt:lpstr>Arial</vt:lpstr>
      <vt:lpstr>Office 主题​​</vt:lpstr>
      <vt:lpstr>文献检索</vt:lpstr>
      <vt:lpstr>目录</vt:lpstr>
      <vt:lpstr>检索系统</vt:lpstr>
      <vt:lpstr>SCI-Science Citation Index </vt:lpstr>
      <vt:lpstr>评价标准</vt:lpstr>
      <vt:lpstr>SSCI-Social Science Citation Index</vt:lpstr>
      <vt:lpstr>EI-The Engineering Index</vt:lpstr>
      <vt:lpstr>ISTP-Index to Scientific &amp; Technical Proceedings</vt:lpstr>
      <vt:lpstr>IEEE-Institute of Electrical and Electronics Engineers </vt:lpstr>
      <vt:lpstr>学术搜索引擎</vt:lpstr>
      <vt:lpstr>学校图书馆</vt:lpstr>
      <vt:lpstr>学校图书馆</vt:lpstr>
      <vt:lpstr>Web of Science</vt:lpstr>
      <vt:lpstr>PowerPoint 演示文稿</vt:lpstr>
      <vt:lpstr>Web of Science</vt:lpstr>
      <vt:lpstr>PowerPoint 演示文稿</vt:lpstr>
      <vt:lpstr>PowerPoint 演示文稿</vt:lpstr>
      <vt:lpstr>PowerPoint 演示文稿</vt:lpstr>
      <vt:lpstr>百度学术</vt:lpstr>
      <vt:lpstr>百度学术</vt:lpstr>
      <vt:lpstr>百度学术</vt:lpstr>
      <vt:lpstr>Google Scholar</vt:lpstr>
      <vt:lpstr>PowerPoint 演示文稿</vt:lpstr>
      <vt:lpstr>Google Scholar</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文献检索</dc:title>
  <dc:creator>靳 洪博</dc:creator>
  <cp:lastModifiedBy>靳 洪博</cp:lastModifiedBy>
  <cp:revision>1</cp:revision>
  <dcterms:created xsi:type="dcterms:W3CDTF">2022-03-07T07:07:48Z</dcterms:created>
  <dcterms:modified xsi:type="dcterms:W3CDTF">2022-03-07T08:18:51Z</dcterms:modified>
</cp:coreProperties>
</file>