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423" r:id="rId2"/>
    <p:sldId id="392" r:id="rId3"/>
    <p:sldId id="424" r:id="rId4"/>
    <p:sldId id="367" r:id="rId5"/>
    <p:sldId id="425" r:id="rId6"/>
    <p:sldId id="519" r:id="rId7"/>
    <p:sldId id="433" r:id="rId8"/>
    <p:sldId id="675" r:id="rId9"/>
    <p:sldId id="383" r:id="rId10"/>
    <p:sldId id="369" r:id="rId11"/>
    <p:sldId id="434" r:id="rId12"/>
    <p:sldId id="427" r:id="rId13"/>
    <p:sldId id="428" r:id="rId14"/>
    <p:sldId id="431" r:id="rId15"/>
    <p:sldId id="432" r:id="rId16"/>
    <p:sldId id="376" r:id="rId17"/>
    <p:sldId id="429" r:id="rId18"/>
    <p:sldId id="378" r:id="rId19"/>
    <p:sldId id="366" r:id="rId20"/>
    <p:sldId id="435" r:id="rId21"/>
    <p:sldId id="436" r:id="rId22"/>
    <p:sldId id="437" r:id="rId23"/>
    <p:sldId id="379" r:id="rId24"/>
    <p:sldId id="381" r:id="rId25"/>
    <p:sldId id="343" r:id="rId26"/>
    <p:sldId id="386" r:id="rId27"/>
    <p:sldId id="387" r:id="rId28"/>
    <p:sldId id="382" r:id="rId29"/>
    <p:sldId id="678" r:id="rId30"/>
    <p:sldId id="679" r:id="rId31"/>
    <p:sldId id="680" r:id="rId32"/>
    <p:sldId id="681" r:id="rId33"/>
    <p:sldId id="682" r:id="rId34"/>
    <p:sldId id="380" r:id="rId35"/>
    <p:sldId id="357" r:id="rId36"/>
    <p:sldId id="362" r:id="rId37"/>
    <p:sldId id="384" r:id="rId38"/>
    <p:sldId id="38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FCC24-30FB-B247-9CB8-68EB292F2F02}" type="datetimeFigureOut">
              <a:rPr kumimoji="1" lang="zh-CN" altLang="en-US" smtClean="0"/>
              <a:t>2022/3/4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8DFF6-BB2E-EB4B-BF48-F819ECEF5D93}" type="slidenum">
              <a:rPr kumimoji="1" lang="zh-CN" altLang="en-US" smtClean="0"/>
              <a:t>‹#›</a:t>
            </a:fld>
            <a:endParaRPr kumimoji="1" lang="zh-CN" altLang="en-US"/>
          </a:p>
        </p:txBody>
      </p:sp>
    </p:spTree>
    <p:extLst>
      <p:ext uri="{BB962C8B-B14F-4D97-AF65-F5344CB8AC3E}">
        <p14:creationId xmlns:p14="http://schemas.microsoft.com/office/powerpoint/2010/main" val="112684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2932451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329159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52674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420675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159827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89519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53427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254212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extLst>
      <p:ext uri="{BB962C8B-B14F-4D97-AF65-F5344CB8AC3E}">
        <p14:creationId xmlns:p14="http://schemas.microsoft.com/office/powerpoint/2010/main" val="2062383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dirty="0">
              <a:latin typeface="Arial" pitchFamily="34" charset="0"/>
            </a:endParaRPr>
          </a:p>
        </p:txBody>
      </p:sp>
    </p:spTree>
    <p:extLst>
      <p:ext uri="{BB962C8B-B14F-4D97-AF65-F5344CB8AC3E}">
        <p14:creationId xmlns:p14="http://schemas.microsoft.com/office/powerpoint/2010/main" val="226548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49EC1-4627-4FD8-82EC-B9C575FAE1D3}" type="slidenum">
              <a:rPr lang="en-US" smtClean="0"/>
              <a:pPr/>
              <a:t>2</a:t>
            </a:fld>
            <a:endParaRPr lang="en-US"/>
          </a:p>
        </p:txBody>
      </p:sp>
    </p:spTree>
    <p:extLst>
      <p:ext uri="{BB962C8B-B14F-4D97-AF65-F5344CB8AC3E}">
        <p14:creationId xmlns:p14="http://schemas.microsoft.com/office/powerpoint/2010/main" val="273641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i="0" dirty="0"/>
              <a:t>自动定理证明        由计算机自己去证明定理，具体而言是证明谓词演算中的定理</a:t>
            </a:r>
            <a:endParaRPr lang="zh-CN" altLang="en-US" dirty="0"/>
          </a:p>
          <a:p>
            <a:pPr eaLnBrk="1" hangingPunct="1">
              <a:spcBef>
                <a:spcPct val="0"/>
              </a:spcBef>
            </a:pPr>
            <a:endParaRPr lang="zh-CN" altLang="en-US" dirty="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i="0"/>
              <a:t>自动定理证明        由计算机自己去证明定理，具体而言是证明谓词演算中的定理</a:t>
            </a:r>
            <a:endParaRPr lang="zh-CN" altLang="en-US"/>
          </a:p>
          <a:p>
            <a:pPr eaLnBrk="1" hangingPunct="1">
              <a:spcBef>
                <a:spcPct val="0"/>
              </a:spcBef>
            </a:pPr>
            <a:endParaRPr lang="zh-CN" altLang="en-US" dirty="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dirty="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dirty="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extLst>
      <p:ext uri="{BB962C8B-B14F-4D97-AF65-F5344CB8AC3E}">
        <p14:creationId xmlns:p14="http://schemas.microsoft.com/office/powerpoint/2010/main" val="36309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extLst>
      <p:ext uri="{BB962C8B-B14F-4D97-AF65-F5344CB8AC3E}">
        <p14:creationId xmlns:p14="http://schemas.microsoft.com/office/powerpoint/2010/main" val="334213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97AF4-2253-3C4F-9DF7-7AEA073E0C1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99B0CFF-130F-4C47-A92F-556B51B3F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F1F640D-B24A-E84C-AE8C-99768BAC3C53}"/>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79E65B95-6F6D-DA47-830C-AA00D1856F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391E021-0696-8F47-BB37-334D7F15D1F2}"/>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230046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5C7AB-A7F0-ED4A-A183-6671EB3A82F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2AD3202-EC59-1E4E-86E6-13F97F46536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005C134-56D9-D640-B25D-0D4C9E226D11}"/>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7287BA8C-909E-4940-A60C-E050B7DE92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6861F02-5A86-D244-8D4E-D3F673A45E74}"/>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377327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B6EAF7-3DEC-404D-9A78-A8947EC0259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0B65DC6-0CDC-554C-8A3B-F198DAE0DE4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340DBB1-5F04-AC43-AF3B-B09FD6671004}"/>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533E5B5E-A527-9142-80F3-CCE409582CD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6D66001-0335-DB46-ABA1-100CCAE44AFE}"/>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232961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C1330-7BFF-4048-814E-65771636C0E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A8F8275-843E-CA41-8368-23F523A1552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2C735E-0C2B-AE4C-BA68-5AA0444FCD11}"/>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052CA4BA-B5DC-D44C-99BE-4B944BFC77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C3F1D1-0C45-4846-9520-53A1BE38C083}"/>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427303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6DB66-F0E0-0C47-B5C1-58DFAC58E87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330A8FD-D563-CC4B-ACB5-C8FACA4CC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1D4F8A5-C8DC-D446-838C-B27D44969303}"/>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4F080B43-1B9E-4745-8ECB-F84446C3E6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3ECABCC-1687-1448-B6AE-C4B948D41AEC}"/>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28002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B827B-E561-0E41-87DC-C242F6F77D4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9CB1E7F-B5AD-8742-8E67-60130783CDF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76B029E-99DF-D942-A014-3D4B9CFB228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92DE127-DEC9-4E45-A676-E90EA01659E5}"/>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6" name="页脚占位符 5">
            <a:extLst>
              <a:ext uri="{FF2B5EF4-FFF2-40B4-BE49-F238E27FC236}">
                <a16:creationId xmlns:a16="http://schemas.microsoft.com/office/drawing/2014/main" id="{F07F539D-2A68-924A-931B-0CD67A0432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9AAD092-63FA-EC45-83AF-55AE39DE74FA}"/>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67275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E7F82-BD57-CF4B-891C-9FA4A542857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4BCA65-83AA-DA42-9A99-943805457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770C587-F4D8-5046-B953-9BBBF62BEA3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FD7F06B-8EBB-2F42-AFEF-4F44AA528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3721AD8-16B6-3847-8137-62EB8B1A951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668C379-FFC6-A948-93EC-16CE9DADB695}"/>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8" name="页脚占位符 7">
            <a:extLst>
              <a:ext uri="{FF2B5EF4-FFF2-40B4-BE49-F238E27FC236}">
                <a16:creationId xmlns:a16="http://schemas.microsoft.com/office/drawing/2014/main" id="{359944A8-373A-8F49-924F-28CFF7ED3D0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92A2873-B2F2-344F-998F-EF33C68B6001}"/>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422070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A79B2-F556-264F-B804-B2369D0C9A5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285409C-BA88-994B-B81A-1ADC67B19F4F}"/>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4" name="页脚占位符 3">
            <a:extLst>
              <a:ext uri="{FF2B5EF4-FFF2-40B4-BE49-F238E27FC236}">
                <a16:creationId xmlns:a16="http://schemas.microsoft.com/office/drawing/2014/main" id="{A378103D-B92B-5944-AC0A-B24E8971E0A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D05A73C-8D18-B34F-A4A8-BC1EDF6B0646}"/>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80550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236FCF-5A3E-1C4D-AD46-D4479E3234A3}"/>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3" name="页脚占位符 2">
            <a:extLst>
              <a:ext uri="{FF2B5EF4-FFF2-40B4-BE49-F238E27FC236}">
                <a16:creationId xmlns:a16="http://schemas.microsoft.com/office/drawing/2014/main" id="{560B6405-F283-F64E-8FFB-A2FF644F63F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63FC45E-D36B-504A-A748-E28AECBBDD2A}"/>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25649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F5B8E-43DF-2247-84CD-82491B8C672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CFF6CF0-C780-6542-867B-7E5131BA2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453A3DB-042F-7141-A2C9-5BBE766E2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0804DDA-A3BC-CF4D-847C-A358F2B14FB3}"/>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6" name="页脚占位符 5">
            <a:extLst>
              <a:ext uri="{FF2B5EF4-FFF2-40B4-BE49-F238E27FC236}">
                <a16:creationId xmlns:a16="http://schemas.microsoft.com/office/drawing/2014/main" id="{032B3235-E048-E94F-819D-935FCABC9FB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CAD256-8981-3D4C-B3EC-C3B5F925D1CD}"/>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30466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6648E-EB51-2D44-83D0-B083E5A233C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44D955A-BF3C-584D-A461-ED89CD2FF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631DC1-A5BE-3B42-9D40-0235E23C4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7979402-9126-B449-988B-6048CFDB9783}"/>
              </a:ext>
            </a:extLst>
          </p:cNvPr>
          <p:cNvSpPr>
            <a:spLocks noGrp="1"/>
          </p:cNvSpPr>
          <p:nvPr>
            <p:ph type="dt" sz="half" idx="10"/>
          </p:nvPr>
        </p:nvSpPr>
        <p:spPr/>
        <p:txBody>
          <a:bodyPr/>
          <a:lstStyle/>
          <a:p>
            <a:fld id="{372ADD77-82CB-E145-890B-C2947768ECCC}" type="datetimeFigureOut">
              <a:rPr kumimoji="1" lang="zh-CN" altLang="en-US" smtClean="0"/>
              <a:t>2022/3/4</a:t>
            </a:fld>
            <a:endParaRPr kumimoji="1" lang="zh-CN" altLang="en-US"/>
          </a:p>
        </p:txBody>
      </p:sp>
      <p:sp>
        <p:nvSpPr>
          <p:cNvPr id="6" name="页脚占位符 5">
            <a:extLst>
              <a:ext uri="{FF2B5EF4-FFF2-40B4-BE49-F238E27FC236}">
                <a16:creationId xmlns:a16="http://schemas.microsoft.com/office/drawing/2014/main" id="{D069448A-9587-7340-BEE2-49017A501BC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5B5B82-5F5B-AB47-8886-DB832EDBFDEB}"/>
              </a:ext>
            </a:extLst>
          </p:cNvPr>
          <p:cNvSpPr>
            <a:spLocks noGrp="1"/>
          </p:cNvSpPr>
          <p:nvPr>
            <p:ph type="sldNum" sz="quarter" idx="12"/>
          </p:nvPr>
        </p:nvSpPr>
        <p:spPr/>
        <p:txBody>
          <a:body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181577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F930BF-94DD-3447-84B2-C3C648E0C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05ED03C-4556-8742-80C4-93BD361C4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C4B2C2-2D94-244F-80EB-5E850FC28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DD77-82CB-E145-890B-C2947768ECCC}"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4C2EFEE0-924A-C349-9706-B3D08FBA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6A17A56-1CF6-D34D-946F-666E6C902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7E5DB-BD24-A84A-A879-26C2EAD2F04F}" type="slidenum">
              <a:rPr kumimoji="1" lang="zh-CN" altLang="en-US" smtClean="0"/>
              <a:t>‹#›</a:t>
            </a:fld>
            <a:endParaRPr kumimoji="1" lang="zh-CN" altLang="en-US"/>
          </a:p>
        </p:txBody>
      </p:sp>
    </p:spTree>
    <p:extLst>
      <p:ext uri="{BB962C8B-B14F-4D97-AF65-F5344CB8AC3E}">
        <p14:creationId xmlns:p14="http://schemas.microsoft.com/office/powerpoint/2010/main" val="1413037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hyperlink" Target="https://zh.wikipedia.org/wiki/%E5%A4%A7O%E7%AC%A6%E5%8F%B7" TargetMode="Externa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notesSlide" Target="../notesSlides/notesSlide11.xml"/><Relationship Id="rId7" Type="http://schemas.openxmlformats.org/officeDocument/2006/relationships/hyperlink" Target="https://zh.wikipedia.org/wiki/%E5%AD%97%E7%AC%A6%E4%B8%B2" TargetMode="Externa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image" Target="NULL"/><Relationship Id="rId1" Type="http://schemas.openxmlformats.org/officeDocument/2006/relationships/tags" Target="../tags/tag10.xml"/><Relationship Id="rId6" Type="http://schemas.openxmlformats.org/officeDocument/2006/relationships/hyperlink" Target="https://zh.wikipedia.org/wiki/%E5%87%BD%E6%95%B0" TargetMode="External"/><Relationship Id="rId5" Type="http://schemas.openxmlformats.org/officeDocument/2006/relationships/hyperlink" Target="https://zh.wikipedia.org/wiki/%E7%AE%97%E6%B3%95" TargetMode="External"/><Relationship Id="rId15" Type="http://schemas.openxmlformats.org/officeDocument/2006/relationships/image" Target="NULL"/><Relationship Id="rId4" Type="http://schemas.openxmlformats.org/officeDocument/2006/relationships/image" Target="../media/image1.png"/><Relationship Id="rId9" Type="http://schemas.openxmlformats.org/officeDocument/2006/relationships/hyperlink" Target="https://zh.wikipedia.org/wiki/%E6%B8%90%E8%BF%91%E5%88%86%E6%9E%90" TargetMode="Externa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emf"/><Relationship Id="rId2" Type="http://schemas.openxmlformats.org/officeDocument/2006/relationships/tags" Target="../tags/tag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16.xm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5.xml"/><Relationship Id="rId11"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1.png"/><Relationship Id="rId9"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slideLayout" Target="../slideLayouts/slideLayout6.xml"/><Relationship Id="rId1" Type="http://schemas.openxmlformats.org/officeDocument/2006/relationships/tags" Target="../tags/tag26.xml"/><Relationship Id="rId6"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1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18.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2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几个概念</a:t>
            </a:r>
          </a:p>
        </p:txBody>
      </p:sp>
      <p:grpSp>
        <p:nvGrpSpPr>
          <p:cNvPr id="19" name="Group 3"/>
          <p:cNvGrpSpPr>
            <a:grpSpLocks/>
          </p:cNvGrpSpPr>
          <p:nvPr/>
        </p:nvGrpSpPr>
        <p:grpSpPr bwMode="auto">
          <a:xfrm>
            <a:off x="5375920" y="-99392"/>
            <a:ext cx="5292080" cy="1080120"/>
            <a:chOff x="0" y="0"/>
            <a:chExt cx="8821" cy="1620"/>
          </a:xfrm>
        </p:grpSpPr>
        <p:grpSp>
          <p:nvGrpSpPr>
            <p:cNvPr id="20"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4" name="矩形 13"/>
          <p:cNvSpPr/>
          <p:nvPr/>
        </p:nvSpPr>
        <p:spPr>
          <a:xfrm>
            <a:off x="2855641" y="1556792"/>
            <a:ext cx="1811201" cy="523220"/>
          </a:xfrm>
          <a:prstGeom prst="rect">
            <a:avLst/>
          </a:prstGeom>
        </p:spPr>
        <p:txBody>
          <a:bodyPr wrap="none">
            <a:spAutoFit/>
          </a:bodyPr>
          <a:lstStyle/>
          <a:p>
            <a:r>
              <a:rPr lang="en-US" altLang="zh-CN" sz="2800" dirty="0"/>
              <a:t>P problem</a:t>
            </a:r>
            <a:endParaRPr lang="zh-CN" altLang="en-US" sz="2800" dirty="0"/>
          </a:p>
        </p:txBody>
      </p:sp>
      <p:sp>
        <p:nvSpPr>
          <p:cNvPr id="15" name="矩形 14"/>
          <p:cNvSpPr/>
          <p:nvPr/>
        </p:nvSpPr>
        <p:spPr>
          <a:xfrm>
            <a:off x="2855640" y="2702405"/>
            <a:ext cx="2070888" cy="523220"/>
          </a:xfrm>
          <a:prstGeom prst="rect">
            <a:avLst/>
          </a:prstGeom>
        </p:spPr>
        <p:txBody>
          <a:bodyPr wrap="none">
            <a:spAutoFit/>
          </a:bodyPr>
          <a:lstStyle/>
          <a:p>
            <a:r>
              <a:rPr lang="en-US" altLang="zh-CN" sz="2800" dirty="0"/>
              <a:t>NP</a:t>
            </a:r>
            <a:r>
              <a:rPr lang="zh-CN" altLang="en-US" sz="2800" dirty="0"/>
              <a:t> </a:t>
            </a:r>
            <a:r>
              <a:rPr lang="en-US" altLang="zh-CN" sz="2800" dirty="0"/>
              <a:t>problem</a:t>
            </a:r>
            <a:endParaRPr lang="zh-CN" altLang="en-US" sz="2800" dirty="0"/>
          </a:p>
        </p:txBody>
      </p:sp>
      <p:sp>
        <p:nvSpPr>
          <p:cNvPr id="16" name="矩形 15"/>
          <p:cNvSpPr/>
          <p:nvPr/>
        </p:nvSpPr>
        <p:spPr>
          <a:xfrm>
            <a:off x="2860686" y="3913892"/>
            <a:ext cx="2935419" cy="523220"/>
          </a:xfrm>
          <a:prstGeom prst="rect">
            <a:avLst/>
          </a:prstGeom>
        </p:spPr>
        <p:txBody>
          <a:bodyPr wrap="none">
            <a:spAutoFit/>
          </a:bodyPr>
          <a:lstStyle/>
          <a:p>
            <a:r>
              <a:rPr lang="en-US" altLang="zh-CN" sz="2800" dirty="0"/>
              <a:t>NP-completeness</a:t>
            </a:r>
            <a:endParaRPr lang="zh-CN" altLang="en-US" sz="2800" dirty="0"/>
          </a:p>
        </p:txBody>
      </p:sp>
      <p:sp>
        <p:nvSpPr>
          <p:cNvPr id="17" name="矩形 16"/>
          <p:cNvSpPr/>
          <p:nvPr/>
        </p:nvSpPr>
        <p:spPr>
          <a:xfrm>
            <a:off x="2867363" y="4994012"/>
            <a:ext cx="1529586" cy="523220"/>
          </a:xfrm>
          <a:prstGeom prst="rect">
            <a:avLst/>
          </a:prstGeom>
        </p:spPr>
        <p:txBody>
          <a:bodyPr wrap="none">
            <a:spAutoFit/>
          </a:bodyPr>
          <a:lstStyle/>
          <a:p>
            <a:r>
              <a:rPr lang="en-US" altLang="zh-CN" sz="2800" dirty="0"/>
              <a:t>NP-hard</a:t>
            </a:r>
            <a:endParaRPr lang="zh-CN" altLang="en-US" sz="2800" dirty="0"/>
          </a:p>
        </p:txBody>
      </p:sp>
    </p:spTree>
    <p:extLst>
      <p:ext uri="{BB962C8B-B14F-4D97-AF65-F5344CB8AC3E}">
        <p14:creationId xmlns:p14="http://schemas.microsoft.com/office/powerpoint/2010/main" val="32650065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650729" y="404814"/>
            <a:ext cx="8117680" cy="574675"/>
          </a:xfrm>
        </p:spPr>
        <p:txBody>
          <a:bodyPr>
            <a:normAutofit fontScale="90000"/>
          </a:bodyPr>
          <a:lstStyle/>
          <a:p>
            <a:pPr eaLnBrk="1" hangingPunct="1"/>
            <a:r>
              <a:rPr lang="zh-CN" altLang="en-US" dirty="0"/>
              <a:t>计算复杂度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45" name="矩形 44"/>
          <p:cNvSpPr/>
          <p:nvPr/>
        </p:nvSpPr>
        <p:spPr>
          <a:xfrm>
            <a:off x="2135561" y="1340769"/>
            <a:ext cx="2124299" cy="584775"/>
          </a:xfrm>
          <a:prstGeom prst="rect">
            <a:avLst/>
          </a:prstGeom>
        </p:spPr>
        <p:txBody>
          <a:bodyPr wrap="none">
            <a:spAutoFit/>
          </a:bodyPr>
          <a:lstStyle/>
          <a:p>
            <a:r>
              <a:rPr lang="en-US" altLang="zh-CN" sz="3200" dirty="0"/>
              <a:t>Polynomial</a:t>
            </a:r>
            <a:endParaRPr lang="zh-CN" altLang="en-US" sz="3200" dirty="0"/>
          </a:p>
        </p:txBody>
      </p:sp>
      <p:sp>
        <p:nvSpPr>
          <p:cNvPr id="46" name="Text Box 19"/>
          <p:cNvSpPr txBox="1">
            <a:spLocks noChangeArrowheads="1"/>
          </p:cNvSpPr>
          <p:nvPr/>
        </p:nvSpPr>
        <p:spPr bwMode="auto">
          <a:xfrm>
            <a:off x="2135560" y="2276873"/>
            <a:ext cx="8134350" cy="1387475"/>
          </a:xfrm>
          <a:prstGeom prst="rect">
            <a:avLst/>
          </a:prstGeom>
          <a:noFill/>
          <a:ln>
            <a:noFill/>
          </a:ln>
          <a:effectLst>
            <a:prstShdw prst="shdw17" dist="17961" dir="2700000">
              <a:schemeClr val="accent1">
                <a:gamma/>
                <a:shade val="60000"/>
                <a:invGamma/>
              </a:schemeClr>
            </a:prstShdw>
          </a:effectLst>
        </p:spPr>
        <p:txBody>
          <a:bodyPr lIns="90000" tIns="46800" rIns="90000" bIns="46800">
            <a:spAutoFit/>
          </a:bodyPr>
          <a:lstStyle/>
          <a:p>
            <a:pPr eaLnBrk="1" hangingPunct="1">
              <a:defRPr/>
            </a:pPr>
            <a:r>
              <a:rPr lang="zh-CN" altLang="en-US" sz="2800" dirty="0">
                <a:solidFill>
                  <a:srgbClr val="FF0000"/>
                </a:solidFill>
                <a:latin typeface="方正姚体" pitchFamily="2" charset="-122"/>
                <a:ea typeface="方正姚体" pitchFamily="2" charset="-122"/>
              </a:rPr>
              <a:t>计算复杂性理论</a:t>
            </a:r>
            <a:endParaRPr lang="en-US" altLang="zh-CN" sz="2800" dirty="0">
              <a:solidFill>
                <a:srgbClr val="FF0000"/>
              </a:solidFill>
              <a:latin typeface="方正姚体" pitchFamily="2" charset="-122"/>
              <a:ea typeface="方正姚体" pitchFamily="2" charset="-122"/>
            </a:endParaRPr>
          </a:p>
          <a:p>
            <a:pPr eaLnBrk="1" hangingPunct="1">
              <a:defRPr/>
            </a:pPr>
            <a:r>
              <a:rPr lang="en-US" altLang="zh-CN" sz="2800" dirty="0">
                <a:latin typeface="楷体_GB2312" pitchFamily="49" charset="-122"/>
              </a:rPr>
              <a:t>    </a:t>
            </a:r>
            <a:r>
              <a:rPr lang="zh-CN" altLang="en-US" sz="2800" dirty="0">
                <a:latin typeface="楷体_GB2312" pitchFamily="49" charset="-122"/>
              </a:rPr>
              <a:t>计算复杂性理论研究各种可计算问题在计算过程中资源</a:t>
            </a:r>
            <a:r>
              <a:rPr lang="en-US" altLang="zh-CN" sz="2800" dirty="0">
                <a:latin typeface="楷体_GB2312" pitchFamily="49" charset="-122"/>
              </a:rPr>
              <a:t>(</a:t>
            </a:r>
            <a:r>
              <a:rPr lang="zh-CN" altLang="en-US" sz="2800" dirty="0">
                <a:latin typeface="楷体_GB2312" pitchFamily="49" charset="-122"/>
              </a:rPr>
              <a:t>如时间、空间等</a:t>
            </a:r>
            <a:r>
              <a:rPr lang="en-US" altLang="zh-CN" sz="2800" dirty="0">
                <a:latin typeface="楷体_GB2312" pitchFamily="49" charset="-122"/>
              </a:rPr>
              <a:t>)</a:t>
            </a:r>
            <a:r>
              <a:rPr lang="zh-CN" altLang="en-US" sz="2800" dirty="0">
                <a:latin typeface="楷体_GB2312" pitchFamily="49" charset="-122"/>
              </a:rPr>
              <a:t>的耗费情况。</a:t>
            </a:r>
            <a:r>
              <a:rPr lang="en-US" altLang="zh-CN" sz="2800" dirty="0">
                <a:solidFill>
                  <a:srgbClr val="FF0000"/>
                </a:solidFill>
                <a:latin typeface="方正姚体" pitchFamily="2" charset="-122"/>
                <a:ea typeface="方正姚体" pitchFamily="2" charset="-122"/>
              </a:rPr>
              <a:t>	</a:t>
            </a:r>
            <a:endParaRPr lang="zh-CN" altLang="en-US" sz="2800" b="1" dirty="0">
              <a:latin typeface="方正姚体" pitchFamily="2" charset="-122"/>
              <a:ea typeface="方正姚体" pitchFamily="2" charset="-122"/>
            </a:endParaRPr>
          </a:p>
        </p:txBody>
      </p:sp>
      <p:sp>
        <p:nvSpPr>
          <p:cNvPr id="47" name="矩形 1"/>
          <p:cNvSpPr>
            <a:spLocks noChangeArrowheads="1"/>
          </p:cNvSpPr>
          <p:nvPr/>
        </p:nvSpPr>
        <p:spPr bwMode="auto">
          <a:xfrm>
            <a:off x="2201864" y="4149081"/>
            <a:ext cx="79985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400" dirty="0">
                <a:latin typeface="楷体_GB2312" pitchFamily="49" charset="-122"/>
              </a:rPr>
              <a:t>算法复杂性是对算法效率的度量，它是评价算法优劣的重要依据。</a:t>
            </a:r>
          </a:p>
        </p:txBody>
      </p:sp>
      <p:sp>
        <p:nvSpPr>
          <p:cNvPr id="48" name="矩形 1"/>
          <p:cNvSpPr>
            <a:spLocks noChangeArrowheads="1"/>
          </p:cNvSpPr>
          <p:nvPr/>
        </p:nvSpPr>
        <p:spPr bwMode="auto">
          <a:xfrm>
            <a:off x="2063553" y="5373217"/>
            <a:ext cx="7494587"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zh-CN" altLang="en-US" sz="2400" dirty="0">
                <a:latin typeface="宋体" pitchFamily="2" charset="-122"/>
              </a:rPr>
              <a:t> ①时间复杂度→计算所需的步数或指令条数；</a:t>
            </a:r>
          </a:p>
          <a:p>
            <a:pPr>
              <a:spcBef>
                <a:spcPct val="30000"/>
              </a:spcBef>
            </a:pPr>
            <a:r>
              <a:rPr lang="zh-CN" altLang="en-US" sz="2400" dirty="0">
                <a:latin typeface="宋体" pitchFamily="2" charset="-122"/>
              </a:rPr>
              <a:t> ②空间复杂度→计算所需的存储空间大小。</a:t>
            </a:r>
            <a:endParaRPr lang="zh-CN" altLang="en-US" sz="2400" dirty="0"/>
          </a:p>
        </p:txBody>
      </p:sp>
    </p:spTree>
    <p:custDataLst>
      <p:tags r:id="rId1"/>
    </p:custDataLst>
    <p:extLst>
      <p:ext uri="{BB962C8B-B14F-4D97-AF65-F5344CB8AC3E}">
        <p14:creationId xmlns:p14="http://schemas.microsoft.com/office/powerpoint/2010/main" val="1695181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650729" y="404814"/>
            <a:ext cx="8117680" cy="574675"/>
          </a:xfrm>
        </p:spPr>
        <p:txBody>
          <a:bodyPr>
            <a:normAutofit fontScale="90000"/>
          </a:bodyPr>
          <a:lstStyle/>
          <a:p>
            <a:pPr eaLnBrk="1" hangingPunct="1"/>
            <a:r>
              <a:rPr lang="zh-CN" altLang="en-US" dirty="0"/>
              <a:t>计算复杂度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mc:AlternateContent xmlns:mc="http://schemas.openxmlformats.org/markup-compatibility/2006" xmlns:a14="http://schemas.microsoft.com/office/drawing/2010/main">
        <mc:Choice Requires="a14">
          <p:sp>
            <p:nvSpPr>
              <p:cNvPr id="2" name="矩形 1"/>
              <p:cNvSpPr/>
              <p:nvPr/>
            </p:nvSpPr>
            <p:spPr>
              <a:xfrm>
                <a:off x="1777088" y="1196752"/>
                <a:ext cx="8712967" cy="1821140"/>
              </a:xfrm>
              <a:prstGeom prst="rect">
                <a:avLst/>
              </a:prstGeom>
            </p:spPr>
            <p:txBody>
              <a:bodyPr wrap="square">
                <a:spAutoFit/>
              </a:bodyPr>
              <a:lstStyle/>
              <a:p>
                <a:r>
                  <a:rPr lang="zh-CN" altLang="en-US" dirty="0"/>
                  <a:t>在计算机科学中，</a:t>
                </a:r>
                <a:r>
                  <a:rPr lang="zh-CN" altLang="en-US" dirty="0">
                    <a:hlinkClick r:id="rId5" tooltip="算法"/>
                  </a:rPr>
                  <a:t>算法</a:t>
                </a:r>
                <a:r>
                  <a:rPr lang="zh-CN" altLang="en-US" dirty="0"/>
                  <a:t>的时间复杂度是一个</a:t>
                </a:r>
                <a:r>
                  <a:rPr lang="zh-CN" altLang="en-US" dirty="0">
                    <a:hlinkClick r:id="rId6" tooltip="函数"/>
                  </a:rPr>
                  <a:t>函数</a:t>
                </a:r>
                <a:r>
                  <a:rPr lang="zh-CN" altLang="en-US" dirty="0"/>
                  <a:t>，它定量描述了该算法的运行时间。这是一个代表算法输入值的</a:t>
                </a:r>
                <a:r>
                  <a:rPr lang="zh-CN" altLang="en-US" dirty="0">
                    <a:hlinkClick r:id="rId7" tooltip="字符串"/>
                  </a:rPr>
                  <a:t>字符串</a:t>
                </a:r>
                <a:r>
                  <a:rPr lang="zh-CN" altLang="en-US" dirty="0"/>
                  <a:t>长度的函数。时间复杂度常用</a:t>
                </a:r>
                <a:r>
                  <a:rPr lang="zh-CN" altLang="en-US" dirty="0">
                    <a:hlinkClick r:id="rId8" tooltip="大O符号"/>
                  </a:rPr>
                  <a:t>大</a:t>
                </a:r>
                <a:r>
                  <a:rPr lang="en-US" altLang="zh-CN" dirty="0">
                    <a:hlinkClick r:id="rId8" tooltip="大O符号"/>
                  </a:rPr>
                  <a:t>O</a:t>
                </a:r>
                <a:r>
                  <a:rPr lang="zh-CN" altLang="en-US" dirty="0">
                    <a:hlinkClick r:id="rId8" tooltip="大O符号"/>
                  </a:rPr>
                  <a:t>符号</a:t>
                </a:r>
                <a:r>
                  <a:rPr lang="zh-CN" altLang="en-US" dirty="0"/>
                  <a:t>表述，不包括这个函数的低阶项和首项系数。</a:t>
                </a:r>
                <a:r>
                  <a:rPr lang="zh-CN" altLang="en-US" sz="2000" b="1" dirty="0">
                    <a:solidFill>
                      <a:srgbClr val="FF0000"/>
                    </a:solidFill>
                  </a:rPr>
                  <a:t>使用这种方式时，时间复杂度可被称为是</a:t>
                </a:r>
                <a:r>
                  <a:rPr lang="zh-CN" altLang="en-US" sz="2000" b="1" dirty="0">
                    <a:solidFill>
                      <a:srgbClr val="FF0000"/>
                    </a:solidFill>
                    <a:hlinkClick r:id="rId9" tooltip="渐近分析"/>
                  </a:rPr>
                  <a:t>渐近</a:t>
                </a:r>
                <a:r>
                  <a:rPr lang="zh-CN" altLang="en-US" sz="2000" b="1" dirty="0">
                    <a:solidFill>
                      <a:srgbClr val="FF0000"/>
                    </a:solidFill>
                  </a:rPr>
                  <a:t>的，亦即考察输入值大小趋近无穷时的情况。</a:t>
                </a:r>
                <a:r>
                  <a:rPr lang="zh-CN" altLang="en-US" dirty="0"/>
                  <a:t>例如，如果一个算法对于任何大小为</a:t>
                </a:r>
                <a:r>
                  <a:rPr lang="en-US" altLang="zh-CN" dirty="0"/>
                  <a:t>n</a:t>
                </a:r>
                <a:r>
                  <a:rPr lang="zh-CN" altLang="en-US" dirty="0"/>
                  <a:t>（必须比</a:t>
                </a:r>
                <a:r>
                  <a:rPr lang="en-US" altLang="zh-CN" dirty="0"/>
                  <a:t>0</a:t>
                </a:r>
                <a:r>
                  <a:rPr lang="zh-CN" altLang="en-US" dirty="0"/>
                  <a:t>大）的输入，它至多需要</a:t>
                </a:r>
                <a14:m>
                  <m:oMath xmlns:m="http://schemas.openxmlformats.org/officeDocument/2006/math">
                    <m:r>
                      <a:rPr lang="en-US" altLang="zh-CN" b="1" i="1">
                        <a:latin typeface="Cambria Math"/>
                      </a:rPr>
                      <m:t>𝟓</m:t>
                    </m:r>
                    <m:sSup>
                      <m:sSupPr>
                        <m:ctrlPr>
                          <a:rPr lang="en-US" altLang="zh-CN" b="1" i="1">
                            <a:latin typeface="Cambria Math" panose="02040503050406030204" pitchFamily="18" charset="0"/>
                          </a:rPr>
                        </m:ctrlPr>
                      </m:sSupPr>
                      <m:e>
                        <m:r>
                          <a:rPr lang="en-US" altLang="zh-CN" b="1" i="1">
                            <a:latin typeface="Cambria Math"/>
                          </a:rPr>
                          <m:t>𝒏</m:t>
                        </m:r>
                      </m:e>
                      <m:sup>
                        <m:r>
                          <a:rPr lang="en-US" altLang="zh-CN" b="1" i="1">
                            <a:latin typeface="Cambria Math"/>
                          </a:rPr>
                          <m:t>𝟑</m:t>
                        </m:r>
                      </m:sup>
                    </m:sSup>
                    <m:r>
                      <a:rPr lang="en-US" altLang="zh-CN" b="1" i="1">
                        <a:latin typeface="Cambria Math"/>
                      </a:rPr>
                      <m:t>+</m:t>
                    </m:r>
                    <m:r>
                      <a:rPr lang="en-US" altLang="zh-CN" b="1" i="1">
                        <a:latin typeface="Cambria Math"/>
                      </a:rPr>
                      <m:t>𝟑</m:t>
                    </m:r>
                    <m:r>
                      <a:rPr lang="en-US" altLang="zh-CN" b="1" i="1">
                        <a:latin typeface="Cambria Math"/>
                      </a:rPr>
                      <m:t>𝒏</m:t>
                    </m:r>
                  </m:oMath>
                </a14:m>
                <a:r>
                  <a:rPr lang="zh-CN" altLang="en-US" dirty="0"/>
                  <a:t>的时间运行完毕，那么它的渐近时间复杂度是</a:t>
                </a:r>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i="1">
                            <a:latin typeface="Cambria Math"/>
                          </a:rPr>
                          <m:t>𝒏</m:t>
                        </m:r>
                      </m:e>
                      <m:sup>
                        <m:r>
                          <a:rPr lang="en-US" altLang="zh-CN" b="1" i="1">
                            <a:latin typeface="Cambria Math"/>
                          </a:rPr>
                          <m:t>𝟑</m:t>
                        </m:r>
                      </m:sup>
                    </m:sSup>
                  </m:oMath>
                </a14:m>
                <a:r>
                  <a:rPr lang="en-US" altLang="zh-CN" b="1" dirty="0"/>
                  <a:t>)</a:t>
                </a:r>
                <a:r>
                  <a:rPr lang="zh-CN" altLang="en-US" dirty="0"/>
                  <a:t>。</a:t>
                </a:r>
              </a:p>
            </p:txBody>
          </p:sp>
        </mc:Choice>
        <mc:Fallback xmlns="">
          <p:sp>
            <p:nvSpPr>
              <p:cNvPr id="2" name="矩形 1"/>
              <p:cNvSpPr>
                <a:spLocks noRot="1" noChangeAspect="1" noMove="1" noResize="1" noEditPoints="1" noAdjustHandles="1" noChangeArrowheads="1" noChangeShapeType="1" noTextEdit="1"/>
              </p:cNvSpPr>
              <p:nvPr/>
            </p:nvSpPr>
            <p:spPr>
              <a:xfrm>
                <a:off x="1777088" y="1196752"/>
                <a:ext cx="8712967" cy="1821140"/>
              </a:xfrm>
              <a:prstGeom prst="rect">
                <a:avLst/>
              </a:prstGeom>
              <a:blipFill>
                <a:blip r:embed="rId12"/>
                <a:stretch>
                  <a:fillRect l="-770" t="-1672" r="-700" b="-4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631505" y="3839056"/>
                <a:ext cx="777713" cy="375552"/>
              </a:xfrm>
              <a:prstGeom prst="rect">
                <a:avLst/>
              </a:prstGeom>
            </p:spPr>
            <p:txBody>
              <a:bodyPr wrap="none">
                <a:spAutoFit/>
              </a:bodyPr>
              <a:lstStyle/>
              <a:p>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a:latin typeface="Cambria Math"/>
                          </a:rPr>
                          <m:t>𝒏</m:t>
                        </m:r>
                      </m:e>
                      <m:sup>
                        <m:r>
                          <a:rPr lang="en-US" altLang="zh-CN" b="1">
                            <a:latin typeface="Cambria Math"/>
                          </a:rPr>
                          <m:t>𝟑</m:t>
                        </m:r>
                      </m:sup>
                    </m:sSup>
                  </m:oMath>
                </a14:m>
                <a:r>
                  <a:rPr lang="en-US" altLang="zh-CN" b="1" dirty="0"/>
                  <a:t>)</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631505" y="3839056"/>
                <a:ext cx="777713" cy="375552"/>
              </a:xfrm>
              <a:prstGeom prst="rect">
                <a:avLst/>
              </a:prstGeom>
              <a:blipFill>
                <a:blip r:embed="rId13"/>
                <a:stretch>
                  <a:fillRect l="-7087" t="-8197" r="-6299"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638029" y="4559136"/>
                <a:ext cx="777713" cy="375552"/>
              </a:xfrm>
              <a:prstGeom prst="rect">
                <a:avLst/>
              </a:prstGeom>
            </p:spPr>
            <p:txBody>
              <a:bodyPr wrap="none">
                <a:spAutoFit/>
              </a:bodyPr>
              <a:lstStyle/>
              <a:p>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a:latin typeface="Cambria Math"/>
                          </a:rPr>
                          <m:t>𝒏</m:t>
                        </m:r>
                      </m:e>
                      <m:sup>
                        <m:r>
                          <a:rPr lang="en-US" altLang="zh-CN" b="1" i="1">
                            <a:latin typeface="Cambria Math"/>
                          </a:rPr>
                          <m:t>𝟐</m:t>
                        </m:r>
                      </m:sup>
                    </m:sSup>
                  </m:oMath>
                </a14:m>
                <a:r>
                  <a:rPr lang="en-US" altLang="zh-CN" b="1" dirty="0"/>
                  <a:t>)</a:t>
                </a:r>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1638029" y="4559136"/>
                <a:ext cx="777713" cy="375552"/>
              </a:xfrm>
              <a:prstGeom prst="rect">
                <a:avLst/>
              </a:prstGeom>
              <a:blipFill>
                <a:blip r:embed="rId14"/>
                <a:stretch>
                  <a:fillRect l="-7087" t="-8197" r="-6299"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650728" y="5229200"/>
                <a:ext cx="667170" cy="369332"/>
              </a:xfrm>
              <a:prstGeom prst="rect">
                <a:avLst/>
              </a:prstGeom>
            </p:spPr>
            <p:txBody>
              <a:bodyPr wrap="none">
                <a:spAutoFit/>
              </a:bodyPr>
              <a:lstStyle/>
              <a:p>
                <a:r>
                  <a:rPr lang="en-US" altLang="zh-CN" b="1" dirty="0"/>
                  <a:t>O(</a:t>
                </a:r>
                <a14:m>
                  <m:oMath xmlns:m="http://schemas.openxmlformats.org/officeDocument/2006/math">
                    <m:r>
                      <a:rPr lang="en-US" altLang="zh-CN" b="1" i="1">
                        <a:latin typeface="Cambria Math"/>
                      </a:rPr>
                      <m:t>𝒏</m:t>
                    </m:r>
                  </m:oMath>
                </a14:m>
                <a:r>
                  <a:rPr lang="en-US" altLang="zh-CN" b="1" dirty="0"/>
                  <a:t>)</a:t>
                </a:r>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1650728" y="5229200"/>
                <a:ext cx="667170" cy="369332"/>
              </a:xfrm>
              <a:prstGeom prst="rect">
                <a:avLst/>
              </a:prstGeom>
              <a:blipFill>
                <a:blip r:embed="rId15"/>
                <a:stretch>
                  <a:fillRect l="-8257" t="-10000" r="-7339" b="-26667"/>
                </a:stretch>
              </a:blipFill>
            </p:spPr>
            <p:txBody>
              <a:bodyPr/>
              <a:lstStyle/>
              <a:p>
                <a:r>
                  <a:rPr lang="zh-CN" altLang="en-US">
                    <a:noFill/>
                  </a:rPr>
                  <a:t> </a:t>
                </a:r>
              </a:p>
            </p:txBody>
          </p:sp>
        </mc:Fallback>
      </mc:AlternateContent>
      <p:sp>
        <p:nvSpPr>
          <p:cNvPr id="28" name="矩形 27"/>
          <p:cNvSpPr/>
          <p:nvPr/>
        </p:nvSpPr>
        <p:spPr>
          <a:xfrm>
            <a:off x="2694267" y="5805264"/>
            <a:ext cx="312906" cy="369332"/>
          </a:xfrm>
          <a:prstGeom prst="rect">
            <a:avLst/>
          </a:prstGeom>
        </p:spPr>
        <p:txBody>
          <a:bodyPr wrap="none">
            <a:spAutoFit/>
          </a:bodyPr>
          <a:lstStyle/>
          <a:p>
            <a:r>
              <a:rPr lang="en-US" altLang="zh-CN" b="1" dirty="0"/>
              <a:t>1</a:t>
            </a:r>
            <a:endParaRPr lang="zh-CN" altLang="en-US" dirty="0"/>
          </a:p>
        </p:txBody>
      </p:sp>
      <p:sp>
        <p:nvSpPr>
          <p:cNvPr id="29" name="矩形 28"/>
          <p:cNvSpPr/>
          <p:nvPr/>
        </p:nvSpPr>
        <p:spPr>
          <a:xfrm>
            <a:off x="3431704" y="5805264"/>
            <a:ext cx="441146" cy="369332"/>
          </a:xfrm>
          <a:prstGeom prst="rect">
            <a:avLst/>
          </a:prstGeom>
        </p:spPr>
        <p:txBody>
          <a:bodyPr wrap="none">
            <a:spAutoFit/>
          </a:bodyPr>
          <a:lstStyle/>
          <a:p>
            <a:r>
              <a:rPr lang="en-US" altLang="zh-CN" b="1" dirty="0"/>
              <a:t>10</a:t>
            </a:r>
            <a:endParaRPr lang="zh-CN" altLang="en-US" dirty="0"/>
          </a:p>
        </p:txBody>
      </p:sp>
      <p:sp>
        <p:nvSpPr>
          <p:cNvPr id="30" name="矩形 29"/>
          <p:cNvSpPr/>
          <p:nvPr/>
        </p:nvSpPr>
        <p:spPr>
          <a:xfrm>
            <a:off x="4358711" y="5805264"/>
            <a:ext cx="569387" cy="369332"/>
          </a:xfrm>
          <a:prstGeom prst="rect">
            <a:avLst/>
          </a:prstGeom>
        </p:spPr>
        <p:txBody>
          <a:bodyPr wrap="none">
            <a:spAutoFit/>
          </a:bodyPr>
          <a:lstStyle/>
          <a:p>
            <a:r>
              <a:rPr lang="en-US" altLang="zh-CN" b="1" dirty="0"/>
              <a:t>100</a:t>
            </a:r>
            <a:endParaRPr lang="zh-CN" altLang="en-US" dirty="0"/>
          </a:p>
        </p:txBody>
      </p:sp>
      <p:sp>
        <p:nvSpPr>
          <p:cNvPr id="5" name="矩形 4"/>
          <p:cNvSpPr/>
          <p:nvPr/>
        </p:nvSpPr>
        <p:spPr>
          <a:xfrm>
            <a:off x="5894695" y="3729806"/>
            <a:ext cx="4320480" cy="923330"/>
          </a:xfrm>
          <a:prstGeom prst="rect">
            <a:avLst/>
          </a:prstGeom>
        </p:spPr>
        <p:txBody>
          <a:bodyPr wrap="square">
            <a:spAutoFit/>
          </a:bodyPr>
          <a:lstStyle/>
          <a:p>
            <a:r>
              <a:rPr lang="zh-CN" altLang="en-US" dirty="0">
                <a:solidFill>
                  <a:srgbClr val="FF0000"/>
                </a:solidFill>
              </a:rPr>
              <a:t>时间复杂度并不是表示一个程序解决问题需要花多少时间，而是当问题规模扩大后，程序需要的</a:t>
            </a:r>
            <a:r>
              <a:rPr lang="zh-CN" altLang="en-US" b="1" u="sng" dirty="0">
                <a:solidFill>
                  <a:srgbClr val="FF0000"/>
                </a:solidFill>
              </a:rPr>
              <a:t>时间长度增长得有多快</a:t>
            </a:r>
            <a:r>
              <a:rPr lang="zh-CN" altLang="en-US" dirty="0">
                <a:solidFill>
                  <a:srgbClr val="FF0000"/>
                </a:solidFill>
              </a:rPr>
              <a:t>。</a:t>
            </a:r>
          </a:p>
        </p:txBody>
      </p:sp>
      <p:sp>
        <p:nvSpPr>
          <p:cNvPr id="33" name="矩形 32"/>
          <p:cNvSpPr/>
          <p:nvPr/>
        </p:nvSpPr>
        <p:spPr>
          <a:xfrm>
            <a:off x="2690416" y="5238492"/>
            <a:ext cx="312906" cy="369332"/>
          </a:xfrm>
          <a:prstGeom prst="rect">
            <a:avLst/>
          </a:prstGeom>
        </p:spPr>
        <p:txBody>
          <a:bodyPr wrap="none">
            <a:spAutoFit/>
          </a:bodyPr>
          <a:lstStyle/>
          <a:p>
            <a:r>
              <a:rPr lang="en-US" altLang="zh-CN" b="1" dirty="0"/>
              <a:t>1</a:t>
            </a:r>
            <a:endParaRPr lang="zh-CN" altLang="en-US" dirty="0"/>
          </a:p>
        </p:txBody>
      </p:sp>
      <p:sp>
        <p:nvSpPr>
          <p:cNvPr id="34" name="矩形 33"/>
          <p:cNvSpPr/>
          <p:nvPr/>
        </p:nvSpPr>
        <p:spPr>
          <a:xfrm>
            <a:off x="2690416" y="4581128"/>
            <a:ext cx="312906" cy="369332"/>
          </a:xfrm>
          <a:prstGeom prst="rect">
            <a:avLst/>
          </a:prstGeom>
        </p:spPr>
        <p:txBody>
          <a:bodyPr wrap="none">
            <a:spAutoFit/>
          </a:bodyPr>
          <a:lstStyle/>
          <a:p>
            <a:r>
              <a:rPr lang="en-US" altLang="zh-CN" b="1" dirty="0"/>
              <a:t>1</a:t>
            </a:r>
            <a:endParaRPr lang="zh-CN" altLang="en-US" dirty="0"/>
          </a:p>
        </p:txBody>
      </p:sp>
      <p:sp>
        <p:nvSpPr>
          <p:cNvPr id="35" name="矩形 34"/>
          <p:cNvSpPr/>
          <p:nvPr/>
        </p:nvSpPr>
        <p:spPr>
          <a:xfrm>
            <a:off x="2686750" y="3848348"/>
            <a:ext cx="312906" cy="369332"/>
          </a:xfrm>
          <a:prstGeom prst="rect">
            <a:avLst/>
          </a:prstGeom>
        </p:spPr>
        <p:txBody>
          <a:bodyPr wrap="none">
            <a:spAutoFit/>
          </a:bodyPr>
          <a:lstStyle/>
          <a:p>
            <a:r>
              <a:rPr lang="en-US" altLang="zh-CN" b="1" dirty="0"/>
              <a:t>1</a:t>
            </a:r>
            <a:endParaRPr lang="zh-CN" altLang="en-US" dirty="0"/>
          </a:p>
        </p:txBody>
      </p:sp>
      <p:sp>
        <p:nvSpPr>
          <p:cNvPr id="36" name="矩形 35"/>
          <p:cNvSpPr/>
          <p:nvPr/>
        </p:nvSpPr>
        <p:spPr>
          <a:xfrm>
            <a:off x="3431704" y="5250616"/>
            <a:ext cx="441146" cy="369332"/>
          </a:xfrm>
          <a:prstGeom prst="rect">
            <a:avLst/>
          </a:prstGeom>
        </p:spPr>
        <p:txBody>
          <a:bodyPr wrap="none">
            <a:spAutoFit/>
          </a:bodyPr>
          <a:lstStyle/>
          <a:p>
            <a:r>
              <a:rPr lang="en-US" altLang="zh-CN" b="1" dirty="0"/>
              <a:t>10</a:t>
            </a:r>
            <a:endParaRPr lang="zh-CN" altLang="en-US" dirty="0"/>
          </a:p>
        </p:txBody>
      </p:sp>
      <p:sp>
        <p:nvSpPr>
          <p:cNvPr id="38" name="矩形 37"/>
          <p:cNvSpPr/>
          <p:nvPr/>
        </p:nvSpPr>
        <p:spPr>
          <a:xfrm>
            <a:off x="3324593" y="4581128"/>
            <a:ext cx="569387" cy="369332"/>
          </a:xfrm>
          <a:prstGeom prst="rect">
            <a:avLst/>
          </a:prstGeom>
        </p:spPr>
        <p:txBody>
          <a:bodyPr wrap="none">
            <a:spAutoFit/>
          </a:bodyPr>
          <a:lstStyle/>
          <a:p>
            <a:r>
              <a:rPr lang="en-US" altLang="zh-CN" b="1" dirty="0"/>
              <a:t>100</a:t>
            </a:r>
            <a:endParaRPr lang="zh-CN" altLang="en-US" dirty="0"/>
          </a:p>
        </p:txBody>
      </p:sp>
      <mc:AlternateContent xmlns:mc="http://schemas.openxmlformats.org/markup-compatibility/2006" xmlns:a14="http://schemas.microsoft.com/office/drawing/2010/main">
        <mc:Choice Requires="a14">
          <p:sp>
            <p:nvSpPr>
              <p:cNvPr id="9" name="矩形 8"/>
              <p:cNvSpPr/>
              <p:nvPr/>
            </p:nvSpPr>
            <p:spPr>
              <a:xfrm>
                <a:off x="1827952" y="5805264"/>
                <a:ext cx="3978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𝒏</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827952" y="5805264"/>
                <a:ext cx="397865" cy="369332"/>
              </a:xfrm>
              <a:prstGeom prst="rect">
                <a:avLst/>
              </a:prstGeom>
              <a:blipFill>
                <a:blip r:embed="rId16"/>
                <a:stretch>
                  <a:fillRect/>
                </a:stretch>
              </a:blipFill>
            </p:spPr>
            <p:txBody>
              <a:bodyPr/>
              <a:lstStyle/>
              <a:p>
                <a:r>
                  <a:rPr lang="zh-CN" altLang="en-US">
                    <a:noFill/>
                  </a:rPr>
                  <a:t> </a:t>
                </a:r>
              </a:p>
            </p:txBody>
          </p:sp>
        </mc:Fallback>
      </mc:AlternateContent>
      <p:sp>
        <p:nvSpPr>
          <p:cNvPr id="39" name="矩形 38"/>
          <p:cNvSpPr/>
          <p:nvPr/>
        </p:nvSpPr>
        <p:spPr>
          <a:xfrm>
            <a:off x="3303464" y="3848348"/>
            <a:ext cx="697627" cy="369332"/>
          </a:xfrm>
          <a:prstGeom prst="rect">
            <a:avLst/>
          </a:prstGeom>
        </p:spPr>
        <p:txBody>
          <a:bodyPr wrap="none">
            <a:spAutoFit/>
          </a:bodyPr>
          <a:lstStyle/>
          <a:p>
            <a:r>
              <a:rPr lang="en-US" altLang="zh-CN" b="1" dirty="0"/>
              <a:t>1000</a:t>
            </a:r>
            <a:endParaRPr lang="zh-CN" altLang="en-US" dirty="0"/>
          </a:p>
        </p:txBody>
      </p:sp>
      <p:sp>
        <p:nvSpPr>
          <p:cNvPr id="40" name="矩形 39"/>
          <p:cNvSpPr/>
          <p:nvPr/>
        </p:nvSpPr>
        <p:spPr>
          <a:xfrm>
            <a:off x="4342409" y="5258008"/>
            <a:ext cx="569387" cy="369332"/>
          </a:xfrm>
          <a:prstGeom prst="rect">
            <a:avLst/>
          </a:prstGeom>
        </p:spPr>
        <p:txBody>
          <a:bodyPr wrap="none">
            <a:spAutoFit/>
          </a:bodyPr>
          <a:lstStyle/>
          <a:p>
            <a:r>
              <a:rPr lang="en-US" altLang="zh-CN" b="1" dirty="0"/>
              <a:t>100</a:t>
            </a:r>
            <a:endParaRPr lang="zh-CN" altLang="en-US" dirty="0"/>
          </a:p>
        </p:txBody>
      </p:sp>
      <p:sp>
        <p:nvSpPr>
          <p:cNvPr id="41" name="矩形 40"/>
          <p:cNvSpPr/>
          <p:nvPr/>
        </p:nvSpPr>
        <p:spPr>
          <a:xfrm>
            <a:off x="4245000" y="4581128"/>
            <a:ext cx="885304" cy="369332"/>
          </a:xfrm>
          <a:prstGeom prst="rect">
            <a:avLst/>
          </a:prstGeom>
        </p:spPr>
        <p:txBody>
          <a:bodyPr wrap="square">
            <a:spAutoFit/>
          </a:bodyPr>
          <a:lstStyle/>
          <a:p>
            <a:r>
              <a:rPr lang="en-US" altLang="zh-CN" b="1" dirty="0"/>
              <a:t>10000</a:t>
            </a:r>
            <a:endParaRPr lang="zh-CN" altLang="en-US" dirty="0"/>
          </a:p>
        </p:txBody>
      </p:sp>
      <p:sp>
        <p:nvSpPr>
          <p:cNvPr id="42" name="矩形 41"/>
          <p:cNvSpPr/>
          <p:nvPr/>
        </p:nvSpPr>
        <p:spPr>
          <a:xfrm>
            <a:off x="4071268" y="3848348"/>
            <a:ext cx="1270744" cy="369332"/>
          </a:xfrm>
          <a:prstGeom prst="rect">
            <a:avLst/>
          </a:prstGeom>
        </p:spPr>
        <p:txBody>
          <a:bodyPr wrap="square">
            <a:spAutoFit/>
          </a:bodyPr>
          <a:lstStyle/>
          <a:p>
            <a:r>
              <a:rPr lang="en-US" altLang="zh-CN" b="1" dirty="0"/>
              <a:t>1000000</a:t>
            </a:r>
            <a:endParaRPr lang="zh-CN" altLang="en-US" dirty="0"/>
          </a:p>
        </p:txBody>
      </p:sp>
      <mc:AlternateContent xmlns:mc="http://schemas.openxmlformats.org/markup-compatibility/2006" xmlns:a14="http://schemas.microsoft.com/office/drawing/2010/main">
        <mc:Choice Requires="a14">
          <p:sp>
            <p:nvSpPr>
              <p:cNvPr id="43" name="矩形 42"/>
              <p:cNvSpPr/>
              <p:nvPr/>
            </p:nvSpPr>
            <p:spPr>
              <a:xfrm>
                <a:off x="6347825" y="5258008"/>
                <a:ext cx="979692" cy="375552"/>
              </a:xfrm>
              <a:prstGeom prst="rect">
                <a:avLst/>
              </a:prstGeom>
            </p:spPr>
            <p:txBody>
              <a:bodyPr wrap="none">
                <a:spAutoFit/>
              </a:bodyPr>
              <a:lstStyle/>
              <a:p>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a:latin typeface="Cambria Math"/>
                          </a:rPr>
                          <m:t>𝒏</m:t>
                        </m:r>
                      </m:e>
                      <m:sup>
                        <m:r>
                          <a:rPr lang="en-US" altLang="zh-CN" b="1" i="1">
                            <a:latin typeface="Cambria Math"/>
                          </a:rPr>
                          <m:t>𝟏𝟎𝟎</m:t>
                        </m:r>
                      </m:sup>
                    </m:sSup>
                  </m:oMath>
                </a14:m>
                <a:r>
                  <a:rPr lang="en-US" altLang="zh-CN" b="1" dirty="0"/>
                  <a:t>)</a:t>
                </a:r>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6347825" y="5258008"/>
                <a:ext cx="979692" cy="375552"/>
              </a:xfrm>
              <a:prstGeom prst="rect">
                <a:avLst/>
              </a:prstGeom>
              <a:blipFill>
                <a:blip r:embed="rId17"/>
                <a:stretch>
                  <a:fillRect l="-4969" t="-8197" r="-4969"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7959471" y="5241900"/>
                <a:ext cx="1136786" cy="369332"/>
              </a:xfrm>
              <a:prstGeom prst="rect">
                <a:avLst/>
              </a:prstGeom>
            </p:spPr>
            <p:txBody>
              <a:bodyPr wrap="none">
                <a:spAutoFit/>
              </a:bodyPr>
              <a:lstStyle/>
              <a:p>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i="1">
                            <a:latin typeface="Cambria Math"/>
                          </a:rPr>
                          <m:t>𝟏</m:t>
                        </m:r>
                        <m:r>
                          <a:rPr lang="en-US" altLang="zh-CN" b="1" i="1">
                            <a:latin typeface="Cambria Math"/>
                          </a:rPr>
                          <m:t>.</m:t>
                        </m:r>
                        <m:r>
                          <a:rPr lang="en-US" altLang="zh-CN" b="1" i="1">
                            <a:latin typeface="Cambria Math"/>
                          </a:rPr>
                          <m:t>𝟎𝟏</m:t>
                        </m:r>
                      </m:e>
                      <m:sup>
                        <m:r>
                          <a:rPr lang="en-US" altLang="zh-CN" b="1" i="1">
                            <a:latin typeface="Cambria Math"/>
                          </a:rPr>
                          <m:t>𝒏</m:t>
                        </m:r>
                      </m:sup>
                    </m:sSup>
                  </m:oMath>
                </a14:m>
                <a:r>
                  <a:rPr lang="en-US" altLang="zh-CN" b="1" dirty="0"/>
                  <a:t>)</a:t>
                </a:r>
                <a:endParaRPr lang="zh-CN" altLang="en-US" dirty="0"/>
              </a:p>
            </p:txBody>
          </p:sp>
        </mc:Choice>
        <mc:Fallback xmlns="">
          <p:sp>
            <p:nvSpPr>
              <p:cNvPr id="44" name="矩形 43"/>
              <p:cNvSpPr>
                <a:spLocks noRot="1" noChangeAspect="1" noMove="1" noResize="1" noEditPoints="1" noAdjustHandles="1" noChangeArrowheads="1" noChangeShapeType="1" noTextEdit="1"/>
              </p:cNvSpPr>
              <p:nvPr/>
            </p:nvSpPr>
            <p:spPr>
              <a:xfrm>
                <a:off x="7959471" y="5241900"/>
                <a:ext cx="1136786" cy="369332"/>
              </a:xfrm>
              <a:prstGeom prst="rect">
                <a:avLst/>
              </a:prstGeom>
              <a:blipFill>
                <a:blip r:embed="rId18"/>
                <a:stretch>
                  <a:fillRect l="-4839" t="-10000" r="-4301" b="-26667"/>
                </a:stretch>
              </a:blipFill>
            </p:spPr>
            <p:txBody>
              <a:bodyPr/>
              <a:lstStyle/>
              <a:p>
                <a:r>
                  <a:rPr lang="zh-CN" altLang="en-US">
                    <a:noFill/>
                  </a:rPr>
                  <a:t> </a:t>
                </a:r>
              </a:p>
            </p:txBody>
          </p:sp>
        </mc:Fallback>
      </mc:AlternateContent>
      <p:cxnSp>
        <p:nvCxnSpPr>
          <p:cNvPr id="19" name="直接连接符 18"/>
          <p:cNvCxnSpPr/>
          <p:nvPr/>
        </p:nvCxnSpPr>
        <p:spPr bwMode="auto">
          <a:xfrm>
            <a:off x="7959471" y="5633560"/>
            <a:ext cx="1136786"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3571687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ppt_x"/>
                                          </p:val>
                                        </p:tav>
                                        <p:tav tm="100000">
                                          <p:val>
                                            <p:strVal val="#ppt_x"/>
                                          </p:val>
                                        </p:tav>
                                      </p:tavLst>
                                    </p:anim>
                                    <p:anim calcmode="lin" valueType="num">
                                      <p:cBhvr additive="base">
                                        <p:cTn id="37" dur="500" fill="hold"/>
                                        <p:tgtEl>
                                          <p:spTgt spid="3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additive="base">
                                        <p:cTn id="64" dur="500" fill="hold"/>
                                        <p:tgtEl>
                                          <p:spTgt spid="40"/>
                                        </p:tgtEl>
                                        <p:attrNameLst>
                                          <p:attrName>ppt_x</p:attrName>
                                        </p:attrNameLst>
                                      </p:cBhvr>
                                      <p:tavLst>
                                        <p:tav tm="0">
                                          <p:val>
                                            <p:strVal val="#ppt_x"/>
                                          </p:val>
                                        </p:tav>
                                        <p:tav tm="100000">
                                          <p:val>
                                            <p:strVal val="#ppt_x"/>
                                          </p:val>
                                        </p:tav>
                                      </p:tavLst>
                                    </p:anim>
                                    <p:anim calcmode="lin" valueType="num">
                                      <p:cBhvr additive="base">
                                        <p:cTn id="65" dur="500" fill="hold"/>
                                        <p:tgtEl>
                                          <p:spTgt spid="4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additive="base">
                                        <p:cTn id="68" dur="500" fill="hold"/>
                                        <p:tgtEl>
                                          <p:spTgt spid="41"/>
                                        </p:tgtEl>
                                        <p:attrNameLst>
                                          <p:attrName>ppt_x</p:attrName>
                                        </p:attrNameLst>
                                      </p:cBhvr>
                                      <p:tavLst>
                                        <p:tav tm="0">
                                          <p:val>
                                            <p:strVal val="#ppt_x"/>
                                          </p:val>
                                        </p:tav>
                                        <p:tav tm="100000">
                                          <p:val>
                                            <p:strVal val="#ppt_x"/>
                                          </p:val>
                                        </p:tav>
                                      </p:tavLst>
                                    </p:anim>
                                    <p:anim calcmode="lin" valueType="num">
                                      <p:cBhvr additive="base">
                                        <p:cTn id="69" dur="500" fill="hold"/>
                                        <p:tgtEl>
                                          <p:spTgt spid="4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500" fill="hold"/>
                                        <p:tgtEl>
                                          <p:spTgt spid="42"/>
                                        </p:tgtEl>
                                        <p:attrNameLst>
                                          <p:attrName>ppt_x</p:attrName>
                                        </p:attrNameLst>
                                      </p:cBhvr>
                                      <p:tavLst>
                                        <p:tav tm="0">
                                          <p:val>
                                            <p:strVal val="#ppt_x"/>
                                          </p:val>
                                        </p:tav>
                                        <p:tav tm="100000">
                                          <p:val>
                                            <p:strVal val="#ppt_x"/>
                                          </p:val>
                                        </p:tav>
                                      </p:tavLst>
                                    </p:anim>
                                    <p:anim calcmode="lin" valueType="num">
                                      <p:cBhvr additive="base">
                                        <p:cTn id="7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ppt_x"/>
                                          </p:val>
                                        </p:tav>
                                        <p:tav tm="100000">
                                          <p:val>
                                            <p:strVal val="#ppt_x"/>
                                          </p:val>
                                        </p:tav>
                                      </p:tavLst>
                                    </p:anim>
                                    <p:anim calcmode="lin" valueType="num">
                                      <p:cBhvr additive="base">
                                        <p:cTn id="7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arn(inVertical)">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6" grpId="0"/>
      <p:bldP spid="27" grpId="0"/>
      <p:bldP spid="28" grpId="0"/>
      <p:bldP spid="29" grpId="0"/>
      <p:bldP spid="30" grpId="0"/>
      <p:bldP spid="5" grpId="0"/>
      <p:bldP spid="33" grpId="0"/>
      <p:bldP spid="34" grpId="0"/>
      <p:bldP spid="35" grpId="0"/>
      <p:bldP spid="36" grpId="0"/>
      <p:bldP spid="38" grpId="0"/>
      <p:bldP spid="9" grpId="0"/>
      <p:bldP spid="39" grpId="0"/>
      <p:bldP spid="40" grpId="0"/>
      <p:bldP spid="41" grpId="0"/>
      <p:bldP spid="42"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650729" y="404814"/>
            <a:ext cx="8117680" cy="574675"/>
          </a:xfrm>
        </p:spPr>
        <p:txBody>
          <a:bodyPr>
            <a:normAutofit fontScale="90000"/>
          </a:bodyPr>
          <a:lstStyle/>
          <a:p>
            <a:pPr eaLnBrk="1" hangingPunct="1"/>
            <a:r>
              <a:rPr lang="zh-CN" altLang="en-US" dirty="0"/>
              <a:t>计算复杂度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6" name="Text Box 19"/>
          <p:cNvSpPr txBox="1">
            <a:spLocks noChangeArrowheads="1"/>
          </p:cNvSpPr>
          <p:nvPr/>
        </p:nvSpPr>
        <p:spPr bwMode="auto">
          <a:xfrm>
            <a:off x="2210122" y="1196752"/>
            <a:ext cx="8134350" cy="956288"/>
          </a:xfrm>
          <a:prstGeom prst="rect">
            <a:avLst/>
          </a:prstGeom>
          <a:noFill/>
          <a:ln>
            <a:noFill/>
          </a:ln>
          <a:effectLst>
            <a:prstShdw prst="shdw17" dist="17961" dir="2700000">
              <a:schemeClr val="accent1">
                <a:gamma/>
                <a:shade val="60000"/>
                <a:invGamma/>
              </a:schemeClr>
            </a:prstShdw>
          </a:effectLst>
        </p:spPr>
        <p:txBody>
          <a:bodyPr lIns="90000" tIns="46800" rIns="90000" bIns="46800">
            <a:spAutoFit/>
          </a:bodyPr>
          <a:lstStyle/>
          <a:p>
            <a:pPr>
              <a:defRPr/>
            </a:pPr>
            <a:r>
              <a:rPr lang="zh-CN" altLang="en-US" sz="2800" dirty="0">
                <a:latin typeface="宋体" panose="02010600030101010101" pitchFamily="2" charset="-122"/>
              </a:rPr>
              <a:t>假设一个问题有四种算法：</a:t>
            </a:r>
          </a:p>
          <a:p>
            <a:pPr>
              <a:defRPr/>
            </a:pPr>
            <a:r>
              <a:rPr lang="en-US" altLang="zh-CN" sz="2800" dirty="0">
                <a:latin typeface="宋体" panose="02010600030101010101" pitchFamily="2" charset="-122"/>
              </a:rPr>
              <a:t>(</a:t>
            </a:r>
            <a:r>
              <a:rPr lang="zh-CN" altLang="en-US" sz="2800" dirty="0">
                <a:latin typeface="宋体" panose="02010600030101010101" pitchFamily="2" charset="-122"/>
              </a:rPr>
              <a:t>用每秒百万次的计算机，</a:t>
            </a:r>
            <a:r>
              <a:rPr lang="en-US" altLang="zh-CN" sz="2800" dirty="0">
                <a:latin typeface="宋体" panose="02010600030101010101" pitchFamily="2" charset="-122"/>
              </a:rPr>
              <a:t>n=10, 30</a:t>
            </a:r>
            <a:r>
              <a:rPr lang="zh-CN" altLang="en-US" sz="2800" dirty="0">
                <a:latin typeface="宋体" panose="02010600030101010101" pitchFamily="2" charset="-122"/>
              </a:rPr>
              <a:t>，</a:t>
            </a:r>
            <a:r>
              <a:rPr lang="en-US" altLang="zh-CN" sz="2800" dirty="0">
                <a:latin typeface="宋体" panose="02010600030101010101" pitchFamily="2" charset="-122"/>
              </a:rPr>
              <a:t>60)</a:t>
            </a:r>
            <a:endParaRPr lang="zh-CN" altLang="en-US" sz="2800" dirty="0">
              <a:latin typeface="宋体" panose="02010600030101010101" pitchFamily="2" charset="-122"/>
            </a:endParaRPr>
          </a:p>
        </p:txBody>
      </p:sp>
      <p:sp>
        <p:nvSpPr>
          <p:cNvPr id="27" name="Rectangle 16"/>
          <p:cNvSpPr>
            <a:spLocks noChangeArrowheads="1"/>
          </p:cNvSpPr>
          <p:nvPr/>
        </p:nvSpPr>
        <p:spPr bwMode="auto">
          <a:xfrm>
            <a:off x="6148710" y="3717019"/>
            <a:ext cx="150813" cy="429990"/>
          </a:xfrm>
          <a:prstGeom prst="rect">
            <a:avLst/>
          </a:prstGeom>
          <a:noFill/>
          <a:ln>
            <a:noFill/>
          </a:ln>
        </p:spPr>
        <p:txBody>
          <a:bodyPr anchor="ctr">
            <a:spAutoFit/>
          </a:bodyPr>
          <a:lstStyle>
            <a:lvl1pPr>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742950" indent="-285750">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en-US" sz="2194">
              <a:solidFill>
                <a:schemeClr val="tx2"/>
              </a:solidFill>
            </a:endParaRPr>
          </a:p>
        </p:txBody>
      </p:sp>
      <p:graphicFrame>
        <p:nvGraphicFramePr>
          <p:cNvPr id="28" name="Group 78"/>
          <p:cNvGraphicFramePr>
            <a:graphicFrameLocks noGrp="1"/>
          </p:cNvGraphicFramePr>
          <p:nvPr/>
        </p:nvGraphicFramePr>
        <p:xfrm>
          <a:off x="2415134" y="3108103"/>
          <a:ext cx="5553075" cy="2384427"/>
        </p:xfrm>
        <a:graphic>
          <a:graphicData uri="http://schemas.openxmlformats.org/drawingml/2006/table">
            <a:tbl>
              <a:tblPr/>
              <a:tblGrid>
                <a:gridCol w="809625">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366713">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1" i="0" u="none" strike="noStrike" cap="none" normalizeH="0" baseline="0" dirty="0">
                          <a:ln>
                            <a:noFill/>
                          </a:ln>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rPr>
                        <a:t>复杂性函数</a:t>
                      </a:r>
                    </a:p>
                  </a:txBody>
                  <a:tcPr marL="90001" marR="90001" marT="46839" marB="46839"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1" i="0" u="none" strike="noStrike" cap="none" normalizeH="0" baseline="0" dirty="0">
                          <a:ln>
                            <a:noFill/>
                          </a:ln>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rPr>
                        <a:t>问题规模</a:t>
                      </a:r>
                      <a:r>
                        <a:rPr kumimoji="1" lang="en-US" altLang="zh-CN" sz="1800" b="1" i="0" u="none" strike="noStrike" cap="none" normalizeH="0" baseline="0" dirty="0">
                          <a:ln>
                            <a:noFill/>
                          </a:ln>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rPr>
                        <a:t>n</a:t>
                      </a:r>
                    </a:p>
                  </a:txBody>
                  <a:tcPr marL="91441" marR="91441" marT="45759" marB="45759"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550862">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rPr>
                        <a:t>    10         30         60</a:t>
                      </a:r>
                    </a:p>
                  </a:txBody>
                  <a:tcPr marL="91441" marR="91441" marT="45759" marB="45759"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1"/>
                  </a:ext>
                </a:extLst>
              </a:tr>
              <a:tr h="3667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p>
                  </a:txBody>
                  <a:tcPr marL="91441" marR="91441" marT="45759" marB="45759"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0.01ms     0.03ms      0.06ms</a:t>
                      </a:r>
                    </a:p>
                  </a:txBody>
                  <a:tcPr marL="91441" marR="91441" marT="45759" marB="45759"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r>
                        <a:rPr kumimoji="1" lang="en-US" altLang="zh-CN" sz="18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3</a:t>
                      </a:r>
                    </a:p>
                  </a:txBody>
                  <a:tcPr marL="91441" marR="91441" marT="45759" marB="45759"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1ms       27ms       216ms</a:t>
                      </a:r>
                    </a:p>
                  </a:txBody>
                  <a:tcPr marL="91441" marR="91441" marT="45759" marB="45759"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67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r>
                        <a:rPr kumimoji="1" lang="en-US" altLang="zh-CN" sz="18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5</a:t>
                      </a:r>
                    </a:p>
                  </a:txBody>
                  <a:tcPr marL="91441" marR="91441" marT="45759" marB="45759"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100ms      24.3s       13min</a:t>
                      </a:r>
                    </a:p>
                  </a:txBody>
                  <a:tcPr marL="91441" marR="91441" marT="45759" marB="45759"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67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18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p>
                  </a:txBody>
                  <a:tcPr marL="91441" marR="91441" marT="45759" marB="45759"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1ms    17.9min     366</a:t>
                      </a:r>
                      <a:r>
                        <a:rPr kumimoji="1"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世纪</a:t>
                      </a:r>
                    </a:p>
                  </a:txBody>
                  <a:tcPr marL="91441" marR="91441" marT="45759" marB="45759"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504132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650729" y="404814"/>
            <a:ext cx="8117680" cy="574675"/>
          </a:xfrm>
        </p:spPr>
        <p:txBody>
          <a:bodyPr>
            <a:normAutofit fontScale="90000"/>
          </a:bodyPr>
          <a:lstStyle/>
          <a:p>
            <a:pPr eaLnBrk="1" hangingPunct="1"/>
            <a:r>
              <a:rPr lang="zh-CN" altLang="en-US" dirty="0"/>
              <a:t>计算复杂度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5"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5"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3" name="Text Box 19"/>
          <p:cNvSpPr txBox="1">
            <a:spLocks noChangeArrowheads="1"/>
          </p:cNvSpPr>
          <p:nvPr/>
        </p:nvSpPr>
        <p:spPr bwMode="auto">
          <a:xfrm>
            <a:off x="2151435" y="1312640"/>
            <a:ext cx="8134350" cy="1387475"/>
          </a:xfrm>
          <a:prstGeom prst="rect">
            <a:avLst/>
          </a:prstGeom>
          <a:noFill/>
          <a:ln>
            <a:noFill/>
          </a:ln>
          <a:effectLst>
            <a:prstShdw prst="shdw17" dist="17961" dir="2700000">
              <a:schemeClr val="accent1">
                <a:gamma/>
                <a:shade val="60000"/>
                <a:invGamma/>
              </a:schemeClr>
            </a:prstShdw>
          </a:effectLst>
        </p:spPr>
        <p:txBody>
          <a:bodyPr lIns="90000" tIns="46800" rIns="90000" bIns="46800">
            <a:spAutoFit/>
          </a:bodyPr>
          <a:lstStyle/>
          <a:p>
            <a:pPr eaLnBrk="1" hangingPunct="1">
              <a:defRPr/>
            </a:pPr>
            <a:r>
              <a:rPr lang="zh-CN" altLang="en-US" sz="2800" dirty="0">
                <a:solidFill>
                  <a:srgbClr val="FF0000"/>
                </a:solidFill>
                <a:latin typeface="方正姚体" pitchFamily="2" charset="-122"/>
                <a:ea typeface="方正姚体" pitchFamily="2" charset="-122"/>
              </a:rPr>
              <a:t>指数灾难</a:t>
            </a:r>
            <a:endParaRPr lang="en-US" altLang="zh-CN" sz="2800" dirty="0">
              <a:solidFill>
                <a:srgbClr val="FF0000"/>
              </a:solidFill>
              <a:latin typeface="方正姚体" pitchFamily="2" charset="-122"/>
              <a:ea typeface="方正姚体" pitchFamily="2" charset="-122"/>
            </a:endParaRPr>
          </a:p>
          <a:p>
            <a:pPr eaLnBrk="1" hangingPunct="1">
              <a:defRPr/>
            </a:pPr>
            <a:r>
              <a:rPr lang="en-US" altLang="zh-CN" sz="2800" dirty="0">
                <a:latin typeface="楷体_GB2312" pitchFamily="49" charset="-122"/>
              </a:rPr>
              <a:t>	</a:t>
            </a:r>
            <a:r>
              <a:rPr lang="zh-CN" altLang="en-US" sz="2800" dirty="0">
                <a:latin typeface="楷体_GB2312" pitchFamily="49" charset="-122"/>
              </a:rPr>
              <a:t>随着问题规模的增长，计算量呈指数增长。</a:t>
            </a:r>
            <a:r>
              <a:rPr lang="en-US" altLang="zh-CN" sz="2800" dirty="0">
                <a:solidFill>
                  <a:srgbClr val="FF0000"/>
                </a:solidFill>
                <a:latin typeface="方正姚体" pitchFamily="2" charset="-122"/>
                <a:ea typeface="方正姚体" pitchFamily="2" charset="-122"/>
              </a:rPr>
              <a:t>	</a:t>
            </a:r>
            <a:endParaRPr lang="zh-CN" altLang="en-US" sz="2800" b="1" dirty="0">
              <a:latin typeface="方正姚体" pitchFamily="2" charset="-122"/>
              <a:ea typeface="方正姚体" pitchFamily="2" charset="-122"/>
            </a:endParaRPr>
          </a:p>
        </p:txBody>
      </p:sp>
      <p:sp>
        <p:nvSpPr>
          <p:cNvPr id="24" name="Rectangle 16"/>
          <p:cNvSpPr>
            <a:spLocks noChangeArrowheads="1"/>
          </p:cNvSpPr>
          <p:nvPr/>
        </p:nvSpPr>
        <p:spPr bwMode="auto">
          <a:xfrm>
            <a:off x="6090023" y="3807506"/>
            <a:ext cx="150813" cy="429990"/>
          </a:xfrm>
          <a:prstGeom prst="rect">
            <a:avLst/>
          </a:prstGeom>
          <a:noFill/>
          <a:ln>
            <a:noFill/>
          </a:ln>
        </p:spPr>
        <p:txBody>
          <a:bodyPr anchor="ctr">
            <a:spAutoFit/>
          </a:bodyPr>
          <a:lstStyle>
            <a:lvl1pPr>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742950" indent="-285750">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en-US" sz="2194">
              <a:solidFill>
                <a:schemeClr val="tx2"/>
              </a:solidFill>
            </a:endParaRPr>
          </a:p>
        </p:txBody>
      </p:sp>
      <p:graphicFrame>
        <p:nvGraphicFramePr>
          <p:cNvPr id="29" name="Object 4"/>
          <p:cNvGraphicFramePr>
            <a:graphicFrameLocks noChangeAspect="1"/>
          </p:cNvGraphicFramePr>
          <p:nvPr/>
        </p:nvGraphicFramePr>
        <p:xfrm>
          <a:off x="3846785" y="2129296"/>
          <a:ext cx="5709398" cy="5065820"/>
        </p:xfrm>
        <a:graphic>
          <a:graphicData uri="http://schemas.openxmlformats.org/presentationml/2006/ole">
            <mc:AlternateContent xmlns:mc="http://schemas.openxmlformats.org/markup-compatibility/2006">
              <mc:Choice xmlns:v="urn:schemas-microsoft-com:vml" Requires="v">
                <p:oleObj spid="_x0000_s1025" name="Chart" r:id="rId6" imgW="3809949" imgH="4114800" progId="MSGraph.Chart.8">
                  <p:embed followColorScheme="full"/>
                </p:oleObj>
              </mc:Choice>
              <mc:Fallback>
                <p:oleObj name="Chart" r:id="rId6" imgW="3809949" imgH="4114800" progId="MSGraph.Chart.8">
                  <p:embed followColorScheme="full"/>
                  <p:pic>
                    <p:nvPicPr>
                      <p:cNvPr id="29" name="Object 4"/>
                      <p:cNvPicPr>
                        <a:picLocks noChangeAspect="1" noChangeArrowheads="1"/>
                      </p:cNvPicPr>
                      <p:nvPr/>
                    </p:nvPicPr>
                    <p:blipFill>
                      <a:blip r:embed="rId7"/>
                      <a:srcRect/>
                      <a:stretch>
                        <a:fillRect/>
                      </a:stretch>
                    </p:blipFill>
                    <p:spPr bwMode="auto">
                      <a:xfrm>
                        <a:off x="3846785" y="2129296"/>
                        <a:ext cx="5709398" cy="5065820"/>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281200106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多项式时间复杂度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35" name="Text Box 19"/>
          <p:cNvSpPr txBox="1">
            <a:spLocks noChangeArrowheads="1"/>
          </p:cNvSpPr>
          <p:nvPr/>
        </p:nvSpPr>
        <p:spPr bwMode="auto">
          <a:xfrm>
            <a:off x="1960797" y="1755024"/>
            <a:ext cx="8134350" cy="2556727"/>
          </a:xfrm>
          <a:prstGeom prst="rect">
            <a:avLst/>
          </a:prstGeom>
          <a:noFill/>
          <a:ln>
            <a:noFill/>
          </a:ln>
          <a:effectLst>
            <a:prstShdw prst="shdw17" dist="17961" dir="2700000">
              <a:schemeClr val="accent1">
                <a:gamma/>
                <a:shade val="60000"/>
                <a:invGamma/>
              </a:schemeClr>
            </a:prstShdw>
          </a:effectLst>
        </p:spPr>
        <p:txBody>
          <a:bodyPr lIns="90000" tIns="46800" rIns="90000" bIns="46800">
            <a:spAutoFit/>
          </a:bodyPr>
          <a:lstStyle/>
          <a:p>
            <a:pPr algn="just">
              <a:defRPr/>
            </a:pPr>
            <a:r>
              <a:rPr lang="zh-CN" altLang="en-US" sz="3200" dirty="0">
                <a:latin typeface="楷体_GB2312" pitchFamily="49" charset="-122"/>
              </a:rPr>
              <a:t>旅行商问题   </a:t>
            </a:r>
            <a:r>
              <a:rPr lang="en-US" altLang="zh-CN" sz="3200" dirty="0">
                <a:latin typeface="方正姚体" pitchFamily="2" charset="-122"/>
                <a:ea typeface="方正姚体" pitchFamily="2" charset="-122"/>
              </a:rPr>
              <a:t>	</a:t>
            </a:r>
          </a:p>
          <a:p>
            <a:pPr algn="just" eaLnBrk="1" hangingPunct="1">
              <a:defRPr/>
            </a:pPr>
            <a:r>
              <a:rPr lang="zh-CN" altLang="en-US" sz="3200" dirty="0"/>
              <a:t>给定</a:t>
            </a:r>
            <a:r>
              <a:rPr lang="en-US" altLang="zh-CN" sz="3200" b="1" i="1" dirty="0"/>
              <a:t>n</a:t>
            </a:r>
            <a:r>
              <a:rPr lang="zh-CN" altLang="en-US" sz="3200" dirty="0"/>
              <a:t>个城市，任意两个城市间有路相连，推销员从一个城市出发，不重复的遍历所有的城市并回到起点，求一条路程最短的路径。</a:t>
            </a:r>
            <a:r>
              <a:rPr lang="en-US" altLang="zh-CN" sz="3200" dirty="0">
                <a:latin typeface="方正姚体" pitchFamily="2" charset="-122"/>
                <a:ea typeface="方正姚体" pitchFamily="2" charset="-122"/>
              </a:rPr>
              <a:t>	</a:t>
            </a:r>
            <a:endParaRPr lang="zh-CN" altLang="en-US" sz="3200" b="1" dirty="0">
              <a:latin typeface="方正姚体" pitchFamily="2" charset="-122"/>
              <a:ea typeface="方正姚体" pitchFamily="2" charset="-122"/>
            </a:endParaRPr>
          </a:p>
        </p:txBody>
      </p:sp>
      <p:sp>
        <p:nvSpPr>
          <p:cNvPr id="36" name="矩形 35"/>
          <p:cNvSpPr>
            <a:spLocks noChangeArrowheads="1"/>
          </p:cNvSpPr>
          <p:nvPr/>
        </p:nvSpPr>
        <p:spPr bwMode="auto">
          <a:xfrm>
            <a:off x="4620925" y="4468750"/>
            <a:ext cx="2481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3200" dirty="0">
                <a:latin typeface="楷体_GB2312" pitchFamily="49" charset="-122"/>
              </a:rPr>
              <a:t>复杂度</a:t>
            </a:r>
            <a:r>
              <a:rPr lang="en-US" altLang="zh-CN" sz="3200" b="1" i="1" dirty="0">
                <a:latin typeface="楷体_GB2312" pitchFamily="49" charset="-122"/>
              </a:rPr>
              <a:t>O</a:t>
            </a:r>
            <a:r>
              <a:rPr lang="en-US" altLang="zh-CN" sz="3200" b="1" dirty="0">
                <a:latin typeface="楷体_GB2312" pitchFamily="49" charset="-122"/>
              </a:rPr>
              <a:t>(n!)</a:t>
            </a:r>
          </a:p>
        </p:txBody>
      </p:sp>
      <p:sp>
        <p:nvSpPr>
          <p:cNvPr id="38" name="Rectangle 16"/>
          <p:cNvSpPr>
            <a:spLocks noChangeArrowheads="1"/>
          </p:cNvSpPr>
          <p:nvPr/>
        </p:nvSpPr>
        <p:spPr bwMode="auto">
          <a:xfrm>
            <a:off x="6003926" y="4468750"/>
            <a:ext cx="150813" cy="429990"/>
          </a:xfrm>
          <a:prstGeom prst="rect">
            <a:avLst/>
          </a:prstGeom>
          <a:noFill/>
          <a:ln>
            <a:noFill/>
          </a:ln>
        </p:spPr>
        <p:txBody>
          <a:bodyPr anchor="ctr">
            <a:spAutoFit/>
          </a:bodyPr>
          <a:lstStyle>
            <a:lvl1pPr>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742950" indent="-285750">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en-US" sz="2194">
              <a:solidFill>
                <a:schemeClr val="tx2"/>
              </a:solidFill>
            </a:endParaRPr>
          </a:p>
        </p:txBody>
      </p:sp>
    </p:spTree>
    <p:custDataLst>
      <p:tags r:id="rId1"/>
    </p:custDataLst>
    <p:extLst>
      <p:ext uri="{BB962C8B-B14F-4D97-AF65-F5344CB8AC3E}">
        <p14:creationId xmlns:p14="http://schemas.microsoft.com/office/powerpoint/2010/main" val="31799482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多项式时间复杂度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6" name="Rectangle 2"/>
          <p:cNvSpPr txBox="1">
            <a:spLocks noChangeArrowheads="1"/>
          </p:cNvSpPr>
          <p:nvPr/>
        </p:nvSpPr>
        <p:spPr bwMode="auto">
          <a:xfrm>
            <a:off x="2711624" y="1628801"/>
            <a:ext cx="6624736" cy="1103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a:latin typeface="楷体_GB2312" pitchFamily="49" charset="-122"/>
                <a:ea typeface="楷体_GB2312" pitchFamily="49" charset="-122"/>
              </a:rPr>
              <a:t>设计算机</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秒能完成</a:t>
            </a:r>
            <a:r>
              <a:rPr lang="en-US" altLang="zh-CN">
                <a:latin typeface="楷体_GB2312" pitchFamily="49" charset="-122"/>
                <a:ea typeface="楷体_GB2312" pitchFamily="49" charset="-122"/>
              </a:rPr>
              <a:t>24</a:t>
            </a:r>
            <a:r>
              <a:rPr lang="zh-CN" altLang="en-US">
                <a:latin typeface="楷体_GB2312" pitchFamily="49" charset="-122"/>
                <a:ea typeface="楷体_GB2312" pitchFamily="49" charset="-122"/>
              </a:rPr>
              <a:t>个城市的枚举，则城市数与计算时间的关系如下表：</a:t>
            </a:r>
            <a:endParaRPr lang="zh-CN" altLang="en-US" dirty="0">
              <a:latin typeface="楷体_GB2312" pitchFamily="49" charset="-122"/>
              <a:ea typeface="楷体_GB2312" pitchFamily="49" charset="-122"/>
            </a:endParaRPr>
          </a:p>
        </p:txBody>
      </p:sp>
      <p:sp>
        <p:nvSpPr>
          <p:cNvPr id="27" name="Rectangle 3"/>
          <p:cNvSpPr txBox="1">
            <a:spLocks noChangeArrowheads="1"/>
          </p:cNvSpPr>
          <p:nvPr/>
        </p:nvSpPr>
        <p:spPr bwMode="auto">
          <a:xfrm>
            <a:off x="3551684" y="3743350"/>
            <a:ext cx="4800600" cy="1314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2400"/>
          </a:p>
          <a:p>
            <a:endParaRPr lang="en-US" altLang="zh-CN" sz="2400"/>
          </a:p>
        </p:txBody>
      </p:sp>
      <p:sp>
        <p:nvSpPr>
          <p:cNvPr id="28" name="Text Box 4"/>
          <p:cNvSpPr txBox="1">
            <a:spLocks noChangeArrowheads="1"/>
          </p:cNvSpPr>
          <p:nvPr/>
        </p:nvSpPr>
        <p:spPr bwMode="auto">
          <a:xfrm>
            <a:off x="2783632" y="4429150"/>
            <a:ext cx="655272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pitchFamily="2" charset="-122"/>
              </a:defRPr>
            </a:lvl1pPr>
            <a:lvl2pPr marL="742950" indent="-285750">
              <a:defRPr kumimoji="1" sz="3200">
                <a:solidFill>
                  <a:schemeClr val="tx1"/>
                </a:solidFill>
                <a:latin typeface="Times New Roman" pitchFamily="18" charset="0"/>
                <a:ea typeface="宋体" pitchFamily="2" charset="-122"/>
              </a:defRPr>
            </a:lvl2pPr>
            <a:lvl3pPr marL="1143000" indent="-228600">
              <a:defRPr kumimoji="1" sz="3200">
                <a:solidFill>
                  <a:schemeClr val="tx1"/>
                </a:solidFill>
                <a:latin typeface="Times New Roman" pitchFamily="18" charset="0"/>
                <a:ea typeface="宋体" pitchFamily="2" charset="-122"/>
              </a:defRPr>
            </a:lvl3pPr>
            <a:lvl4pPr marL="1600200" indent="-228600">
              <a:defRPr kumimoji="1" sz="3200">
                <a:solidFill>
                  <a:schemeClr val="tx1"/>
                </a:solidFill>
                <a:latin typeface="Times New Roman" pitchFamily="18" charset="0"/>
                <a:ea typeface="宋体" pitchFamily="2" charset="-122"/>
              </a:defRPr>
            </a:lvl4pPr>
            <a:lvl5pPr marL="2057400" indent="-22860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spcBef>
                <a:spcPct val="50000"/>
              </a:spcBef>
            </a:pPr>
            <a:r>
              <a:rPr lang="zh-CN" altLang="en-US" sz="2100" b="1" dirty="0">
                <a:latin typeface="楷体_GB2312" pitchFamily="49" charset="-122"/>
                <a:ea typeface="楷体_GB2312" pitchFamily="49" charset="-122"/>
              </a:rPr>
              <a:t>随城市增多，计算时间增加很快。到</a:t>
            </a:r>
            <a:r>
              <a:rPr lang="en-US" altLang="zh-CN" sz="2100" b="1" dirty="0">
                <a:latin typeface="楷体_GB2312" pitchFamily="49" charset="-122"/>
                <a:ea typeface="楷体_GB2312" pitchFamily="49" charset="-122"/>
              </a:rPr>
              <a:t>31</a:t>
            </a:r>
            <a:r>
              <a:rPr lang="zh-CN" altLang="en-US" sz="2100" b="1" dirty="0">
                <a:latin typeface="楷体_GB2312" pitchFamily="49" charset="-122"/>
                <a:ea typeface="楷体_GB2312" pitchFamily="49" charset="-122"/>
              </a:rPr>
              <a:t>个城市时，要计算</a:t>
            </a:r>
            <a:r>
              <a:rPr lang="en-US" altLang="zh-CN" sz="2100" b="1" dirty="0">
                <a:latin typeface="楷体_GB2312" pitchFamily="49" charset="-122"/>
                <a:ea typeface="楷体_GB2312" pitchFamily="49" charset="-122"/>
              </a:rPr>
              <a:t>325</a:t>
            </a:r>
            <a:r>
              <a:rPr lang="zh-CN" altLang="en-US" sz="2100" b="1" dirty="0">
                <a:latin typeface="楷体_GB2312" pitchFamily="49" charset="-122"/>
                <a:ea typeface="楷体_GB2312" pitchFamily="49" charset="-122"/>
              </a:rPr>
              <a:t>年。</a:t>
            </a:r>
          </a:p>
        </p:txBody>
      </p:sp>
      <p:graphicFrame>
        <p:nvGraphicFramePr>
          <p:cNvPr id="29" name="Group 38"/>
          <p:cNvGraphicFramePr>
            <a:graphicFrameLocks noGrp="1"/>
          </p:cNvGraphicFramePr>
          <p:nvPr/>
        </p:nvGraphicFramePr>
        <p:xfrm>
          <a:off x="2751584" y="3000400"/>
          <a:ext cx="6210300" cy="1235076"/>
        </p:xfrm>
        <a:graphic>
          <a:graphicData uri="http://schemas.openxmlformats.org/drawingml/2006/table">
            <a:tbl>
              <a:tblPr/>
              <a:tblGrid>
                <a:gridCol w="701675">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593725">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700087">
                  <a:extLst>
                    <a:ext uri="{9D8B030D-6E8A-4147-A177-3AD203B41FA5}">
                      <a16:colId xmlns:a16="http://schemas.microsoft.com/office/drawing/2014/main" val="20004"/>
                    </a:ext>
                  </a:extLst>
                </a:gridCol>
                <a:gridCol w="757238">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gridCol w="703262">
                  <a:extLst>
                    <a:ext uri="{9D8B030D-6E8A-4147-A177-3AD203B41FA5}">
                      <a16:colId xmlns:a16="http://schemas.microsoft.com/office/drawing/2014/main" val="20007"/>
                    </a:ext>
                  </a:extLst>
                </a:gridCol>
                <a:gridCol w="704850">
                  <a:extLst>
                    <a:ext uri="{9D8B030D-6E8A-4147-A177-3AD203B41FA5}">
                      <a16:colId xmlns:a16="http://schemas.microsoft.com/office/drawing/2014/main" val="20008"/>
                    </a:ext>
                  </a:extLst>
                </a:gridCol>
              </a:tblGrid>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城市数</a:t>
                      </a:r>
                    </a:p>
                  </a:txBody>
                  <a:tcPr marL="68580" marR="68580" marT="34308" marB="343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24</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25</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26</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27</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28</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29</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30</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31</a:t>
                      </a:r>
                    </a:p>
                  </a:txBody>
                  <a:tcPr marL="68580" marR="68580" marT="34308" marB="343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计算时间</a:t>
                      </a:r>
                    </a:p>
                  </a:txBody>
                  <a:tcPr marL="68580" marR="68580" marT="34308" marB="343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sec</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sec</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min</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4.3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hour</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4.9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day</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136.5day</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10.8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year</a:t>
                      </a:r>
                    </a:p>
                  </a:txBody>
                  <a:tcPr marL="68580" marR="68580" marT="34308" marB="343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year</a:t>
                      </a:r>
                    </a:p>
                  </a:txBody>
                  <a:tcPr marL="68580" marR="68580" marT="34308" marB="343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7633502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多项式时间复杂度</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 name="矩形 1"/>
          <p:cNvSpPr/>
          <p:nvPr/>
        </p:nvSpPr>
        <p:spPr>
          <a:xfrm>
            <a:off x="3270410" y="2301320"/>
            <a:ext cx="2031325" cy="369332"/>
          </a:xfrm>
          <a:prstGeom prst="rect">
            <a:avLst/>
          </a:prstGeom>
        </p:spPr>
        <p:txBody>
          <a:bodyPr wrap="none">
            <a:spAutoFit/>
          </a:bodyPr>
          <a:lstStyle/>
          <a:p>
            <a:r>
              <a:rPr lang="zh-CN" altLang="en-US" b="1" dirty="0"/>
              <a:t>多项式时间复杂度</a:t>
            </a:r>
            <a:endParaRPr lang="zh-CN" altLang="en-US" dirty="0"/>
          </a:p>
        </p:txBody>
      </p:sp>
      <mc:AlternateContent xmlns:mc="http://schemas.openxmlformats.org/markup-compatibility/2006" xmlns:a14="http://schemas.microsoft.com/office/drawing/2010/main">
        <mc:Choice Requires="a14">
          <p:sp>
            <p:nvSpPr>
              <p:cNvPr id="23" name="矩形 22"/>
              <p:cNvSpPr/>
              <p:nvPr/>
            </p:nvSpPr>
            <p:spPr>
              <a:xfrm>
                <a:off x="2612437" y="1275368"/>
                <a:ext cx="655949" cy="369332"/>
              </a:xfrm>
              <a:prstGeom prst="rect">
                <a:avLst/>
              </a:prstGeom>
            </p:spPr>
            <p:txBody>
              <a:bodyPr wrap="none">
                <a:spAutoFit/>
              </a:bodyPr>
              <a:lstStyle/>
              <a:p>
                <a:r>
                  <a:rPr lang="en-US" altLang="zh-CN" b="1" dirty="0"/>
                  <a:t>O(</a:t>
                </a:r>
                <a14:m>
                  <m:oMath xmlns:m="http://schemas.openxmlformats.org/officeDocument/2006/math">
                    <m:r>
                      <a:rPr lang="en-US" altLang="zh-CN" b="1" i="1">
                        <a:latin typeface="Cambria Math"/>
                      </a:rPr>
                      <m:t>𝟏</m:t>
                    </m:r>
                  </m:oMath>
                </a14:m>
                <a:r>
                  <a:rPr lang="en-US" altLang="zh-CN" b="1" dirty="0"/>
                  <a:t>)</a:t>
                </a:r>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2612437" y="1275368"/>
                <a:ext cx="655949" cy="369332"/>
              </a:xfrm>
              <a:prstGeom prst="rect">
                <a:avLst/>
              </a:prstGeom>
              <a:blipFill>
                <a:blip r:embed="rId7"/>
                <a:stretch>
                  <a:fillRect l="-8411" t="-8197" r="-747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3928229" y="1275368"/>
                <a:ext cx="667170" cy="369332"/>
              </a:xfrm>
              <a:prstGeom prst="rect">
                <a:avLst/>
              </a:prstGeom>
            </p:spPr>
            <p:txBody>
              <a:bodyPr wrap="none">
                <a:spAutoFit/>
              </a:bodyPr>
              <a:lstStyle/>
              <a:p>
                <a:r>
                  <a:rPr lang="en-US" altLang="zh-CN" b="1" dirty="0"/>
                  <a:t>O(</a:t>
                </a:r>
                <a14:m>
                  <m:oMath xmlns:m="http://schemas.openxmlformats.org/officeDocument/2006/math">
                    <m:r>
                      <a:rPr lang="en-US" altLang="zh-CN" b="1" i="1">
                        <a:latin typeface="Cambria Math"/>
                      </a:rPr>
                      <m:t>𝒏</m:t>
                    </m:r>
                  </m:oMath>
                </a14:m>
                <a:r>
                  <a:rPr lang="en-US" altLang="zh-CN" b="1" dirty="0"/>
                  <a:t>)</a:t>
                </a:r>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3928229" y="1275368"/>
                <a:ext cx="667170" cy="369332"/>
              </a:xfrm>
              <a:prstGeom prst="rect">
                <a:avLst/>
              </a:prstGeom>
              <a:blipFill>
                <a:blip r:embed="rId8"/>
                <a:stretch>
                  <a:fillRect l="-7273" t="-8197" r="-7273"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5150780" y="1288068"/>
                <a:ext cx="1157689" cy="369332"/>
              </a:xfrm>
              <a:prstGeom prst="rect">
                <a:avLst/>
              </a:prstGeom>
            </p:spPr>
            <p:txBody>
              <a:bodyPr wrap="none">
                <a:spAutoFit/>
              </a:bodyPr>
              <a:lstStyle/>
              <a:p>
                <a:r>
                  <a:rPr lang="en-US" altLang="zh-CN" b="1" dirty="0"/>
                  <a:t>O(</a:t>
                </a:r>
                <a14:m>
                  <m:oMath xmlns:m="http://schemas.openxmlformats.org/officeDocument/2006/math">
                    <m:r>
                      <m:rPr>
                        <m:sty m:val="p"/>
                      </m:rPr>
                      <a:rPr lang="en-US" altLang="zh-CN" b="1" dirty="0">
                        <a:latin typeface="Cambria Math"/>
                      </a:rPr>
                      <m:t>log</m:t>
                    </m:r>
                    <m:r>
                      <a:rPr lang="en-US" altLang="zh-CN" b="1" i="1" dirty="0">
                        <a:latin typeface="Cambria Math"/>
                      </a:rPr>
                      <m:t>(</m:t>
                    </m:r>
                    <m:r>
                      <a:rPr lang="en-US" altLang="zh-CN" b="1" i="1">
                        <a:latin typeface="Cambria Math"/>
                      </a:rPr>
                      <m:t>𝒏</m:t>
                    </m:r>
                    <m:r>
                      <a:rPr lang="en-US" altLang="zh-CN" b="1" i="1">
                        <a:latin typeface="Cambria Math"/>
                      </a:rPr>
                      <m:t>)</m:t>
                    </m:r>
                  </m:oMath>
                </a14:m>
                <a:r>
                  <a:rPr lang="en-US" altLang="zh-CN" b="1" dirty="0"/>
                  <a:t>)</a:t>
                </a:r>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5150780" y="1288068"/>
                <a:ext cx="1157689" cy="369332"/>
              </a:xfrm>
              <a:prstGeom prst="rect">
                <a:avLst/>
              </a:prstGeom>
              <a:blipFill>
                <a:blip r:embed="rId9"/>
                <a:stretch>
                  <a:fillRect l="-4737" t="-8197" r="-3684"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6589821" y="1288068"/>
                <a:ext cx="780919" cy="369332"/>
              </a:xfrm>
              <a:prstGeom prst="rect">
                <a:avLst/>
              </a:prstGeom>
            </p:spPr>
            <p:txBody>
              <a:bodyPr wrap="none">
                <a:spAutoFit/>
              </a:bodyPr>
              <a:lstStyle/>
              <a:p>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i="1">
                            <a:latin typeface="Cambria Math"/>
                          </a:rPr>
                          <m:t>𝒏</m:t>
                        </m:r>
                      </m:e>
                      <m:sup>
                        <m:r>
                          <a:rPr lang="en-US" altLang="zh-CN" b="1" i="1">
                            <a:latin typeface="Cambria Math"/>
                          </a:rPr>
                          <m:t>𝒂</m:t>
                        </m:r>
                      </m:sup>
                    </m:sSup>
                  </m:oMath>
                </a14:m>
                <a:r>
                  <a:rPr lang="en-US" altLang="zh-CN" b="1" dirty="0"/>
                  <a:t>)</a:t>
                </a:r>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6589821" y="1288068"/>
                <a:ext cx="780919" cy="369332"/>
              </a:xfrm>
              <a:prstGeom prst="rect">
                <a:avLst/>
              </a:prstGeom>
              <a:blipFill>
                <a:blip r:embed="rId10"/>
                <a:stretch>
                  <a:fillRect l="-6250" t="-8197" r="-7031" b="-24590"/>
                </a:stretch>
              </a:blipFill>
            </p:spPr>
            <p:txBody>
              <a:bodyPr/>
              <a:lstStyle/>
              <a:p>
                <a:r>
                  <a:rPr lang="zh-CN" altLang="en-US">
                    <a:noFill/>
                  </a:rPr>
                  <a:t> </a:t>
                </a:r>
              </a:p>
            </p:txBody>
          </p:sp>
        </mc:Fallback>
      </mc:AlternateContent>
      <p:sp>
        <p:nvSpPr>
          <p:cNvPr id="28" name="矩形 27"/>
          <p:cNvSpPr/>
          <p:nvPr/>
        </p:nvSpPr>
        <p:spPr>
          <a:xfrm>
            <a:off x="6538389" y="2281476"/>
            <a:ext cx="2262158" cy="369332"/>
          </a:xfrm>
          <a:prstGeom prst="rect">
            <a:avLst/>
          </a:prstGeom>
        </p:spPr>
        <p:txBody>
          <a:bodyPr wrap="none">
            <a:spAutoFit/>
          </a:bodyPr>
          <a:lstStyle/>
          <a:p>
            <a:r>
              <a:rPr lang="zh-CN" altLang="en-US" b="1" dirty="0"/>
              <a:t>非多项式时间复杂度</a:t>
            </a:r>
            <a:endParaRPr lang="zh-CN" altLang="en-US" dirty="0"/>
          </a:p>
        </p:txBody>
      </p:sp>
      <mc:AlternateContent xmlns:mc="http://schemas.openxmlformats.org/markup-compatibility/2006" xmlns:a14="http://schemas.microsoft.com/office/drawing/2010/main">
        <mc:Choice Requires="a14">
          <p:sp>
            <p:nvSpPr>
              <p:cNvPr id="29" name="矩形 28"/>
              <p:cNvSpPr/>
              <p:nvPr/>
            </p:nvSpPr>
            <p:spPr>
              <a:xfrm>
                <a:off x="7724088" y="1288068"/>
                <a:ext cx="779316" cy="369332"/>
              </a:xfrm>
              <a:prstGeom prst="rect">
                <a:avLst/>
              </a:prstGeom>
            </p:spPr>
            <p:txBody>
              <a:bodyPr wrap="none">
                <a:spAutoFit/>
              </a:bodyPr>
              <a:lstStyle/>
              <a:p>
                <a:r>
                  <a:rPr lang="en-US" altLang="zh-CN" b="1" dirty="0"/>
                  <a:t>O(</a:t>
                </a:r>
                <a14:m>
                  <m:oMath xmlns:m="http://schemas.openxmlformats.org/officeDocument/2006/math">
                    <m:sSup>
                      <m:sSupPr>
                        <m:ctrlPr>
                          <a:rPr lang="en-US" altLang="zh-CN" b="1" i="1">
                            <a:latin typeface="Cambria Math" panose="02040503050406030204" pitchFamily="18" charset="0"/>
                          </a:rPr>
                        </m:ctrlPr>
                      </m:sSupPr>
                      <m:e>
                        <m:r>
                          <a:rPr lang="en-US" altLang="zh-CN" b="1" i="1">
                            <a:latin typeface="Cambria Math"/>
                          </a:rPr>
                          <m:t>𝒂</m:t>
                        </m:r>
                      </m:e>
                      <m:sup>
                        <m:r>
                          <a:rPr lang="en-US" altLang="zh-CN" b="1" i="1">
                            <a:latin typeface="Cambria Math"/>
                          </a:rPr>
                          <m:t>𝒏</m:t>
                        </m:r>
                      </m:sup>
                    </m:sSup>
                  </m:oMath>
                </a14:m>
                <a:r>
                  <a:rPr lang="en-US" altLang="zh-CN" b="1" dirty="0"/>
                  <a:t>)</a:t>
                </a:r>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7724088" y="1288068"/>
                <a:ext cx="779316" cy="369332"/>
              </a:xfrm>
              <a:prstGeom prst="rect">
                <a:avLst/>
              </a:prstGeom>
              <a:blipFill>
                <a:blip r:embed="rId11"/>
                <a:stretch>
                  <a:fillRect l="-6250" t="-8197" r="-6250" b="-24590"/>
                </a:stretch>
              </a:blipFill>
            </p:spPr>
            <p:txBody>
              <a:bodyPr/>
              <a:lstStyle/>
              <a:p>
                <a:r>
                  <a:rPr lang="zh-CN" altLang="en-US">
                    <a:noFill/>
                  </a:rPr>
                  <a:t> </a:t>
                </a:r>
              </a:p>
            </p:txBody>
          </p:sp>
        </mc:Fallback>
      </mc:AlternateContent>
      <p:sp>
        <p:nvSpPr>
          <p:cNvPr id="30" name="矩形 29"/>
          <p:cNvSpPr/>
          <p:nvPr/>
        </p:nvSpPr>
        <p:spPr>
          <a:xfrm>
            <a:off x="9019541" y="1288068"/>
            <a:ext cx="736099" cy="369332"/>
          </a:xfrm>
          <a:prstGeom prst="rect">
            <a:avLst/>
          </a:prstGeom>
        </p:spPr>
        <p:txBody>
          <a:bodyPr wrap="none">
            <a:spAutoFit/>
          </a:bodyPr>
          <a:lstStyle/>
          <a:p>
            <a:r>
              <a:rPr lang="en-US" altLang="zh-CN" b="1" dirty="0"/>
              <a:t>O(n!)</a:t>
            </a:r>
            <a:endParaRPr lang="zh-CN" altLang="en-US" dirty="0"/>
          </a:p>
        </p:txBody>
      </p:sp>
      <p:sp>
        <p:nvSpPr>
          <p:cNvPr id="32" name="矩形 31"/>
          <p:cNvSpPr/>
          <p:nvPr/>
        </p:nvSpPr>
        <p:spPr>
          <a:xfrm>
            <a:off x="1698425" y="3532366"/>
            <a:ext cx="5314275" cy="400110"/>
          </a:xfrm>
          <a:prstGeom prst="rect">
            <a:avLst/>
          </a:prstGeom>
        </p:spPr>
        <p:txBody>
          <a:bodyPr wrap="none">
            <a:spAutoFit/>
          </a:bodyPr>
          <a:lstStyle/>
          <a:p>
            <a:r>
              <a:rPr lang="zh-CN" altLang="en-US" sz="2000" b="1" dirty="0">
                <a:solidFill>
                  <a:srgbClr val="FF0000"/>
                </a:solidFill>
              </a:rPr>
              <a:t>一个问题，能找到算法具有多项式时间复杂度</a:t>
            </a:r>
            <a:endParaRPr lang="zh-CN" altLang="en-US" sz="2000" dirty="0">
              <a:solidFill>
                <a:srgbClr val="FF0000"/>
              </a:solidFill>
            </a:endParaRPr>
          </a:p>
        </p:txBody>
      </p:sp>
      <p:sp>
        <p:nvSpPr>
          <p:cNvPr id="33" name="矩形 32"/>
          <p:cNvSpPr/>
          <p:nvPr/>
        </p:nvSpPr>
        <p:spPr>
          <a:xfrm>
            <a:off x="8070668" y="3532366"/>
            <a:ext cx="2633844" cy="400110"/>
          </a:xfrm>
          <a:prstGeom prst="rect">
            <a:avLst/>
          </a:prstGeom>
        </p:spPr>
        <p:txBody>
          <a:bodyPr wrap="square">
            <a:spAutoFit/>
          </a:bodyPr>
          <a:lstStyle/>
          <a:p>
            <a:r>
              <a:rPr lang="en-US" altLang="zh-CN" sz="2000" b="1" dirty="0"/>
              <a:t>“</a:t>
            </a:r>
            <a:r>
              <a:rPr lang="zh-CN" altLang="en-US" sz="2000" b="1" dirty="0"/>
              <a:t>容易解决的问题</a:t>
            </a:r>
            <a:r>
              <a:rPr lang="en-US" altLang="zh-CN" sz="2000" b="1" dirty="0"/>
              <a:t>”</a:t>
            </a:r>
            <a:endParaRPr lang="zh-CN" altLang="en-US" sz="2000" dirty="0"/>
          </a:p>
        </p:txBody>
      </p:sp>
      <p:sp>
        <p:nvSpPr>
          <p:cNvPr id="34" name="右箭头 10"/>
          <p:cNvSpPr>
            <a:spLocks noChangeArrowheads="1"/>
          </p:cNvSpPr>
          <p:nvPr/>
        </p:nvSpPr>
        <p:spPr bwMode="auto">
          <a:xfrm>
            <a:off x="7176121" y="3536233"/>
            <a:ext cx="656897" cy="380597"/>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sz="2000"/>
          </a:p>
        </p:txBody>
      </p:sp>
      <p:sp>
        <p:nvSpPr>
          <p:cNvPr id="3" name="矩形 2"/>
          <p:cNvSpPr/>
          <p:nvPr/>
        </p:nvSpPr>
        <p:spPr>
          <a:xfrm>
            <a:off x="2279074" y="4221088"/>
            <a:ext cx="7186594" cy="707886"/>
          </a:xfrm>
          <a:prstGeom prst="rect">
            <a:avLst/>
          </a:prstGeom>
        </p:spPr>
        <p:txBody>
          <a:bodyPr wrap="square">
            <a:spAutoFit/>
          </a:bodyPr>
          <a:lstStyle/>
          <a:p>
            <a:r>
              <a:rPr lang="zh-CN" altLang="en-US" sz="2000" dirty="0"/>
              <a:t>问题：是不是所有的问题都可以找到复杂度为多项式时间级的算法呢？</a:t>
            </a:r>
          </a:p>
        </p:txBody>
      </p:sp>
      <p:sp>
        <p:nvSpPr>
          <p:cNvPr id="4" name="矩形 3"/>
          <p:cNvSpPr/>
          <p:nvPr/>
        </p:nvSpPr>
        <p:spPr>
          <a:xfrm>
            <a:off x="2322982" y="4946858"/>
            <a:ext cx="7805466" cy="400110"/>
          </a:xfrm>
          <a:prstGeom prst="rect">
            <a:avLst/>
          </a:prstGeom>
        </p:spPr>
        <p:txBody>
          <a:bodyPr wrap="square">
            <a:spAutoFit/>
          </a:bodyPr>
          <a:lstStyle/>
          <a:p>
            <a:r>
              <a:rPr lang="en-US" altLang="zh-CN" sz="2000" dirty="0" err="1"/>
              <a:t>eg</a:t>
            </a:r>
            <a:r>
              <a:rPr lang="en-US" altLang="zh-CN" sz="2000" dirty="0"/>
              <a:t>. 1      </a:t>
            </a:r>
            <a:r>
              <a:rPr lang="zh-CN" altLang="en-US" sz="2000" dirty="0"/>
              <a:t>输出从</a:t>
            </a:r>
            <a:r>
              <a:rPr lang="en-US" altLang="zh-CN" sz="2000" dirty="0"/>
              <a:t>1</a:t>
            </a:r>
            <a:r>
              <a:rPr lang="zh-CN" altLang="en-US" sz="2000" dirty="0"/>
              <a:t>到</a:t>
            </a:r>
            <a:r>
              <a:rPr lang="en-US" altLang="zh-CN" sz="2000" dirty="0"/>
              <a:t>n</a:t>
            </a:r>
            <a:r>
              <a:rPr lang="zh-CN" altLang="en-US" sz="2000" dirty="0"/>
              <a:t>这</a:t>
            </a:r>
            <a:r>
              <a:rPr lang="en-US" altLang="zh-CN" sz="2000" dirty="0"/>
              <a:t>n</a:t>
            </a:r>
            <a:r>
              <a:rPr lang="zh-CN" altLang="en-US" sz="2000" dirty="0"/>
              <a:t>个数的全排列。</a:t>
            </a:r>
          </a:p>
        </p:txBody>
      </p:sp>
      <p:sp>
        <p:nvSpPr>
          <p:cNvPr id="5" name="矩形 4"/>
          <p:cNvSpPr/>
          <p:nvPr/>
        </p:nvSpPr>
        <p:spPr>
          <a:xfrm>
            <a:off x="2279074" y="5517232"/>
            <a:ext cx="7923404" cy="707886"/>
          </a:xfrm>
          <a:prstGeom prst="rect">
            <a:avLst/>
          </a:prstGeom>
        </p:spPr>
        <p:txBody>
          <a:bodyPr wrap="square">
            <a:spAutoFit/>
          </a:bodyPr>
          <a:lstStyle/>
          <a:p>
            <a:r>
              <a:rPr lang="zh-CN" altLang="en-US" sz="2000" dirty="0"/>
              <a:t>不管你用什么方法，算法复杂度都是阶乘级，因为总得用阶乘级的时间打印出结果来。</a:t>
            </a:r>
          </a:p>
        </p:txBody>
      </p:sp>
    </p:spTree>
    <p:custDataLst>
      <p:tags r:id="rId1"/>
    </p:custDataLst>
    <p:extLst>
      <p:ext uri="{BB962C8B-B14F-4D97-AF65-F5344CB8AC3E}">
        <p14:creationId xmlns:p14="http://schemas.microsoft.com/office/powerpoint/2010/main" val="41249033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38200" y="-112549"/>
            <a:ext cx="10515600" cy="1325563"/>
          </a:xfrm>
        </p:spPr>
        <p:txBody>
          <a:bodyPr/>
          <a:lstStyle/>
          <a:p>
            <a:r>
              <a:rPr lang="en-US" altLang="zh-CN" dirty="0"/>
              <a:t>Non-deterministic</a:t>
            </a:r>
            <a:endParaRPr lang="zh-CN" altLang="en-US" dirty="0"/>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1" name="Group 3"/>
          <p:cNvGrpSpPr>
            <a:grpSpLocks/>
          </p:cNvGrpSpPr>
          <p:nvPr/>
        </p:nvGrpSpPr>
        <p:grpSpPr bwMode="auto">
          <a:xfrm>
            <a:off x="5375920" y="-99272"/>
            <a:ext cx="5292000" cy="1080000"/>
            <a:chOff x="0" y="0"/>
            <a:chExt cx="8822" cy="1620"/>
          </a:xfrm>
        </p:grpSpPr>
        <p:grpSp>
          <p:nvGrpSpPr>
            <p:cNvPr id="12" name="Group 4"/>
            <p:cNvGrpSpPr>
              <a:grpSpLocks/>
            </p:cNvGrpSpPr>
            <p:nvPr/>
          </p:nvGrpSpPr>
          <p:grpSpPr bwMode="auto">
            <a:xfrm>
              <a:off x="1087" y="415"/>
              <a:ext cx="7735" cy="1028"/>
              <a:chOff x="0" y="0"/>
              <a:chExt cx="4354" cy="411"/>
            </a:xfrm>
          </p:grpSpPr>
          <p:sp>
            <p:nvSpPr>
              <p:cNvPr id="1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6" name="Group 6"/>
              <p:cNvGrpSpPr>
                <a:grpSpLocks/>
              </p:cNvGrpSpPr>
              <p:nvPr/>
            </p:nvGrpSpPr>
            <p:grpSpPr bwMode="auto">
              <a:xfrm>
                <a:off x="0" y="0"/>
                <a:ext cx="4354" cy="333"/>
                <a:chOff x="0" y="0"/>
                <a:chExt cx="4354" cy="333"/>
              </a:xfrm>
            </p:grpSpPr>
            <p:sp>
              <p:nvSpPr>
                <p:cNvPr id="17"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18"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3"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14"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36" name="Text Box 19"/>
          <p:cNvSpPr txBox="1">
            <a:spLocks noChangeArrowheads="1"/>
          </p:cNvSpPr>
          <p:nvPr/>
        </p:nvSpPr>
        <p:spPr bwMode="auto">
          <a:xfrm>
            <a:off x="1777108" y="1064930"/>
            <a:ext cx="8134350" cy="956288"/>
          </a:xfrm>
          <a:prstGeom prst="rect">
            <a:avLst/>
          </a:prstGeom>
          <a:noFill/>
          <a:ln>
            <a:noFill/>
          </a:ln>
          <a:effectLst>
            <a:prstShdw prst="shdw17" dist="17961" dir="2700000">
              <a:schemeClr val="accent1">
                <a:gamma/>
                <a:shade val="60000"/>
                <a:invGamma/>
              </a:schemeClr>
            </a:prstShdw>
          </a:effectLst>
        </p:spPr>
        <p:txBody>
          <a:bodyPr lIns="90000" tIns="46800" rIns="90000" bIns="46800">
            <a:spAutoFit/>
          </a:bodyPr>
          <a:lstStyle/>
          <a:p>
            <a:pPr eaLnBrk="1" hangingPunct="1">
              <a:defRPr/>
            </a:pPr>
            <a:r>
              <a:rPr lang="zh-CN" altLang="en-US" sz="2800" dirty="0">
                <a:solidFill>
                  <a:srgbClr val="FF0000"/>
                </a:solidFill>
                <a:latin typeface="方正姚体" pitchFamily="2" charset="-122"/>
                <a:ea typeface="方正姚体" pitchFamily="2" charset="-122"/>
              </a:rPr>
              <a:t>非确定算法</a:t>
            </a:r>
            <a:endParaRPr lang="en-US" altLang="zh-CN" sz="2800" dirty="0">
              <a:solidFill>
                <a:srgbClr val="FF0000"/>
              </a:solidFill>
              <a:latin typeface="方正姚体" pitchFamily="2" charset="-122"/>
              <a:ea typeface="方正姚体" pitchFamily="2" charset="-122"/>
            </a:endParaRPr>
          </a:p>
          <a:p>
            <a:pPr eaLnBrk="1" hangingPunct="1">
              <a:defRPr/>
            </a:pPr>
            <a:r>
              <a:rPr lang="en-US" altLang="zh-CN" sz="2800" dirty="0">
                <a:latin typeface="楷体_GB2312" pitchFamily="49" charset="-122"/>
              </a:rPr>
              <a:t>    </a:t>
            </a:r>
            <a:r>
              <a:rPr lang="zh-CN" altLang="en-US" sz="2800" b="1" dirty="0">
                <a:solidFill>
                  <a:srgbClr val="FF0000"/>
                </a:solidFill>
                <a:latin typeface="楷体_GB2312" pitchFamily="49" charset="-122"/>
              </a:rPr>
              <a:t>猜测</a:t>
            </a:r>
            <a:r>
              <a:rPr lang="zh-CN" altLang="en-US" sz="2800" dirty="0">
                <a:latin typeface="楷体_GB2312" pitchFamily="49" charset="-122"/>
              </a:rPr>
              <a:t>一个变量的真值赋值检查该赋值是否满足。</a:t>
            </a:r>
            <a:endParaRPr lang="en-US" altLang="zh-CN" sz="2800" dirty="0">
              <a:solidFill>
                <a:srgbClr val="FF0000"/>
              </a:solidFill>
              <a:latin typeface="方正姚体" pitchFamily="2" charset="-122"/>
              <a:ea typeface="方正姚体" pitchFamily="2" charset="-122"/>
            </a:endParaRPr>
          </a:p>
        </p:txBody>
      </p:sp>
      <p:sp>
        <p:nvSpPr>
          <p:cNvPr id="38" name="Rectangle 16"/>
          <p:cNvSpPr>
            <a:spLocks noChangeArrowheads="1"/>
          </p:cNvSpPr>
          <p:nvPr/>
        </p:nvSpPr>
        <p:spPr bwMode="auto">
          <a:xfrm>
            <a:off x="5715696" y="3559797"/>
            <a:ext cx="150813" cy="429990"/>
          </a:xfrm>
          <a:prstGeom prst="rect">
            <a:avLst/>
          </a:prstGeom>
          <a:noFill/>
          <a:ln>
            <a:noFill/>
          </a:ln>
        </p:spPr>
        <p:txBody>
          <a:bodyPr anchor="ctr">
            <a:spAutoFit/>
          </a:bodyPr>
          <a:lstStyle>
            <a:lvl1pPr>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742950" indent="-285750">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en-US" sz="2194">
              <a:solidFill>
                <a:schemeClr val="tx2"/>
              </a:solidFill>
            </a:endParaRPr>
          </a:p>
        </p:txBody>
      </p:sp>
      <p:sp>
        <p:nvSpPr>
          <p:cNvPr id="39" name="矩形 1"/>
          <p:cNvSpPr>
            <a:spLocks noChangeArrowheads="1"/>
          </p:cNvSpPr>
          <p:nvPr/>
        </p:nvSpPr>
        <p:spPr bwMode="auto">
          <a:xfrm>
            <a:off x="1706066" y="2276872"/>
            <a:ext cx="8278293"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altLang="zh-CN" sz="2400" dirty="0">
                <a:solidFill>
                  <a:srgbClr val="FF0000"/>
                </a:solidFill>
                <a:latin typeface="宋体" pitchFamily="2" charset="-122"/>
              </a:rPr>
              <a:t>NP</a:t>
            </a:r>
            <a:r>
              <a:rPr lang="zh-CN" altLang="en-US" sz="2400" dirty="0">
                <a:solidFill>
                  <a:srgbClr val="FF0000"/>
                </a:solidFill>
                <a:latin typeface="宋体" pitchFamily="2" charset="-122"/>
              </a:rPr>
              <a:t>类问题</a:t>
            </a:r>
            <a:r>
              <a:rPr lang="zh-CN" altLang="en-US" sz="2400" dirty="0">
                <a:latin typeface="宋体" pitchFamily="2" charset="-122"/>
              </a:rPr>
              <a:t>：由非确定性算法在多项式时间内可计算的判定问题所组成的集合。</a:t>
            </a:r>
            <a:endParaRPr lang="en-US" altLang="zh-CN" sz="2400" dirty="0">
              <a:latin typeface="宋体" pitchFamily="2" charset="-122"/>
            </a:endParaRPr>
          </a:p>
          <a:p>
            <a:pPr>
              <a:spcBef>
                <a:spcPct val="20000"/>
              </a:spcBef>
            </a:pPr>
            <a:r>
              <a:rPr lang="zh-CN" altLang="en-US" sz="2400" b="1" dirty="0">
                <a:latin typeface="宋体" pitchFamily="2" charset="-122"/>
              </a:rPr>
              <a:t>一个更通俗的定义：可以在多项式时间内</a:t>
            </a:r>
            <a:r>
              <a:rPr lang="zh-CN" altLang="en-US" sz="2800" b="1" dirty="0">
                <a:solidFill>
                  <a:srgbClr val="FF0000"/>
                </a:solidFill>
                <a:latin typeface="宋体" pitchFamily="2" charset="-122"/>
              </a:rPr>
              <a:t>验证</a:t>
            </a:r>
            <a:r>
              <a:rPr lang="zh-CN" altLang="en-US" sz="2400" b="1" dirty="0">
                <a:latin typeface="宋体" pitchFamily="2" charset="-122"/>
              </a:rPr>
              <a:t>一个解的问题。</a:t>
            </a:r>
          </a:p>
          <a:p>
            <a:pPr>
              <a:spcBef>
                <a:spcPct val="20000"/>
              </a:spcBef>
            </a:pPr>
            <a:endParaRPr lang="en-US" altLang="zh-CN" sz="2400" dirty="0">
              <a:latin typeface="宋体" pitchFamily="2" charset="-122"/>
            </a:endParaRPr>
          </a:p>
          <a:p>
            <a:pPr>
              <a:spcBef>
                <a:spcPct val="20000"/>
              </a:spcBef>
            </a:pPr>
            <a:r>
              <a:rPr lang="en-US" altLang="zh-CN" sz="2400" dirty="0">
                <a:latin typeface="宋体" pitchFamily="2" charset="-122"/>
              </a:rPr>
              <a:t>NP</a:t>
            </a:r>
            <a:r>
              <a:rPr lang="zh-CN" altLang="en-US" sz="2400" dirty="0">
                <a:latin typeface="宋体" pitchFamily="2" charset="-122"/>
              </a:rPr>
              <a:t>类问题数量巨大，如完全子图问题、图的着色问题、汉密尔顿回路问题、以及旅行销售员问题等。</a:t>
            </a:r>
          </a:p>
          <a:p>
            <a:pPr>
              <a:spcBef>
                <a:spcPct val="20000"/>
              </a:spcBef>
            </a:pPr>
            <a:endParaRPr lang="zh-CN" altLang="en-US" sz="2000" dirty="0">
              <a:latin typeface="宋体" pitchFamily="2" charset="-122"/>
            </a:endParaRPr>
          </a:p>
        </p:txBody>
      </p:sp>
      <p:sp>
        <p:nvSpPr>
          <p:cNvPr id="40" name="矩形 39"/>
          <p:cNvSpPr>
            <a:spLocks noChangeArrowheads="1"/>
          </p:cNvSpPr>
          <p:nvPr/>
        </p:nvSpPr>
        <p:spPr bwMode="auto">
          <a:xfrm>
            <a:off x="1597067" y="5445224"/>
            <a:ext cx="907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000" dirty="0">
                <a:solidFill>
                  <a:srgbClr val="FF0000"/>
                </a:solidFill>
              </a:rPr>
              <a:t>N</a:t>
            </a:r>
            <a:r>
              <a:rPr lang="en-US" altLang="zh-CN" sz="4000" dirty="0"/>
              <a:t>on-deterministic </a:t>
            </a:r>
            <a:r>
              <a:rPr lang="en-US" altLang="zh-CN" sz="4000" dirty="0">
                <a:solidFill>
                  <a:srgbClr val="FF0000"/>
                </a:solidFill>
              </a:rPr>
              <a:t>P</a:t>
            </a:r>
            <a:r>
              <a:rPr lang="en-US" altLang="zh-CN" sz="4000" dirty="0"/>
              <a:t>olynomial Problem</a:t>
            </a:r>
            <a:endParaRPr lang="zh-CN" altLang="en-US" sz="4000" dirty="0"/>
          </a:p>
        </p:txBody>
      </p:sp>
    </p:spTree>
    <p:custDataLst>
      <p:tags r:id="rId1"/>
    </p:custDataLst>
    <p:extLst>
      <p:ext uri="{BB962C8B-B14F-4D97-AF65-F5344CB8AC3E}">
        <p14:creationId xmlns:p14="http://schemas.microsoft.com/office/powerpoint/2010/main" val="21382316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9472" y="815034"/>
            <a:ext cx="8207375" cy="574675"/>
          </a:xfrm>
        </p:spPr>
        <p:txBody>
          <a:bodyPr>
            <a:normAutofit fontScale="90000"/>
          </a:bodyPr>
          <a:lstStyle/>
          <a:p>
            <a:pPr eaLnBrk="1" hangingPunct="1"/>
            <a:r>
              <a:rPr lang="zh-CN" altLang="en-US" dirty="0"/>
              <a:t>为什么要定义</a:t>
            </a:r>
            <a:r>
              <a:rPr lang="en-US" altLang="zh-CN" dirty="0"/>
              <a:t>NP</a:t>
            </a:r>
            <a:r>
              <a:rPr lang="zh-CN" altLang="en-US" dirty="0"/>
              <a:t>问题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1991544" y="1484784"/>
            <a:ext cx="8677056"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通常只有</a:t>
            </a:r>
            <a:r>
              <a:rPr lang="en-US" altLang="zh-CN" sz="2800" b="1" kern="0" dirty="0">
                <a:solidFill>
                  <a:srgbClr val="FF0000"/>
                </a:solidFill>
                <a:latin typeface="+mj-lt"/>
                <a:ea typeface="+mj-ea"/>
                <a:cs typeface="+mj-cs"/>
              </a:rPr>
              <a:t>NP</a:t>
            </a:r>
            <a:r>
              <a:rPr lang="zh-CN" altLang="en-US" sz="2800" b="1" kern="0" dirty="0">
                <a:solidFill>
                  <a:srgbClr val="FF0000"/>
                </a:solidFill>
                <a:latin typeface="+mj-lt"/>
                <a:ea typeface="+mj-ea"/>
                <a:cs typeface="+mj-cs"/>
              </a:rPr>
              <a:t>问题才可能找到多项式时间的算法</a:t>
            </a:r>
            <a:endParaRPr lang="zh-CN" altLang="zh-CN" sz="2800" b="1" kern="0" dirty="0">
              <a:solidFill>
                <a:srgbClr val="FF0000"/>
              </a:solidFill>
              <a:latin typeface="+mj-lt"/>
              <a:ea typeface="+mj-ea"/>
              <a:cs typeface="+mj-cs"/>
            </a:endParaRPr>
          </a:p>
        </p:txBody>
      </p:sp>
      <p:sp>
        <p:nvSpPr>
          <p:cNvPr id="29" name="Rectangle 2"/>
          <p:cNvSpPr txBox="1">
            <a:spLocks noChangeArrowheads="1"/>
          </p:cNvSpPr>
          <p:nvPr/>
        </p:nvSpPr>
        <p:spPr bwMode="auto">
          <a:xfrm>
            <a:off x="3401614" y="2060848"/>
            <a:ext cx="6294786" cy="12961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因为不能指望一个连多项式时间验证解都无法做到的问题还能存在一个能解决它的多项式时间级的算法</a:t>
            </a:r>
            <a:endParaRPr lang="zh-CN" altLang="zh-CN" sz="2000" b="1" kern="0" dirty="0">
              <a:solidFill>
                <a:srgbClr val="FF0000"/>
              </a:solidFill>
              <a:latin typeface="+mj-lt"/>
              <a:ea typeface="+mj-ea"/>
              <a:cs typeface="+mj-cs"/>
            </a:endParaRPr>
          </a:p>
        </p:txBody>
      </p:sp>
      <p:sp>
        <p:nvSpPr>
          <p:cNvPr id="30" name="Rectangle 2"/>
          <p:cNvSpPr txBox="1">
            <a:spLocks noChangeArrowheads="1"/>
          </p:cNvSpPr>
          <p:nvPr/>
        </p:nvSpPr>
        <p:spPr bwMode="auto">
          <a:xfrm>
            <a:off x="1991544" y="3323456"/>
            <a:ext cx="8677056"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所有的</a:t>
            </a:r>
            <a:r>
              <a:rPr lang="en-US" altLang="zh-CN" sz="2800" b="1" kern="0" dirty="0">
                <a:solidFill>
                  <a:srgbClr val="FF0000"/>
                </a:solidFill>
                <a:latin typeface="+mj-lt"/>
                <a:ea typeface="+mj-ea"/>
                <a:cs typeface="+mj-cs"/>
              </a:rPr>
              <a:t>P</a:t>
            </a:r>
            <a:r>
              <a:rPr lang="zh-CN" altLang="en-US" sz="2800" b="1" kern="0" dirty="0">
                <a:solidFill>
                  <a:srgbClr val="FF0000"/>
                </a:solidFill>
                <a:latin typeface="+mj-lt"/>
                <a:ea typeface="+mj-ea"/>
                <a:cs typeface="+mj-cs"/>
              </a:rPr>
              <a:t>类问题都是</a:t>
            </a:r>
            <a:r>
              <a:rPr lang="en-US" altLang="zh-CN" sz="2800" b="1" kern="0" dirty="0">
                <a:solidFill>
                  <a:srgbClr val="FF0000"/>
                </a:solidFill>
                <a:latin typeface="+mj-lt"/>
                <a:ea typeface="+mj-ea"/>
                <a:cs typeface="+mj-cs"/>
              </a:rPr>
              <a:t>NP</a:t>
            </a:r>
            <a:r>
              <a:rPr lang="zh-CN" altLang="en-US" sz="2800" b="1" kern="0" dirty="0">
                <a:solidFill>
                  <a:srgbClr val="FF0000"/>
                </a:solidFill>
                <a:latin typeface="+mj-lt"/>
                <a:ea typeface="+mj-ea"/>
                <a:cs typeface="+mj-cs"/>
              </a:rPr>
              <a:t>问题</a:t>
            </a:r>
            <a:endParaRPr lang="zh-CN" altLang="zh-CN" sz="2800" b="1" kern="0" dirty="0">
              <a:solidFill>
                <a:srgbClr val="FF0000"/>
              </a:solidFill>
              <a:latin typeface="+mj-lt"/>
              <a:ea typeface="+mj-ea"/>
              <a:cs typeface="+mj-cs"/>
            </a:endParaRPr>
          </a:p>
        </p:txBody>
      </p:sp>
      <p:sp>
        <p:nvSpPr>
          <p:cNvPr id="32" name="Rectangle 2"/>
          <p:cNvSpPr txBox="1">
            <a:spLocks noChangeArrowheads="1"/>
          </p:cNvSpPr>
          <p:nvPr/>
        </p:nvSpPr>
        <p:spPr bwMode="auto">
          <a:xfrm>
            <a:off x="3503712" y="4005064"/>
            <a:ext cx="6336704"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能多项式时间解决一个问题，必然能多项式时间验证该问题的解。  因为验证任意给定的解，只需要比较即可。</a:t>
            </a:r>
            <a:endParaRPr lang="zh-CN" altLang="zh-CN" sz="2000" b="1" kern="0" dirty="0">
              <a:solidFill>
                <a:srgbClr val="FF0000"/>
              </a:solidFill>
              <a:latin typeface="+mj-lt"/>
              <a:ea typeface="+mj-ea"/>
              <a:cs typeface="+mj-cs"/>
            </a:endParaRPr>
          </a:p>
        </p:txBody>
      </p:sp>
      <p:sp>
        <p:nvSpPr>
          <p:cNvPr id="33" name="Rectangle 2"/>
          <p:cNvSpPr txBox="1">
            <a:spLocks noChangeArrowheads="1"/>
          </p:cNvSpPr>
          <p:nvPr/>
        </p:nvSpPr>
        <p:spPr bwMode="auto">
          <a:xfrm>
            <a:off x="2024832" y="5013176"/>
            <a:ext cx="253832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4400" b="1" u="sng" kern="0" dirty="0">
                <a:solidFill>
                  <a:srgbClr val="C00000"/>
                </a:solidFill>
                <a:latin typeface="+mj-lt"/>
                <a:ea typeface="+mj-ea"/>
                <a:cs typeface="+mj-cs"/>
              </a:rPr>
              <a:t>P = NP ?</a:t>
            </a:r>
            <a:endParaRPr lang="zh-CN" altLang="zh-CN" sz="4400" b="1" u="sng" kern="0" dirty="0">
              <a:solidFill>
                <a:srgbClr val="C00000"/>
              </a:solidFill>
              <a:latin typeface="+mj-lt"/>
              <a:ea typeface="+mj-ea"/>
              <a:cs typeface="+mj-cs"/>
            </a:endParaRPr>
          </a:p>
        </p:txBody>
      </p:sp>
      <p:sp>
        <p:nvSpPr>
          <p:cNvPr id="34" name="Rectangle 2"/>
          <p:cNvSpPr txBox="1">
            <a:spLocks noChangeArrowheads="1"/>
          </p:cNvSpPr>
          <p:nvPr/>
        </p:nvSpPr>
        <p:spPr bwMode="auto">
          <a:xfrm>
            <a:off x="3503712" y="5699720"/>
            <a:ext cx="5904656"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千禧年难题的简单描述：证明或推翻 </a:t>
            </a:r>
            <a:r>
              <a:rPr lang="en-US" altLang="zh-CN" sz="2000" b="1" kern="0" dirty="0">
                <a:solidFill>
                  <a:srgbClr val="FF0000"/>
                </a:solidFill>
                <a:latin typeface="+mj-lt"/>
                <a:ea typeface="+mj-ea"/>
                <a:cs typeface="+mj-cs"/>
              </a:rPr>
              <a:t>P=NP</a:t>
            </a:r>
            <a:endParaRPr lang="zh-CN" altLang="zh-CN" sz="2000" b="1" kern="0" dirty="0">
              <a:solidFill>
                <a:srgbClr val="FF0000"/>
              </a:solidFill>
              <a:latin typeface="+mj-lt"/>
              <a:ea typeface="+mj-ea"/>
              <a:cs typeface="+mj-cs"/>
            </a:endParaRPr>
          </a:p>
        </p:txBody>
      </p:sp>
    </p:spTree>
    <p:custDataLst>
      <p:tags r:id="rId1"/>
    </p:custDataLst>
    <p:extLst>
      <p:ext uri="{BB962C8B-B14F-4D97-AF65-F5344CB8AC3E}">
        <p14:creationId xmlns:p14="http://schemas.microsoft.com/office/powerpoint/2010/main" val="16165602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38200" y="20065"/>
            <a:ext cx="10515600" cy="1325563"/>
          </a:xfrm>
        </p:spPr>
        <p:txBody>
          <a:bodyPr/>
          <a:lstStyle/>
          <a:p>
            <a:pPr eaLnBrk="1" hangingPunct="1"/>
            <a:r>
              <a:rPr lang="zh-CN" altLang="en-US" dirty="0"/>
              <a:t>千禧年大奖难题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1" name="Rectangle 2"/>
          <p:cNvSpPr txBox="1">
            <a:spLocks noChangeArrowheads="1"/>
          </p:cNvSpPr>
          <p:nvPr/>
        </p:nvSpPr>
        <p:spPr bwMode="auto">
          <a:xfrm>
            <a:off x="1758256" y="1916832"/>
            <a:ext cx="2160240"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庞加莱猜想</a:t>
            </a:r>
            <a:endParaRPr lang="zh-CN" altLang="zh-CN" sz="2800" b="1" kern="0" dirty="0">
              <a:solidFill>
                <a:srgbClr val="FF0000"/>
              </a:solidFill>
              <a:latin typeface="+mj-lt"/>
              <a:ea typeface="+mj-ea"/>
              <a:cs typeface="+mj-cs"/>
            </a:endParaRPr>
          </a:p>
        </p:txBody>
      </p:sp>
      <p:sp>
        <p:nvSpPr>
          <p:cNvPr id="12" name="Rectangle 2"/>
          <p:cNvSpPr txBox="1">
            <a:spLocks noChangeArrowheads="1"/>
          </p:cNvSpPr>
          <p:nvPr/>
        </p:nvSpPr>
        <p:spPr bwMode="auto">
          <a:xfrm>
            <a:off x="4998616" y="1671498"/>
            <a:ext cx="5417864"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000099"/>
                </a:solidFill>
                <a:latin typeface="+mj-lt"/>
                <a:ea typeface="+mj-ea"/>
                <a:cs typeface="+mj-cs"/>
              </a:rPr>
              <a:t>1854-1912</a:t>
            </a:r>
            <a:r>
              <a:rPr lang="zh-CN" altLang="en-US" sz="2800" b="1" kern="0" dirty="0">
                <a:solidFill>
                  <a:srgbClr val="000099"/>
                </a:solidFill>
                <a:latin typeface="+mj-lt"/>
                <a:ea typeface="+mj-ea"/>
                <a:cs typeface="+mj-cs"/>
              </a:rPr>
              <a:t>，公认的</a:t>
            </a:r>
            <a:r>
              <a:rPr lang="en-US" altLang="zh-CN" sz="2800" b="1" kern="0" dirty="0">
                <a:solidFill>
                  <a:srgbClr val="000099"/>
                </a:solidFill>
                <a:latin typeface="+mj-lt"/>
                <a:ea typeface="+mj-ea"/>
                <a:cs typeface="+mj-cs"/>
              </a:rPr>
              <a:t>19</a:t>
            </a:r>
            <a:r>
              <a:rPr lang="zh-CN" altLang="en-US" sz="2800" b="1" kern="0" dirty="0">
                <a:solidFill>
                  <a:srgbClr val="000099"/>
                </a:solidFill>
                <a:latin typeface="+mj-lt"/>
                <a:ea typeface="+mj-ea"/>
                <a:cs typeface="+mj-cs"/>
              </a:rPr>
              <a:t>世纪后期的领袖数学家。</a:t>
            </a:r>
            <a:endParaRPr lang="zh-CN" altLang="zh-CN" sz="2800" b="1" kern="0" dirty="0">
              <a:solidFill>
                <a:srgbClr val="000099"/>
              </a:solidFill>
              <a:latin typeface="+mj-lt"/>
              <a:ea typeface="+mj-ea"/>
              <a:cs typeface="+mj-cs"/>
            </a:endParaRPr>
          </a:p>
        </p:txBody>
      </p:sp>
      <p:sp>
        <p:nvSpPr>
          <p:cNvPr id="13" name="Rectangle 2"/>
          <p:cNvSpPr txBox="1">
            <a:spLocks noChangeArrowheads="1"/>
          </p:cNvSpPr>
          <p:nvPr/>
        </p:nvSpPr>
        <p:spPr bwMode="auto">
          <a:xfrm>
            <a:off x="1758256" y="3140968"/>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霍奇猜想</a:t>
            </a:r>
            <a:endParaRPr lang="zh-CN" altLang="zh-CN" sz="2800" b="1" kern="0" dirty="0">
              <a:solidFill>
                <a:srgbClr val="FF0000"/>
              </a:solidFill>
              <a:latin typeface="+mj-lt"/>
              <a:ea typeface="+mj-ea"/>
              <a:cs typeface="+mj-cs"/>
            </a:endParaRPr>
          </a:p>
        </p:txBody>
      </p:sp>
      <p:sp>
        <p:nvSpPr>
          <p:cNvPr id="14" name="Rectangle 2"/>
          <p:cNvSpPr txBox="1">
            <a:spLocks noChangeArrowheads="1"/>
          </p:cNvSpPr>
          <p:nvPr/>
        </p:nvSpPr>
        <p:spPr bwMode="auto">
          <a:xfrm>
            <a:off x="1758256" y="3789040"/>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黎曼假设</a:t>
            </a:r>
            <a:endParaRPr lang="zh-CN" altLang="zh-CN" sz="2800" b="1" kern="0" dirty="0">
              <a:solidFill>
                <a:srgbClr val="FF0000"/>
              </a:solidFill>
              <a:latin typeface="+mj-lt"/>
              <a:ea typeface="+mj-ea"/>
              <a:cs typeface="+mj-cs"/>
            </a:endParaRPr>
          </a:p>
        </p:txBody>
      </p:sp>
      <p:sp>
        <p:nvSpPr>
          <p:cNvPr id="15" name="Rectangle 2"/>
          <p:cNvSpPr txBox="1">
            <a:spLocks noChangeArrowheads="1"/>
          </p:cNvSpPr>
          <p:nvPr/>
        </p:nvSpPr>
        <p:spPr bwMode="auto">
          <a:xfrm>
            <a:off x="1758256" y="4331568"/>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杨</a:t>
            </a:r>
            <a:r>
              <a:rPr lang="en-US" altLang="zh-CN" sz="2800" b="1" kern="0" dirty="0">
                <a:solidFill>
                  <a:srgbClr val="FF0000"/>
                </a:solidFill>
                <a:latin typeface="+mj-lt"/>
                <a:ea typeface="+mj-ea"/>
                <a:cs typeface="+mj-cs"/>
              </a:rPr>
              <a:t>-</a:t>
            </a:r>
            <a:r>
              <a:rPr lang="zh-CN" altLang="en-US" sz="2800" b="1" kern="0" dirty="0">
                <a:solidFill>
                  <a:srgbClr val="FF0000"/>
                </a:solidFill>
                <a:latin typeface="+mj-lt"/>
                <a:ea typeface="+mj-ea"/>
                <a:cs typeface="+mj-cs"/>
              </a:rPr>
              <a:t>米尔斯理论</a:t>
            </a:r>
            <a:endParaRPr lang="zh-CN" altLang="zh-CN" sz="2800" b="1" kern="0" dirty="0">
              <a:solidFill>
                <a:srgbClr val="FF0000"/>
              </a:solidFill>
              <a:latin typeface="+mj-lt"/>
              <a:ea typeface="+mj-ea"/>
              <a:cs typeface="+mj-cs"/>
            </a:endParaRPr>
          </a:p>
        </p:txBody>
      </p:sp>
      <p:sp>
        <p:nvSpPr>
          <p:cNvPr id="16" name="Rectangle 2"/>
          <p:cNvSpPr txBox="1">
            <a:spLocks noChangeArrowheads="1"/>
          </p:cNvSpPr>
          <p:nvPr/>
        </p:nvSpPr>
        <p:spPr bwMode="auto">
          <a:xfrm>
            <a:off x="1758256" y="4907632"/>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纳维叶</a:t>
            </a:r>
            <a:r>
              <a:rPr lang="en-US" altLang="zh-CN" sz="2800" b="1" kern="0" dirty="0">
                <a:solidFill>
                  <a:srgbClr val="FF0000"/>
                </a:solidFill>
                <a:latin typeface="+mj-lt"/>
                <a:ea typeface="+mj-ea"/>
                <a:cs typeface="+mj-cs"/>
              </a:rPr>
              <a:t>-</a:t>
            </a:r>
            <a:r>
              <a:rPr lang="zh-CN" altLang="en-US" sz="2800" b="1" kern="0" dirty="0">
                <a:solidFill>
                  <a:srgbClr val="FF0000"/>
                </a:solidFill>
                <a:latin typeface="+mj-lt"/>
                <a:ea typeface="+mj-ea"/>
                <a:cs typeface="+mj-cs"/>
              </a:rPr>
              <a:t>斯托克斯方程</a:t>
            </a:r>
            <a:endParaRPr lang="zh-CN" altLang="zh-CN" sz="2800" b="1" kern="0" dirty="0">
              <a:solidFill>
                <a:srgbClr val="FF0000"/>
              </a:solidFill>
              <a:latin typeface="+mj-lt"/>
              <a:ea typeface="+mj-ea"/>
              <a:cs typeface="+mj-cs"/>
            </a:endParaRPr>
          </a:p>
        </p:txBody>
      </p:sp>
      <p:sp>
        <p:nvSpPr>
          <p:cNvPr id="17" name="Rectangle 2"/>
          <p:cNvSpPr txBox="1">
            <a:spLocks noChangeArrowheads="1"/>
          </p:cNvSpPr>
          <p:nvPr/>
        </p:nvSpPr>
        <p:spPr bwMode="auto">
          <a:xfrm>
            <a:off x="1758256" y="5555704"/>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贝赫和思维讷通</a:t>
            </a:r>
            <a:r>
              <a:rPr lang="en-US" altLang="zh-CN" sz="2800" b="1" kern="0" dirty="0">
                <a:solidFill>
                  <a:srgbClr val="FF0000"/>
                </a:solidFill>
                <a:latin typeface="+mj-lt"/>
                <a:ea typeface="+mj-ea"/>
                <a:cs typeface="+mj-cs"/>
              </a:rPr>
              <a:t>-</a:t>
            </a:r>
            <a:r>
              <a:rPr lang="zh-CN" altLang="en-US" sz="2800" b="1" kern="0" dirty="0">
                <a:solidFill>
                  <a:srgbClr val="FF0000"/>
                </a:solidFill>
                <a:latin typeface="+mj-lt"/>
                <a:ea typeface="+mj-ea"/>
                <a:cs typeface="+mj-cs"/>
              </a:rPr>
              <a:t>戴尔猜想</a:t>
            </a:r>
            <a:endParaRPr lang="zh-CN" altLang="zh-CN" sz="2800" b="1" kern="0" dirty="0">
              <a:solidFill>
                <a:srgbClr val="FF0000"/>
              </a:solidFill>
              <a:latin typeface="+mj-lt"/>
              <a:ea typeface="+mj-ea"/>
              <a:cs typeface="+mj-cs"/>
            </a:endParaRPr>
          </a:p>
        </p:txBody>
      </p:sp>
      <p:sp>
        <p:nvSpPr>
          <p:cNvPr id="18" name="右箭头 10"/>
          <p:cNvSpPr>
            <a:spLocks noChangeArrowheads="1"/>
          </p:cNvSpPr>
          <p:nvPr/>
        </p:nvSpPr>
        <p:spPr bwMode="auto">
          <a:xfrm>
            <a:off x="4062513" y="2175350"/>
            <a:ext cx="696093" cy="308589"/>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
        <p:nvSpPr>
          <p:cNvPr id="19" name="Rectangle 2"/>
          <p:cNvSpPr txBox="1">
            <a:spLocks noChangeArrowheads="1"/>
          </p:cNvSpPr>
          <p:nvPr/>
        </p:nvSpPr>
        <p:spPr bwMode="auto">
          <a:xfrm>
            <a:off x="5015880" y="2564904"/>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zh-CN" altLang="en-US" sz="2800" b="1" kern="0" dirty="0">
                <a:solidFill>
                  <a:srgbClr val="000099"/>
                </a:solidFill>
                <a:latin typeface="+mj-lt"/>
                <a:ea typeface="+mj-ea"/>
                <a:cs typeface="+mj-cs"/>
              </a:rPr>
              <a:t>格里戈里</a:t>
            </a:r>
            <a:r>
              <a:rPr lang="en-US" altLang="zh-CN" sz="2800" b="1" kern="0" dirty="0">
                <a:solidFill>
                  <a:srgbClr val="000099"/>
                </a:solidFill>
                <a:latin typeface="+mj-lt"/>
                <a:ea typeface="+mj-ea"/>
                <a:cs typeface="+mj-cs"/>
              </a:rPr>
              <a:t>·</a:t>
            </a:r>
            <a:r>
              <a:rPr lang="zh-CN" altLang="en-US" sz="2800" b="1" kern="0" dirty="0">
                <a:solidFill>
                  <a:srgbClr val="000099"/>
                </a:solidFill>
                <a:latin typeface="+mj-lt"/>
                <a:ea typeface="+mj-ea"/>
                <a:cs typeface="+mj-cs"/>
              </a:rPr>
              <a:t>佩雷尔曼，</a:t>
            </a:r>
            <a:r>
              <a:rPr lang="en-US" altLang="zh-CN" sz="2800" b="1" kern="0" dirty="0">
                <a:solidFill>
                  <a:srgbClr val="000099"/>
                </a:solidFill>
                <a:latin typeface="+mj-lt"/>
                <a:ea typeface="+mj-ea"/>
                <a:cs typeface="+mj-cs"/>
              </a:rPr>
              <a:t>2003</a:t>
            </a:r>
            <a:r>
              <a:rPr lang="zh-CN" altLang="en-US" sz="2800" b="1" kern="0" dirty="0">
                <a:solidFill>
                  <a:srgbClr val="000099"/>
                </a:solidFill>
                <a:latin typeface="+mj-lt"/>
                <a:ea typeface="+mj-ea"/>
                <a:cs typeface="+mj-cs"/>
              </a:rPr>
              <a:t>，菲尔兹奖</a:t>
            </a:r>
            <a:endParaRPr lang="zh-CN" altLang="zh-CN" sz="2800" b="1" kern="0" dirty="0">
              <a:solidFill>
                <a:srgbClr val="000099"/>
              </a:solidFill>
              <a:latin typeface="+mj-lt"/>
              <a:ea typeface="+mj-ea"/>
              <a:cs typeface="+mj-cs"/>
            </a:endParaRPr>
          </a:p>
        </p:txBody>
      </p:sp>
      <p:sp>
        <p:nvSpPr>
          <p:cNvPr id="20" name="Rectangle 2"/>
          <p:cNvSpPr txBox="1">
            <a:spLocks noChangeArrowheads="1"/>
          </p:cNvSpPr>
          <p:nvPr/>
        </p:nvSpPr>
        <p:spPr bwMode="auto">
          <a:xfrm>
            <a:off x="1758256" y="2492896"/>
            <a:ext cx="2808312"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NP-</a:t>
            </a:r>
            <a:r>
              <a:rPr lang="zh-CN" altLang="en-US" sz="2800" b="1" kern="0" dirty="0">
                <a:solidFill>
                  <a:srgbClr val="FF0000"/>
                </a:solidFill>
                <a:latin typeface="+mj-lt"/>
                <a:ea typeface="+mj-ea"/>
                <a:cs typeface="+mj-cs"/>
              </a:rPr>
              <a:t>完全问题</a:t>
            </a:r>
            <a:endParaRPr lang="zh-CN" altLang="zh-CN" sz="2800" b="1" kern="0" dirty="0">
              <a:solidFill>
                <a:srgbClr val="FF0000"/>
              </a:solidFill>
              <a:latin typeface="+mj-lt"/>
              <a:ea typeface="+mj-ea"/>
              <a:cs typeface="+mj-cs"/>
            </a:endParaRPr>
          </a:p>
        </p:txBody>
      </p:sp>
      <p:sp>
        <p:nvSpPr>
          <p:cNvPr id="23" name="右箭头 10"/>
          <p:cNvSpPr>
            <a:spLocks noChangeArrowheads="1"/>
          </p:cNvSpPr>
          <p:nvPr/>
        </p:nvSpPr>
        <p:spPr bwMode="auto">
          <a:xfrm rot="2481123">
            <a:off x="3674905" y="3995126"/>
            <a:ext cx="2655331" cy="264702"/>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dirty="0"/>
          </a:p>
        </p:txBody>
      </p:sp>
      <p:sp>
        <p:nvSpPr>
          <p:cNvPr id="24" name="标题 1"/>
          <p:cNvSpPr txBox="1">
            <a:spLocks/>
          </p:cNvSpPr>
          <p:nvPr/>
        </p:nvSpPr>
        <p:spPr bwMode="auto">
          <a:xfrm>
            <a:off x="1629857" y="1085712"/>
            <a:ext cx="8207375" cy="574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pitchFamily="34" charset="0"/>
                <a:ea typeface="黑体" pitchFamily="49" charset="-122"/>
              </a:defRPr>
            </a:lvl2pPr>
            <a:lvl3pPr algn="l" rtl="0" fontAlgn="base">
              <a:spcBef>
                <a:spcPct val="0"/>
              </a:spcBef>
              <a:spcAft>
                <a:spcPct val="0"/>
              </a:spcAft>
              <a:defRPr sz="2800" b="1">
                <a:solidFill>
                  <a:schemeClr val="tx1"/>
                </a:solidFill>
                <a:latin typeface="Arial" pitchFamily="34" charset="0"/>
                <a:ea typeface="黑体" pitchFamily="49" charset="-122"/>
              </a:defRPr>
            </a:lvl3pPr>
            <a:lvl4pPr algn="l" rtl="0" fontAlgn="base">
              <a:spcBef>
                <a:spcPct val="0"/>
              </a:spcBef>
              <a:spcAft>
                <a:spcPct val="0"/>
              </a:spcAft>
              <a:defRPr sz="2800" b="1">
                <a:solidFill>
                  <a:schemeClr val="tx1"/>
                </a:solidFill>
                <a:latin typeface="Arial" pitchFamily="34" charset="0"/>
                <a:ea typeface="黑体" pitchFamily="49" charset="-122"/>
              </a:defRPr>
            </a:lvl4pPr>
            <a:lvl5pPr algn="l" rtl="0" fontAlgn="base">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a:lstStyle>
          <a:p>
            <a:r>
              <a:rPr lang="en-US" altLang="zh-CN" dirty="0">
                <a:solidFill>
                  <a:srgbClr val="FF0000"/>
                </a:solidFill>
              </a:rPr>
              <a:t>2000</a:t>
            </a:r>
            <a:r>
              <a:rPr lang="zh-CN" altLang="en-US" dirty="0">
                <a:solidFill>
                  <a:srgbClr val="FF0000"/>
                </a:solidFill>
              </a:rPr>
              <a:t>年 ，美国克雷研究所，</a:t>
            </a:r>
            <a:r>
              <a:rPr lang="en-US" altLang="zh-CN" dirty="0">
                <a:solidFill>
                  <a:srgbClr val="FF0000"/>
                </a:solidFill>
              </a:rPr>
              <a:t>100</a:t>
            </a:r>
            <a:r>
              <a:rPr lang="zh-CN" altLang="en-US" dirty="0">
                <a:solidFill>
                  <a:srgbClr val="FF0000"/>
                </a:solidFill>
              </a:rPr>
              <a:t>万美元大奖</a:t>
            </a:r>
          </a:p>
        </p:txBody>
      </p:sp>
      <p:sp>
        <p:nvSpPr>
          <p:cNvPr id="3" name="矩形 2"/>
          <p:cNvSpPr/>
          <p:nvPr/>
        </p:nvSpPr>
        <p:spPr>
          <a:xfrm>
            <a:off x="6528590" y="4952854"/>
            <a:ext cx="4031907" cy="1015663"/>
          </a:xfrm>
          <a:prstGeom prst="rect">
            <a:avLst/>
          </a:prstGeom>
        </p:spPr>
        <p:txBody>
          <a:bodyPr wrap="square">
            <a:spAutoFit/>
          </a:bodyPr>
          <a:lstStyle/>
          <a:p>
            <a:r>
              <a:rPr lang="zh-CN" altLang="en-US" sz="6000" b="1" kern="0" dirty="0">
                <a:solidFill>
                  <a:srgbClr val="000099"/>
                </a:solidFill>
              </a:rPr>
              <a:t>库克</a:t>
            </a:r>
            <a:r>
              <a:rPr lang="en-US" altLang="zh-CN" sz="6000" b="1" kern="0" dirty="0">
                <a:solidFill>
                  <a:srgbClr val="000099"/>
                </a:solidFill>
              </a:rPr>
              <a:t>&amp;</a:t>
            </a:r>
            <a:r>
              <a:rPr lang="zh-CN" altLang="en-US" sz="6000" b="1" kern="0" dirty="0">
                <a:solidFill>
                  <a:srgbClr val="000099"/>
                </a:solidFill>
              </a:rPr>
              <a:t>卡普</a:t>
            </a:r>
            <a:endParaRPr lang="zh-CN" altLang="en-US" sz="6000" dirty="0"/>
          </a:p>
        </p:txBody>
      </p:sp>
    </p:spTree>
    <p:custDataLst>
      <p:tags r:id="rId1"/>
    </p:custDataLst>
    <p:extLst>
      <p:ext uri="{BB962C8B-B14F-4D97-AF65-F5344CB8AC3E}">
        <p14:creationId xmlns:p14="http://schemas.microsoft.com/office/powerpoint/2010/main" val="40469623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NP</a:t>
            </a:r>
            <a:r>
              <a:rPr lang="zh-CN" altLang="en-US" dirty="0"/>
              <a:t>问题</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124745"/>
            <a:ext cx="7732126" cy="526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749792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38200" y="-117959"/>
            <a:ext cx="10515600" cy="1325563"/>
          </a:xfrm>
        </p:spPr>
        <p:txBody>
          <a:bodyPr/>
          <a:lstStyle/>
          <a:p>
            <a:pPr eaLnBrk="1" hangingPunct="1"/>
            <a:r>
              <a:rPr lang="zh-CN" altLang="en-US" dirty="0"/>
              <a:t>库克</a:t>
            </a:r>
            <a:r>
              <a:rPr lang="en-US" altLang="zh-CN" dirty="0"/>
              <a:t>&amp;</a:t>
            </a:r>
            <a:r>
              <a:rPr lang="zh-CN" altLang="en-US" dirty="0"/>
              <a:t>卡普</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596" y="993429"/>
            <a:ext cx="3895996" cy="5255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2372" y="1006997"/>
            <a:ext cx="4414533" cy="54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529295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库克</a:t>
            </a:r>
            <a:r>
              <a:rPr lang="en-US" altLang="zh-CN" dirty="0"/>
              <a:t>&amp;</a:t>
            </a:r>
            <a:r>
              <a:rPr lang="zh-CN" altLang="en-US" dirty="0"/>
              <a:t>卡普</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3" name="矩形 12"/>
          <p:cNvSpPr/>
          <p:nvPr/>
        </p:nvSpPr>
        <p:spPr>
          <a:xfrm>
            <a:off x="4079777" y="1196753"/>
            <a:ext cx="4031907" cy="1015663"/>
          </a:xfrm>
          <a:prstGeom prst="rect">
            <a:avLst/>
          </a:prstGeom>
        </p:spPr>
        <p:txBody>
          <a:bodyPr wrap="square">
            <a:spAutoFit/>
          </a:bodyPr>
          <a:lstStyle/>
          <a:p>
            <a:r>
              <a:rPr lang="zh-CN" altLang="en-US" sz="6000" b="1" kern="0" dirty="0">
                <a:solidFill>
                  <a:srgbClr val="000099"/>
                </a:solidFill>
              </a:rPr>
              <a:t>库克</a:t>
            </a:r>
            <a:r>
              <a:rPr lang="en-US" altLang="zh-CN" sz="6000" b="1" kern="0" dirty="0">
                <a:solidFill>
                  <a:srgbClr val="000099"/>
                </a:solidFill>
              </a:rPr>
              <a:t>&amp;</a:t>
            </a:r>
            <a:r>
              <a:rPr lang="zh-CN" altLang="en-US" sz="6000" b="1" kern="0" dirty="0">
                <a:solidFill>
                  <a:srgbClr val="000099"/>
                </a:solidFill>
              </a:rPr>
              <a:t>卡普</a:t>
            </a:r>
            <a:endParaRPr lang="zh-CN" altLang="en-US" sz="6000" dirty="0"/>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5" y="2212416"/>
            <a:ext cx="3312368" cy="375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4032" y="2212415"/>
            <a:ext cx="2952328" cy="379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27171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095" y="3667845"/>
            <a:ext cx="8568952"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582" y="998116"/>
            <a:ext cx="856895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4272" y="1005881"/>
            <a:ext cx="1675056" cy="18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12600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dirty="0"/>
              <a:t>NP</a:t>
            </a:r>
            <a:r>
              <a:rPr lang="zh-CN" altLang="en-US" dirty="0"/>
              <a:t>完全问题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1" name="Rectangle 2"/>
          <p:cNvSpPr txBox="1">
            <a:spLocks noChangeArrowheads="1"/>
          </p:cNvSpPr>
          <p:nvPr/>
        </p:nvSpPr>
        <p:spPr bwMode="auto">
          <a:xfrm>
            <a:off x="1847528" y="1342120"/>
            <a:ext cx="799288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NP-complete problem</a:t>
            </a:r>
            <a:r>
              <a:rPr lang="zh-CN" altLang="en-US" sz="2800" b="1" kern="0" dirty="0">
                <a:solidFill>
                  <a:srgbClr val="FF0000"/>
                </a:solidFill>
                <a:latin typeface="+mj-lt"/>
                <a:ea typeface="+mj-ea"/>
                <a:cs typeface="+mj-cs"/>
              </a:rPr>
              <a:t>：</a:t>
            </a:r>
            <a:endParaRPr lang="zh-CN" altLang="zh-CN" sz="2800" b="1" kern="0" dirty="0">
              <a:solidFill>
                <a:srgbClr val="FF0000"/>
              </a:solidFill>
              <a:latin typeface="+mj-lt"/>
              <a:ea typeface="+mj-ea"/>
              <a:cs typeface="+mj-cs"/>
            </a:endParaRPr>
          </a:p>
        </p:txBody>
      </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3401615" y="2060848"/>
            <a:ext cx="3147393"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①该问题是一个</a:t>
            </a:r>
            <a:r>
              <a:rPr lang="en-US" altLang="zh-CN" sz="2000" b="1" kern="0" dirty="0">
                <a:solidFill>
                  <a:srgbClr val="FF0000"/>
                </a:solidFill>
                <a:latin typeface="+mj-lt"/>
                <a:ea typeface="+mj-ea"/>
                <a:cs typeface="+mj-cs"/>
              </a:rPr>
              <a:t>NP</a:t>
            </a:r>
            <a:r>
              <a:rPr lang="zh-CN" altLang="en-US" sz="2000" b="1" kern="0" dirty="0">
                <a:solidFill>
                  <a:srgbClr val="FF0000"/>
                </a:solidFill>
                <a:latin typeface="+mj-lt"/>
                <a:ea typeface="+mj-ea"/>
                <a:cs typeface="+mj-cs"/>
              </a:rPr>
              <a:t>问题</a:t>
            </a:r>
            <a:endParaRPr lang="zh-CN" altLang="zh-CN" sz="2000" b="1" kern="0" dirty="0">
              <a:solidFill>
                <a:srgbClr val="FF0000"/>
              </a:solidFill>
              <a:latin typeface="+mj-lt"/>
              <a:ea typeface="+mj-ea"/>
              <a:cs typeface="+mj-cs"/>
            </a:endParaRPr>
          </a:p>
        </p:txBody>
      </p:sp>
      <p:sp>
        <p:nvSpPr>
          <p:cNvPr id="29" name="Rectangle 2"/>
          <p:cNvSpPr txBox="1">
            <a:spLocks noChangeArrowheads="1"/>
          </p:cNvSpPr>
          <p:nvPr/>
        </p:nvSpPr>
        <p:spPr bwMode="auto">
          <a:xfrm>
            <a:off x="3397796" y="2564904"/>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②所有的</a:t>
            </a:r>
            <a:r>
              <a:rPr lang="en-US" altLang="zh-CN" sz="2000" b="1" kern="0" dirty="0">
                <a:solidFill>
                  <a:srgbClr val="FF0000"/>
                </a:solidFill>
                <a:latin typeface="+mj-lt"/>
                <a:ea typeface="+mj-ea"/>
                <a:cs typeface="+mj-cs"/>
              </a:rPr>
              <a:t>NP</a:t>
            </a:r>
            <a:r>
              <a:rPr lang="zh-CN" altLang="en-US" sz="2000" b="1" kern="0" dirty="0">
                <a:solidFill>
                  <a:srgbClr val="FF0000"/>
                </a:solidFill>
                <a:latin typeface="+mj-lt"/>
                <a:ea typeface="+mj-ea"/>
                <a:cs typeface="+mj-cs"/>
              </a:rPr>
              <a:t>问题都可以归约到该问题</a:t>
            </a:r>
            <a:endParaRPr lang="zh-CN" altLang="zh-CN" sz="2000" b="1" kern="0" dirty="0">
              <a:solidFill>
                <a:srgbClr val="FF0000"/>
              </a:solidFill>
              <a:latin typeface="+mj-lt"/>
              <a:ea typeface="+mj-ea"/>
              <a:cs typeface="+mj-cs"/>
            </a:endParaRPr>
          </a:p>
        </p:txBody>
      </p:sp>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8" y="3356993"/>
            <a:ext cx="1675056" cy="18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962000" y="3762024"/>
            <a:ext cx="3579826" cy="369332"/>
          </a:xfrm>
          <a:prstGeom prst="rect">
            <a:avLst/>
          </a:prstGeom>
        </p:spPr>
        <p:txBody>
          <a:bodyPr wrap="none">
            <a:spAutoFit/>
          </a:bodyPr>
          <a:lstStyle/>
          <a:p>
            <a:r>
              <a:rPr lang="zh-CN" altLang="en-US" dirty="0"/>
              <a:t>博士论文“论乘法的最小计算时间”</a:t>
            </a:r>
          </a:p>
        </p:txBody>
      </p:sp>
      <p:sp>
        <p:nvSpPr>
          <p:cNvPr id="5" name="矩形 4"/>
          <p:cNvSpPr/>
          <p:nvPr/>
        </p:nvSpPr>
        <p:spPr>
          <a:xfrm>
            <a:off x="3957436" y="3356992"/>
            <a:ext cx="1107996" cy="369332"/>
          </a:xfrm>
          <a:prstGeom prst="rect">
            <a:avLst/>
          </a:prstGeom>
        </p:spPr>
        <p:txBody>
          <a:bodyPr wrap="none">
            <a:spAutoFit/>
          </a:bodyPr>
          <a:lstStyle/>
          <a:p>
            <a:r>
              <a:rPr lang="zh-CN" altLang="en-US" dirty="0"/>
              <a:t>哈佛大学</a:t>
            </a:r>
          </a:p>
        </p:txBody>
      </p:sp>
      <p:sp>
        <p:nvSpPr>
          <p:cNvPr id="9" name="矩形 8"/>
          <p:cNvSpPr/>
          <p:nvPr/>
        </p:nvSpPr>
        <p:spPr>
          <a:xfrm>
            <a:off x="6672065" y="3356992"/>
            <a:ext cx="1800493" cy="369332"/>
          </a:xfrm>
          <a:prstGeom prst="rect">
            <a:avLst/>
          </a:prstGeom>
        </p:spPr>
        <p:txBody>
          <a:bodyPr wrap="none">
            <a:spAutoFit/>
          </a:bodyPr>
          <a:lstStyle/>
          <a:p>
            <a:r>
              <a:rPr lang="zh-CN" altLang="en-US" dirty="0"/>
              <a:t>计算复杂性理论</a:t>
            </a:r>
          </a:p>
        </p:txBody>
      </p:sp>
      <p:sp>
        <p:nvSpPr>
          <p:cNvPr id="10" name="矩形 9"/>
          <p:cNvSpPr/>
          <p:nvPr/>
        </p:nvSpPr>
        <p:spPr>
          <a:xfrm>
            <a:off x="5405391" y="3356992"/>
            <a:ext cx="877163" cy="369332"/>
          </a:xfrm>
          <a:prstGeom prst="rect">
            <a:avLst/>
          </a:prstGeom>
        </p:spPr>
        <p:txBody>
          <a:bodyPr wrap="none">
            <a:spAutoFit/>
          </a:bodyPr>
          <a:lstStyle/>
          <a:p>
            <a:r>
              <a:rPr lang="zh-CN" altLang="en-US" dirty="0"/>
              <a:t>代数学</a:t>
            </a:r>
          </a:p>
        </p:txBody>
      </p:sp>
      <p:sp>
        <p:nvSpPr>
          <p:cNvPr id="13" name="矩形 12"/>
          <p:cNvSpPr/>
          <p:nvPr/>
        </p:nvSpPr>
        <p:spPr>
          <a:xfrm>
            <a:off x="3973860" y="4225528"/>
            <a:ext cx="1569660" cy="369332"/>
          </a:xfrm>
          <a:prstGeom prst="rect">
            <a:avLst/>
          </a:prstGeom>
        </p:spPr>
        <p:txBody>
          <a:bodyPr wrap="none">
            <a:spAutoFit/>
          </a:bodyPr>
          <a:lstStyle/>
          <a:p>
            <a:r>
              <a:rPr lang="zh-CN" altLang="en-US" dirty="0"/>
              <a:t>自动定理证明</a:t>
            </a:r>
          </a:p>
        </p:txBody>
      </p:sp>
      <p:sp>
        <p:nvSpPr>
          <p:cNvPr id="9216" name="矩形 9215"/>
          <p:cNvSpPr/>
          <p:nvPr/>
        </p:nvSpPr>
        <p:spPr>
          <a:xfrm>
            <a:off x="3961161" y="4654878"/>
            <a:ext cx="6210639" cy="646331"/>
          </a:xfrm>
          <a:prstGeom prst="rect">
            <a:avLst/>
          </a:prstGeom>
        </p:spPr>
        <p:txBody>
          <a:bodyPr wrap="square">
            <a:spAutoFit/>
          </a:bodyPr>
          <a:lstStyle/>
          <a:p>
            <a:r>
              <a:rPr lang="en-US" altLang="zh-CN" dirty="0"/>
              <a:t>1971</a:t>
            </a:r>
            <a:r>
              <a:rPr lang="zh-CN" altLang="en-US" dirty="0"/>
              <a:t>年</a:t>
            </a:r>
            <a:r>
              <a:rPr lang="en-US" altLang="zh-CN" dirty="0"/>
              <a:t>5</a:t>
            </a:r>
            <a:r>
              <a:rPr lang="zh-CN" altLang="en-US" dirty="0"/>
              <a:t>月，他在</a:t>
            </a:r>
            <a:r>
              <a:rPr lang="en-US" altLang="zh-CN" dirty="0"/>
              <a:t>ACM</a:t>
            </a:r>
            <a:r>
              <a:rPr lang="zh-CN" altLang="en-US" dirty="0"/>
              <a:t>于俄亥俄州举行的第三届计算理论研讨会上发表了著名的论文：“定理证明过程的复杂性”</a:t>
            </a:r>
          </a:p>
        </p:txBody>
      </p:sp>
      <p:sp>
        <p:nvSpPr>
          <p:cNvPr id="38" name="矩形 37"/>
          <p:cNvSpPr/>
          <p:nvPr/>
        </p:nvSpPr>
        <p:spPr>
          <a:xfrm>
            <a:off x="6239724" y="4227307"/>
            <a:ext cx="2954655" cy="369332"/>
          </a:xfrm>
          <a:prstGeom prst="rect">
            <a:avLst/>
          </a:prstGeom>
        </p:spPr>
        <p:txBody>
          <a:bodyPr wrap="none">
            <a:spAutoFit/>
          </a:bodyPr>
          <a:lstStyle/>
          <a:p>
            <a:r>
              <a:rPr lang="zh-CN" altLang="en-US" dirty="0"/>
              <a:t>对计算复杂性研究更深入了</a:t>
            </a:r>
          </a:p>
        </p:txBody>
      </p:sp>
      <p:sp>
        <p:nvSpPr>
          <p:cNvPr id="9217" name="矩形 9216"/>
          <p:cNvSpPr/>
          <p:nvPr/>
        </p:nvSpPr>
        <p:spPr>
          <a:xfrm>
            <a:off x="3776328" y="5517232"/>
            <a:ext cx="6859622" cy="923330"/>
          </a:xfrm>
          <a:prstGeom prst="rect">
            <a:avLst/>
          </a:prstGeom>
        </p:spPr>
        <p:txBody>
          <a:bodyPr wrap="square">
            <a:spAutoFit/>
          </a:bodyPr>
          <a:lstStyle/>
          <a:p>
            <a:r>
              <a:rPr lang="zh-CN" altLang="en-US" dirty="0"/>
              <a:t>所谓“</a:t>
            </a:r>
            <a:r>
              <a:rPr lang="en-US" altLang="zh-CN" dirty="0"/>
              <a:t>NP</a:t>
            </a:r>
            <a:r>
              <a:rPr lang="zh-CN" altLang="en-US" dirty="0"/>
              <a:t>完全性”</a:t>
            </a:r>
            <a:r>
              <a:rPr lang="en-US" altLang="zh-CN" dirty="0"/>
              <a:t>(NP-Completeness) </a:t>
            </a:r>
            <a:r>
              <a:rPr lang="zh-CN" altLang="en-US" dirty="0"/>
              <a:t>问题是这样一个问题：</a:t>
            </a:r>
            <a:endParaRPr lang="en-US" altLang="zh-CN" dirty="0"/>
          </a:p>
          <a:p>
            <a:r>
              <a:rPr lang="zh-CN" altLang="en-US" dirty="0"/>
              <a:t>由于</a:t>
            </a:r>
            <a:r>
              <a:rPr lang="en-US" altLang="zh-CN" dirty="0"/>
              <a:t>P=NP</a:t>
            </a:r>
            <a:r>
              <a:rPr lang="zh-CN" altLang="en-US" dirty="0"/>
              <a:t>？问题难以解决，库克就另辟途径，从</a:t>
            </a:r>
            <a:r>
              <a:rPr lang="en-US" altLang="zh-CN" dirty="0"/>
              <a:t>NP</a:t>
            </a:r>
            <a:r>
              <a:rPr lang="zh-CN" altLang="en-US" dirty="0"/>
              <a:t>类的问题中分出</a:t>
            </a:r>
            <a:r>
              <a:rPr lang="zh-CN" altLang="en-US" b="1" dirty="0">
                <a:solidFill>
                  <a:srgbClr val="FF0000"/>
                </a:solidFill>
              </a:rPr>
              <a:t>复杂性最高的一个子类，把它叫做</a:t>
            </a:r>
            <a:r>
              <a:rPr lang="en-US" altLang="zh-CN" b="1" dirty="0">
                <a:solidFill>
                  <a:srgbClr val="FF0000"/>
                </a:solidFill>
              </a:rPr>
              <a:t>NP</a:t>
            </a:r>
            <a:r>
              <a:rPr lang="zh-CN" altLang="en-US" b="1" dirty="0">
                <a:solidFill>
                  <a:srgbClr val="FF0000"/>
                </a:solidFill>
              </a:rPr>
              <a:t>完全类</a:t>
            </a:r>
            <a:r>
              <a:rPr lang="zh-CN" altLang="en-US" dirty="0"/>
              <a:t>。</a:t>
            </a:r>
          </a:p>
        </p:txBody>
      </p:sp>
    </p:spTree>
    <p:custDataLst>
      <p:tags r:id="rId1"/>
    </p:custDataLst>
    <p:extLst>
      <p:ext uri="{BB962C8B-B14F-4D97-AF65-F5344CB8AC3E}">
        <p14:creationId xmlns:p14="http://schemas.microsoft.com/office/powerpoint/2010/main" val="23105705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dirty="0"/>
              <a:t>NP</a:t>
            </a:r>
            <a:r>
              <a:rPr lang="zh-CN" altLang="en-US" dirty="0"/>
              <a:t>完全问题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8" y="1484785"/>
            <a:ext cx="1675056" cy="18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810000" y="1412776"/>
            <a:ext cx="6826625" cy="2308324"/>
          </a:xfrm>
          <a:prstGeom prst="rect">
            <a:avLst/>
          </a:prstGeom>
        </p:spPr>
        <p:txBody>
          <a:bodyPr wrap="square">
            <a:spAutoFit/>
          </a:bodyPr>
          <a:lstStyle/>
          <a:p>
            <a:r>
              <a:rPr lang="zh-CN" altLang="en-US" sz="2400" dirty="0"/>
              <a:t>库克证明，任取</a:t>
            </a:r>
            <a:r>
              <a:rPr lang="en-US" altLang="zh-CN" sz="2400" b="1" dirty="0"/>
              <a:t>NP</a:t>
            </a:r>
            <a:r>
              <a:rPr lang="zh-CN" altLang="en-US" sz="2400" b="1" dirty="0"/>
              <a:t>类</a:t>
            </a:r>
            <a:r>
              <a:rPr lang="zh-CN" altLang="en-US" sz="2400" dirty="0"/>
              <a:t>中的一个问题，再任取</a:t>
            </a:r>
            <a:r>
              <a:rPr lang="en-US" altLang="zh-CN" sz="2400" b="1" dirty="0"/>
              <a:t>NP</a:t>
            </a:r>
            <a:r>
              <a:rPr lang="zh-CN" altLang="en-US" sz="2400" b="1" dirty="0"/>
              <a:t>完全类</a:t>
            </a:r>
            <a:r>
              <a:rPr lang="zh-CN" altLang="en-US" sz="2400" dirty="0"/>
              <a:t>中的一个问题，则</a:t>
            </a:r>
            <a:r>
              <a:rPr lang="zh-CN" altLang="en-US" sz="2400" b="1" dirty="0">
                <a:solidFill>
                  <a:srgbClr val="FF0000"/>
                </a:solidFill>
              </a:rPr>
              <a:t>一定存在一个确定性图灵机上的具有多项式时间复杂性的算法，可以把前者转变为后者</a:t>
            </a:r>
            <a:r>
              <a:rPr lang="zh-CN" altLang="en-US" sz="2400" dirty="0"/>
              <a:t>。这就表明，只要能证明</a:t>
            </a:r>
            <a:r>
              <a:rPr lang="en-US" altLang="zh-CN" sz="2400" dirty="0"/>
              <a:t>NP</a:t>
            </a:r>
            <a:r>
              <a:rPr lang="zh-CN" altLang="en-US" sz="2400" dirty="0"/>
              <a:t>完全类中有一个问题是属于</a:t>
            </a:r>
            <a:r>
              <a:rPr lang="en-US" altLang="zh-CN" sz="2400" dirty="0"/>
              <a:t>P</a:t>
            </a:r>
            <a:r>
              <a:rPr lang="zh-CN" altLang="en-US" sz="2400" dirty="0"/>
              <a:t>类的，也就证明了所有的</a:t>
            </a:r>
            <a:r>
              <a:rPr lang="en-US" altLang="zh-CN" sz="2400" dirty="0"/>
              <a:t>NP</a:t>
            </a:r>
            <a:r>
              <a:rPr lang="zh-CN" altLang="en-US" sz="2400" dirty="0"/>
              <a:t>类题都是</a:t>
            </a:r>
            <a:r>
              <a:rPr lang="en-US" altLang="zh-CN" sz="2400" dirty="0"/>
              <a:t>P</a:t>
            </a:r>
            <a:r>
              <a:rPr lang="zh-CN" altLang="en-US" sz="2400" dirty="0"/>
              <a:t>类的，即证明了</a:t>
            </a:r>
            <a:r>
              <a:rPr lang="en-US" altLang="zh-CN" sz="2400" dirty="0"/>
              <a:t>P=NP</a:t>
            </a:r>
            <a:r>
              <a:rPr lang="zh-CN" altLang="en-US" sz="2400" dirty="0"/>
              <a:t>。</a:t>
            </a:r>
          </a:p>
        </p:txBody>
      </p:sp>
      <p:sp>
        <p:nvSpPr>
          <p:cNvPr id="3" name="矩形 2"/>
          <p:cNvSpPr/>
          <p:nvPr/>
        </p:nvSpPr>
        <p:spPr>
          <a:xfrm>
            <a:off x="2424093" y="4364623"/>
            <a:ext cx="2428870" cy="646331"/>
          </a:xfrm>
          <a:prstGeom prst="rect">
            <a:avLst/>
          </a:prstGeom>
        </p:spPr>
        <p:txBody>
          <a:bodyPr wrap="none">
            <a:spAutoFit/>
          </a:bodyPr>
          <a:lstStyle/>
          <a:p>
            <a:r>
              <a:rPr lang="zh-CN" altLang="en-US" sz="3600" b="1" dirty="0">
                <a:solidFill>
                  <a:srgbClr val="FF0000"/>
                </a:solidFill>
              </a:rPr>
              <a:t>“大海捞针”</a:t>
            </a:r>
            <a:endParaRPr lang="zh-CN" altLang="en-US" sz="3600" dirty="0"/>
          </a:p>
        </p:txBody>
      </p:sp>
      <p:sp>
        <p:nvSpPr>
          <p:cNvPr id="34" name="右箭头 10"/>
          <p:cNvSpPr>
            <a:spLocks noChangeArrowheads="1"/>
          </p:cNvSpPr>
          <p:nvPr/>
        </p:nvSpPr>
        <p:spPr bwMode="auto">
          <a:xfrm>
            <a:off x="5412871" y="4533493"/>
            <a:ext cx="696093" cy="308589"/>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
        <p:nvSpPr>
          <p:cNvPr id="35" name="矩形 34"/>
          <p:cNvSpPr/>
          <p:nvPr/>
        </p:nvSpPr>
        <p:spPr>
          <a:xfrm>
            <a:off x="6021665" y="4366846"/>
            <a:ext cx="2428870" cy="646331"/>
          </a:xfrm>
          <a:prstGeom prst="rect">
            <a:avLst/>
          </a:prstGeom>
        </p:spPr>
        <p:txBody>
          <a:bodyPr wrap="none">
            <a:spAutoFit/>
          </a:bodyPr>
          <a:lstStyle/>
          <a:p>
            <a:r>
              <a:rPr lang="zh-CN" altLang="en-US" sz="3600" b="1" dirty="0">
                <a:solidFill>
                  <a:srgbClr val="FF0000"/>
                </a:solidFill>
              </a:rPr>
              <a:t>“疑似捷径”</a:t>
            </a:r>
            <a:endParaRPr lang="zh-CN" altLang="en-US" sz="3600" dirty="0"/>
          </a:p>
        </p:txBody>
      </p:sp>
    </p:spTree>
    <p:custDataLst>
      <p:tags r:id="rId1"/>
    </p:custDataLst>
    <p:extLst>
      <p:ext uri="{BB962C8B-B14F-4D97-AF65-F5344CB8AC3E}">
        <p14:creationId xmlns:p14="http://schemas.microsoft.com/office/powerpoint/2010/main" val="24194982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838200" y="60322"/>
            <a:ext cx="10515600" cy="1325563"/>
          </a:xfrm>
        </p:spPr>
        <p:txBody>
          <a:bodyPr/>
          <a:lstStyle/>
          <a:p>
            <a:pPr eaLnBrk="1" hangingPunct="1"/>
            <a:r>
              <a:rPr lang="zh-CN" altLang="en-US" dirty="0"/>
              <a:t>归约概念</a:t>
            </a:r>
          </a:p>
        </p:txBody>
      </p:sp>
      <p:grpSp>
        <p:nvGrpSpPr>
          <p:cNvPr id="2" name="Group 3"/>
          <p:cNvGrpSpPr>
            <a:grpSpLocks/>
          </p:cNvGrpSpPr>
          <p:nvPr/>
        </p:nvGrpSpPr>
        <p:grpSpPr bwMode="auto">
          <a:xfrm>
            <a:off x="5375920" y="-99272"/>
            <a:ext cx="5292000" cy="1080000"/>
            <a:chOff x="0" y="0"/>
            <a:chExt cx="8822" cy="1620"/>
          </a:xfrm>
        </p:grpSpPr>
        <p:grpSp>
          <p:nvGrpSpPr>
            <p:cNvPr id="8" name="Group 4"/>
            <p:cNvGrpSpPr>
              <a:grpSpLocks/>
            </p:cNvGrpSpPr>
            <p:nvPr/>
          </p:nvGrpSpPr>
          <p:grpSpPr bwMode="auto">
            <a:xfrm>
              <a:off x="1087" y="415"/>
              <a:ext cx="7735" cy="1028"/>
              <a:chOff x="0" y="0"/>
              <a:chExt cx="4354" cy="411"/>
            </a:xfrm>
          </p:grpSpPr>
          <p:sp>
            <p:nvSpPr>
              <p:cNvPr id="17"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3" name="Group 6"/>
              <p:cNvGrpSpPr>
                <a:grpSpLocks/>
              </p:cNvGrpSpPr>
              <p:nvPr/>
            </p:nvGrpSpPr>
            <p:grpSpPr bwMode="auto">
              <a:xfrm>
                <a:off x="0" y="0"/>
                <a:ext cx="4354" cy="333"/>
                <a:chOff x="0" y="0"/>
                <a:chExt cx="4354" cy="333"/>
              </a:xfrm>
            </p:grpSpPr>
            <p:sp>
              <p:nvSpPr>
                <p:cNvPr id="19"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790700" indent="-1166813">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问题归约</a:t>
                  </a:r>
                  <a:endParaRPr lang="zh-CN" altLang="zh-CN" b="1" dirty="0">
                    <a:solidFill>
                      <a:srgbClr val="FFFFFF"/>
                    </a:solidFill>
                    <a:latin typeface="微软雅黑" pitchFamily="34" charset="-122"/>
                  </a:endParaRPr>
                </a:p>
              </p:txBody>
            </p:sp>
            <p:sp>
              <p:nvSpPr>
                <p:cNvPr id="20"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5"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16"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03</a:t>
              </a:r>
              <a:endParaRPr lang="zh-CN" altLang="en-US" sz="1400" spc="-70" dirty="0">
                <a:ln w="9525">
                  <a:noFill/>
                  <a:round/>
                  <a:headEnd/>
                  <a:tailEnd/>
                </a:ln>
                <a:solidFill>
                  <a:schemeClr val="bg1"/>
                </a:solidFill>
                <a:latin typeface="Arial Black"/>
              </a:endParaRPr>
            </a:p>
          </p:txBody>
        </p:sp>
      </p:grpSp>
      <p:sp>
        <p:nvSpPr>
          <p:cNvPr id="3" name="矩形 2"/>
          <p:cNvSpPr/>
          <p:nvPr/>
        </p:nvSpPr>
        <p:spPr>
          <a:xfrm>
            <a:off x="2063552" y="1124744"/>
            <a:ext cx="3323346" cy="523220"/>
          </a:xfrm>
          <a:prstGeom prst="rect">
            <a:avLst/>
          </a:prstGeom>
        </p:spPr>
        <p:txBody>
          <a:bodyPr wrap="none">
            <a:spAutoFit/>
          </a:bodyPr>
          <a:lstStyle/>
          <a:p>
            <a:r>
              <a:rPr lang="en-US" altLang="zh-CN" sz="2800" b="1" kern="0" dirty="0">
                <a:solidFill>
                  <a:srgbClr val="FF0000"/>
                </a:solidFill>
                <a:latin typeface="+mj-lt"/>
                <a:ea typeface="+mj-ea"/>
                <a:cs typeface="+mj-cs"/>
              </a:rPr>
              <a:t>Reducibility——</a:t>
            </a:r>
            <a:r>
              <a:rPr lang="zh-CN" altLang="en-US" sz="2800" b="1" kern="0" dirty="0">
                <a:solidFill>
                  <a:srgbClr val="FF0000"/>
                </a:solidFill>
                <a:latin typeface="+mj-lt"/>
                <a:ea typeface="+mj-ea"/>
                <a:cs typeface="+mj-cs"/>
              </a:rPr>
              <a:t>归约</a:t>
            </a:r>
          </a:p>
        </p:txBody>
      </p:sp>
      <p:sp>
        <p:nvSpPr>
          <p:cNvPr id="18" name="矩形 17"/>
          <p:cNvSpPr/>
          <p:nvPr/>
        </p:nvSpPr>
        <p:spPr>
          <a:xfrm>
            <a:off x="3287688" y="1800365"/>
            <a:ext cx="5426486" cy="461665"/>
          </a:xfrm>
          <a:prstGeom prst="rect">
            <a:avLst/>
          </a:prstGeom>
        </p:spPr>
        <p:txBody>
          <a:bodyPr wrap="none">
            <a:spAutoFit/>
          </a:bodyPr>
          <a:lstStyle/>
          <a:p>
            <a:r>
              <a:rPr lang="en-US" altLang="zh-CN" sz="2400" b="1" kern="0" dirty="0">
                <a:latin typeface="+mj-lt"/>
                <a:ea typeface="+mj-ea"/>
                <a:cs typeface="+mj-cs"/>
              </a:rPr>
              <a:t>Problem A can be reduced to problem B</a:t>
            </a:r>
            <a:endParaRPr lang="zh-CN" altLang="en-US" sz="2400" b="1" kern="0" dirty="0">
              <a:latin typeface="+mj-lt"/>
              <a:ea typeface="+mj-ea"/>
              <a:cs typeface="+mj-cs"/>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3573997"/>
            <a:ext cx="1675056" cy="18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3647729" y="3529958"/>
            <a:ext cx="4018501" cy="461665"/>
          </a:xfrm>
          <a:prstGeom prst="rect">
            <a:avLst/>
          </a:prstGeom>
        </p:spPr>
        <p:txBody>
          <a:bodyPr wrap="square">
            <a:spAutoFit/>
          </a:bodyPr>
          <a:lstStyle/>
          <a:p>
            <a:r>
              <a:rPr lang="zh-CN" altLang="en-US" sz="2400" b="1" kern="0" dirty="0">
                <a:solidFill>
                  <a:srgbClr val="FF0000"/>
                </a:solidFill>
                <a:latin typeface="+mj-lt"/>
                <a:ea typeface="+mj-ea"/>
                <a:cs typeface="+mj-cs"/>
              </a:rPr>
              <a:t>库克发明的一种“武器”</a:t>
            </a:r>
          </a:p>
        </p:txBody>
      </p:sp>
      <p:sp>
        <p:nvSpPr>
          <p:cNvPr id="24" name="矩形 23"/>
          <p:cNvSpPr/>
          <p:nvPr/>
        </p:nvSpPr>
        <p:spPr>
          <a:xfrm>
            <a:off x="3647729" y="4144023"/>
            <a:ext cx="6696745" cy="461665"/>
          </a:xfrm>
          <a:prstGeom prst="rect">
            <a:avLst/>
          </a:prstGeom>
        </p:spPr>
        <p:txBody>
          <a:bodyPr wrap="square">
            <a:spAutoFit/>
          </a:bodyPr>
          <a:lstStyle/>
          <a:p>
            <a:r>
              <a:rPr lang="zh-CN" altLang="en-US" sz="2400" b="1" kern="0" dirty="0">
                <a:solidFill>
                  <a:srgbClr val="FF0000"/>
                </a:solidFill>
                <a:latin typeface="+mj-lt"/>
                <a:ea typeface="+mj-ea"/>
                <a:cs typeface="+mj-cs"/>
              </a:rPr>
              <a:t>简单来说，是证明“</a:t>
            </a:r>
            <a:r>
              <a:rPr lang="en-US" altLang="zh-CN" sz="2400" b="1" kern="0" dirty="0">
                <a:solidFill>
                  <a:srgbClr val="FF0000"/>
                </a:solidFill>
                <a:latin typeface="+mj-lt"/>
                <a:ea typeface="+mj-ea"/>
                <a:cs typeface="+mj-cs"/>
              </a:rPr>
              <a:t>B</a:t>
            </a:r>
            <a:r>
              <a:rPr lang="zh-CN" altLang="en-US" sz="2400" b="1" kern="0" dirty="0">
                <a:solidFill>
                  <a:srgbClr val="FF0000"/>
                </a:solidFill>
                <a:latin typeface="+mj-lt"/>
                <a:ea typeface="+mj-ea"/>
                <a:cs typeface="+mj-cs"/>
              </a:rPr>
              <a:t>问题至少和</a:t>
            </a:r>
            <a:r>
              <a:rPr lang="en-US" altLang="zh-CN" sz="2400" b="1" kern="0" dirty="0">
                <a:solidFill>
                  <a:srgbClr val="FF0000"/>
                </a:solidFill>
                <a:latin typeface="+mj-lt"/>
                <a:ea typeface="+mj-ea"/>
                <a:cs typeface="+mj-cs"/>
              </a:rPr>
              <a:t>A</a:t>
            </a:r>
            <a:r>
              <a:rPr lang="zh-CN" altLang="en-US" sz="2400" b="1" kern="0" dirty="0">
                <a:solidFill>
                  <a:srgbClr val="FF0000"/>
                </a:solidFill>
                <a:latin typeface="+mj-lt"/>
                <a:ea typeface="+mj-ea"/>
                <a:cs typeface="+mj-cs"/>
              </a:rPr>
              <a:t>问题一样难”</a:t>
            </a:r>
          </a:p>
        </p:txBody>
      </p:sp>
      <p:sp>
        <p:nvSpPr>
          <p:cNvPr id="4" name="矩形 3"/>
          <p:cNvSpPr/>
          <p:nvPr/>
        </p:nvSpPr>
        <p:spPr>
          <a:xfrm>
            <a:off x="3672508" y="5097378"/>
            <a:ext cx="6671965" cy="707886"/>
          </a:xfrm>
          <a:prstGeom prst="rect">
            <a:avLst/>
          </a:prstGeom>
        </p:spPr>
        <p:txBody>
          <a:bodyPr wrap="square">
            <a:spAutoFit/>
          </a:bodyPr>
          <a:lstStyle/>
          <a:p>
            <a:r>
              <a:rPr lang="zh-CN" altLang="en-US" sz="2000" b="1" dirty="0">
                <a:solidFill>
                  <a:srgbClr val="FF0000"/>
                </a:solidFill>
              </a:rPr>
              <a:t>一定存在一个确定性图灵机上的具有多项式时间复杂性的算法，可以把一个</a:t>
            </a:r>
            <a:r>
              <a:rPr lang="en-US" altLang="zh-CN" sz="2000" b="1" dirty="0">
                <a:solidFill>
                  <a:srgbClr val="FF0000"/>
                </a:solidFill>
              </a:rPr>
              <a:t>NP</a:t>
            </a:r>
            <a:r>
              <a:rPr lang="zh-CN" altLang="en-US" sz="2000" b="1" dirty="0">
                <a:solidFill>
                  <a:srgbClr val="FF0000"/>
                </a:solidFill>
              </a:rPr>
              <a:t>问题转变为</a:t>
            </a:r>
            <a:r>
              <a:rPr lang="en-US" altLang="zh-CN" sz="2000" b="1" dirty="0">
                <a:solidFill>
                  <a:srgbClr val="FF0000"/>
                </a:solidFill>
              </a:rPr>
              <a:t>NP</a:t>
            </a:r>
            <a:r>
              <a:rPr lang="zh-CN" altLang="en-US" sz="2000" b="1" dirty="0">
                <a:solidFill>
                  <a:srgbClr val="FF0000"/>
                </a:solidFill>
              </a:rPr>
              <a:t>完全问题。</a:t>
            </a:r>
            <a:endParaRPr lang="zh-CN" altLang="en-US" sz="2000" dirty="0"/>
          </a:p>
        </p:txBody>
      </p:sp>
      <p:sp>
        <p:nvSpPr>
          <p:cNvPr id="25" name="矩形 24"/>
          <p:cNvSpPr/>
          <p:nvPr/>
        </p:nvSpPr>
        <p:spPr>
          <a:xfrm>
            <a:off x="2135560" y="2420889"/>
            <a:ext cx="7776865" cy="830997"/>
          </a:xfrm>
          <a:prstGeom prst="rect">
            <a:avLst/>
          </a:prstGeom>
        </p:spPr>
        <p:txBody>
          <a:bodyPr wrap="square">
            <a:spAutoFit/>
          </a:bodyPr>
          <a:lstStyle/>
          <a:p>
            <a:r>
              <a:rPr lang="zh-CN" altLang="en-US" sz="2400" b="1" kern="0" dirty="0">
                <a:latin typeface="+mj-lt"/>
                <a:ea typeface="+mj-ea"/>
                <a:cs typeface="+mj-cs"/>
              </a:rPr>
              <a:t>对任意一个问题</a:t>
            </a:r>
            <a:r>
              <a:rPr lang="en-US" altLang="zh-CN" sz="2400" b="1" kern="0" dirty="0">
                <a:latin typeface="+mj-lt"/>
                <a:ea typeface="+mj-ea"/>
                <a:cs typeface="+mj-cs"/>
              </a:rPr>
              <a:t>A</a:t>
            </a:r>
            <a:r>
              <a:rPr lang="zh-CN" altLang="en-US" sz="2400" b="1" kern="0" dirty="0">
                <a:latin typeface="+mj-lt"/>
                <a:ea typeface="+mj-ea"/>
                <a:cs typeface="+mj-cs"/>
              </a:rPr>
              <a:t>的输入，可以按照一个转换规则多项式时间内转换为问题</a:t>
            </a:r>
            <a:r>
              <a:rPr lang="en-US" altLang="zh-CN" sz="2400" b="1" kern="0" dirty="0">
                <a:latin typeface="+mj-lt"/>
                <a:ea typeface="+mj-ea"/>
                <a:cs typeface="+mj-cs"/>
              </a:rPr>
              <a:t>B</a:t>
            </a:r>
            <a:r>
              <a:rPr lang="zh-CN" altLang="en-US" sz="2400" b="1" kern="0" dirty="0">
                <a:latin typeface="+mj-lt"/>
                <a:ea typeface="+mj-ea"/>
                <a:cs typeface="+mj-cs"/>
              </a:rPr>
              <a:t>的输入，使得两个问题的输出相同。</a:t>
            </a: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dirty="0"/>
              <a:t>归约概念</a:t>
            </a:r>
          </a:p>
        </p:txBody>
      </p:sp>
      <p:grpSp>
        <p:nvGrpSpPr>
          <p:cNvPr id="2" name="Group 3"/>
          <p:cNvGrpSpPr>
            <a:grpSpLocks/>
          </p:cNvGrpSpPr>
          <p:nvPr/>
        </p:nvGrpSpPr>
        <p:grpSpPr bwMode="auto">
          <a:xfrm>
            <a:off x="5375920" y="-99272"/>
            <a:ext cx="5292000" cy="1080000"/>
            <a:chOff x="0" y="0"/>
            <a:chExt cx="8822" cy="1620"/>
          </a:xfrm>
        </p:grpSpPr>
        <p:grpSp>
          <p:nvGrpSpPr>
            <p:cNvPr id="8" name="Group 4"/>
            <p:cNvGrpSpPr>
              <a:grpSpLocks/>
            </p:cNvGrpSpPr>
            <p:nvPr/>
          </p:nvGrpSpPr>
          <p:grpSpPr bwMode="auto">
            <a:xfrm>
              <a:off x="1087" y="415"/>
              <a:ext cx="7735" cy="1028"/>
              <a:chOff x="0" y="0"/>
              <a:chExt cx="4354" cy="411"/>
            </a:xfrm>
          </p:grpSpPr>
          <p:sp>
            <p:nvSpPr>
              <p:cNvPr id="17"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3" name="Group 6"/>
              <p:cNvGrpSpPr>
                <a:grpSpLocks/>
              </p:cNvGrpSpPr>
              <p:nvPr/>
            </p:nvGrpSpPr>
            <p:grpSpPr bwMode="auto">
              <a:xfrm>
                <a:off x="0" y="0"/>
                <a:ext cx="4354" cy="333"/>
                <a:chOff x="0" y="0"/>
                <a:chExt cx="4354" cy="333"/>
              </a:xfrm>
            </p:grpSpPr>
            <p:sp>
              <p:nvSpPr>
                <p:cNvPr id="19"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790700" indent="-1166813">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问题归约</a:t>
                  </a:r>
                  <a:endParaRPr lang="zh-CN" altLang="zh-CN" b="1" dirty="0">
                    <a:solidFill>
                      <a:srgbClr val="FFFFFF"/>
                    </a:solidFill>
                    <a:latin typeface="微软雅黑" pitchFamily="34" charset="-122"/>
                  </a:endParaRPr>
                </a:p>
              </p:txBody>
            </p:sp>
            <p:sp>
              <p:nvSpPr>
                <p:cNvPr id="20"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5"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16"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03</a:t>
              </a:r>
              <a:endParaRPr lang="zh-CN" altLang="en-US" sz="1400" spc="-70" dirty="0">
                <a:ln w="9525">
                  <a:noFill/>
                  <a:round/>
                  <a:headEnd/>
                  <a:tailEnd/>
                </a:ln>
                <a:solidFill>
                  <a:schemeClr val="bg1"/>
                </a:solidFill>
                <a:latin typeface="Arial Black"/>
              </a:endParaRPr>
            </a:p>
          </p:txBody>
        </p:sp>
      </p:grpSp>
      <p:sp>
        <p:nvSpPr>
          <p:cNvPr id="26" name="矩形 25"/>
          <p:cNvSpPr/>
          <p:nvPr/>
        </p:nvSpPr>
        <p:spPr>
          <a:xfrm>
            <a:off x="5861810" y="1549153"/>
            <a:ext cx="1420582" cy="461665"/>
          </a:xfrm>
          <a:prstGeom prst="rect">
            <a:avLst/>
          </a:prstGeom>
        </p:spPr>
        <p:txBody>
          <a:bodyPr wrap="none">
            <a:spAutoFit/>
          </a:bodyPr>
          <a:lstStyle/>
          <a:p>
            <a:r>
              <a:rPr lang="en-US" altLang="zh-CN" sz="2400" b="1" kern="0" dirty="0">
                <a:solidFill>
                  <a:srgbClr val="FF0000"/>
                </a:solidFill>
                <a:latin typeface="+mj-lt"/>
                <a:ea typeface="+mj-ea"/>
                <a:cs typeface="+mj-cs"/>
              </a:rPr>
              <a:t>reduce to</a:t>
            </a:r>
            <a:endParaRPr lang="zh-CN" altLang="en-US" sz="2400" b="1" kern="0" dirty="0">
              <a:solidFill>
                <a:srgbClr val="FF0000"/>
              </a:solidFill>
              <a:latin typeface="+mj-lt"/>
              <a:ea typeface="+mj-ea"/>
              <a:cs typeface="+mj-cs"/>
            </a:endParaRPr>
          </a:p>
        </p:txBody>
      </p:sp>
      <p:sp>
        <p:nvSpPr>
          <p:cNvPr id="28" name="矩形 27"/>
          <p:cNvSpPr/>
          <p:nvPr/>
        </p:nvSpPr>
        <p:spPr>
          <a:xfrm>
            <a:off x="1543057" y="2723729"/>
            <a:ext cx="825867" cy="461665"/>
          </a:xfrm>
          <a:prstGeom prst="rect">
            <a:avLst/>
          </a:prstGeom>
        </p:spPr>
        <p:txBody>
          <a:bodyPr wrap="none">
            <a:spAutoFit/>
          </a:bodyPr>
          <a:lstStyle/>
          <a:p>
            <a:r>
              <a:rPr lang="en-US" altLang="zh-CN" sz="2400" b="1" kern="0" dirty="0" err="1">
                <a:solidFill>
                  <a:srgbClr val="FF0000"/>
                </a:solidFill>
                <a:latin typeface="+mj-lt"/>
                <a:ea typeface="+mj-ea"/>
                <a:cs typeface="+mj-cs"/>
              </a:rPr>
              <a:t>eg</a:t>
            </a:r>
            <a:r>
              <a:rPr lang="en-US" altLang="zh-CN" sz="2400" b="1" kern="0" dirty="0">
                <a:solidFill>
                  <a:srgbClr val="FF0000"/>
                </a:solidFill>
                <a:latin typeface="+mj-lt"/>
                <a:ea typeface="+mj-ea"/>
                <a:cs typeface="+mj-cs"/>
              </a:rPr>
              <a:t>. 1</a:t>
            </a:r>
            <a:endParaRPr lang="zh-CN" altLang="en-US" sz="2400" b="1" kern="0" dirty="0">
              <a:solidFill>
                <a:srgbClr val="FF0000"/>
              </a:solidFill>
              <a:latin typeface="+mj-lt"/>
              <a:ea typeface="+mj-ea"/>
              <a:cs typeface="+mj-cs"/>
            </a:endParaRPr>
          </a:p>
        </p:txBody>
      </p:sp>
      <p:sp>
        <p:nvSpPr>
          <p:cNvPr id="29" name="矩形 28"/>
          <p:cNvSpPr/>
          <p:nvPr/>
        </p:nvSpPr>
        <p:spPr>
          <a:xfrm>
            <a:off x="1538414" y="4839544"/>
            <a:ext cx="825867" cy="461665"/>
          </a:xfrm>
          <a:prstGeom prst="rect">
            <a:avLst/>
          </a:prstGeom>
        </p:spPr>
        <p:txBody>
          <a:bodyPr wrap="none">
            <a:spAutoFit/>
          </a:bodyPr>
          <a:lstStyle/>
          <a:p>
            <a:r>
              <a:rPr lang="en-US" altLang="zh-CN" sz="2400" b="1" kern="0" dirty="0" err="1">
                <a:solidFill>
                  <a:srgbClr val="FF0000"/>
                </a:solidFill>
                <a:latin typeface="+mj-lt"/>
                <a:ea typeface="+mj-ea"/>
                <a:cs typeface="+mj-cs"/>
              </a:rPr>
              <a:t>eg</a:t>
            </a:r>
            <a:r>
              <a:rPr lang="en-US" altLang="zh-CN" sz="2400" b="1" kern="0" dirty="0">
                <a:solidFill>
                  <a:srgbClr val="FF0000"/>
                </a:solidFill>
                <a:latin typeface="+mj-lt"/>
                <a:ea typeface="+mj-ea"/>
                <a:cs typeface="+mj-cs"/>
              </a:rPr>
              <a:t>. 2</a:t>
            </a:r>
            <a:endParaRPr lang="zh-CN" altLang="en-US" sz="2400" b="1" kern="0" dirty="0">
              <a:solidFill>
                <a:srgbClr val="FF0000"/>
              </a:solidFill>
              <a:latin typeface="+mj-lt"/>
              <a:ea typeface="+mj-ea"/>
              <a:cs typeface="+mj-cs"/>
            </a:endParaRPr>
          </a:p>
        </p:txBody>
      </p:sp>
      <p:sp>
        <p:nvSpPr>
          <p:cNvPr id="30" name="矩形 29"/>
          <p:cNvSpPr/>
          <p:nvPr/>
        </p:nvSpPr>
        <p:spPr>
          <a:xfrm>
            <a:off x="7871482" y="4869161"/>
            <a:ext cx="2040943" cy="461665"/>
          </a:xfrm>
          <a:prstGeom prst="rect">
            <a:avLst/>
          </a:prstGeom>
        </p:spPr>
        <p:txBody>
          <a:bodyPr wrap="none">
            <a:spAutoFit/>
          </a:bodyPr>
          <a:lstStyle/>
          <a:p>
            <a:r>
              <a:rPr lang="zh-CN" altLang="en-US" sz="2400" b="1" kern="0" dirty="0">
                <a:latin typeface="+mj-lt"/>
                <a:ea typeface="+mj-ea"/>
                <a:cs typeface="+mj-cs"/>
              </a:rPr>
              <a:t>一元一次方程</a:t>
            </a:r>
          </a:p>
        </p:txBody>
      </p:sp>
      <p:sp>
        <p:nvSpPr>
          <p:cNvPr id="31" name="矩形 30"/>
          <p:cNvSpPr/>
          <p:nvPr/>
        </p:nvSpPr>
        <p:spPr>
          <a:xfrm>
            <a:off x="3190962" y="4875933"/>
            <a:ext cx="2040943" cy="461665"/>
          </a:xfrm>
          <a:prstGeom prst="rect">
            <a:avLst/>
          </a:prstGeom>
        </p:spPr>
        <p:txBody>
          <a:bodyPr wrap="none">
            <a:spAutoFit/>
          </a:bodyPr>
          <a:lstStyle/>
          <a:p>
            <a:r>
              <a:rPr lang="zh-CN" altLang="en-US" sz="2400" b="1" kern="0" dirty="0">
                <a:latin typeface="+mj-lt"/>
                <a:ea typeface="+mj-ea"/>
                <a:cs typeface="+mj-cs"/>
              </a:rPr>
              <a:t>二元一次方程</a:t>
            </a:r>
          </a:p>
        </p:txBody>
      </p:sp>
      <p:sp>
        <p:nvSpPr>
          <p:cNvPr id="32" name="矩形 31"/>
          <p:cNvSpPr/>
          <p:nvPr/>
        </p:nvSpPr>
        <p:spPr>
          <a:xfrm>
            <a:off x="7536160" y="2444696"/>
            <a:ext cx="2712740" cy="1200329"/>
          </a:xfrm>
          <a:prstGeom prst="rect">
            <a:avLst/>
          </a:prstGeom>
        </p:spPr>
        <p:txBody>
          <a:bodyPr wrap="square">
            <a:spAutoFit/>
          </a:bodyPr>
          <a:lstStyle/>
          <a:p>
            <a:r>
              <a:rPr lang="zh-CN" altLang="en-US" sz="2400" b="1" kern="0" dirty="0">
                <a:latin typeface="+mj-lt"/>
                <a:ea typeface="+mj-ea"/>
                <a:cs typeface="+mj-cs"/>
              </a:rPr>
              <a:t>对选最优化方法课的同学按照班级序号和姓氏排序</a:t>
            </a:r>
          </a:p>
        </p:txBody>
      </p:sp>
      <p:sp>
        <p:nvSpPr>
          <p:cNvPr id="33" name="矩形 32"/>
          <p:cNvSpPr/>
          <p:nvPr/>
        </p:nvSpPr>
        <p:spPr>
          <a:xfrm>
            <a:off x="2817236" y="2741713"/>
            <a:ext cx="3055073" cy="461665"/>
          </a:xfrm>
          <a:prstGeom prst="rect">
            <a:avLst/>
          </a:prstGeom>
        </p:spPr>
        <p:txBody>
          <a:bodyPr wrap="square">
            <a:spAutoFit/>
          </a:bodyPr>
          <a:lstStyle/>
          <a:p>
            <a:r>
              <a:rPr lang="zh-CN" altLang="en-US" sz="2400" b="1" kern="0" dirty="0">
                <a:latin typeface="+mj-lt"/>
                <a:ea typeface="+mj-ea"/>
                <a:cs typeface="+mj-cs"/>
              </a:rPr>
              <a:t>对人群按照姓氏排序</a:t>
            </a:r>
          </a:p>
        </p:txBody>
      </p:sp>
      <p:sp>
        <p:nvSpPr>
          <p:cNvPr id="34" name="右箭头 10"/>
          <p:cNvSpPr>
            <a:spLocks noChangeArrowheads="1"/>
          </p:cNvSpPr>
          <p:nvPr/>
        </p:nvSpPr>
        <p:spPr bwMode="auto">
          <a:xfrm rot="10800000">
            <a:off x="5872308" y="4957002"/>
            <a:ext cx="1313794" cy="380597"/>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
        <p:nvSpPr>
          <p:cNvPr id="35" name="右箭头 10"/>
          <p:cNvSpPr>
            <a:spLocks noChangeArrowheads="1"/>
          </p:cNvSpPr>
          <p:nvPr/>
        </p:nvSpPr>
        <p:spPr bwMode="auto">
          <a:xfrm>
            <a:off x="5933482" y="2782248"/>
            <a:ext cx="1313794" cy="380597"/>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Tree>
    <p:custDataLst>
      <p:tags r:id="rId1"/>
    </p:custDataLst>
    <p:extLst>
      <p:ext uri="{BB962C8B-B14F-4D97-AF65-F5344CB8AC3E}">
        <p14:creationId xmlns:p14="http://schemas.microsoft.com/office/powerpoint/2010/main" val="13282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838200" y="71693"/>
            <a:ext cx="10515600" cy="1325563"/>
          </a:xfrm>
        </p:spPr>
        <p:txBody>
          <a:bodyPr/>
          <a:lstStyle/>
          <a:p>
            <a:pPr eaLnBrk="1" hangingPunct="1"/>
            <a:r>
              <a:rPr lang="zh-CN" altLang="en-US" dirty="0"/>
              <a:t>归约概念</a:t>
            </a:r>
          </a:p>
        </p:txBody>
      </p:sp>
      <p:grpSp>
        <p:nvGrpSpPr>
          <p:cNvPr id="2" name="Group 3"/>
          <p:cNvGrpSpPr>
            <a:grpSpLocks/>
          </p:cNvGrpSpPr>
          <p:nvPr/>
        </p:nvGrpSpPr>
        <p:grpSpPr bwMode="auto">
          <a:xfrm>
            <a:off x="5375920" y="-99272"/>
            <a:ext cx="5292000" cy="1080000"/>
            <a:chOff x="0" y="0"/>
            <a:chExt cx="8822" cy="1620"/>
          </a:xfrm>
        </p:grpSpPr>
        <p:grpSp>
          <p:nvGrpSpPr>
            <p:cNvPr id="8" name="Group 4"/>
            <p:cNvGrpSpPr>
              <a:grpSpLocks/>
            </p:cNvGrpSpPr>
            <p:nvPr/>
          </p:nvGrpSpPr>
          <p:grpSpPr bwMode="auto">
            <a:xfrm>
              <a:off x="1087" y="415"/>
              <a:ext cx="7735" cy="1028"/>
              <a:chOff x="0" y="0"/>
              <a:chExt cx="4354" cy="411"/>
            </a:xfrm>
          </p:grpSpPr>
          <p:sp>
            <p:nvSpPr>
              <p:cNvPr id="17"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13" name="Group 6"/>
              <p:cNvGrpSpPr>
                <a:grpSpLocks/>
              </p:cNvGrpSpPr>
              <p:nvPr/>
            </p:nvGrpSpPr>
            <p:grpSpPr bwMode="auto">
              <a:xfrm>
                <a:off x="0" y="0"/>
                <a:ext cx="4354" cy="333"/>
                <a:chOff x="0" y="0"/>
                <a:chExt cx="4354" cy="333"/>
              </a:xfrm>
            </p:grpSpPr>
            <p:sp>
              <p:nvSpPr>
                <p:cNvPr id="19"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790700" indent="-1166813">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问题归约</a:t>
                  </a:r>
                  <a:endParaRPr lang="zh-CN" altLang="zh-CN" b="1" dirty="0">
                    <a:solidFill>
                      <a:srgbClr val="FFFFFF"/>
                    </a:solidFill>
                    <a:latin typeface="微软雅黑" pitchFamily="34" charset="-122"/>
                  </a:endParaRPr>
                </a:p>
              </p:txBody>
            </p:sp>
            <p:sp>
              <p:nvSpPr>
                <p:cNvPr id="20"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5"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16"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03</a:t>
              </a:r>
              <a:endParaRPr lang="zh-CN" altLang="en-US" sz="1400" spc="-70" dirty="0">
                <a:ln w="9525">
                  <a:noFill/>
                  <a:round/>
                  <a:headEnd/>
                  <a:tailEnd/>
                </a:ln>
                <a:solidFill>
                  <a:schemeClr val="bg1"/>
                </a:solidFill>
                <a:latin typeface="Arial Black"/>
              </a:endParaRPr>
            </a:p>
          </p:txBody>
        </p:sp>
      </p:grpSp>
      <p:sp>
        <p:nvSpPr>
          <p:cNvPr id="21" name="矩形 20"/>
          <p:cNvSpPr/>
          <p:nvPr/>
        </p:nvSpPr>
        <p:spPr>
          <a:xfrm>
            <a:off x="2154909" y="1551895"/>
            <a:ext cx="7992888" cy="707886"/>
          </a:xfrm>
          <a:prstGeom prst="rect">
            <a:avLst/>
          </a:prstGeom>
        </p:spPr>
        <p:txBody>
          <a:bodyPr wrap="square">
            <a:spAutoFit/>
          </a:bodyPr>
          <a:lstStyle/>
          <a:p>
            <a:r>
              <a:rPr lang="zh-CN" altLang="en-US" sz="2000" b="1" kern="0" dirty="0">
                <a:latin typeface="+mj-lt"/>
                <a:ea typeface="+mj-ea"/>
                <a:cs typeface="+mj-cs"/>
              </a:rPr>
              <a:t>对于任意方程</a:t>
            </a:r>
            <a:r>
              <a:rPr lang="en-US" altLang="zh-CN" sz="2000" b="1" kern="0" dirty="0" err="1">
                <a:latin typeface="+mj-lt"/>
                <a:ea typeface="+mj-ea"/>
                <a:cs typeface="+mj-cs"/>
              </a:rPr>
              <a:t>ax+b</a:t>
            </a:r>
            <a:r>
              <a:rPr lang="en-US" altLang="zh-CN" sz="2000" b="1" kern="0" dirty="0">
                <a:latin typeface="+mj-lt"/>
                <a:ea typeface="+mj-ea"/>
                <a:cs typeface="+mj-cs"/>
              </a:rPr>
              <a:t>=0</a:t>
            </a:r>
            <a:r>
              <a:rPr lang="zh-CN" altLang="en-US" sz="2000" b="1" kern="0" dirty="0">
                <a:latin typeface="+mj-lt"/>
                <a:ea typeface="+mj-ea"/>
                <a:cs typeface="+mj-cs"/>
              </a:rPr>
              <a:t>（</a:t>
            </a:r>
            <a:r>
              <a:rPr lang="en-US" altLang="zh-CN" sz="2000" b="1" kern="0" dirty="0">
                <a:latin typeface="+mj-lt"/>
                <a:ea typeface="+mj-ea"/>
                <a:cs typeface="+mj-cs"/>
              </a:rPr>
              <a:t>a</a:t>
            </a:r>
            <a:r>
              <a:rPr lang="zh-CN" altLang="en-US" sz="2000" b="1" kern="0" dirty="0">
                <a:latin typeface="+mj-lt"/>
                <a:ea typeface="+mj-ea"/>
                <a:cs typeface="+mj-cs"/>
              </a:rPr>
              <a:t>，</a:t>
            </a:r>
            <a:r>
              <a:rPr lang="en-US" altLang="zh-CN" sz="2000" b="1" kern="0" dirty="0">
                <a:latin typeface="+mj-lt"/>
                <a:ea typeface="+mj-ea"/>
                <a:cs typeface="+mj-cs"/>
              </a:rPr>
              <a:t>b</a:t>
            </a:r>
            <a:r>
              <a:rPr lang="zh-CN" altLang="en-US" sz="2000" b="1" kern="0" dirty="0">
                <a:latin typeface="+mj-lt"/>
                <a:ea typeface="+mj-ea"/>
                <a:cs typeface="+mj-cs"/>
              </a:rPr>
              <a:t>为常数，</a:t>
            </a:r>
            <a:r>
              <a:rPr lang="en-US" altLang="zh-CN" sz="2000" b="1" kern="0" dirty="0">
                <a:latin typeface="+mj-lt"/>
                <a:ea typeface="+mj-ea"/>
                <a:cs typeface="+mj-cs"/>
              </a:rPr>
              <a:t>x</a:t>
            </a:r>
            <a:r>
              <a:rPr lang="zh-CN" altLang="en-US" sz="2000" b="1" kern="0" dirty="0">
                <a:latin typeface="+mj-lt"/>
                <a:ea typeface="+mj-ea"/>
                <a:cs typeface="+mj-cs"/>
              </a:rPr>
              <a:t>为未知数，且</a:t>
            </a:r>
            <a:r>
              <a:rPr lang="en-US" altLang="zh-CN" sz="2000" b="1" kern="0" dirty="0">
                <a:latin typeface="+mj-lt"/>
                <a:ea typeface="+mj-ea"/>
                <a:cs typeface="+mj-cs"/>
              </a:rPr>
              <a:t>a</a:t>
            </a:r>
            <a:r>
              <a:rPr lang="zh-CN" altLang="en-US" sz="2000" b="1" kern="0" dirty="0">
                <a:latin typeface="+mj-lt"/>
                <a:ea typeface="+mj-ea"/>
                <a:cs typeface="+mj-cs"/>
              </a:rPr>
              <a:t>≠</a:t>
            </a:r>
            <a:r>
              <a:rPr lang="en-US" altLang="zh-CN" sz="2000" b="1" kern="0" dirty="0">
                <a:latin typeface="+mj-lt"/>
                <a:ea typeface="+mj-ea"/>
                <a:cs typeface="+mj-cs"/>
              </a:rPr>
              <a:t>0</a:t>
            </a:r>
            <a:r>
              <a:rPr lang="zh-CN" altLang="en-US" sz="2000" b="1" kern="0" dirty="0">
                <a:latin typeface="+mj-lt"/>
                <a:ea typeface="+mj-ea"/>
                <a:cs typeface="+mj-cs"/>
              </a:rPr>
              <a:t>），求解：</a:t>
            </a:r>
            <a:r>
              <a:rPr lang="en-US" altLang="zh-CN" sz="2000" b="1" kern="0" dirty="0">
                <a:latin typeface="+mj-lt"/>
                <a:ea typeface="+mj-ea"/>
                <a:cs typeface="+mj-cs"/>
              </a:rPr>
              <a:t>x</a:t>
            </a:r>
            <a:r>
              <a:rPr lang="zh-CN" altLang="en-US" sz="2000" b="1" kern="0" dirty="0">
                <a:latin typeface="+mj-lt"/>
                <a:ea typeface="+mj-ea"/>
                <a:cs typeface="+mj-cs"/>
              </a:rPr>
              <a:t>的值。</a:t>
            </a:r>
          </a:p>
        </p:txBody>
      </p:sp>
      <p:sp>
        <p:nvSpPr>
          <p:cNvPr id="22" name="矩形 21"/>
          <p:cNvSpPr/>
          <p:nvPr/>
        </p:nvSpPr>
        <p:spPr>
          <a:xfrm>
            <a:off x="1750082" y="1036355"/>
            <a:ext cx="3023585" cy="400110"/>
          </a:xfrm>
          <a:prstGeom prst="rect">
            <a:avLst/>
          </a:prstGeom>
        </p:spPr>
        <p:txBody>
          <a:bodyPr wrap="none">
            <a:spAutoFit/>
          </a:bodyPr>
          <a:lstStyle/>
          <a:p>
            <a:r>
              <a:rPr lang="zh-CN" altLang="en-US" sz="2000" b="1" kern="0" dirty="0">
                <a:latin typeface="+mj-lt"/>
                <a:ea typeface="+mj-ea"/>
                <a:cs typeface="+mj-cs"/>
              </a:rPr>
              <a:t>一元一次方程问题描述：</a:t>
            </a:r>
          </a:p>
        </p:txBody>
      </p:sp>
      <p:sp>
        <p:nvSpPr>
          <p:cNvPr id="23" name="矩形 22"/>
          <p:cNvSpPr/>
          <p:nvPr/>
        </p:nvSpPr>
        <p:spPr>
          <a:xfrm>
            <a:off x="1707891" y="3856151"/>
            <a:ext cx="1991251" cy="400110"/>
          </a:xfrm>
          <a:prstGeom prst="rect">
            <a:avLst/>
          </a:prstGeom>
        </p:spPr>
        <p:txBody>
          <a:bodyPr wrap="none">
            <a:spAutoFit/>
          </a:bodyPr>
          <a:lstStyle/>
          <a:p>
            <a:r>
              <a:rPr lang="zh-CN" altLang="en-US" sz="2000" b="1" kern="0" dirty="0">
                <a:latin typeface="+mj-lt"/>
                <a:ea typeface="+mj-ea"/>
                <a:cs typeface="+mj-cs"/>
              </a:rPr>
              <a:t>归约证明过程：</a:t>
            </a:r>
          </a:p>
        </p:txBody>
      </p:sp>
      <mc:AlternateContent xmlns:mc="http://schemas.openxmlformats.org/markup-compatibility/2006" xmlns:a14="http://schemas.microsoft.com/office/drawing/2010/main">
        <mc:Choice Requires="a14">
          <p:sp>
            <p:nvSpPr>
              <p:cNvPr id="24" name="矩形 23"/>
              <p:cNvSpPr/>
              <p:nvPr/>
            </p:nvSpPr>
            <p:spPr>
              <a:xfrm>
                <a:off x="2159140" y="2720405"/>
                <a:ext cx="7992888" cy="1015663"/>
              </a:xfrm>
              <a:prstGeom prst="rect">
                <a:avLst/>
              </a:prstGeom>
            </p:spPr>
            <p:txBody>
              <a:bodyPr wrap="square">
                <a:spAutoFit/>
              </a:bodyPr>
              <a:lstStyle/>
              <a:p>
                <a:r>
                  <a:rPr lang="zh-CN" altLang="en-US" sz="2000" b="1" kern="0" dirty="0">
                    <a:latin typeface="+mj-lt"/>
                    <a:ea typeface="+mj-ea"/>
                    <a:cs typeface="+mj-cs"/>
                  </a:rPr>
                  <a:t>对于任意方程组</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i="1" kern="0">
                            <a:latin typeface="Cambria Math"/>
                          </a:rPr>
                          <m:t>𝒎</m:t>
                        </m:r>
                      </m:e>
                      <m:sub>
                        <m:r>
                          <a:rPr lang="en-US" altLang="zh-CN" sz="2000" b="1" kern="0">
                            <a:latin typeface="Cambria Math"/>
                          </a:rPr>
                          <m:t>𝟏</m:t>
                        </m:r>
                      </m:sub>
                    </m:sSub>
                    <m:r>
                      <a:rPr lang="en-US" altLang="zh-CN" sz="2000" b="1" kern="0">
                        <a:latin typeface="Cambria Math"/>
                      </a:rPr>
                      <m:t>𝒙</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kern="0">
                            <a:latin typeface="Cambria Math"/>
                          </a:rPr>
                          <m:t>𝟏</m:t>
                        </m:r>
                      </m:sub>
                    </m:sSub>
                    <m:r>
                      <a:rPr lang="en-US" altLang="zh-CN" sz="2000" b="1" kern="0">
                        <a:latin typeface="Cambria Math"/>
                      </a:rPr>
                      <m:t>𝒚</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i="1" kern="0">
                            <a:latin typeface="Cambria Math"/>
                          </a:rPr>
                          <m:t>𝒌</m:t>
                        </m:r>
                      </m:e>
                      <m:sub>
                        <m:r>
                          <a:rPr lang="en-US" altLang="zh-CN" sz="2000" b="1" kern="0">
                            <a:latin typeface="Cambria Math"/>
                          </a:rPr>
                          <m:t>𝟏</m:t>
                        </m:r>
                      </m:sub>
                    </m:sSub>
                    <m:r>
                      <a:rPr lang="en-US" altLang="zh-CN" sz="2000" b="1" kern="0">
                        <a:latin typeface="Cambria Math"/>
                      </a:rPr>
                      <m:t>=</m:t>
                    </m:r>
                    <m:r>
                      <a:rPr lang="en-US" altLang="zh-CN" sz="2000" b="1" kern="0">
                        <a:latin typeface="Cambria Math"/>
                      </a:rPr>
                      <m:t>𝟎</m:t>
                    </m:r>
                    <m:r>
                      <a:rPr lang="en-US" altLang="zh-CN" sz="2000" b="1" kern="0">
                        <a:latin typeface="Cambria Math"/>
                      </a:rPr>
                      <m:t> </m:t>
                    </m:r>
                  </m:oMath>
                </a14:m>
                <a:r>
                  <a:rPr lang="zh-CN" altLang="en-US" sz="2000" b="1" kern="0" dirty="0">
                    <a:latin typeface="+mj-lt"/>
                    <a:ea typeface="+mj-ea"/>
                    <a:cs typeface="+mj-cs"/>
                  </a:rPr>
                  <a:t>和</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i="1" kern="0">
                            <a:latin typeface="Cambria Math"/>
                          </a:rPr>
                          <m:t>𝟐</m:t>
                        </m:r>
                      </m:sub>
                    </m:sSub>
                    <m:r>
                      <a:rPr lang="en-US" altLang="zh-CN" sz="2000" b="1" kern="0">
                        <a:latin typeface="Cambria Math"/>
                      </a:rPr>
                      <m:t>𝒙</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i="1" kern="0">
                            <a:latin typeface="Cambria Math"/>
                          </a:rPr>
                          <m:t>𝟐</m:t>
                        </m:r>
                      </m:sub>
                    </m:sSub>
                    <m:r>
                      <a:rPr lang="en-US" altLang="zh-CN" sz="2000" b="1" kern="0">
                        <a:latin typeface="Cambria Math"/>
                      </a:rPr>
                      <m:t>𝒚</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i="1" kern="0">
                            <a:latin typeface="Cambria Math"/>
                          </a:rPr>
                          <m:t>𝟐</m:t>
                        </m:r>
                      </m:sub>
                    </m:sSub>
                    <m:r>
                      <a:rPr lang="en-US" altLang="zh-CN" sz="2000" b="1" kern="0">
                        <a:latin typeface="Cambria Math"/>
                      </a:rPr>
                      <m:t>=</m:t>
                    </m:r>
                    <m:r>
                      <a:rPr lang="en-US" altLang="zh-CN" sz="2000" b="1" kern="0">
                        <a:latin typeface="Cambria Math"/>
                      </a:rPr>
                      <m:t>𝟎</m:t>
                    </m:r>
                    <m:r>
                      <a:rPr lang="en-US" altLang="zh-CN" sz="2000" b="1" kern="0">
                        <a:latin typeface="Cambria Math"/>
                      </a:rPr>
                      <m:t> </m:t>
                    </m:r>
                  </m:oMath>
                </a14:m>
                <a:r>
                  <a:rPr lang="zh-CN" altLang="en-US" sz="2000" b="1" kern="0" dirty="0">
                    <a:latin typeface="+mj-lt"/>
                    <a:ea typeface="+mj-ea"/>
                    <a:cs typeface="+mj-cs"/>
                  </a:rPr>
                  <a:t>（其中</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kern="0">
                            <a:latin typeface="Cambria Math"/>
                          </a:rPr>
                          <m:t>𝟏</m:t>
                        </m:r>
                      </m:sub>
                    </m:sSub>
                    <m:r>
                      <a:rPr lang="en-US" altLang="zh-CN" sz="2000" b="1" kern="0">
                        <a:latin typeface="Cambria Math"/>
                      </a:rPr>
                      <m:t> </m:t>
                    </m:r>
                  </m:oMath>
                </a14:m>
                <a:r>
                  <a:rPr lang="zh-CN" altLang="en-US" sz="2000" b="1" kern="0" dirty="0">
                    <a:latin typeface="+mj-lt"/>
                    <a:ea typeface="+mj-ea"/>
                    <a:cs typeface="+mj-cs"/>
                  </a:rPr>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kern="0">
                            <a:latin typeface="Cambria Math"/>
                          </a:rPr>
                          <m:t>𝟏</m:t>
                        </m:r>
                      </m:sub>
                    </m:sSub>
                  </m:oMath>
                </a14:m>
                <a:r>
                  <a:rPr lang="zh-CN" altLang="en-US" sz="2000" b="1" kern="0" dirty="0">
                    <a:latin typeface="+mj-lt"/>
                    <a:ea typeface="+mj-ea"/>
                    <a:cs typeface="+mj-cs"/>
                  </a:rPr>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kern="0">
                            <a:latin typeface="Cambria Math"/>
                          </a:rPr>
                          <m:t>𝟏</m:t>
                        </m:r>
                      </m:sub>
                    </m:sSub>
                  </m:oMath>
                </a14:m>
                <a:r>
                  <a:rPr lang="zh-CN" altLang="en-US" sz="2000" b="1" kern="0" dirty="0">
                    <a:latin typeface="+mj-lt"/>
                    <a:ea typeface="+mj-ea"/>
                    <a:cs typeface="+mj-cs"/>
                  </a:rPr>
                  <a:t>，</a:t>
                </a:r>
                <a:r>
                  <a:rPr lang="en-US" altLang="zh-CN" sz="2000" b="1" kern="0" dirty="0"/>
                  <a:t> </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kern="0">
                            <a:latin typeface="Cambria Math"/>
                          </a:rPr>
                          <m:t>𝟐</m:t>
                        </m:r>
                      </m:sub>
                    </m:sSub>
                  </m:oMath>
                </a14:m>
                <a:r>
                  <a:rPr lang="zh-CN" altLang="en-US" sz="2000" b="1" kern="0" dirty="0">
                    <a:latin typeface="+mj-lt"/>
                    <a:ea typeface="+mj-ea"/>
                    <a:cs typeface="+mj-cs"/>
                  </a:rPr>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kern="0">
                            <a:latin typeface="Cambria Math"/>
                          </a:rPr>
                          <m:t>𝟐</m:t>
                        </m:r>
                      </m:sub>
                    </m:sSub>
                  </m:oMath>
                </a14:m>
                <a:r>
                  <a:rPr lang="zh-CN" altLang="en-US" sz="2000" b="1" kern="0" dirty="0">
                    <a:latin typeface="+mj-lt"/>
                    <a:ea typeface="+mj-ea"/>
                    <a:cs typeface="+mj-cs"/>
                  </a:rPr>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kern="0">
                            <a:latin typeface="Cambria Math"/>
                          </a:rPr>
                          <m:t>𝟐</m:t>
                        </m:r>
                      </m:sub>
                    </m:sSub>
                  </m:oMath>
                </a14:m>
                <a:r>
                  <a:rPr lang="zh-CN" altLang="en-US" sz="2000" b="1" kern="0" dirty="0">
                    <a:latin typeface="+mj-lt"/>
                    <a:ea typeface="+mj-ea"/>
                    <a:cs typeface="+mj-cs"/>
                  </a:rPr>
                  <a:t>为常数，</a:t>
                </a:r>
                <a:r>
                  <a:rPr lang="en-US" altLang="zh-CN" sz="2000" b="1" kern="0" dirty="0"/>
                  <a:t> </a:t>
                </a:r>
                <a14:m>
                  <m:oMath xmlns:m="http://schemas.openxmlformats.org/officeDocument/2006/math">
                    <m:r>
                      <a:rPr lang="en-US" altLang="zh-CN" sz="2000" b="1" kern="0">
                        <a:latin typeface="Cambria Math"/>
                      </a:rPr>
                      <m:t>𝒙</m:t>
                    </m:r>
                  </m:oMath>
                </a14:m>
                <a:r>
                  <a:rPr lang="zh-CN" altLang="en-US" sz="2000" b="1" kern="0" dirty="0">
                    <a:latin typeface="+mj-lt"/>
                    <a:ea typeface="+mj-ea"/>
                    <a:cs typeface="+mj-cs"/>
                  </a:rPr>
                  <a:t>，</a:t>
                </a:r>
                <a:r>
                  <a:rPr lang="en-US" altLang="zh-CN" sz="2000" b="1" kern="0" dirty="0"/>
                  <a:t> </a:t>
                </a:r>
                <a14:m>
                  <m:oMath xmlns:m="http://schemas.openxmlformats.org/officeDocument/2006/math">
                    <m:r>
                      <a:rPr lang="en-US" altLang="zh-CN" sz="2000" b="1" kern="0">
                        <a:latin typeface="Cambria Math"/>
                      </a:rPr>
                      <m:t>𝒚</m:t>
                    </m:r>
                  </m:oMath>
                </a14:m>
                <a:r>
                  <a:rPr lang="zh-CN" altLang="en-US" sz="2000" b="1" kern="0" dirty="0">
                    <a:latin typeface="+mj-lt"/>
                    <a:ea typeface="+mj-ea"/>
                    <a:cs typeface="+mj-cs"/>
                  </a:rPr>
                  <a:t>为未知数，且</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kern="0">
                            <a:latin typeface="Cambria Math"/>
                          </a:rPr>
                          <m:t>𝟏</m:t>
                        </m:r>
                      </m:sub>
                    </m:sSub>
                    <m:r>
                      <a:rPr lang="en-US" altLang="zh-CN" sz="2000" b="1" kern="0">
                        <a:latin typeface="Cambria Math"/>
                      </a:rPr>
                      <m:t> </m:t>
                    </m:r>
                  </m:oMath>
                </a14:m>
                <a:r>
                  <a:rPr lang="zh-CN" altLang="en-US" sz="2000" b="1" kern="0" dirty="0"/>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kern="0">
                            <a:latin typeface="Cambria Math"/>
                          </a:rPr>
                          <m:t>𝟏</m:t>
                        </m:r>
                      </m:sub>
                    </m:sSub>
                    <m:r>
                      <a:rPr lang="en-US" altLang="zh-CN" sz="2000" b="1" kern="0">
                        <a:latin typeface="Cambria Math"/>
                      </a:rPr>
                      <m:t> </m:t>
                    </m:r>
                  </m:oMath>
                </a14:m>
                <a:r>
                  <a:rPr lang="zh-CN" altLang="en-US" sz="2000" b="1" kern="0" dirty="0">
                    <a:latin typeface="+mj-lt"/>
                    <a:ea typeface="+mj-ea"/>
                    <a:cs typeface="+mj-cs"/>
                  </a:rPr>
                  <a:t>，</a:t>
                </a:r>
                <a:r>
                  <a:rPr lang="en-US" altLang="zh-CN" sz="2000" b="1" kern="0" dirty="0"/>
                  <a:t> </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kern="0">
                            <a:latin typeface="Cambria Math"/>
                          </a:rPr>
                          <m:t>𝟐</m:t>
                        </m:r>
                      </m:sub>
                    </m:sSub>
                  </m:oMath>
                </a14:m>
                <a:r>
                  <a:rPr lang="zh-CN" altLang="en-US" sz="2000" b="1" kern="0" dirty="0"/>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kern="0">
                            <a:latin typeface="Cambria Math"/>
                          </a:rPr>
                          <m:t>𝟐</m:t>
                        </m:r>
                      </m:sub>
                    </m:sSub>
                    <m:r>
                      <a:rPr lang="en-US" altLang="zh-CN" sz="2000" b="1" kern="0">
                        <a:latin typeface="Cambria Math"/>
                      </a:rPr>
                      <m:t> </m:t>
                    </m:r>
                  </m:oMath>
                </a14:m>
                <a:r>
                  <a:rPr lang="zh-CN" altLang="en-US" sz="2000" b="1" kern="0" dirty="0">
                    <a:latin typeface="+mj-lt"/>
                    <a:ea typeface="+mj-ea"/>
                    <a:cs typeface="+mj-cs"/>
                  </a:rPr>
                  <a:t>≠ </a:t>
                </a:r>
                <a:r>
                  <a:rPr lang="en-US" altLang="zh-CN" sz="2000" b="1" kern="0" dirty="0">
                    <a:latin typeface="+mj-lt"/>
                    <a:ea typeface="+mj-ea"/>
                    <a:cs typeface="+mj-cs"/>
                  </a:rPr>
                  <a:t>0</a:t>
                </a:r>
                <a:r>
                  <a:rPr lang="zh-CN" altLang="en-US" sz="2000" b="1" kern="0" dirty="0">
                    <a:latin typeface="+mj-lt"/>
                    <a:ea typeface="+mj-ea"/>
                    <a:cs typeface="+mj-cs"/>
                  </a:rPr>
                  <a:t>），求解：</a:t>
                </a:r>
                <a:r>
                  <a:rPr lang="en-US" altLang="zh-CN" sz="2000" b="1" kern="0" dirty="0"/>
                  <a:t> </a:t>
                </a:r>
                <a14:m>
                  <m:oMath xmlns:m="http://schemas.openxmlformats.org/officeDocument/2006/math">
                    <m:r>
                      <a:rPr lang="en-US" altLang="zh-CN" sz="2000" b="1" kern="0">
                        <a:latin typeface="Cambria Math"/>
                      </a:rPr>
                      <m:t>𝒙</m:t>
                    </m:r>
                  </m:oMath>
                </a14:m>
                <a:r>
                  <a:rPr lang="zh-CN" altLang="en-US" sz="2000" b="1" kern="0" dirty="0"/>
                  <a:t>，</a:t>
                </a:r>
                <a:r>
                  <a:rPr lang="en-US" altLang="zh-CN" sz="2000" b="1" kern="0" dirty="0"/>
                  <a:t> </a:t>
                </a:r>
                <a14:m>
                  <m:oMath xmlns:m="http://schemas.openxmlformats.org/officeDocument/2006/math">
                    <m:r>
                      <a:rPr lang="en-US" altLang="zh-CN" sz="2000" b="1" kern="0">
                        <a:latin typeface="Cambria Math"/>
                      </a:rPr>
                      <m:t>𝒚</m:t>
                    </m:r>
                  </m:oMath>
                </a14:m>
                <a:r>
                  <a:rPr lang="zh-CN" altLang="en-US" sz="2000" b="1" kern="0" dirty="0">
                    <a:latin typeface="+mj-lt"/>
                    <a:ea typeface="+mj-ea"/>
                    <a:cs typeface="+mj-cs"/>
                  </a:rPr>
                  <a:t>的值。</a:t>
                </a:r>
              </a:p>
            </p:txBody>
          </p:sp>
        </mc:Choice>
        <mc:Fallback xmlns="">
          <p:sp>
            <p:nvSpPr>
              <p:cNvPr id="24" name="矩形 23"/>
              <p:cNvSpPr>
                <a:spLocks noRot="1" noChangeAspect="1" noMove="1" noResize="1" noEditPoints="1" noAdjustHandles="1" noChangeArrowheads="1" noChangeShapeType="1" noTextEdit="1"/>
              </p:cNvSpPr>
              <p:nvPr/>
            </p:nvSpPr>
            <p:spPr>
              <a:xfrm>
                <a:off x="2159140" y="2720405"/>
                <a:ext cx="7992888" cy="1015663"/>
              </a:xfrm>
              <a:prstGeom prst="rect">
                <a:avLst/>
              </a:prstGeom>
              <a:blipFill>
                <a:blip r:embed="rId6"/>
                <a:stretch>
                  <a:fillRect l="-763" t="-2994" r="-76" b="-9581"/>
                </a:stretch>
              </a:blipFill>
            </p:spPr>
            <p:txBody>
              <a:bodyPr/>
              <a:lstStyle/>
              <a:p>
                <a:r>
                  <a:rPr lang="zh-CN" altLang="en-US">
                    <a:noFill/>
                  </a:rPr>
                  <a:t> </a:t>
                </a:r>
              </a:p>
            </p:txBody>
          </p:sp>
        </mc:Fallback>
      </mc:AlternateContent>
      <p:sp>
        <p:nvSpPr>
          <p:cNvPr id="25" name="矩形 24"/>
          <p:cNvSpPr/>
          <p:nvPr/>
        </p:nvSpPr>
        <p:spPr>
          <a:xfrm>
            <a:off x="1754313" y="2204864"/>
            <a:ext cx="3023585" cy="400110"/>
          </a:xfrm>
          <a:prstGeom prst="rect">
            <a:avLst/>
          </a:prstGeom>
        </p:spPr>
        <p:txBody>
          <a:bodyPr wrap="none">
            <a:spAutoFit/>
          </a:bodyPr>
          <a:lstStyle/>
          <a:p>
            <a:r>
              <a:rPr lang="zh-CN" altLang="en-US" sz="2000" b="1" kern="0" dirty="0">
                <a:latin typeface="+mj-lt"/>
                <a:ea typeface="+mj-ea"/>
                <a:cs typeface="+mj-cs"/>
              </a:rPr>
              <a:t>二元一次方程问题描述：</a:t>
            </a:r>
          </a:p>
        </p:txBody>
      </p:sp>
      <mc:AlternateContent xmlns:mc="http://schemas.openxmlformats.org/markup-compatibility/2006" xmlns:a14="http://schemas.microsoft.com/office/drawing/2010/main">
        <mc:Choice Requires="a14">
          <p:sp>
            <p:nvSpPr>
              <p:cNvPr id="27" name="矩形 26"/>
              <p:cNvSpPr/>
              <p:nvPr/>
            </p:nvSpPr>
            <p:spPr>
              <a:xfrm>
                <a:off x="2311540" y="4390072"/>
                <a:ext cx="7992888" cy="1938992"/>
              </a:xfrm>
              <a:prstGeom prst="rect">
                <a:avLst/>
              </a:prstGeom>
            </p:spPr>
            <p:txBody>
              <a:bodyPr wrap="square">
                <a:spAutoFit/>
              </a:bodyPr>
              <a:lstStyle/>
              <a:p>
                <a:r>
                  <a:rPr lang="zh-CN" altLang="en-US" sz="2000" b="1" kern="0" dirty="0">
                    <a:latin typeface="+mj-lt"/>
                    <a:ea typeface="+mj-ea"/>
                    <a:cs typeface="+mj-cs"/>
                  </a:rPr>
                  <a:t>对于任意一个一元一次方程的实例 </a:t>
                </a:r>
                <a14:m>
                  <m:oMath xmlns:m="http://schemas.openxmlformats.org/officeDocument/2006/math">
                    <m:sSub>
                      <m:sSubPr>
                        <m:ctrlPr>
                          <a:rPr lang="en-US" altLang="zh-CN" sz="2000" b="1" i="1" kern="0">
                            <a:latin typeface="Cambria Math" panose="02040503050406030204" pitchFamily="18" charset="0"/>
                            <a:ea typeface="+mj-ea"/>
                            <a:cs typeface="+mj-cs"/>
                          </a:rPr>
                        </m:ctrlPr>
                      </m:sSubPr>
                      <m:e>
                        <m:r>
                          <a:rPr lang="en-US" altLang="zh-CN" sz="2000" b="1" i="1" kern="0">
                            <a:latin typeface="Cambria Math"/>
                            <a:ea typeface="+mj-ea"/>
                            <a:cs typeface="+mj-cs"/>
                          </a:rPr>
                          <m:t>𝒂</m:t>
                        </m:r>
                      </m:e>
                      <m:sub>
                        <m:r>
                          <a:rPr lang="en-US" altLang="zh-CN" sz="2000" b="1" i="1" kern="0">
                            <a:latin typeface="Cambria Math"/>
                            <a:ea typeface="+mj-ea"/>
                            <a:cs typeface="+mj-cs"/>
                          </a:rPr>
                          <m:t>𝟏</m:t>
                        </m:r>
                      </m:sub>
                    </m:sSub>
                    <m:r>
                      <a:rPr lang="en-US" altLang="zh-CN" sz="2000" b="1" i="1" kern="0">
                        <a:latin typeface="Cambria Math"/>
                        <a:ea typeface="+mj-ea"/>
                        <a:cs typeface="+mj-cs"/>
                      </a:rPr>
                      <m:t>𝒙</m:t>
                    </m:r>
                    <m:r>
                      <a:rPr lang="en-US" altLang="zh-CN" sz="2000" b="1" i="1" kern="0">
                        <a:latin typeface="Cambria Math"/>
                        <a:ea typeface="+mj-ea"/>
                        <a:cs typeface="+mj-cs"/>
                      </a:rPr>
                      <m:t>+</m:t>
                    </m:r>
                    <m:sSub>
                      <m:sSubPr>
                        <m:ctrlPr>
                          <a:rPr lang="en-US" altLang="zh-CN" sz="2000" b="1" i="1" kern="0">
                            <a:latin typeface="Cambria Math" panose="02040503050406030204" pitchFamily="18" charset="0"/>
                            <a:ea typeface="+mj-ea"/>
                            <a:cs typeface="+mj-cs"/>
                          </a:rPr>
                        </m:ctrlPr>
                      </m:sSubPr>
                      <m:e>
                        <m:r>
                          <a:rPr lang="en-US" altLang="zh-CN" sz="2000" b="1" i="1" kern="0">
                            <a:latin typeface="Cambria Math"/>
                            <a:ea typeface="+mj-ea"/>
                            <a:cs typeface="+mj-cs"/>
                          </a:rPr>
                          <m:t>𝒃</m:t>
                        </m:r>
                      </m:e>
                      <m:sub>
                        <m:r>
                          <a:rPr lang="en-US" altLang="zh-CN" sz="2000" b="1" i="1" kern="0">
                            <a:latin typeface="Cambria Math"/>
                            <a:ea typeface="+mj-ea"/>
                            <a:cs typeface="+mj-cs"/>
                          </a:rPr>
                          <m:t>𝟏</m:t>
                        </m:r>
                      </m:sub>
                    </m:sSub>
                    <m:r>
                      <a:rPr lang="en-US" altLang="zh-CN" sz="2000" b="1" i="1" kern="0">
                        <a:latin typeface="Cambria Math"/>
                        <a:ea typeface="+mj-ea"/>
                        <a:cs typeface="+mj-cs"/>
                      </a:rPr>
                      <m:t>=</m:t>
                    </m:r>
                    <m:r>
                      <a:rPr lang="en-US" altLang="zh-CN" sz="2000" b="1" i="1" kern="0">
                        <a:latin typeface="Cambria Math"/>
                        <a:ea typeface="+mj-ea"/>
                        <a:cs typeface="+mj-cs"/>
                      </a:rPr>
                      <m:t>𝟎</m:t>
                    </m:r>
                  </m:oMath>
                </a14:m>
                <a:r>
                  <a:rPr lang="en-US" altLang="zh-CN" sz="2000" b="1" kern="0" dirty="0">
                    <a:latin typeface="+mj-lt"/>
                    <a:ea typeface="+mj-ea"/>
                    <a:cs typeface="+mj-cs"/>
                  </a:rPr>
                  <a:t>, </a:t>
                </a:r>
                <a:r>
                  <a:rPr lang="zh-CN" altLang="en-US" sz="2000" b="1" kern="0" dirty="0">
                    <a:latin typeface="+mj-lt"/>
                    <a:ea typeface="+mj-ea"/>
                    <a:cs typeface="+mj-cs"/>
                  </a:rPr>
                  <a:t>我们都能构造出一个二元一次方程组实例</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i="1" kern="0">
                            <a:latin typeface="Cambria Math"/>
                          </a:rPr>
                          <m:t>𝒎</m:t>
                        </m:r>
                      </m:e>
                      <m:sub>
                        <m:r>
                          <a:rPr lang="en-US" altLang="zh-CN" sz="2000" b="1" i="1" kern="0">
                            <a:latin typeface="Cambria Math"/>
                          </a:rPr>
                          <m:t>𝟏𝟏</m:t>
                        </m:r>
                      </m:sub>
                    </m:sSub>
                    <m:r>
                      <a:rPr lang="en-US" altLang="zh-CN" sz="2000" b="1" kern="0">
                        <a:latin typeface="Cambria Math"/>
                      </a:rPr>
                      <m:t>𝒙</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i="1" kern="0">
                            <a:latin typeface="Cambria Math"/>
                          </a:rPr>
                          <m:t>𝟏</m:t>
                        </m:r>
                        <m:r>
                          <a:rPr lang="en-US" altLang="zh-CN" sz="2000" b="1" kern="0">
                            <a:latin typeface="Cambria Math"/>
                          </a:rPr>
                          <m:t>𝟏</m:t>
                        </m:r>
                      </m:sub>
                    </m:sSub>
                    <m:r>
                      <a:rPr lang="en-US" altLang="zh-CN" sz="2000" b="1" kern="0">
                        <a:latin typeface="Cambria Math"/>
                      </a:rPr>
                      <m:t>𝒚</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i="1" kern="0">
                            <a:latin typeface="Cambria Math"/>
                          </a:rPr>
                          <m:t>𝟏</m:t>
                        </m:r>
                        <m:r>
                          <a:rPr lang="en-US" altLang="zh-CN" sz="2000" b="1" kern="0">
                            <a:latin typeface="Cambria Math"/>
                          </a:rPr>
                          <m:t>𝟏</m:t>
                        </m:r>
                      </m:sub>
                    </m:sSub>
                    <m:r>
                      <a:rPr lang="en-US" altLang="zh-CN" sz="2000" b="1" kern="0">
                        <a:latin typeface="Cambria Math"/>
                      </a:rPr>
                      <m:t>=</m:t>
                    </m:r>
                    <m:r>
                      <a:rPr lang="en-US" altLang="zh-CN" sz="2000" b="1" kern="0">
                        <a:latin typeface="Cambria Math"/>
                      </a:rPr>
                      <m:t>𝟎</m:t>
                    </m:r>
                  </m:oMath>
                </a14:m>
                <a:r>
                  <a:rPr lang="zh-CN" altLang="en-US" sz="2000" b="1" kern="0" dirty="0">
                    <a:latin typeface="+mj-lt"/>
                    <a:ea typeface="+mj-ea"/>
                    <a:cs typeface="+mj-cs"/>
                  </a:rPr>
                  <a:t>和</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i="1" kern="0">
                            <a:latin typeface="Cambria Math"/>
                          </a:rPr>
                          <m:t>𝟐</m:t>
                        </m:r>
                        <m:r>
                          <a:rPr lang="en-US" altLang="zh-CN" sz="2000" b="1" kern="0">
                            <a:latin typeface="Cambria Math"/>
                          </a:rPr>
                          <m:t>𝟏</m:t>
                        </m:r>
                      </m:sub>
                    </m:sSub>
                    <m:r>
                      <a:rPr lang="en-US" altLang="zh-CN" sz="2000" b="1" kern="0">
                        <a:latin typeface="Cambria Math"/>
                      </a:rPr>
                      <m:t>𝒙</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𝒏</m:t>
                        </m:r>
                      </m:e>
                      <m:sub>
                        <m:r>
                          <a:rPr lang="en-US" altLang="zh-CN" sz="2000" b="1" i="1" kern="0">
                            <a:latin typeface="Cambria Math"/>
                          </a:rPr>
                          <m:t>𝟐</m:t>
                        </m:r>
                        <m:r>
                          <a:rPr lang="en-US" altLang="zh-CN" sz="2000" b="1" kern="0">
                            <a:latin typeface="Cambria Math"/>
                          </a:rPr>
                          <m:t>𝟏</m:t>
                        </m:r>
                      </m:sub>
                    </m:sSub>
                    <m:r>
                      <a:rPr lang="en-US" altLang="zh-CN" sz="2000" b="1" kern="0">
                        <a:latin typeface="Cambria Math"/>
                      </a:rPr>
                      <m:t>𝒚</m:t>
                    </m:r>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i="1" kern="0">
                            <a:latin typeface="Cambria Math"/>
                          </a:rPr>
                          <m:t>𝟐</m:t>
                        </m:r>
                        <m:r>
                          <a:rPr lang="en-US" altLang="zh-CN" sz="2000" b="1" kern="0">
                            <a:latin typeface="Cambria Math"/>
                          </a:rPr>
                          <m:t>𝟏</m:t>
                        </m:r>
                      </m:sub>
                    </m:sSub>
                    <m:r>
                      <a:rPr lang="en-US" altLang="zh-CN" sz="2000" b="1" kern="0">
                        <a:latin typeface="Cambria Math"/>
                      </a:rPr>
                      <m:t>=</m:t>
                    </m:r>
                    <m:r>
                      <a:rPr lang="en-US" altLang="zh-CN" sz="2000" b="1" kern="0">
                        <a:latin typeface="Cambria Math"/>
                      </a:rPr>
                      <m:t>𝟎</m:t>
                    </m:r>
                    <m:r>
                      <a:rPr lang="en-US" altLang="zh-CN" sz="2000" b="1" kern="0">
                        <a:latin typeface="Cambria Math"/>
                      </a:rPr>
                      <m:t> </m:t>
                    </m:r>
                  </m:oMath>
                </a14:m>
                <a:r>
                  <a:rPr lang="zh-CN" altLang="en-US" sz="2000" b="1" kern="0" dirty="0">
                    <a:latin typeface="+mj-lt"/>
                    <a:ea typeface="+mj-ea"/>
                    <a:cs typeface="+mj-cs"/>
                  </a:rPr>
                  <a:t>，令</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kern="0">
                            <a:latin typeface="Cambria Math"/>
                          </a:rPr>
                          <m:t>𝟏𝟏</m:t>
                        </m:r>
                      </m:sub>
                    </m:sSub>
                    <m:r>
                      <a:rPr lang="en-US" altLang="zh-CN" sz="2000" b="1" i="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𝒎</m:t>
                        </m:r>
                      </m:e>
                      <m:sub>
                        <m:r>
                          <a:rPr lang="en-US" altLang="zh-CN" sz="2000" b="1" i="1" kern="0">
                            <a:latin typeface="Cambria Math"/>
                          </a:rPr>
                          <m:t>𝟐</m:t>
                        </m:r>
                        <m:r>
                          <a:rPr lang="en-US" altLang="zh-CN" sz="2000" b="1" kern="0">
                            <a:latin typeface="Cambria Math"/>
                          </a:rPr>
                          <m:t>𝟏</m:t>
                        </m:r>
                      </m:sub>
                    </m:sSub>
                    <m:r>
                      <a:rPr lang="en-US" altLang="zh-CN" sz="2000" b="1" i="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𝒂</m:t>
                        </m:r>
                      </m:e>
                      <m:sub>
                        <m:r>
                          <a:rPr lang="en-US" altLang="zh-CN" sz="2000" b="1" kern="0">
                            <a:latin typeface="Cambria Math"/>
                          </a:rPr>
                          <m:t>𝟏</m:t>
                        </m:r>
                      </m:sub>
                    </m:sSub>
                  </m:oMath>
                </a14:m>
                <a:r>
                  <a:rPr lang="en-US" altLang="zh-CN" sz="2000" b="1" kern="0" dirty="0">
                    <a:latin typeface="+mj-lt"/>
                    <a:ea typeface="+mj-ea"/>
                    <a:cs typeface="+mj-cs"/>
                  </a:rPr>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i="1" kern="0">
                            <a:latin typeface="Cambria Math"/>
                          </a:rPr>
                          <m:t>𝒏</m:t>
                        </m:r>
                      </m:e>
                      <m:sub>
                        <m:r>
                          <a:rPr lang="en-US" altLang="zh-CN" sz="2000" b="1" kern="0">
                            <a:latin typeface="Cambria Math"/>
                          </a:rPr>
                          <m:t>𝟏𝟏</m:t>
                        </m:r>
                      </m:sub>
                    </m:sSub>
                    <m:r>
                      <a:rPr lang="en-US" altLang="zh-CN" sz="2000" b="1" kern="0">
                        <a:latin typeface="Cambria Math"/>
                      </a:rPr>
                      <m:t>−</m:t>
                    </m:r>
                    <m:sSub>
                      <m:sSubPr>
                        <m:ctrlPr>
                          <a:rPr lang="en-US" altLang="zh-CN" sz="2000" b="1" i="1" kern="0">
                            <a:latin typeface="Cambria Math" panose="02040503050406030204" pitchFamily="18" charset="0"/>
                          </a:rPr>
                        </m:ctrlPr>
                      </m:sSubPr>
                      <m:e>
                        <m:r>
                          <a:rPr lang="en-US" altLang="zh-CN" sz="2000" b="1" i="1" kern="0">
                            <a:latin typeface="Cambria Math"/>
                          </a:rPr>
                          <m:t>𝒏</m:t>
                        </m:r>
                      </m:e>
                      <m:sub>
                        <m:r>
                          <a:rPr lang="en-US" altLang="zh-CN" sz="2000" b="1" kern="0">
                            <a:latin typeface="Cambria Math"/>
                          </a:rPr>
                          <m:t>𝟐𝟏</m:t>
                        </m:r>
                      </m:sub>
                    </m:sSub>
                    <m:r>
                      <a:rPr lang="en-US" altLang="zh-CN" sz="2000" b="1" kern="0">
                        <a:latin typeface="Cambria Math"/>
                      </a:rPr>
                      <m:t>=</m:t>
                    </m:r>
                    <m:r>
                      <a:rPr lang="en-US" altLang="zh-CN" sz="2000" b="1" i="1" kern="0">
                        <a:latin typeface="Cambria Math"/>
                      </a:rPr>
                      <m:t>𝟎</m:t>
                    </m:r>
                  </m:oMath>
                </a14:m>
                <a:r>
                  <a:rPr lang="en-US" altLang="zh-CN" sz="2000" b="1" kern="0" dirty="0">
                    <a:latin typeface="+mj-lt"/>
                    <a:ea typeface="+mj-ea"/>
                    <a:cs typeface="+mj-cs"/>
                  </a:rPr>
                  <a:t>,</a:t>
                </a:r>
                <a:r>
                  <a:rPr lang="en-US" altLang="zh-CN" sz="2000" b="1" kern="0" dirty="0"/>
                  <a:t> </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kern="0">
                            <a:latin typeface="Cambria Math"/>
                          </a:rPr>
                          <m:t>𝟏𝟏</m:t>
                        </m:r>
                      </m:sub>
                    </m:sSub>
                  </m:oMath>
                </a14:m>
                <a:r>
                  <a:rPr lang="en-US" altLang="zh-CN" sz="2000" b="1" kern="0" dirty="0">
                    <a:latin typeface="+mj-lt"/>
                    <a:ea typeface="+mj-ea"/>
                    <a:cs typeface="+mj-cs"/>
                  </a:rPr>
                  <a:t>-</a:t>
                </a:r>
                <a14:m>
                  <m:oMath xmlns:m="http://schemas.openxmlformats.org/officeDocument/2006/math">
                    <m:sSub>
                      <m:sSubPr>
                        <m:ctrlPr>
                          <a:rPr lang="en-US" altLang="zh-CN" sz="2000" b="1" i="1" kern="0">
                            <a:latin typeface="Cambria Math" panose="02040503050406030204" pitchFamily="18" charset="0"/>
                          </a:rPr>
                        </m:ctrlPr>
                      </m:sSubPr>
                      <m:e>
                        <m:r>
                          <a:rPr lang="en-US" altLang="zh-CN" sz="2000" b="1" kern="0">
                            <a:latin typeface="Cambria Math"/>
                          </a:rPr>
                          <m:t>𝒌</m:t>
                        </m:r>
                      </m:e>
                      <m:sub>
                        <m:r>
                          <a:rPr lang="en-US" altLang="zh-CN" sz="2000" b="1" i="1" kern="0">
                            <a:latin typeface="Cambria Math"/>
                          </a:rPr>
                          <m:t>𝟐𝟏</m:t>
                        </m:r>
                      </m:sub>
                    </m:sSub>
                    <m:r>
                      <a:rPr lang="en-US" altLang="zh-CN" sz="2000" b="1" i="1" kern="0">
                        <a:latin typeface="Cambria Math"/>
                      </a:rPr>
                      <m:t>=</m:t>
                    </m:r>
                    <m:sSub>
                      <m:sSubPr>
                        <m:ctrlPr>
                          <a:rPr lang="en-US" altLang="zh-CN" sz="2000" b="1" i="1" kern="0">
                            <a:latin typeface="Cambria Math" panose="02040503050406030204" pitchFamily="18" charset="0"/>
                          </a:rPr>
                        </m:ctrlPr>
                      </m:sSubPr>
                      <m:e>
                        <m:r>
                          <a:rPr lang="en-US" altLang="zh-CN" sz="2000" b="1" kern="0">
                            <a:latin typeface="Cambria Math"/>
                          </a:rPr>
                          <m:t>𝒃</m:t>
                        </m:r>
                      </m:e>
                      <m:sub>
                        <m:r>
                          <a:rPr lang="en-US" altLang="zh-CN" sz="2000" b="1" kern="0">
                            <a:latin typeface="Cambria Math"/>
                          </a:rPr>
                          <m:t>𝟏</m:t>
                        </m:r>
                      </m:sub>
                    </m:sSub>
                  </m:oMath>
                </a14:m>
                <a:r>
                  <a:rPr lang="zh-CN" altLang="en-US" sz="2000" b="1" kern="0" dirty="0">
                    <a:latin typeface="+mj-lt"/>
                    <a:ea typeface="+mj-ea"/>
                    <a:cs typeface="+mj-cs"/>
                  </a:rPr>
                  <a:t>。</a:t>
                </a:r>
                <a:endParaRPr lang="en-US" altLang="zh-CN" sz="2000" b="1" kern="0" dirty="0">
                  <a:latin typeface="+mj-lt"/>
                  <a:ea typeface="+mj-ea"/>
                  <a:cs typeface="+mj-cs"/>
                </a:endParaRPr>
              </a:p>
              <a:p>
                <a:endParaRPr lang="en-US" altLang="zh-CN" sz="2000" b="1" kern="0" dirty="0">
                  <a:latin typeface="+mj-lt"/>
                  <a:ea typeface="+mj-ea"/>
                  <a:cs typeface="+mj-cs"/>
                </a:endParaRPr>
              </a:p>
              <a:p>
                <a:r>
                  <a:rPr lang="zh-CN" altLang="en-US" sz="2000" b="1" kern="0" dirty="0">
                    <a:latin typeface="+mj-lt"/>
                    <a:ea typeface="+mj-ea"/>
                    <a:cs typeface="+mj-cs"/>
                  </a:rPr>
                  <a:t>此时我们发现，当我们求解到该二元一次方程组实例的解时，对应的一元一次方程实例也可以求解到同样的解。</a:t>
                </a:r>
              </a:p>
            </p:txBody>
          </p:sp>
        </mc:Choice>
        <mc:Fallback xmlns="">
          <p:sp>
            <p:nvSpPr>
              <p:cNvPr id="27" name="矩形 26"/>
              <p:cNvSpPr>
                <a:spLocks noRot="1" noChangeAspect="1" noMove="1" noResize="1" noEditPoints="1" noAdjustHandles="1" noChangeArrowheads="1" noChangeShapeType="1" noTextEdit="1"/>
              </p:cNvSpPr>
              <p:nvPr/>
            </p:nvSpPr>
            <p:spPr>
              <a:xfrm>
                <a:off x="2311540" y="4390072"/>
                <a:ext cx="7992888" cy="1938992"/>
              </a:xfrm>
              <a:prstGeom prst="rect">
                <a:avLst/>
              </a:prstGeom>
              <a:blipFill>
                <a:blip r:embed="rId7"/>
                <a:stretch>
                  <a:fillRect l="-763" t="-1572" r="-686" b="-471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86801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dirty="0"/>
              <a:t>NP</a:t>
            </a:r>
            <a:r>
              <a:rPr lang="zh-CN" altLang="en-US" dirty="0"/>
              <a:t>完全问题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 name="矩形 1"/>
          <p:cNvSpPr/>
          <p:nvPr/>
        </p:nvSpPr>
        <p:spPr>
          <a:xfrm>
            <a:off x="3789001" y="1551633"/>
            <a:ext cx="6826625" cy="2308324"/>
          </a:xfrm>
          <a:prstGeom prst="rect">
            <a:avLst/>
          </a:prstGeom>
        </p:spPr>
        <p:txBody>
          <a:bodyPr wrap="square">
            <a:spAutoFit/>
          </a:bodyPr>
          <a:lstStyle/>
          <a:p>
            <a:r>
              <a:rPr lang="en-US" altLang="zh-CN" sz="2400" dirty="0"/>
              <a:t>1972</a:t>
            </a:r>
            <a:r>
              <a:rPr lang="zh-CN" altLang="en-US" sz="2400" dirty="0"/>
              <a:t>年，时隔一年之后，卡普证明，</a:t>
            </a:r>
            <a:r>
              <a:rPr lang="en-US" altLang="zh-CN" sz="2400" b="1" dirty="0">
                <a:solidFill>
                  <a:srgbClr val="FF0000"/>
                </a:solidFill>
              </a:rPr>
              <a:t>21</a:t>
            </a:r>
            <a:r>
              <a:rPr lang="zh-CN" altLang="en-US" sz="2400" b="1" dirty="0">
                <a:solidFill>
                  <a:srgbClr val="FF0000"/>
                </a:solidFill>
              </a:rPr>
              <a:t>个有关组合优化的问题也全是</a:t>
            </a:r>
            <a:r>
              <a:rPr lang="en-US" altLang="zh-CN" sz="2400" b="1" dirty="0">
                <a:solidFill>
                  <a:srgbClr val="FF0000"/>
                </a:solidFill>
              </a:rPr>
              <a:t>NP</a:t>
            </a:r>
            <a:r>
              <a:rPr lang="zh-CN" altLang="en-US" sz="2400" b="1" dirty="0">
                <a:solidFill>
                  <a:srgbClr val="FF0000"/>
                </a:solidFill>
              </a:rPr>
              <a:t>完全问题</a:t>
            </a:r>
            <a:r>
              <a:rPr lang="zh-CN" altLang="en-US" sz="2400" dirty="0"/>
              <a:t>，进一步加强与发展了</a:t>
            </a:r>
            <a:r>
              <a:rPr lang="en-US" altLang="zh-CN" sz="2400" dirty="0"/>
              <a:t>NP</a:t>
            </a:r>
            <a:r>
              <a:rPr lang="zh-CN" altLang="en-US" sz="2400" dirty="0"/>
              <a:t>完全性理论。</a:t>
            </a:r>
            <a:endParaRPr lang="en-US" altLang="zh-CN" sz="2400" dirty="0"/>
          </a:p>
          <a:p>
            <a:endParaRPr lang="en-US" altLang="zh-CN" sz="2400" dirty="0"/>
          </a:p>
          <a:p>
            <a:r>
              <a:rPr lang="zh-CN" altLang="en-US" sz="2400" dirty="0"/>
              <a:t>这一篇著名的论文是</a:t>
            </a:r>
            <a:r>
              <a:rPr lang="en-US" altLang="zh-CN" sz="2400" dirty="0"/>
              <a:t>《</a:t>
            </a:r>
            <a:r>
              <a:rPr lang="zh-CN" altLang="en-US" sz="2400" dirty="0"/>
              <a:t>组合问题中的可归约性</a:t>
            </a:r>
            <a:r>
              <a:rPr lang="en-US" altLang="zh-CN" sz="2400" dirty="0"/>
              <a:t>》</a:t>
            </a:r>
            <a:r>
              <a:rPr lang="zh-CN" altLang="en-US" sz="2400" dirty="0"/>
              <a:t>（</a:t>
            </a:r>
            <a:r>
              <a:rPr lang="en-US" altLang="zh-CN" sz="2400" dirty="0"/>
              <a:t>Reducibility among Combinatorial Problems</a:t>
            </a:r>
            <a:r>
              <a:rPr lang="zh-CN" altLang="en-US" sz="2400" dirty="0"/>
              <a:t>）</a:t>
            </a:r>
          </a:p>
        </p:txBody>
      </p:sp>
      <p:sp>
        <p:nvSpPr>
          <p:cNvPr id="3" name="矩形 2"/>
          <p:cNvSpPr/>
          <p:nvPr/>
        </p:nvSpPr>
        <p:spPr>
          <a:xfrm>
            <a:off x="2424093" y="4437113"/>
            <a:ext cx="2428870" cy="646331"/>
          </a:xfrm>
          <a:prstGeom prst="rect">
            <a:avLst/>
          </a:prstGeom>
        </p:spPr>
        <p:txBody>
          <a:bodyPr wrap="none">
            <a:spAutoFit/>
          </a:bodyPr>
          <a:lstStyle/>
          <a:p>
            <a:r>
              <a:rPr lang="zh-CN" altLang="en-US" sz="3600" b="1" dirty="0">
                <a:solidFill>
                  <a:srgbClr val="FF0000"/>
                </a:solidFill>
              </a:rPr>
              <a:t>“疑似捷径”</a:t>
            </a:r>
            <a:endParaRPr lang="zh-CN" altLang="en-US" sz="3600" dirty="0"/>
          </a:p>
        </p:txBody>
      </p:sp>
      <p:sp>
        <p:nvSpPr>
          <p:cNvPr id="34" name="右箭头 10"/>
          <p:cNvSpPr>
            <a:spLocks noChangeArrowheads="1"/>
          </p:cNvSpPr>
          <p:nvPr/>
        </p:nvSpPr>
        <p:spPr bwMode="auto">
          <a:xfrm>
            <a:off x="5412871" y="4605983"/>
            <a:ext cx="696093" cy="308589"/>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
        <p:nvSpPr>
          <p:cNvPr id="35" name="矩形 34"/>
          <p:cNvSpPr/>
          <p:nvPr/>
        </p:nvSpPr>
        <p:spPr>
          <a:xfrm>
            <a:off x="6021665" y="4439336"/>
            <a:ext cx="1505540" cy="646331"/>
          </a:xfrm>
          <a:prstGeom prst="rect">
            <a:avLst/>
          </a:prstGeom>
        </p:spPr>
        <p:txBody>
          <a:bodyPr wrap="none">
            <a:spAutoFit/>
          </a:bodyPr>
          <a:lstStyle/>
          <a:p>
            <a:r>
              <a:rPr lang="zh-CN" altLang="en-US" sz="3600" b="1" dirty="0">
                <a:solidFill>
                  <a:srgbClr val="FF0000"/>
                </a:solidFill>
              </a:rPr>
              <a:t>“捷径”</a:t>
            </a:r>
            <a:endParaRPr lang="zh-CN" altLang="en-US" sz="3600" dirty="0"/>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875" y="1556793"/>
            <a:ext cx="2112125" cy="2235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a:xfrm>
            <a:off x="1847528" y="5229201"/>
            <a:ext cx="8424936" cy="1200329"/>
          </a:xfrm>
          <a:prstGeom prst="rect">
            <a:avLst/>
          </a:prstGeom>
        </p:spPr>
        <p:txBody>
          <a:bodyPr wrap="square">
            <a:spAutoFit/>
          </a:bodyPr>
          <a:lstStyle/>
          <a:p>
            <a:r>
              <a:rPr lang="zh-CN" altLang="en-US" sz="2400" dirty="0"/>
              <a:t>目前为止，全世界的研究人员已经证明了上万个问题是</a:t>
            </a:r>
            <a:r>
              <a:rPr lang="en-US" altLang="zh-CN" sz="2400" dirty="0"/>
              <a:t>NP</a:t>
            </a:r>
            <a:r>
              <a:rPr lang="zh-CN" altLang="en-US" sz="2400" dirty="0"/>
              <a:t>完全的，分布在逻辑、代数、自动机、组合优化等诸多领域以及国民经济生活的各个方面。</a:t>
            </a:r>
            <a:endParaRPr lang="en-US" altLang="zh-CN" sz="2400" dirty="0"/>
          </a:p>
        </p:txBody>
      </p:sp>
    </p:spTree>
    <p:custDataLst>
      <p:tags r:id="rId1"/>
    </p:custDataLst>
    <p:extLst>
      <p:ext uri="{BB962C8B-B14F-4D97-AF65-F5344CB8AC3E}">
        <p14:creationId xmlns:p14="http://schemas.microsoft.com/office/powerpoint/2010/main" val="12552270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5B03-F402-9B4E-A188-E558D159C2C6}"/>
              </a:ext>
            </a:extLst>
          </p:cNvPr>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r>
              <a:rPr lang="zh-CN" altLang="en-US" b="1" dirty="0">
                <a:cs typeface="华文楷体" panose="02010600040101010101" pitchFamily="2" charset="-122"/>
              </a:rPr>
              <a:t>经典</a:t>
            </a:r>
            <a:r>
              <a:rPr lang="en-US" altLang="zh-CN" b="1" dirty="0">
                <a:cs typeface="华文楷体" panose="02010600040101010101" pitchFamily="2" charset="-122"/>
              </a:rPr>
              <a:t>NP</a:t>
            </a:r>
            <a:r>
              <a:rPr lang="zh-CN" altLang="en-US" b="1" dirty="0">
                <a:cs typeface="华文楷体" panose="02010600040101010101" pitchFamily="2" charset="-122"/>
              </a:rPr>
              <a:t>问题</a:t>
            </a:r>
            <a:endParaRPr lang="zh-CN" altLang="en-US" cap="none" dirty="0">
              <a:cs typeface="华文楷体" panose="02010600040101010101" pitchFamily="2" charset="-122"/>
            </a:endParaRPr>
          </a:p>
        </p:txBody>
      </p:sp>
      <p:sp>
        <p:nvSpPr>
          <p:cNvPr id="13315" name="Content Placeholder 2">
            <a:extLst>
              <a:ext uri="{FF2B5EF4-FFF2-40B4-BE49-F238E27FC236}">
                <a16:creationId xmlns:a16="http://schemas.microsoft.com/office/drawing/2014/main" id="{B4577BBC-87C7-FE4E-8224-B7C6A5CC2774}"/>
              </a:ext>
            </a:extLst>
          </p:cNvPr>
          <p:cNvSpPr>
            <a:spLocks noGrp="1"/>
          </p:cNvSpPr>
          <p:nvPr>
            <p:ph sz="quarter" idx="1"/>
          </p:nvPr>
        </p:nvSpPr>
        <p:spPr>
          <a:xfrm>
            <a:off x="1981200" y="1600201"/>
            <a:ext cx="7467600" cy="4873625"/>
          </a:xfrm>
        </p:spPr>
        <p:txBody>
          <a:bodyPr>
            <a:normAutofit lnSpcReduction="10000"/>
          </a:bodyPr>
          <a:lstStyle/>
          <a:p>
            <a:r>
              <a:rPr lang="zh-CN" altLang="en-US" dirty="0">
                <a:latin typeface="Times New Roman" panose="02020603050405020304" pitchFamily="18" charset="0"/>
              </a:rPr>
              <a:t>第一个</a:t>
            </a:r>
            <a:r>
              <a:rPr lang="en-US" altLang="zh-CN" dirty="0">
                <a:latin typeface="Times New Roman" panose="02020603050405020304" pitchFamily="18" charset="0"/>
              </a:rPr>
              <a:t>NP</a:t>
            </a:r>
            <a:r>
              <a:rPr lang="zh-CN" altLang="en-US" dirty="0">
                <a:latin typeface="Times New Roman" panose="02020603050405020304" pitchFamily="18" charset="0"/>
              </a:rPr>
              <a:t>完全问题（</a:t>
            </a:r>
            <a:r>
              <a:rPr lang="en-US" altLang="zh-CN" dirty="0">
                <a:latin typeface="Times New Roman" panose="02020603050405020304" pitchFamily="18" charset="0"/>
              </a:rPr>
              <a:t>Cook</a:t>
            </a:r>
            <a:r>
              <a:rPr lang="zh-CN" altLang="en-US" dirty="0">
                <a:latin typeface="Times New Roman" panose="02020603050405020304" pitchFamily="18" charset="0"/>
              </a:rPr>
              <a:t>定理   </a:t>
            </a:r>
            <a:r>
              <a:rPr lang="en-US" altLang="zh-CN" dirty="0">
                <a:latin typeface="Times New Roman" panose="02020603050405020304" pitchFamily="18" charset="0"/>
              </a:rPr>
              <a:t>1971</a:t>
            </a:r>
            <a:r>
              <a:rPr lang="zh-CN" altLang="en-US" dirty="0">
                <a:latin typeface="Times New Roman" panose="02020603050405020304" pitchFamily="18" charset="0"/>
              </a:rPr>
              <a:t>）</a:t>
            </a:r>
          </a:p>
          <a:p>
            <a:pPr lvl="1"/>
            <a:r>
              <a:rPr lang="zh-CN" altLang="en-US" dirty="0">
                <a:latin typeface="Times New Roman" panose="02020603050405020304" pitchFamily="18" charset="0"/>
              </a:rPr>
              <a:t>可满足问题 （</a:t>
            </a:r>
            <a:r>
              <a:rPr lang="en-US" altLang="zh-CN" dirty="0">
                <a:latin typeface="Times New Roman" panose="02020603050405020304" pitchFamily="18" charset="0"/>
              </a:rPr>
              <a:t>SAT</a:t>
            </a:r>
            <a:r>
              <a:rPr lang="zh-CN" altLang="en-US" dirty="0">
                <a:latin typeface="Times New Roman" panose="02020603050405020304" pitchFamily="18" charset="0"/>
              </a:rPr>
              <a:t>）是</a:t>
            </a:r>
            <a:r>
              <a:rPr lang="en-US" altLang="zh-CN" dirty="0">
                <a:latin typeface="Times New Roman" panose="02020603050405020304" pitchFamily="18" charset="0"/>
              </a:rPr>
              <a:t>NP</a:t>
            </a:r>
            <a:r>
              <a:rPr lang="zh-CN" altLang="en-US" dirty="0">
                <a:latin typeface="Times New Roman" panose="02020603050405020304" pitchFamily="18" charset="0"/>
              </a:rPr>
              <a:t>完全问题</a:t>
            </a:r>
          </a:p>
          <a:p>
            <a:r>
              <a:rPr lang="zh-CN" altLang="en-US" dirty="0">
                <a:latin typeface="Times New Roman" panose="02020603050405020304" pitchFamily="18" charset="0"/>
              </a:rPr>
              <a:t>六个</a:t>
            </a:r>
            <a:r>
              <a:rPr lang="en-US" altLang="zh-CN" dirty="0">
                <a:latin typeface="Times New Roman" panose="02020603050405020304" pitchFamily="18" charset="0"/>
              </a:rPr>
              <a:t>NP</a:t>
            </a:r>
            <a:r>
              <a:rPr lang="zh-CN" altLang="en-US" dirty="0">
                <a:latin typeface="Times New Roman" panose="02020603050405020304" pitchFamily="18" charset="0"/>
              </a:rPr>
              <a:t>完全问题（</a:t>
            </a:r>
            <a:r>
              <a:rPr lang="en-US" altLang="zh-CN" dirty="0">
                <a:latin typeface="Times New Roman" panose="02020603050405020304" pitchFamily="18" charset="0"/>
              </a:rPr>
              <a:t>Karp 1972)</a:t>
            </a:r>
          </a:p>
          <a:p>
            <a:pPr lvl="1"/>
            <a:r>
              <a:rPr lang="en-US" altLang="zh-CN" dirty="0">
                <a:latin typeface="Times New Roman" panose="02020603050405020304" pitchFamily="18" charset="0"/>
              </a:rPr>
              <a:t>3</a:t>
            </a:r>
            <a:r>
              <a:rPr lang="zh-CN" altLang="en-US" dirty="0">
                <a:latin typeface="Times New Roman" panose="02020603050405020304" pitchFamily="18" charset="0"/>
              </a:rPr>
              <a:t>可满足问题：</a:t>
            </a:r>
            <a:r>
              <a:rPr lang="en-US" altLang="zh-CN" dirty="0">
                <a:latin typeface="Times New Roman" panose="02020603050405020304" pitchFamily="18" charset="0"/>
              </a:rPr>
              <a:t>3SAT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图的点覆盖问题：</a:t>
            </a:r>
            <a:r>
              <a:rPr lang="en-US" altLang="zh-CN" dirty="0">
                <a:latin typeface="Times New Roman" panose="02020603050405020304" pitchFamily="18" charset="0"/>
              </a:rPr>
              <a:t>VC</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图的 </a:t>
            </a:r>
            <a:r>
              <a:rPr lang="en-US" altLang="zh-CN" i="1" dirty="0">
                <a:latin typeface="Times New Roman" panose="02020603050405020304" pitchFamily="18" charset="0"/>
              </a:rPr>
              <a:t>k</a:t>
            </a:r>
            <a:r>
              <a:rPr lang="en-US" altLang="zh-CN" dirty="0">
                <a:latin typeface="Times New Roman" panose="02020603050405020304" pitchFamily="18" charset="0"/>
              </a:rPr>
              <a:t> </a:t>
            </a:r>
            <a:r>
              <a:rPr lang="zh-CN" altLang="en-US" dirty="0">
                <a:latin typeface="Times New Roman" panose="02020603050405020304" pitchFamily="18" charset="0"/>
              </a:rPr>
              <a:t>点团存在性问题：</a:t>
            </a:r>
            <a:r>
              <a:rPr lang="en-US" altLang="zh-CN" dirty="0">
                <a:latin typeface="Times New Roman" panose="02020603050405020304" pitchFamily="18" charset="0"/>
              </a:rPr>
              <a:t>Clique</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图的哈密尔顿圈问题：</a:t>
            </a:r>
            <a:r>
              <a:rPr lang="en-US" altLang="zh-CN" dirty="0">
                <a:latin typeface="Times New Roman" panose="02020603050405020304" pitchFamily="18" charset="0"/>
              </a:rPr>
              <a:t>HC</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正整数集合的划分问题；</a:t>
            </a:r>
            <a:endParaRPr lang="en-US" altLang="zh-CN" dirty="0">
              <a:latin typeface="Times New Roman" panose="02020603050405020304" pitchFamily="18" charset="0"/>
            </a:endParaRPr>
          </a:p>
          <a:p>
            <a:pPr lvl="1"/>
            <a:r>
              <a:rPr lang="zh-CN" altLang="en-US" dirty="0">
                <a:latin typeface="Times New Roman" panose="02020603050405020304" pitchFamily="18" charset="0"/>
              </a:rPr>
              <a:t>三维匹配问题：</a:t>
            </a:r>
            <a:r>
              <a:rPr lang="en-US" altLang="zh-CN" dirty="0">
                <a:latin typeface="Times New Roman" panose="02020603050405020304" pitchFamily="18" charset="0"/>
              </a:rPr>
              <a:t> 3DM</a:t>
            </a:r>
            <a:r>
              <a:rPr lang="zh-CN" altLang="en-US" dirty="0">
                <a:latin typeface="Times New Roman" panose="02020603050405020304" pitchFamily="18" charset="0"/>
              </a:rPr>
              <a:t>；</a:t>
            </a:r>
          </a:p>
          <a:p>
            <a:r>
              <a:rPr lang="zh-CN" altLang="en-US" dirty="0">
                <a:latin typeface="Times New Roman" panose="02020603050405020304" pitchFamily="18" charset="0"/>
              </a:rPr>
              <a:t>更多的</a:t>
            </a:r>
            <a:r>
              <a:rPr lang="en-US" altLang="zh-CN" dirty="0">
                <a:latin typeface="Times New Roman" panose="02020603050405020304" pitchFamily="18" charset="0"/>
              </a:rPr>
              <a:t>NP</a:t>
            </a:r>
            <a:r>
              <a:rPr lang="zh-CN" altLang="en-US" dirty="0">
                <a:latin typeface="Times New Roman" panose="02020603050405020304" pitchFamily="18" charset="0"/>
              </a:rPr>
              <a:t>完全问题</a:t>
            </a:r>
          </a:p>
          <a:p>
            <a:pPr lvl="1"/>
            <a:r>
              <a:rPr lang="en-US" altLang="zh-CN" dirty="0">
                <a:latin typeface="Times New Roman" panose="02020603050405020304" pitchFamily="18" charset="0"/>
              </a:rPr>
              <a:t>1979</a:t>
            </a:r>
            <a:r>
              <a:rPr lang="zh-CN" altLang="en-US" dirty="0">
                <a:latin typeface="Times New Roman" panose="02020603050405020304" pitchFamily="18" charset="0"/>
              </a:rPr>
              <a:t>年：</a:t>
            </a:r>
            <a:r>
              <a:rPr lang="en-US" altLang="zh-CN" dirty="0">
                <a:latin typeface="Times New Roman" panose="02020603050405020304" pitchFamily="18" charset="0"/>
              </a:rPr>
              <a:t>300</a:t>
            </a:r>
            <a:r>
              <a:rPr lang="zh-CN" altLang="en-US" dirty="0">
                <a:latin typeface="Times New Roman" panose="02020603050405020304" pitchFamily="18" charset="0"/>
              </a:rPr>
              <a:t>多个；</a:t>
            </a:r>
          </a:p>
          <a:p>
            <a:pPr lvl="1"/>
            <a:r>
              <a:rPr lang="en-US" altLang="zh-CN" dirty="0">
                <a:latin typeface="Times New Roman" panose="02020603050405020304" pitchFamily="18" charset="0"/>
              </a:rPr>
              <a:t>1998</a:t>
            </a:r>
            <a:r>
              <a:rPr lang="zh-CN" altLang="en-US" dirty="0">
                <a:latin typeface="Times New Roman" panose="02020603050405020304" pitchFamily="18" charset="0"/>
              </a:rPr>
              <a:t>年：</a:t>
            </a:r>
            <a:r>
              <a:rPr lang="en-US" altLang="zh-CN" dirty="0">
                <a:latin typeface="Times New Roman" panose="02020603050405020304" pitchFamily="18" charset="0"/>
              </a:rPr>
              <a:t>2000</a:t>
            </a:r>
            <a:r>
              <a:rPr lang="zh-CN" altLang="en-US" dirty="0">
                <a:latin typeface="Times New Roman" panose="02020603050405020304" pitchFamily="18" charset="0"/>
              </a:rPr>
              <a:t>多个；</a:t>
            </a:r>
            <a:endParaRPr lang="zh-CN"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117D53-1327-8F45-8E43-E45285DDAB9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01B0A9-95CC-FF48-9E3B-E6BAD4BB6EBD}" type="slidenum">
              <a:rPr lang="zh-CN" altLang="en-US">
                <a:solidFill>
                  <a:srgbClr val="FFFFFF"/>
                </a:solidFill>
                <a:latin typeface="Century Schoolbook" panose="02040604050505020304" pitchFamily="18" charset="0"/>
              </a:rPr>
              <a:pPr eaLnBrk="1" hangingPunct="1"/>
              <a:t>29</a:t>
            </a:fld>
            <a:endParaRPr lang="zh-CN" altLang="en-US">
              <a:solidFill>
                <a:srgbClr val="FFFFFF"/>
              </a:solidFill>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0" dur="500"/>
                                        <p:tgtEl>
                                          <p:spTgt spid="1331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3" dur="500"/>
                                        <p:tgtEl>
                                          <p:spTgt spid="1331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6" dur="500"/>
                                        <p:tgtEl>
                                          <p:spTgt spid="1331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19" dur="500"/>
                                        <p:tgtEl>
                                          <p:spTgt spid="13315">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25" dur="500"/>
                                        <p:tgtEl>
                                          <p:spTgt spid="13315">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30" dur="500"/>
                                        <p:tgtEl>
                                          <p:spTgt spid="13315">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33" dur="500"/>
                                        <p:tgtEl>
                                          <p:spTgt spid="13315">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315">
                                            <p:txEl>
                                              <p:pRg st="11" end="11"/>
                                            </p:txEl>
                                          </p:spTgt>
                                        </p:tgtEl>
                                        <p:attrNameLst>
                                          <p:attrName>style.visibility</p:attrName>
                                        </p:attrNameLst>
                                      </p:cBhvr>
                                      <p:to>
                                        <p:strVal val="visible"/>
                                      </p:to>
                                    </p:set>
                                    <p:animEffect transition="in" filter="blinds(horizontal)">
                                      <p:cBhvr>
                                        <p:cTn id="36" dur="500"/>
                                        <p:tgtEl>
                                          <p:spTgt spid="133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学术论文</a:t>
            </a:r>
          </a:p>
        </p:txBody>
      </p:sp>
      <p:grpSp>
        <p:nvGrpSpPr>
          <p:cNvPr id="19" name="Group 3"/>
          <p:cNvGrpSpPr>
            <a:grpSpLocks/>
          </p:cNvGrpSpPr>
          <p:nvPr/>
        </p:nvGrpSpPr>
        <p:grpSpPr bwMode="auto">
          <a:xfrm>
            <a:off x="5375920" y="-99392"/>
            <a:ext cx="5292080" cy="1080120"/>
            <a:chOff x="0" y="0"/>
            <a:chExt cx="8821" cy="1620"/>
          </a:xfrm>
        </p:grpSpPr>
        <p:grpSp>
          <p:nvGrpSpPr>
            <p:cNvPr id="20"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200" y="1644031"/>
            <a:ext cx="89644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520" y="3105862"/>
            <a:ext cx="864096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1592" y="4509120"/>
            <a:ext cx="835292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32308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gtEl>
                                        <p:attrNameLst>
                                          <p:attrName>style.visibility</p:attrName>
                                        </p:attrNameLst>
                                      </p:cBhvr>
                                      <p:to>
                                        <p:strVal val="visible"/>
                                      </p:to>
                                    </p:set>
                                    <p:anim calcmode="lin" valueType="num">
                                      <p:cBhvr additive="base">
                                        <p:cTn id="19" dur="500" fill="hold"/>
                                        <p:tgtEl>
                                          <p:spTgt spid="12290"/>
                                        </p:tgtEl>
                                        <p:attrNameLst>
                                          <p:attrName>ppt_x</p:attrName>
                                        </p:attrNameLst>
                                      </p:cBhvr>
                                      <p:tavLst>
                                        <p:tav tm="0">
                                          <p:val>
                                            <p:strVal val="#ppt_x"/>
                                          </p:val>
                                        </p:tav>
                                        <p:tav tm="100000">
                                          <p:val>
                                            <p:strVal val="#ppt_x"/>
                                          </p:val>
                                        </p:tav>
                                      </p:tavLst>
                                    </p:anim>
                                    <p:anim calcmode="lin" valueType="num">
                                      <p:cBhvr additive="base">
                                        <p:cTn id="20"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第一个</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CNF-SAT</a:t>
                </a:r>
                <a:r>
                  <a:rPr lang="zh-CN" altLang="en-US" dirty="0"/>
                  <a:t>问题</a:t>
                </a:r>
                <a:r>
                  <a:rPr lang="en-US" altLang="zh-CN" dirty="0"/>
                  <a:t>(</a:t>
                </a:r>
                <a:r>
                  <a:rPr lang="zh-CN" altLang="en-US" dirty="0"/>
                  <a:t>可满足问题</a:t>
                </a:r>
                <a:r>
                  <a:rPr lang="en-US" altLang="zh-CN" dirty="0"/>
                  <a:t>)</a:t>
                </a:r>
              </a:p>
              <a:p>
                <a:pPr lvl="1"/>
                <a:r>
                  <a:rPr lang="zh-CN" altLang="en-US" dirty="0">
                    <a:latin typeface="Arial" charset="0"/>
                    <a:ea typeface="黑体" pitchFamily="2" charset="-122"/>
                  </a:rPr>
                  <a:t>给定</a:t>
                </a:r>
                <a:r>
                  <a:rPr lang="en-US" altLang="zh-CN" dirty="0">
                    <a:latin typeface="Arial" charset="0"/>
                    <a:ea typeface="黑体" pitchFamily="2" charset="-122"/>
                  </a:rPr>
                  <a:t>n</a:t>
                </a:r>
                <a:r>
                  <a:rPr lang="zh-CN" altLang="en-US" dirty="0">
                    <a:latin typeface="Arial" charset="0"/>
                    <a:ea typeface="黑体" pitchFamily="2" charset="-122"/>
                  </a:rPr>
                  <a:t>个布尔变量</a:t>
                </a:r>
                <a14:m>
                  <m:oMath xmlns:m="http://schemas.openxmlformats.org/officeDocument/2006/math">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dirty="0">
                            <a:latin typeface="Cambria Math"/>
                            <a:ea typeface="黑体" pitchFamily="2" charset="-122"/>
                          </a:rPr>
                          <m:t>𝟏</m:t>
                        </m:r>
                      </m:sub>
                    </m:sSub>
                    <m:r>
                      <a:rPr lang="en-US" altLang="zh-CN" b="1" i="0" dirty="0" smtClean="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b="1" i="0" dirty="0" smtClean="0">
                            <a:latin typeface="Cambria Math"/>
                            <a:ea typeface="黑体" pitchFamily="2" charset="-122"/>
                          </a:rPr>
                          <m:t>𝟐</m:t>
                        </m:r>
                      </m:sub>
                    </m:sSub>
                    <m:r>
                      <a:rPr lang="en-US" altLang="zh-CN" dirty="0">
                        <a:latin typeface="Cambria Math"/>
                        <a:ea typeface="黑体" pitchFamily="2" charset="-122"/>
                      </a:rPr>
                      <m:t>,</m:t>
                    </m:r>
                    <m:r>
                      <a:rPr lang="en-US" altLang="zh-CN" b="1" i="0" dirty="0" smtClean="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b="1" i="0" dirty="0" smtClean="0">
                            <a:latin typeface="Cambria Math"/>
                            <a:ea typeface="黑体" pitchFamily="2" charset="-122"/>
                          </a:rPr>
                          <m:t>𝐧</m:t>
                        </m:r>
                      </m:sub>
                    </m:sSub>
                  </m:oMath>
                </a14:m>
                <a:r>
                  <a:rPr lang="zh-CN" altLang="en-US" dirty="0">
                    <a:latin typeface="Arial" charset="0"/>
                    <a:ea typeface="黑体" pitchFamily="2" charset="-122"/>
                  </a:rPr>
                  <a:t>，和</a:t>
                </a:r>
                <a:r>
                  <a:rPr lang="en-US" altLang="zh-CN" dirty="0">
                    <a:latin typeface="Arial" charset="0"/>
                    <a:ea typeface="黑体" pitchFamily="2" charset="-122"/>
                  </a:rPr>
                  <a:t>m</a:t>
                </a:r>
                <a:r>
                  <a:rPr lang="zh-CN" altLang="en-US" dirty="0">
                    <a:latin typeface="Arial" charset="0"/>
                    <a:ea typeface="黑体" pitchFamily="2" charset="-122"/>
                  </a:rPr>
                  <a:t>个子句，子句是</a:t>
                </a:r>
                <a:r>
                  <a:rPr lang="en-US" altLang="zh-CN" dirty="0">
                    <a:latin typeface="Arial" charset="0"/>
                    <a:ea typeface="黑体" pitchFamily="2" charset="-122"/>
                  </a:rPr>
                  <a:t>1</a:t>
                </a:r>
                <a:r>
                  <a:rPr lang="zh-CN" altLang="en-US" dirty="0">
                    <a:latin typeface="Arial" charset="0"/>
                    <a:ea typeface="黑体" pitchFamily="2" charset="-122"/>
                  </a:rPr>
                  <a:t>个或多个个文字</a:t>
                </a:r>
                <a:r>
                  <a:rPr lang="en-US" altLang="zh-CN" dirty="0">
                    <a:latin typeface="Arial" charset="0"/>
                    <a:ea typeface="黑体" pitchFamily="2" charset="-122"/>
                  </a:rPr>
                  <a:t>(</a:t>
                </a:r>
                <a:r>
                  <a:rPr lang="zh-CN" altLang="en-US" dirty="0">
                    <a:latin typeface="Arial" charset="0"/>
                    <a:ea typeface="黑体" pitchFamily="2" charset="-122"/>
                  </a:rPr>
                  <a:t>变量或变量的非</a:t>
                </a:r>
                <a:r>
                  <a:rPr lang="en-US" altLang="zh-CN" dirty="0">
                    <a:latin typeface="Arial" charset="0"/>
                    <a:ea typeface="黑体" pitchFamily="2" charset="-122"/>
                  </a:rPr>
                  <a:t>)</a:t>
                </a:r>
                <a:r>
                  <a:rPr lang="zh-CN" altLang="en-US" dirty="0">
                    <a:latin typeface="Arial" charset="0"/>
                    <a:ea typeface="黑体" pitchFamily="2" charset="-122"/>
                  </a:rPr>
                  <a:t>的析取操作</a:t>
                </a:r>
                <a:endParaRPr lang="en-US" altLang="zh-CN" dirty="0">
                  <a:latin typeface="Arial" charset="0"/>
                  <a:ea typeface="黑体" pitchFamily="2" charset="-122"/>
                </a:endParaRPr>
              </a:p>
              <a:p>
                <a:pPr lvl="2"/>
                <a:r>
                  <a:rPr lang="zh-CN" altLang="en-US" dirty="0">
                    <a:ea typeface="黑体" pitchFamily="2" charset="-122"/>
                  </a:rPr>
                  <a:t>如：</a:t>
                </a:r>
                <a14:m>
                  <m:oMath xmlns:m="http://schemas.openxmlformats.org/officeDocument/2006/math">
                    <m:r>
                      <a:rPr lang="en-US" altLang="zh-CN"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dirty="0">
                                <a:latin typeface="Cambria Math"/>
                                <a:ea typeface="黑体" pitchFamily="2" charset="-122"/>
                              </a:rPr>
                              <m:t>𝒙</m:t>
                            </m:r>
                          </m:e>
                        </m:acc>
                      </m:e>
                      <m:sub>
                        <m:r>
                          <a:rPr lang="en-US" altLang="zh-CN" dirty="0">
                            <a:latin typeface="Cambria Math"/>
                            <a:ea typeface="黑体" pitchFamily="2" charset="-122"/>
                          </a:rPr>
                          <m:t>𝟏</m:t>
                        </m:r>
                      </m:sub>
                    </m:sSub>
                    <m:r>
                      <a:rPr lang="en-US" altLang="zh-CN"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dirty="0">
                            <a:latin typeface="Cambria Math"/>
                            <a:ea typeface="黑体" pitchFamily="2" charset="-122"/>
                          </a:rPr>
                          <m:t>𝒙</m:t>
                        </m:r>
                      </m:e>
                      <m:sub>
                        <m:r>
                          <a:rPr lang="en-US" altLang="zh-CN" dirty="0">
                            <a:latin typeface="Cambria Math"/>
                            <a:ea typeface="黑体" pitchFamily="2" charset="-122"/>
                          </a:rPr>
                          <m:t>𝟐</m:t>
                        </m:r>
                      </m:sub>
                    </m:sSub>
                    <m:r>
                      <a:rPr lang="en-US" altLang="zh-CN" dirty="0">
                        <a:latin typeface="Cambria Math"/>
                        <a:ea typeface="黑体" pitchFamily="2" charset="-122"/>
                      </a:rPr>
                      <m:t>)</m:t>
                    </m:r>
                  </m:oMath>
                </a14:m>
                <a:r>
                  <a:rPr lang="zh-CN" altLang="en-US" dirty="0">
                    <a:latin typeface="Arial" charset="0"/>
                    <a:ea typeface="黑体" pitchFamily="2" charset="-122"/>
                  </a:rPr>
                  <a:t>，</a:t>
                </a:r>
                <a:r>
                  <a:rPr lang="en-US" altLang="zh-CN" b="1" dirty="0">
                    <a:ea typeface="黑体" pitchFamily="2" charset="-122"/>
                  </a:rPr>
                  <a:t> </a:t>
                </a:r>
                <a14:m>
                  <m:oMath xmlns:m="http://schemas.openxmlformats.org/officeDocument/2006/math">
                    <m:r>
                      <a:rPr lang="en-US" altLang="zh-CN" b="1" dirty="0">
                        <a:latin typeface="Cambria Math"/>
                        <a:ea typeface="黑体" pitchFamily="2" charset="-122"/>
                      </a:rPr>
                      <m:t>(</m:t>
                    </m:r>
                    <m:sSub>
                      <m:sSubPr>
                        <m:ctrlPr>
                          <a:rPr lang="en-US" altLang="zh-CN" b="1" i="1" dirty="0">
                            <a:latin typeface="Cambria Math" panose="02040503050406030204" pitchFamily="18" charset="0"/>
                            <a:ea typeface="黑体" pitchFamily="2" charset="-122"/>
                          </a:rPr>
                        </m:ctrlPr>
                      </m:sSubPr>
                      <m:e>
                        <m:acc>
                          <m:accPr>
                            <m:chr m:val="̅"/>
                            <m:ctrlPr>
                              <a:rPr lang="en-US" altLang="zh-CN" b="1" i="1" dirty="0">
                                <a:latin typeface="Cambria Math" panose="02040503050406030204" pitchFamily="18" charset="0"/>
                                <a:ea typeface="黑体" pitchFamily="2" charset="-122"/>
                              </a:rPr>
                            </m:ctrlPr>
                          </m:accPr>
                          <m:e>
                            <m:r>
                              <a:rPr lang="en-US" altLang="zh-CN" b="1" i="1" dirty="0">
                                <a:latin typeface="Cambria Math"/>
                                <a:ea typeface="黑体" pitchFamily="2" charset="-122"/>
                              </a:rPr>
                              <m:t>𝒙</m:t>
                            </m:r>
                          </m:e>
                        </m:acc>
                      </m:e>
                      <m:sub>
                        <m:r>
                          <a:rPr lang="en-US" altLang="zh-CN" b="1" i="0" dirty="0" smtClean="0">
                            <a:latin typeface="Cambria Math"/>
                            <a:ea typeface="黑体" pitchFamily="2" charset="-122"/>
                          </a:rPr>
                          <m:t>𝟑</m:t>
                        </m:r>
                      </m:sub>
                    </m:sSub>
                    <m:r>
                      <a:rPr lang="en-US" altLang="zh-CN" b="1" dirty="0">
                        <a:latin typeface="Cambria Math"/>
                        <a:ea typeface="黑体" pitchFamily="2" charset="-122"/>
                      </a:rPr>
                      <m:t>∨</m:t>
                    </m:r>
                    <m:sSub>
                      <m:sSubPr>
                        <m:ctrlPr>
                          <a:rPr lang="en-US" altLang="zh-CN" b="1" i="1" dirty="0">
                            <a:latin typeface="Cambria Math" panose="02040503050406030204" pitchFamily="18" charset="0"/>
                            <a:ea typeface="黑体" pitchFamily="2" charset="-122"/>
                          </a:rPr>
                        </m:ctrlPr>
                      </m:sSubPr>
                      <m:e>
                        <m:r>
                          <a:rPr lang="en-US" altLang="zh-CN" b="1" i="1" dirty="0">
                            <a:latin typeface="Cambria Math"/>
                            <a:ea typeface="黑体" pitchFamily="2" charset="-122"/>
                          </a:rPr>
                          <m:t>𝒙</m:t>
                        </m:r>
                      </m:e>
                      <m:sub>
                        <m:r>
                          <a:rPr lang="en-US" altLang="zh-CN" b="1" i="0" dirty="0" smtClean="0">
                            <a:latin typeface="Cambria Math"/>
                            <a:ea typeface="黑体" pitchFamily="2" charset="-122"/>
                          </a:rPr>
                          <m:t>𝟏</m:t>
                        </m:r>
                      </m:sub>
                    </m:sSub>
                    <m:r>
                      <a:rPr lang="en-US" altLang="zh-CN" b="1" dirty="0">
                        <a:latin typeface="Cambria Math"/>
                        <a:ea typeface="黑体" pitchFamily="2" charset="-122"/>
                      </a:rPr>
                      <m:t>∨</m:t>
                    </m:r>
                    <m:sSub>
                      <m:sSubPr>
                        <m:ctrlPr>
                          <a:rPr lang="en-US" altLang="zh-CN" b="1" i="1" dirty="0">
                            <a:latin typeface="Cambria Math" panose="02040503050406030204" pitchFamily="18" charset="0"/>
                            <a:ea typeface="黑体" pitchFamily="2" charset="-122"/>
                          </a:rPr>
                        </m:ctrlPr>
                      </m:sSubPr>
                      <m:e>
                        <m:r>
                          <a:rPr lang="en-US" altLang="zh-CN" b="1" i="1" dirty="0">
                            <a:latin typeface="Cambria Math"/>
                            <a:ea typeface="黑体" pitchFamily="2" charset="-122"/>
                          </a:rPr>
                          <m:t>𝒙</m:t>
                        </m:r>
                      </m:e>
                      <m:sub>
                        <m:r>
                          <a:rPr lang="en-US" altLang="zh-CN" b="1" i="0" dirty="0" smtClean="0">
                            <a:latin typeface="Cambria Math"/>
                            <a:ea typeface="黑体" pitchFamily="2" charset="-122"/>
                          </a:rPr>
                          <m:t>𝟓</m:t>
                        </m:r>
                      </m:sub>
                    </m:sSub>
                    <m:r>
                      <a:rPr lang="en-US" altLang="zh-CN" b="1" dirty="0">
                        <a:latin typeface="Cambria Math"/>
                        <a:ea typeface="黑体" pitchFamily="2" charset="-122"/>
                      </a:rPr>
                      <m:t>)</m:t>
                    </m:r>
                  </m:oMath>
                </a14:m>
                <a:endParaRPr lang="en-US" altLang="zh-CN" b="1" dirty="0">
                  <a:latin typeface="Arial" charset="0"/>
                  <a:ea typeface="黑体" pitchFamily="2" charset="-122"/>
                </a:endParaRPr>
              </a:p>
              <a:p>
                <a:pPr lvl="1"/>
                <a:r>
                  <a:rPr lang="zh-CN" altLang="en-US" dirty="0">
                    <a:latin typeface="Arial" charset="0"/>
                    <a:ea typeface="黑体" pitchFamily="2" charset="-122"/>
                  </a:rPr>
                  <a:t>给定这</a:t>
                </a:r>
                <a:r>
                  <a:rPr lang="en-US" altLang="zh-CN" dirty="0">
                    <a:latin typeface="Arial" charset="0"/>
                    <a:ea typeface="黑体" pitchFamily="2" charset="-122"/>
                  </a:rPr>
                  <a:t>m</a:t>
                </a:r>
                <a:r>
                  <a:rPr lang="zh-CN" altLang="en-US" dirty="0">
                    <a:latin typeface="Arial" charset="0"/>
                    <a:ea typeface="黑体" pitchFamily="2" charset="-122"/>
                  </a:rPr>
                  <a:t>个子句的合取范式</a:t>
                </a:r>
                <a:endParaRPr lang="en-US" altLang="zh-CN" dirty="0">
                  <a:latin typeface="Arial" charset="0"/>
                  <a:ea typeface="黑体" pitchFamily="2" charset="-122"/>
                </a:endParaRPr>
              </a:p>
              <a:p>
                <a:pPr lvl="2"/>
                <a14:m>
                  <m:oMath xmlns:m="http://schemas.openxmlformats.org/officeDocument/2006/math">
                    <m:r>
                      <a:rPr lang="en-US" altLang="zh-CN"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dirty="0">
                                <a:latin typeface="Cambria Math"/>
                                <a:ea typeface="黑体" pitchFamily="2" charset="-122"/>
                              </a:rPr>
                              <m:t>𝒙</m:t>
                            </m:r>
                          </m:e>
                        </m:acc>
                      </m:e>
                      <m:sub>
                        <m:r>
                          <a:rPr lang="en-US" altLang="zh-CN" dirty="0">
                            <a:latin typeface="Cambria Math"/>
                            <a:ea typeface="黑体" pitchFamily="2" charset="-122"/>
                          </a:rPr>
                          <m:t>𝟏</m:t>
                        </m:r>
                      </m:sub>
                    </m:sSub>
                    <m:r>
                      <a:rPr lang="en-US" altLang="zh-CN"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dirty="0">
                            <a:latin typeface="Cambria Math"/>
                            <a:ea typeface="黑体" pitchFamily="2" charset="-122"/>
                          </a:rPr>
                          <m:t>𝒙</m:t>
                        </m:r>
                      </m:e>
                      <m:sub>
                        <m:r>
                          <a:rPr lang="en-US" altLang="zh-CN" dirty="0">
                            <a:latin typeface="Cambria Math"/>
                            <a:ea typeface="黑体" pitchFamily="2" charset="-122"/>
                          </a:rPr>
                          <m:t>𝟐</m:t>
                        </m:r>
                      </m:sub>
                    </m:sSub>
                    <m:r>
                      <a:rPr lang="en-US" altLang="zh-CN" dirty="0">
                        <a:latin typeface="Cambria Math"/>
                        <a:ea typeface="黑体" pitchFamily="2" charset="-122"/>
                      </a:rPr>
                      <m:t>)</m:t>
                    </m:r>
                    <m:r>
                      <a:rPr lang="en-US" altLang="zh-CN" i="1" dirty="0">
                        <a:latin typeface="Cambria Math"/>
                        <a:ea typeface="Cambria Math"/>
                      </a:rPr>
                      <m:t>∧</m:t>
                    </m:r>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𝟕</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𝟗</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i="1" dirty="0">
                                <a:latin typeface="Cambria Math"/>
                                <a:ea typeface="黑体" pitchFamily="2" charset="-122"/>
                              </a:rPr>
                              <m:t>𝒙</m:t>
                            </m:r>
                          </m:e>
                        </m:acc>
                      </m:e>
                      <m:sub>
                        <m:r>
                          <a:rPr lang="en-US" altLang="zh-CN" i="1" dirty="0">
                            <a:latin typeface="Cambria Math"/>
                            <a:ea typeface="黑体" pitchFamily="2" charset="-122"/>
                          </a:rPr>
                          <m:t>𝟏𝟎</m:t>
                        </m:r>
                      </m:sub>
                    </m:sSub>
                    <m:r>
                      <a:rPr lang="en-US" altLang="zh-CN" dirty="0">
                        <a:latin typeface="Cambria Math"/>
                        <a:ea typeface="黑体" pitchFamily="2" charset="-122"/>
                      </a:rPr>
                      <m:t>)</m:t>
                    </m:r>
                    <m:r>
                      <a:rPr lang="en-US" altLang="zh-CN" i="1" dirty="0">
                        <a:latin typeface="Cambria Math"/>
                        <a:ea typeface="Cambria Math"/>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𝟓</m:t>
                        </m:r>
                      </m:sub>
                    </m:sSub>
                  </m:oMath>
                </a14:m>
                <a:endParaRPr lang="en-US" altLang="zh-CN" dirty="0"/>
              </a:p>
              <a:p>
                <a:pPr lvl="1"/>
                <a:r>
                  <a:rPr lang="zh-CN" altLang="en-US" dirty="0">
                    <a:latin typeface="Arial" charset="0"/>
                    <a:ea typeface="黑体" pitchFamily="2" charset="-122"/>
                  </a:rPr>
                  <a:t>问该合取范式的值可否为真？</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31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charset="0"/>
                <a:ea typeface="黑体" pitchFamily="2" charset="-122"/>
              </a:rPr>
              <a:t>NP</a:t>
            </a:r>
            <a:r>
              <a:rPr lang="zh-CN" altLang="en-US" dirty="0">
                <a:latin typeface="Arial" charset="0"/>
                <a:ea typeface="黑体" pitchFamily="2" charset="-122"/>
              </a:rPr>
              <a:t>完全问题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8438" y="1836135"/>
                <a:ext cx="11175124" cy="4351338"/>
              </a:xfrm>
            </p:spPr>
            <p:txBody>
              <a:bodyPr/>
              <a:lstStyle/>
              <a:p>
                <a:r>
                  <a:rPr lang="en-US" altLang="zh-CN" dirty="0">
                    <a:latin typeface="Arial" charset="0"/>
                    <a:ea typeface="黑体" pitchFamily="2" charset="-122"/>
                  </a:rPr>
                  <a:t>3CNF-SAT</a:t>
                </a:r>
                <a:r>
                  <a:rPr lang="zh-CN" altLang="en-US" dirty="0">
                    <a:latin typeface="Arial" charset="0"/>
                    <a:ea typeface="黑体" pitchFamily="2" charset="-122"/>
                  </a:rPr>
                  <a:t>问题</a:t>
                </a:r>
                <a:endParaRPr lang="en-US" altLang="zh-CN" dirty="0">
                  <a:latin typeface="Arial" charset="0"/>
                  <a:ea typeface="黑体" pitchFamily="2" charset="-122"/>
                </a:endParaRPr>
              </a:p>
              <a:p>
                <a:pPr lvl="1"/>
                <a:r>
                  <a:rPr lang="zh-CN" altLang="en-US" dirty="0">
                    <a:latin typeface="Arial" charset="0"/>
                    <a:ea typeface="黑体" pitchFamily="2" charset="-122"/>
                  </a:rPr>
                  <a:t>给定</a:t>
                </a:r>
                <a:r>
                  <a:rPr lang="en-US" altLang="zh-CN" dirty="0">
                    <a:latin typeface="Arial" charset="0"/>
                    <a:ea typeface="黑体" pitchFamily="2" charset="-122"/>
                  </a:rPr>
                  <a:t>n</a:t>
                </a:r>
                <a:r>
                  <a:rPr lang="zh-CN" altLang="en-US" dirty="0">
                    <a:latin typeface="Arial" charset="0"/>
                    <a:ea typeface="黑体" pitchFamily="2" charset="-122"/>
                  </a:rPr>
                  <a:t>个布尔变元和</a:t>
                </a:r>
                <a:r>
                  <a:rPr lang="en-US" altLang="zh-CN" dirty="0">
                    <a:latin typeface="Arial" charset="0"/>
                    <a:ea typeface="黑体" pitchFamily="2" charset="-122"/>
                  </a:rPr>
                  <a:t>m</a:t>
                </a:r>
                <a:r>
                  <a:rPr lang="zh-CN" altLang="en-US" dirty="0">
                    <a:latin typeface="Arial" charset="0"/>
                    <a:ea typeface="黑体" pitchFamily="2" charset="-122"/>
                  </a:rPr>
                  <a:t>个子句，子句是</a:t>
                </a:r>
                <a:r>
                  <a:rPr lang="en-US" altLang="zh-CN" dirty="0">
                    <a:latin typeface="Arial" charset="0"/>
                    <a:ea typeface="黑体" pitchFamily="2" charset="-122"/>
                  </a:rPr>
                  <a:t>3</a:t>
                </a:r>
                <a:r>
                  <a:rPr lang="zh-CN" altLang="en-US" dirty="0">
                    <a:latin typeface="Arial" charset="0"/>
                    <a:ea typeface="黑体" pitchFamily="2" charset="-122"/>
                  </a:rPr>
                  <a:t>个文字</a:t>
                </a:r>
                <a:r>
                  <a:rPr lang="en-US" altLang="zh-CN" dirty="0">
                    <a:latin typeface="Arial" charset="0"/>
                    <a:ea typeface="黑体" pitchFamily="2" charset="-122"/>
                  </a:rPr>
                  <a:t>(</a:t>
                </a:r>
                <a:r>
                  <a:rPr lang="zh-CN" altLang="en-US" dirty="0">
                    <a:latin typeface="Arial" charset="0"/>
                    <a:ea typeface="黑体" pitchFamily="2" charset="-122"/>
                  </a:rPr>
                  <a:t>变元或变元的非</a:t>
                </a:r>
                <a:r>
                  <a:rPr lang="en-US" altLang="zh-CN" dirty="0">
                    <a:latin typeface="Arial" charset="0"/>
                    <a:ea typeface="黑体" pitchFamily="2" charset="-122"/>
                  </a:rPr>
                  <a:t>)</a:t>
                </a:r>
                <a:r>
                  <a:rPr lang="zh-CN" altLang="en-US" dirty="0">
                    <a:latin typeface="Arial" charset="0"/>
                    <a:ea typeface="黑体" pitchFamily="2" charset="-122"/>
                  </a:rPr>
                  <a:t>的析取操作</a:t>
                </a:r>
                <a:endParaRPr lang="en-US" altLang="zh-CN" dirty="0">
                  <a:latin typeface="Arial" charset="0"/>
                  <a:ea typeface="黑体" pitchFamily="2" charset="-122"/>
                </a:endParaRPr>
              </a:p>
              <a:p>
                <a:pPr lvl="2"/>
                <a14:m>
                  <m:oMath xmlns:m="http://schemas.openxmlformats.org/officeDocument/2006/math">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i="1" dirty="0">
                                <a:latin typeface="Cambria Math"/>
                                <a:ea typeface="黑体" pitchFamily="2" charset="-122"/>
                              </a:rPr>
                              <m:t>𝒙</m:t>
                            </m:r>
                          </m:e>
                        </m:acc>
                      </m:e>
                      <m:sub>
                        <m:r>
                          <a:rPr lang="en-US" altLang="zh-CN" i="1" dirty="0">
                            <a:latin typeface="Cambria Math"/>
                            <a:ea typeface="黑体" pitchFamily="2" charset="-122"/>
                          </a:rPr>
                          <m:t>𝟏</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𝟐</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𝟑</m:t>
                        </m:r>
                      </m:sub>
                    </m:sSub>
                    <m:r>
                      <a:rPr lang="en-US" altLang="zh-CN" dirty="0">
                        <a:latin typeface="Cambria Math"/>
                        <a:ea typeface="黑体" pitchFamily="2" charset="-122"/>
                      </a:rPr>
                      <m:t>)</m:t>
                    </m:r>
                  </m:oMath>
                </a14:m>
                <a:endParaRPr lang="en-US" altLang="zh-CN" dirty="0">
                  <a:latin typeface="Arial" charset="0"/>
                  <a:ea typeface="黑体" pitchFamily="2" charset="-122"/>
                </a:endParaRPr>
              </a:p>
              <a:p>
                <a:pPr lvl="1"/>
                <a:r>
                  <a:rPr lang="zh-CN" altLang="en-US" dirty="0">
                    <a:latin typeface="Arial" charset="0"/>
                    <a:ea typeface="黑体" pitchFamily="2" charset="-122"/>
                  </a:rPr>
                  <a:t>问这</a:t>
                </a:r>
                <a:r>
                  <a:rPr lang="en-US" altLang="zh-CN" dirty="0">
                    <a:latin typeface="Arial" charset="0"/>
                    <a:ea typeface="黑体" pitchFamily="2" charset="-122"/>
                  </a:rPr>
                  <a:t>m</a:t>
                </a:r>
                <a:r>
                  <a:rPr lang="zh-CN" altLang="en-US" dirty="0">
                    <a:latin typeface="Arial" charset="0"/>
                    <a:ea typeface="黑体" pitchFamily="2" charset="-122"/>
                  </a:rPr>
                  <a:t>个子句的合取范式的值可否为真？</a:t>
                </a:r>
                <a:endParaRPr lang="en-US" altLang="zh-CN" dirty="0">
                  <a:latin typeface="Arial" charset="0"/>
                  <a:ea typeface="黑体" pitchFamily="2" charset="-122"/>
                </a:endParaRPr>
              </a:p>
              <a:p>
                <a:pPr lvl="2"/>
                <a14:m>
                  <m:oMath xmlns:m="http://schemas.openxmlformats.org/officeDocument/2006/math">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i="1" dirty="0">
                                <a:latin typeface="Cambria Math"/>
                                <a:ea typeface="黑体" pitchFamily="2" charset="-122"/>
                              </a:rPr>
                              <m:t>𝒙</m:t>
                            </m:r>
                          </m:e>
                        </m:acc>
                      </m:e>
                      <m:sub>
                        <m:r>
                          <a:rPr lang="en-US" altLang="zh-CN" i="1" dirty="0">
                            <a:latin typeface="Cambria Math"/>
                            <a:ea typeface="黑体" pitchFamily="2" charset="-122"/>
                          </a:rPr>
                          <m:t>𝟏</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𝟐</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𝟑</m:t>
                        </m:r>
                      </m:sub>
                    </m:sSub>
                    <m:r>
                      <a:rPr lang="en-US" altLang="zh-CN" i="1" dirty="0">
                        <a:latin typeface="Cambria Math"/>
                        <a:ea typeface="黑体" pitchFamily="2" charset="-122"/>
                      </a:rPr>
                      <m:t>)</m:t>
                    </m:r>
                    <m:r>
                      <a:rPr lang="en-US" altLang="zh-CN" i="1" dirty="0">
                        <a:latin typeface="Cambria Math"/>
                        <a:ea typeface="Cambria Math"/>
                      </a:rPr>
                      <m:t>∧</m:t>
                    </m:r>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𝟕</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𝟗</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i="1" dirty="0">
                                <a:latin typeface="Cambria Math"/>
                                <a:ea typeface="黑体" pitchFamily="2" charset="-122"/>
                              </a:rPr>
                              <m:t>𝒙</m:t>
                            </m:r>
                          </m:e>
                        </m:acc>
                      </m:e>
                      <m:sub>
                        <m:r>
                          <a:rPr lang="en-US" altLang="zh-CN" i="1" dirty="0">
                            <a:latin typeface="Cambria Math"/>
                            <a:ea typeface="黑体" pitchFamily="2" charset="-122"/>
                          </a:rPr>
                          <m:t>𝟏𝟎</m:t>
                        </m:r>
                      </m:sub>
                    </m:sSub>
                    <m:r>
                      <a:rPr lang="en-US" altLang="zh-CN" dirty="0">
                        <a:latin typeface="Cambria Math"/>
                        <a:ea typeface="黑体" pitchFamily="2" charset="-122"/>
                      </a:rPr>
                      <m:t>)</m:t>
                    </m:r>
                    <m:r>
                      <a:rPr lang="en-US" altLang="zh-CN" i="1" dirty="0">
                        <a:latin typeface="Cambria Math"/>
                        <a:ea typeface="Cambria Math"/>
                      </a:rPr>
                      <m:t>∧⋯∧</m:t>
                    </m:r>
                    <m:r>
                      <a:rPr lang="en-US" altLang="zh-CN"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𝟓</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acc>
                          <m:accPr>
                            <m:chr m:val="̅"/>
                            <m:ctrlPr>
                              <a:rPr lang="en-US" altLang="zh-CN" i="1" dirty="0">
                                <a:latin typeface="Cambria Math" panose="02040503050406030204" pitchFamily="18" charset="0"/>
                                <a:ea typeface="黑体" pitchFamily="2" charset="-122"/>
                              </a:rPr>
                            </m:ctrlPr>
                          </m:accPr>
                          <m:e>
                            <m:r>
                              <a:rPr lang="en-US" altLang="zh-CN" i="1" dirty="0">
                                <a:latin typeface="Cambria Math"/>
                                <a:ea typeface="黑体" pitchFamily="2" charset="-122"/>
                              </a:rPr>
                              <m:t>𝒙</m:t>
                            </m:r>
                          </m:e>
                        </m:acc>
                      </m:e>
                      <m:sub>
                        <m:r>
                          <a:rPr lang="en-US" altLang="zh-CN" i="1" dirty="0">
                            <a:latin typeface="Cambria Math"/>
                            <a:ea typeface="黑体" pitchFamily="2" charset="-122"/>
                          </a:rPr>
                          <m:t>𝟔</m:t>
                        </m:r>
                      </m:sub>
                    </m:sSub>
                    <m:r>
                      <a:rPr lang="en-US" altLang="zh-CN" i="1" dirty="0">
                        <a:latin typeface="Cambria Math"/>
                        <a:ea typeface="黑体" pitchFamily="2" charset="-122"/>
                      </a:rPr>
                      <m:t>∨</m:t>
                    </m:r>
                    <m:sSub>
                      <m:sSubPr>
                        <m:ctrlPr>
                          <a:rPr lang="en-US" altLang="zh-CN" i="1" dirty="0">
                            <a:latin typeface="Cambria Math" panose="02040503050406030204" pitchFamily="18" charset="0"/>
                            <a:ea typeface="黑体" pitchFamily="2" charset="-122"/>
                          </a:rPr>
                        </m:ctrlPr>
                      </m:sSubPr>
                      <m:e>
                        <m:r>
                          <a:rPr lang="en-US" altLang="zh-CN" i="1" dirty="0">
                            <a:latin typeface="Cambria Math"/>
                            <a:ea typeface="黑体" pitchFamily="2" charset="-122"/>
                          </a:rPr>
                          <m:t>𝒙</m:t>
                        </m:r>
                      </m:e>
                      <m:sub>
                        <m:r>
                          <a:rPr lang="en-US" altLang="zh-CN" i="1" dirty="0">
                            <a:latin typeface="Cambria Math"/>
                            <a:ea typeface="黑体" pitchFamily="2" charset="-122"/>
                          </a:rPr>
                          <m:t>𝟒</m:t>
                        </m:r>
                      </m:sub>
                    </m:sSub>
                    <m:r>
                      <a:rPr lang="en-US" altLang="zh-CN" i="1" dirty="0">
                        <a:latin typeface="Cambria Math"/>
                        <a:ea typeface="黑体" pitchFamily="2" charset="-122"/>
                      </a:rPr>
                      <m:t>)</m:t>
                    </m:r>
                  </m:oMath>
                </a14:m>
                <a:endParaRPr lang="en-US" altLang="zh-CN" dirty="0"/>
              </a:p>
              <a:p>
                <a:pPr lvl="2"/>
                <a:endParaRPr lang="en-US" altLang="zh-CN" dirty="0"/>
              </a:p>
              <a:p>
                <a:r>
                  <a:rPr lang="zh-CN" altLang="en-US" dirty="0">
                    <a:latin typeface="Arial" charset="0"/>
                    <a:ea typeface="黑体" pitchFamily="2" charset="-122"/>
                  </a:rPr>
                  <a:t>顶点覆盖问题</a:t>
                </a:r>
                <a:endParaRPr lang="en-US" altLang="zh-CN" dirty="0">
                  <a:latin typeface="Arial" charset="0"/>
                  <a:ea typeface="黑体" pitchFamily="2" charset="-122"/>
                </a:endParaRPr>
              </a:p>
              <a:p>
                <a:pPr lvl="1"/>
                <a:r>
                  <a:rPr lang="zh-CN" altLang="zh-CN" dirty="0"/>
                  <a:t>无向图</a:t>
                </a:r>
                <a:r>
                  <a:rPr lang="en-US" altLang="zh-CN" dirty="0"/>
                  <a:t>G</a:t>
                </a:r>
                <a:r>
                  <a:rPr lang="zh-CN" altLang="zh-CN" dirty="0"/>
                  <a:t>中是否存在顶点数为</a:t>
                </a:r>
                <a:r>
                  <a:rPr lang="en-US" altLang="zh-CN" dirty="0"/>
                  <a:t>k</a:t>
                </a:r>
                <a:r>
                  <a:rPr lang="zh-CN" altLang="zh-CN" dirty="0"/>
                  <a:t>的顶点覆盖？</a:t>
                </a:r>
                <a:endParaRPr lang="en-US" altLang="zh-CN" dirty="0"/>
              </a:p>
              <a:p>
                <a:pPr lvl="2"/>
                <a:r>
                  <a:rPr lang="en-US" altLang="zh-CN" dirty="0"/>
                  <a:t>G </a:t>
                </a:r>
                <a:r>
                  <a:rPr lang="zh-CN" altLang="en-US" dirty="0"/>
                  <a:t>中大小为 </a:t>
                </a:r>
                <a:r>
                  <a:rPr lang="en-US" altLang="zh-CN" dirty="0"/>
                  <a:t>k </a:t>
                </a:r>
                <a:r>
                  <a:rPr lang="zh-CN" altLang="en-US" dirty="0"/>
                  <a:t>的顶点集合，使得 </a:t>
                </a:r>
                <a:r>
                  <a:rPr lang="en-US" altLang="zh-CN" dirty="0"/>
                  <a:t>G </a:t>
                </a:r>
                <a:r>
                  <a:rPr lang="zh-CN" altLang="en-US" dirty="0"/>
                  <a:t>中</a:t>
                </a:r>
                <a:r>
                  <a:rPr lang="zh-CN" altLang="zh-CN" dirty="0"/>
                  <a:t>任一条边的两个顶点至少有一个在此集合中</a:t>
                </a:r>
                <a:endParaRPr lang="en-US" altLang="zh-CN" dirty="0">
                  <a:latin typeface="Arial" charset="0"/>
                  <a:ea typeface="黑体" pitchFamily="2" charset="-122"/>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8438" y="1836135"/>
                <a:ext cx="11175124" cy="4351338"/>
              </a:xfrm>
              <a:blipFill>
                <a:blip r:embed="rId2"/>
                <a:stretch>
                  <a:fillRect l="-907" t="-2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9347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charset="0"/>
                <a:ea typeface="黑体" pitchFamily="2" charset="-122"/>
              </a:rPr>
              <a:t>NP</a:t>
            </a:r>
            <a:r>
              <a:rPr lang="zh-CN" altLang="en-US" dirty="0">
                <a:latin typeface="Arial" charset="0"/>
                <a:ea typeface="黑体" pitchFamily="2" charset="-122"/>
              </a:rPr>
              <a:t>完全问题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8438" y="1836135"/>
                <a:ext cx="11175124" cy="4351338"/>
              </a:xfrm>
            </p:spPr>
            <p:txBody>
              <a:bodyPr/>
              <a:lstStyle/>
              <a:p>
                <a:pPr marL="914400" lvl="2" indent="0">
                  <a:buNone/>
                </a:pPr>
                <a:endParaRPr lang="en-US" altLang="zh-CN" dirty="0"/>
              </a:p>
              <a:p>
                <a:r>
                  <a:rPr lang="zh-CN" altLang="en-US" dirty="0">
                    <a:latin typeface="Arial" charset="0"/>
                    <a:ea typeface="黑体" pitchFamily="2" charset="-122"/>
                  </a:rPr>
                  <a:t>顶点覆盖问题</a:t>
                </a:r>
                <a:endParaRPr lang="en-US" altLang="zh-CN" dirty="0">
                  <a:latin typeface="Arial" charset="0"/>
                  <a:ea typeface="黑体" pitchFamily="2" charset="-122"/>
                </a:endParaRPr>
              </a:p>
              <a:p>
                <a:pPr lvl="1"/>
                <a:r>
                  <a:rPr lang="zh-CN" altLang="en-US" dirty="0">
                    <a:latin typeface="Arial" charset="0"/>
                    <a:ea typeface="黑体" pitchFamily="2" charset="-122"/>
                  </a:rPr>
                  <a:t>给定无向图</a:t>
                </a:r>
                <a14:m>
                  <m:oMath xmlns:m="http://schemas.openxmlformats.org/officeDocument/2006/math">
                    <m:r>
                      <a:rPr lang="en-US" altLang="zh-CN" b="0" i="1" smtClean="0">
                        <a:latin typeface="Cambria Math" panose="02040503050406030204" pitchFamily="18" charset="0"/>
                        <a:ea typeface="黑体" pitchFamily="2" charset="-122"/>
                      </a:rPr>
                      <m:t>𝐺</m:t>
                    </m:r>
                    <m:r>
                      <a:rPr lang="en-US" altLang="zh-CN" b="0" i="1" smtClean="0">
                        <a:latin typeface="Cambria Math" panose="02040503050406030204" pitchFamily="18" charset="0"/>
                        <a:ea typeface="黑体" pitchFamily="2" charset="-122"/>
                      </a:rPr>
                      <m:t>=(</m:t>
                    </m:r>
                    <m:r>
                      <a:rPr lang="en-US" altLang="zh-CN" b="0" i="1" smtClean="0">
                        <a:latin typeface="Cambria Math" panose="02040503050406030204" pitchFamily="18" charset="0"/>
                        <a:ea typeface="黑体" pitchFamily="2" charset="-122"/>
                      </a:rPr>
                      <m:t>𝑉</m:t>
                    </m:r>
                    <m:r>
                      <a:rPr lang="en-US" altLang="zh-CN" b="0" i="1" smtClean="0">
                        <a:latin typeface="Cambria Math" panose="02040503050406030204" pitchFamily="18" charset="0"/>
                        <a:ea typeface="黑体" pitchFamily="2" charset="-122"/>
                      </a:rPr>
                      <m:t>,</m:t>
                    </m:r>
                    <m:r>
                      <a:rPr lang="zh-CN" altLang="en-US" b="0" i="1" smtClean="0">
                        <a:latin typeface="Cambria Math" panose="02040503050406030204" pitchFamily="18" charset="0"/>
                        <a:ea typeface="黑体" pitchFamily="2" charset="-122"/>
                      </a:rPr>
                      <m:t> </m:t>
                    </m:r>
                    <m:r>
                      <a:rPr lang="en-US" altLang="zh-CN" b="0" i="1" smtClean="0">
                        <a:latin typeface="Cambria Math" panose="02040503050406030204" pitchFamily="18" charset="0"/>
                        <a:ea typeface="黑体" pitchFamily="2" charset="-122"/>
                      </a:rPr>
                      <m:t>𝐸</m:t>
                    </m:r>
                    <m:r>
                      <a:rPr lang="en-US" altLang="zh-CN" b="0" i="1" smtClean="0">
                        <a:latin typeface="Cambria Math" panose="02040503050406030204" pitchFamily="18" charset="0"/>
                        <a:ea typeface="黑体" pitchFamily="2" charset="-122"/>
                      </a:rPr>
                      <m:t>)</m:t>
                    </m:r>
                  </m:oMath>
                </a14:m>
                <a:r>
                  <a:rPr lang="zh-CN" altLang="en-US" dirty="0">
                    <a:latin typeface="Arial" charset="0"/>
                    <a:ea typeface="黑体" pitchFamily="2" charset="-122"/>
                  </a:rPr>
                  <a:t>，判断是否存在</a:t>
                </a:r>
                <a14:m>
                  <m:oMath xmlns:m="http://schemas.openxmlformats.org/officeDocument/2006/math">
                    <m:sSup>
                      <m:sSupPr>
                        <m:ctrlPr>
                          <a:rPr lang="en-US" altLang="zh-CN" b="0" i="1" smtClean="0">
                            <a:latin typeface="Cambria Math" panose="02040503050406030204" pitchFamily="18" charset="0"/>
                            <a:ea typeface="黑体" pitchFamily="2" charset="-122"/>
                          </a:rPr>
                        </m:ctrlPr>
                      </m:sSupPr>
                      <m:e>
                        <m:r>
                          <a:rPr lang="en-US" altLang="zh-CN" b="0" i="1" smtClean="0">
                            <a:latin typeface="Cambria Math" panose="02040503050406030204" pitchFamily="18" charset="0"/>
                            <a:ea typeface="黑体" pitchFamily="2" charset="-122"/>
                          </a:rPr>
                          <m:t>𝑉</m:t>
                        </m:r>
                      </m:e>
                      <m:sup>
                        <m:r>
                          <a:rPr lang="en-US" altLang="zh-CN" b="0" i="1" smtClean="0">
                            <a:latin typeface="Cambria Math" panose="02040503050406030204" pitchFamily="18" charset="0"/>
                            <a:ea typeface="黑体" pitchFamily="2" charset="-122"/>
                          </a:rPr>
                          <m:t>′</m:t>
                        </m:r>
                      </m:sup>
                    </m:sSup>
                    <m:r>
                      <a:rPr lang="en-US" altLang="zh-CN" b="0" i="1" smtClean="0">
                        <a:latin typeface="Cambria Math" panose="02040503050406030204" pitchFamily="18" charset="0"/>
                        <a:ea typeface="黑体" pitchFamily="2" charset="-122"/>
                      </a:rPr>
                      <m:t>⊆</m:t>
                    </m:r>
                    <m:r>
                      <a:rPr lang="en-US" altLang="zh-CN" b="0" i="1" smtClean="0">
                        <a:latin typeface="Cambria Math" panose="02040503050406030204" pitchFamily="18" charset="0"/>
                        <a:ea typeface="黑体" pitchFamily="2" charset="-122"/>
                      </a:rPr>
                      <m:t>𝑉</m:t>
                    </m:r>
                    <m:r>
                      <a:rPr lang="en-US" altLang="zh-CN" b="0" i="1" smtClean="0">
                        <a:latin typeface="Cambria Math" panose="02040503050406030204" pitchFamily="18" charset="0"/>
                        <a:ea typeface="黑体" pitchFamily="2" charset="-122"/>
                      </a:rPr>
                      <m:t>,</m:t>
                    </m:r>
                    <m:r>
                      <a:rPr lang="zh-CN" altLang="en-US" b="0" i="1" smtClean="0">
                        <a:latin typeface="Cambria Math" panose="02040503050406030204" pitchFamily="18" charset="0"/>
                        <a:ea typeface="黑体" pitchFamily="2" charset="-122"/>
                      </a:rPr>
                      <m:t> </m:t>
                    </m:r>
                    <m:d>
                      <m:dPr>
                        <m:begChr m:val="|"/>
                        <m:endChr m:val="|"/>
                        <m:ctrlPr>
                          <a:rPr lang="en-US" altLang="zh-CN" b="0" i="1" smtClean="0">
                            <a:latin typeface="Cambria Math" panose="02040503050406030204" pitchFamily="18" charset="0"/>
                            <a:ea typeface="黑体" pitchFamily="2" charset="-122"/>
                          </a:rPr>
                        </m:ctrlPr>
                      </m:dPr>
                      <m:e>
                        <m:sSup>
                          <m:sSupPr>
                            <m:ctrlPr>
                              <a:rPr lang="en-US" altLang="zh-CN" b="0" i="1" smtClean="0">
                                <a:latin typeface="Cambria Math" panose="02040503050406030204" pitchFamily="18" charset="0"/>
                                <a:ea typeface="黑体" pitchFamily="2" charset="-122"/>
                              </a:rPr>
                            </m:ctrlPr>
                          </m:sSupPr>
                          <m:e>
                            <m:r>
                              <a:rPr lang="en-US" altLang="zh-CN" b="0" i="1" smtClean="0">
                                <a:latin typeface="Cambria Math" panose="02040503050406030204" pitchFamily="18" charset="0"/>
                                <a:ea typeface="黑体" pitchFamily="2" charset="-122"/>
                              </a:rPr>
                              <m:t>𝑉</m:t>
                            </m:r>
                          </m:e>
                          <m:sup>
                            <m:r>
                              <a:rPr lang="en-US" altLang="zh-CN" b="0" i="1" smtClean="0">
                                <a:latin typeface="Cambria Math" panose="02040503050406030204" pitchFamily="18" charset="0"/>
                                <a:ea typeface="黑体" pitchFamily="2" charset="-122"/>
                              </a:rPr>
                              <m:t>′</m:t>
                            </m:r>
                          </m:sup>
                        </m:sSup>
                      </m:e>
                    </m:d>
                    <m:r>
                      <a:rPr lang="en-US" altLang="zh-CN" b="0" i="1" smtClean="0">
                        <a:latin typeface="Cambria Math" panose="02040503050406030204" pitchFamily="18" charset="0"/>
                        <a:ea typeface="黑体" pitchFamily="2" charset="-122"/>
                      </a:rPr>
                      <m:t>≤</m:t>
                    </m:r>
                    <m:r>
                      <a:rPr lang="en-US" altLang="zh-CN" b="0" i="1" smtClean="0">
                        <a:latin typeface="Cambria Math" panose="02040503050406030204" pitchFamily="18" charset="0"/>
                        <a:ea typeface="黑体" pitchFamily="2" charset="-122"/>
                      </a:rPr>
                      <m:t>𝑘</m:t>
                    </m:r>
                  </m:oMath>
                </a14:m>
                <a:r>
                  <a:rPr lang="en-US" altLang="zh-CN" dirty="0">
                    <a:latin typeface="Arial" charset="0"/>
                    <a:ea typeface="黑体" pitchFamily="2" charset="-122"/>
                  </a:rPr>
                  <a:t>,</a:t>
                </a:r>
                <a:r>
                  <a:rPr lang="zh-CN" altLang="en-US" dirty="0">
                    <a:latin typeface="Arial" charset="0"/>
                    <a:ea typeface="黑体" pitchFamily="2" charset="-122"/>
                  </a:rPr>
                  <a:t> 使得</a:t>
                </a:r>
                <a:endParaRPr lang="en-US" altLang="zh-CN" b="0" i="1" dirty="0">
                  <a:latin typeface="Cambria Math" panose="02040503050406030204" pitchFamily="18" charset="0"/>
                  <a:ea typeface="黑体" pitchFamily="2" charset="-122"/>
                </a:endParaRPr>
              </a:p>
              <a:p>
                <a:pPr lvl="1"/>
                <a14:m>
                  <m:oMath xmlns:m="http://schemas.openxmlformats.org/officeDocument/2006/math">
                    <m:d>
                      <m:dPr>
                        <m:ctrlPr>
                          <a:rPr lang="en-US" altLang="zh-CN" b="0" i="1" dirty="0" smtClean="0">
                            <a:latin typeface="Cambria Math" panose="02040503050406030204" pitchFamily="18" charset="0"/>
                            <a:ea typeface="黑体" pitchFamily="2" charset="-122"/>
                          </a:rPr>
                        </m:ctrlPr>
                      </m:dPr>
                      <m:e>
                        <m:r>
                          <a:rPr lang="en-US" altLang="zh-CN" b="0" i="1" dirty="0" smtClean="0">
                            <a:latin typeface="Cambria Math" panose="02040503050406030204" pitchFamily="18" charset="0"/>
                            <a:ea typeface="黑体" pitchFamily="2" charset="-122"/>
                          </a:rPr>
                          <m:t>𝑢</m:t>
                        </m:r>
                        <m:r>
                          <a:rPr lang="en-US" altLang="zh-CN" b="0" i="1" dirty="0" smtClean="0">
                            <a:latin typeface="Cambria Math" panose="02040503050406030204" pitchFamily="18" charset="0"/>
                            <a:ea typeface="黑体" pitchFamily="2" charset="-122"/>
                          </a:rPr>
                          <m:t>,</m:t>
                        </m:r>
                        <m:r>
                          <a:rPr lang="zh-CN" altLang="en-US" b="0" i="1" dirty="0" smtClean="0">
                            <a:latin typeface="Cambria Math" panose="02040503050406030204" pitchFamily="18" charset="0"/>
                            <a:ea typeface="黑体" pitchFamily="2" charset="-122"/>
                          </a:rPr>
                          <m:t> </m:t>
                        </m:r>
                        <m:r>
                          <a:rPr lang="en-US" altLang="zh-CN" b="0" i="1" dirty="0" smtClean="0">
                            <a:latin typeface="Cambria Math" panose="02040503050406030204" pitchFamily="18" charset="0"/>
                            <a:ea typeface="黑体" pitchFamily="2" charset="-122"/>
                          </a:rPr>
                          <m:t>𝑣</m:t>
                        </m:r>
                      </m:e>
                    </m:d>
                    <m:r>
                      <a:rPr lang="en-US" altLang="zh-CN" b="0" i="1" dirty="0" smtClean="0">
                        <a:latin typeface="Cambria Math" panose="02040503050406030204" pitchFamily="18" charset="0"/>
                        <a:ea typeface="黑体" pitchFamily="2" charset="-122"/>
                      </a:rPr>
                      <m:t>∈</m:t>
                    </m:r>
                    <m:r>
                      <a:rPr lang="en-US" altLang="zh-CN" b="0" i="1" dirty="0" smtClean="0">
                        <a:latin typeface="Cambria Math" panose="02040503050406030204" pitchFamily="18" charset="0"/>
                        <a:ea typeface="黑体" pitchFamily="2" charset="-122"/>
                      </a:rPr>
                      <m:t>𝐸</m:t>
                    </m:r>
                    <m:r>
                      <a:rPr lang="en-US" altLang="zh-CN" b="0" i="1" dirty="0" smtClean="0">
                        <a:latin typeface="Cambria Math" panose="02040503050406030204" pitchFamily="18" charset="0"/>
                        <a:ea typeface="黑体" pitchFamily="2" charset="-122"/>
                      </a:rPr>
                      <m:t>⇒</m:t>
                    </m:r>
                    <m:r>
                      <a:rPr lang="en-US" altLang="zh-CN" b="0" i="1" dirty="0" smtClean="0">
                        <a:latin typeface="Cambria Math" panose="02040503050406030204" pitchFamily="18" charset="0"/>
                        <a:ea typeface="黑体" pitchFamily="2" charset="-122"/>
                      </a:rPr>
                      <m:t>𝑢</m:t>
                    </m:r>
                    <m:r>
                      <a:rPr lang="en-US" altLang="zh-CN" b="0" i="1" dirty="0" smtClean="0">
                        <a:latin typeface="Cambria Math" panose="02040503050406030204" pitchFamily="18" charset="0"/>
                        <a:ea typeface="黑体" pitchFamily="2" charset="-122"/>
                      </a:rPr>
                      <m:t>∈</m:t>
                    </m:r>
                    <m:sSup>
                      <m:sSupPr>
                        <m:ctrlPr>
                          <a:rPr lang="en-US" altLang="zh-CN" b="0" i="1" dirty="0" smtClean="0">
                            <a:latin typeface="Cambria Math" panose="02040503050406030204" pitchFamily="18" charset="0"/>
                            <a:ea typeface="黑体" pitchFamily="2" charset="-122"/>
                          </a:rPr>
                        </m:ctrlPr>
                      </m:sSupPr>
                      <m:e>
                        <m:r>
                          <a:rPr lang="en-US" altLang="zh-CN" b="0" i="1" dirty="0" smtClean="0">
                            <a:latin typeface="Cambria Math" panose="02040503050406030204" pitchFamily="18" charset="0"/>
                            <a:ea typeface="黑体" pitchFamily="2" charset="-122"/>
                          </a:rPr>
                          <m:t>𝑉</m:t>
                        </m:r>
                      </m:e>
                      <m:sup>
                        <m:r>
                          <a:rPr lang="en-US" altLang="zh-CN" b="0" i="1" dirty="0" smtClean="0">
                            <a:latin typeface="Cambria Math" panose="02040503050406030204" pitchFamily="18" charset="0"/>
                            <a:ea typeface="黑体" pitchFamily="2" charset="-122"/>
                          </a:rPr>
                          <m:t>′</m:t>
                        </m:r>
                      </m:sup>
                    </m:sSup>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𝑣</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𝑉</m:t>
                    </m:r>
                    <m:r>
                      <a:rPr lang="en-US" altLang="zh-CN" b="0" i="1" dirty="0" smtClean="0">
                        <a:latin typeface="Cambria Math" panose="02040503050406030204" pitchFamily="18" charset="0"/>
                        <a:ea typeface="Cambria Math" panose="02040503050406030204" pitchFamily="18" charset="0"/>
                      </a:rPr>
                      <m:t>′</m:t>
                    </m:r>
                  </m:oMath>
                </a14:m>
                <a:r>
                  <a:rPr lang="en-US" altLang="zh-CN" dirty="0">
                    <a:latin typeface="Arial" charset="0"/>
                    <a:ea typeface="黑体" pitchFamily="2" charset="-122"/>
                  </a:rPr>
                  <a:t>.</a:t>
                </a:r>
              </a:p>
              <a:p>
                <a:pPr lvl="1"/>
                <a:endParaRPr lang="en-US" altLang="zh-CN" dirty="0">
                  <a:latin typeface="Arial" charset="0"/>
                  <a:ea typeface="黑体" pitchFamily="2" charset="-122"/>
                </a:endParaRPr>
              </a:p>
              <a:p>
                <a:r>
                  <a:rPr lang="zh-CN" altLang="en-US" dirty="0">
                    <a:latin typeface="SimHei" panose="02010609060101010101" pitchFamily="49" charset="-122"/>
                    <a:ea typeface="SimHei" panose="02010609060101010101" pitchFamily="49" charset="-122"/>
                  </a:rPr>
                  <a:t>集合覆盖问题</a:t>
                </a:r>
                <a:endParaRPr lang="en-US" altLang="zh-CN" dirty="0">
                  <a:latin typeface="SimHei" panose="02010609060101010101" pitchFamily="49" charset="-122"/>
                  <a:ea typeface="SimHei" panose="02010609060101010101" pitchFamily="49" charset="-122"/>
                </a:endParaRPr>
              </a:p>
              <a:p>
                <a:pPr lvl="1"/>
                <a:r>
                  <a:rPr lang="zh-CN" altLang="en-US" dirty="0">
                    <a:latin typeface="SimHei" panose="02010609060101010101" pitchFamily="49" charset="-122"/>
                    <a:ea typeface="SimHei" panose="02010609060101010101" pitchFamily="49" charset="-122"/>
                  </a:rPr>
                  <a:t>给定集合</a:t>
                </a:r>
                <a14:m>
                  <m:oMath xmlns:m="http://schemas.openxmlformats.org/officeDocument/2006/math">
                    <m:r>
                      <a:rPr lang="en-US" altLang="zh-CN" b="0" i="1" smtClean="0">
                        <a:latin typeface="Cambria Math" panose="02040503050406030204" pitchFamily="18" charset="0"/>
                        <a:ea typeface="SimHei" panose="02010609060101010101" pitchFamily="49" charset="-122"/>
                      </a:rPr>
                      <m:t>𝑆</m:t>
                    </m:r>
                    <m:r>
                      <a:rPr lang="en-US" altLang="zh-CN" b="0" i="1" smtClean="0">
                        <a:latin typeface="Cambria Math" panose="02040503050406030204" pitchFamily="18" charset="0"/>
                        <a:ea typeface="SimHei" panose="02010609060101010101" pitchFamily="49" charset="-122"/>
                      </a:rPr>
                      <m:t>=</m:t>
                    </m:r>
                    <m:d>
                      <m:dPr>
                        <m:begChr m:val="{"/>
                        <m:endChr m:val="}"/>
                        <m:ctrlPr>
                          <a:rPr lang="en-US" altLang="zh-CN" b="0" i="1" smtClean="0">
                            <a:latin typeface="Cambria Math" panose="02040503050406030204" pitchFamily="18" charset="0"/>
                            <a:ea typeface="SimHei" panose="02010609060101010101" pitchFamily="49" charset="-122"/>
                          </a:rPr>
                        </m:ctrlPr>
                      </m:dPr>
                      <m:e>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𝑠</m:t>
                            </m:r>
                          </m:e>
                          <m:sub>
                            <m:r>
                              <a:rPr lang="en-US" altLang="zh-CN" b="0" i="1" smtClean="0">
                                <a:latin typeface="Cambria Math" panose="02040503050406030204" pitchFamily="18" charset="0"/>
                                <a:ea typeface="SimHei" panose="02010609060101010101" pitchFamily="49" charset="-122"/>
                              </a:rPr>
                              <m:t>1</m:t>
                            </m:r>
                          </m:sub>
                        </m:sSub>
                        <m:r>
                          <a:rPr lang="en-US" altLang="zh-CN" b="0" i="1" smtClean="0">
                            <a:latin typeface="Cambria Math" panose="02040503050406030204" pitchFamily="18" charset="0"/>
                            <a:ea typeface="SimHei" panose="02010609060101010101" pitchFamily="49" charset="-122"/>
                          </a:rPr>
                          <m:t>,</m:t>
                        </m:r>
                        <m:r>
                          <a:rPr lang="zh-CN" altLang="en-US" b="0" i="1" smtClean="0">
                            <a:latin typeface="Cambria Math" panose="02040503050406030204" pitchFamily="18" charset="0"/>
                            <a:ea typeface="SimHei" panose="02010609060101010101" pitchFamily="49" charset="-122"/>
                          </a:rPr>
                          <m:t> </m:t>
                        </m:r>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𝑠</m:t>
                            </m:r>
                          </m:e>
                          <m:sub>
                            <m:r>
                              <a:rPr lang="en-US" altLang="zh-CN" b="0" i="1" smtClean="0">
                                <a:latin typeface="Cambria Math" panose="02040503050406030204" pitchFamily="18" charset="0"/>
                                <a:ea typeface="SimHei" panose="02010609060101010101" pitchFamily="49" charset="-122"/>
                              </a:rPr>
                              <m:t>2</m:t>
                            </m:r>
                          </m:sub>
                        </m:sSub>
                        <m:r>
                          <a:rPr lang="en-US" altLang="zh-CN" b="0" i="1" smtClean="0">
                            <a:latin typeface="Cambria Math" panose="02040503050406030204" pitchFamily="18" charset="0"/>
                            <a:ea typeface="SimHei" panose="02010609060101010101" pitchFamily="49" charset="-122"/>
                          </a:rPr>
                          <m:t>,…,</m:t>
                        </m:r>
                        <m:r>
                          <a:rPr lang="zh-CN" altLang="en-US" b="0" i="1" smtClean="0">
                            <a:latin typeface="Cambria Math" panose="02040503050406030204" pitchFamily="18" charset="0"/>
                            <a:ea typeface="SimHei" panose="02010609060101010101" pitchFamily="49" charset="-122"/>
                          </a:rPr>
                          <m:t> </m:t>
                        </m:r>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𝑠</m:t>
                            </m:r>
                          </m:e>
                          <m:sub>
                            <m:r>
                              <a:rPr lang="en-US" altLang="zh-CN" b="0" i="1" smtClean="0">
                                <a:latin typeface="Cambria Math" panose="02040503050406030204" pitchFamily="18" charset="0"/>
                                <a:ea typeface="SimHei" panose="02010609060101010101" pitchFamily="49" charset="-122"/>
                              </a:rPr>
                              <m:t>𝑛</m:t>
                            </m:r>
                          </m:sub>
                        </m:sSub>
                      </m:e>
                    </m:d>
                    <m:r>
                      <a:rPr lang="en-US" altLang="zh-CN" b="0" i="1" smtClean="0">
                        <a:latin typeface="Cambria Math" panose="02040503050406030204" pitchFamily="18" charset="0"/>
                        <a:ea typeface="SimHei" panose="02010609060101010101" pitchFamily="49" charset="-122"/>
                      </a:rPr>
                      <m:t>,</m:t>
                    </m:r>
                    <m:r>
                      <a:rPr lang="zh-CN" altLang="en-US" b="0" i="1" smtClean="0">
                        <a:latin typeface="Cambria Math" panose="02040503050406030204" pitchFamily="18" charset="0"/>
                        <a:ea typeface="SimHei" panose="02010609060101010101" pitchFamily="49" charset="-122"/>
                      </a:rPr>
                      <m:t> </m:t>
                    </m:r>
                    <m:r>
                      <a:rPr lang="en-US" altLang="zh-CN" b="0" i="1" smtClean="0">
                        <a:latin typeface="Cambria Math" panose="02040503050406030204" pitchFamily="18" charset="0"/>
                        <a:ea typeface="SimHei" panose="02010609060101010101" pitchFamily="49" charset="-122"/>
                      </a:rPr>
                      <m:t>𝐶</m:t>
                    </m:r>
                    <m:r>
                      <a:rPr lang="en-US" altLang="zh-CN" b="0" i="1" smtClean="0">
                        <a:latin typeface="Cambria Math" panose="02040503050406030204" pitchFamily="18" charset="0"/>
                        <a:ea typeface="SimHei" panose="02010609060101010101" pitchFamily="49" charset="-122"/>
                      </a:rPr>
                      <m:t>=</m:t>
                    </m:r>
                    <m:d>
                      <m:dPr>
                        <m:begChr m:val="{"/>
                        <m:endChr m:val="}"/>
                        <m:ctrlPr>
                          <a:rPr lang="en-US" altLang="zh-CN" b="0" i="1" smtClean="0">
                            <a:latin typeface="Cambria Math" panose="02040503050406030204" pitchFamily="18" charset="0"/>
                            <a:ea typeface="SimHei" panose="02010609060101010101" pitchFamily="49" charset="-122"/>
                          </a:rPr>
                        </m:ctrlPr>
                      </m:dPr>
                      <m:e>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𝑐</m:t>
                            </m:r>
                          </m:e>
                          <m:sub>
                            <m:r>
                              <a:rPr lang="en-US" altLang="zh-CN" b="0" i="1" smtClean="0">
                                <a:latin typeface="Cambria Math" panose="02040503050406030204" pitchFamily="18" charset="0"/>
                                <a:ea typeface="SimHei" panose="02010609060101010101" pitchFamily="49" charset="-122"/>
                              </a:rPr>
                              <m:t>1</m:t>
                            </m:r>
                          </m:sub>
                        </m:sSub>
                        <m:r>
                          <a:rPr lang="en-US" altLang="zh-CN" b="0" i="1" smtClean="0">
                            <a:latin typeface="Cambria Math" panose="02040503050406030204" pitchFamily="18" charset="0"/>
                            <a:ea typeface="SimHei" panose="02010609060101010101" pitchFamily="49" charset="-122"/>
                          </a:rPr>
                          <m:t>,</m:t>
                        </m:r>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𝑐</m:t>
                            </m:r>
                          </m:e>
                          <m:sub>
                            <m:r>
                              <a:rPr lang="en-US" altLang="zh-CN" b="0" i="1" smtClean="0">
                                <a:latin typeface="Cambria Math" panose="02040503050406030204" pitchFamily="18" charset="0"/>
                                <a:ea typeface="SimHei" panose="02010609060101010101" pitchFamily="49" charset="-122"/>
                              </a:rPr>
                              <m:t>2</m:t>
                            </m:r>
                          </m:sub>
                        </m:sSub>
                        <m:r>
                          <a:rPr lang="en-US" altLang="zh-CN" b="0" i="1" smtClean="0">
                            <a:latin typeface="Cambria Math" panose="02040503050406030204" pitchFamily="18" charset="0"/>
                            <a:ea typeface="SimHei" panose="02010609060101010101" pitchFamily="49" charset="-122"/>
                          </a:rPr>
                          <m:t>,…,</m:t>
                        </m:r>
                        <m:r>
                          <a:rPr lang="zh-CN" altLang="en-US" b="0" i="1" smtClean="0">
                            <a:latin typeface="Cambria Math" panose="02040503050406030204" pitchFamily="18" charset="0"/>
                            <a:ea typeface="SimHei" panose="02010609060101010101" pitchFamily="49" charset="-122"/>
                          </a:rPr>
                          <m:t> </m:t>
                        </m:r>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𝑐</m:t>
                            </m:r>
                          </m:e>
                          <m:sub>
                            <m:r>
                              <a:rPr lang="en-US" altLang="zh-CN" b="0" i="1" smtClean="0">
                                <a:latin typeface="Cambria Math" panose="02040503050406030204" pitchFamily="18" charset="0"/>
                                <a:ea typeface="SimHei" panose="02010609060101010101" pitchFamily="49" charset="-122"/>
                              </a:rPr>
                              <m:t>𝑚</m:t>
                            </m:r>
                          </m:sub>
                        </m:sSub>
                      </m:e>
                    </m:d>
                  </m:oMath>
                </a14:m>
                <a:r>
                  <a:rPr lang="zh-CN" altLang="en-US" dirty="0">
                    <a:latin typeface="SimHei" panose="02010609060101010101" pitchFamily="49" charset="-122"/>
                    <a:ea typeface="SimHei" panose="02010609060101010101" pitchFamily="49" charset="-122"/>
                  </a:rPr>
                  <a:t>，其中</a:t>
                </a:r>
                <a14:m>
                  <m:oMath xmlns:m="http://schemas.openxmlformats.org/officeDocument/2006/math">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𝑐</m:t>
                        </m:r>
                      </m:e>
                      <m:sub>
                        <m:r>
                          <a:rPr lang="en-US" altLang="zh-CN" b="0" i="1" smtClean="0">
                            <a:latin typeface="Cambria Math" panose="02040503050406030204" pitchFamily="18" charset="0"/>
                            <a:ea typeface="SimHei" panose="02010609060101010101" pitchFamily="49" charset="-122"/>
                          </a:rPr>
                          <m:t>𝑖</m:t>
                        </m:r>
                      </m:sub>
                    </m:sSub>
                    <m:r>
                      <a:rPr lang="en-US" altLang="zh-CN" b="0" i="1" smtClean="0">
                        <a:latin typeface="Cambria Math" panose="02040503050406030204" pitchFamily="18" charset="0"/>
                        <a:ea typeface="SimHei" panose="02010609060101010101" pitchFamily="49" charset="-122"/>
                      </a:rPr>
                      <m:t>⊆</m:t>
                    </m:r>
                    <m:r>
                      <a:rPr lang="en-US" altLang="zh-CN" b="0" i="1" smtClean="0">
                        <a:latin typeface="Cambria Math" panose="02040503050406030204" pitchFamily="18" charset="0"/>
                        <a:ea typeface="SimHei" panose="02010609060101010101" pitchFamily="49" charset="-122"/>
                      </a:rPr>
                      <m:t>𝑆</m:t>
                    </m:r>
                  </m:oMath>
                </a14:m>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判断是否存在</a:t>
                </a:r>
                <a14:m>
                  <m:oMath xmlns:m="http://schemas.openxmlformats.org/officeDocument/2006/math">
                    <m:sSup>
                      <m:sSupPr>
                        <m:ctrlPr>
                          <a:rPr lang="en-US" altLang="zh-CN" b="0" i="1" smtClean="0">
                            <a:latin typeface="Cambria Math" panose="02040503050406030204" pitchFamily="18" charset="0"/>
                            <a:ea typeface="SimHei" panose="02010609060101010101" pitchFamily="49" charset="-122"/>
                          </a:rPr>
                        </m:ctrlPr>
                      </m:sSupPr>
                      <m:e>
                        <m:r>
                          <a:rPr lang="en-US" altLang="zh-CN" b="0" i="1" smtClean="0">
                            <a:latin typeface="Cambria Math" panose="02040503050406030204" pitchFamily="18" charset="0"/>
                            <a:ea typeface="SimHei" panose="02010609060101010101" pitchFamily="49" charset="-122"/>
                          </a:rPr>
                          <m:t>𝐶</m:t>
                        </m:r>
                      </m:e>
                      <m:sup>
                        <m:r>
                          <a:rPr lang="en-US" altLang="zh-CN" b="0" i="1" smtClean="0">
                            <a:latin typeface="Cambria Math" panose="02040503050406030204" pitchFamily="18" charset="0"/>
                            <a:ea typeface="SimHei" panose="02010609060101010101" pitchFamily="49" charset="-122"/>
                          </a:rPr>
                          <m:t>′</m:t>
                        </m:r>
                      </m:sup>
                    </m:sSup>
                    <m:r>
                      <a:rPr lang="en-US" altLang="zh-CN" b="0" i="1" smtClean="0">
                        <a:latin typeface="Cambria Math" panose="02040503050406030204" pitchFamily="18" charset="0"/>
                        <a:ea typeface="SimHei" panose="02010609060101010101" pitchFamily="49" charset="-122"/>
                      </a:rPr>
                      <m:t>⊆</m:t>
                    </m:r>
                    <m:r>
                      <a:rPr lang="en-US" altLang="zh-CN" b="0" i="1" smtClean="0">
                        <a:latin typeface="Cambria Math" panose="02040503050406030204" pitchFamily="18" charset="0"/>
                        <a:ea typeface="SimHei" panose="02010609060101010101" pitchFamily="49" charset="-122"/>
                      </a:rPr>
                      <m:t>𝐶</m:t>
                    </m:r>
                    <m:r>
                      <a:rPr lang="en-US" altLang="zh-CN" b="0" i="1" smtClean="0">
                        <a:latin typeface="Cambria Math" panose="02040503050406030204" pitchFamily="18" charset="0"/>
                        <a:ea typeface="SimHei" panose="02010609060101010101" pitchFamily="49" charset="-122"/>
                      </a:rPr>
                      <m:t>,</m:t>
                    </m:r>
                    <m:r>
                      <a:rPr lang="zh-CN" altLang="en-US" b="0" i="1" smtClean="0">
                        <a:latin typeface="Cambria Math" panose="02040503050406030204" pitchFamily="18" charset="0"/>
                        <a:ea typeface="SimHei" panose="02010609060101010101" pitchFamily="49" charset="-122"/>
                      </a:rPr>
                      <m:t> </m:t>
                    </m:r>
                    <m:d>
                      <m:dPr>
                        <m:begChr m:val="|"/>
                        <m:endChr m:val="|"/>
                        <m:ctrlPr>
                          <a:rPr lang="en-US" altLang="zh-CN" b="0" i="1" smtClean="0">
                            <a:latin typeface="Cambria Math" panose="02040503050406030204" pitchFamily="18" charset="0"/>
                            <a:ea typeface="SimHei" panose="02010609060101010101" pitchFamily="49" charset="-122"/>
                          </a:rPr>
                        </m:ctrlPr>
                      </m:dPr>
                      <m:e>
                        <m:sSup>
                          <m:sSupPr>
                            <m:ctrlPr>
                              <a:rPr lang="en-US" altLang="zh-CN" b="0" i="1" smtClean="0">
                                <a:latin typeface="Cambria Math" panose="02040503050406030204" pitchFamily="18" charset="0"/>
                                <a:ea typeface="SimHei" panose="02010609060101010101" pitchFamily="49" charset="-122"/>
                              </a:rPr>
                            </m:ctrlPr>
                          </m:sSupPr>
                          <m:e>
                            <m:r>
                              <a:rPr lang="en-US" altLang="zh-CN" b="0" i="1" smtClean="0">
                                <a:latin typeface="Cambria Math" panose="02040503050406030204" pitchFamily="18" charset="0"/>
                                <a:ea typeface="SimHei" panose="02010609060101010101" pitchFamily="49" charset="-122"/>
                              </a:rPr>
                              <m:t>𝐶</m:t>
                            </m:r>
                          </m:e>
                          <m:sup>
                            <m:r>
                              <a:rPr lang="en-US" altLang="zh-CN" b="0" i="1" smtClean="0">
                                <a:latin typeface="Cambria Math" panose="02040503050406030204" pitchFamily="18" charset="0"/>
                                <a:ea typeface="SimHei" panose="02010609060101010101" pitchFamily="49" charset="-122"/>
                              </a:rPr>
                              <m:t>′</m:t>
                            </m:r>
                          </m:sup>
                        </m:sSup>
                      </m:e>
                    </m:d>
                    <m:r>
                      <a:rPr lang="en-US" altLang="zh-CN" b="0" i="1" smtClean="0">
                        <a:latin typeface="Cambria Math" panose="02040503050406030204" pitchFamily="18" charset="0"/>
                        <a:ea typeface="SimHei" panose="02010609060101010101" pitchFamily="49" charset="-122"/>
                      </a:rPr>
                      <m:t>≤</m:t>
                    </m:r>
                    <m:r>
                      <a:rPr lang="en-US" altLang="zh-CN" b="0" i="1" smtClean="0">
                        <a:latin typeface="Cambria Math" panose="02040503050406030204" pitchFamily="18" charset="0"/>
                        <a:ea typeface="SimHei" panose="02010609060101010101" pitchFamily="49" charset="-122"/>
                      </a:rPr>
                      <m:t>𝑘</m:t>
                    </m:r>
                  </m:oMath>
                </a14:m>
                <a:r>
                  <a:rPr lang="zh-CN" altLang="en-US" dirty="0">
                    <a:latin typeface="SimHei" panose="02010609060101010101" pitchFamily="49" charset="-122"/>
                    <a:ea typeface="SimHei" panose="02010609060101010101" pitchFamily="49" charset="-122"/>
                  </a:rPr>
                  <a:t>，使得</a:t>
                </a:r>
                <a14:m>
                  <m:oMath xmlns:m="http://schemas.openxmlformats.org/officeDocument/2006/math">
                    <m:sSub>
                      <m:sSubPr>
                        <m:ctrlPr>
                          <a:rPr lang="en-US" altLang="zh-CN" b="0" i="1" smtClean="0">
                            <a:latin typeface="Cambria Math" panose="02040503050406030204" pitchFamily="18" charset="0"/>
                            <a:ea typeface="SimHei" panose="02010609060101010101" pitchFamily="49" charset="-122"/>
                          </a:rPr>
                        </m:ctrlPr>
                      </m:sSubPr>
                      <m:e>
                        <m:r>
                          <a:rPr lang="zh-CN" altLang="en-US" i="1" smtClean="0">
                            <a:latin typeface="Cambria Math" panose="02040503050406030204" pitchFamily="18" charset="0"/>
                            <a:ea typeface="SimHei" panose="02010609060101010101" pitchFamily="49" charset="-122"/>
                          </a:rPr>
                          <m:t>∪</m:t>
                        </m:r>
                      </m:e>
                      <m:sub>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𝑐</m:t>
                            </m:r>
                          </m:e>
                          <m:sub>
                            <m:r>
                              <a:rPr lang="en-US" altLang="zh-CN" b="0" i="1" smtClean="0">
                                <a:latin typeface="Cambria Math" panose="02040503050406030204" pitchFamily="18" charset="0"/>
                                <a:ea typeface="SimHei" panose="02010609060101010101" pitchFamily="49" charset="-122"/>
                              </a:rPr>
                              <m:t>𝑗</m:t>
                            </m:r>
                          </m:sub>
                        </m:sSub>
                        <m:r>
                          <a:rPr lang="en-US" altLang="zh-CN" b="0" i="1" smtClean="0">
                            <a:latin typeface="Cambria Math" panose="02040503050406030204" pitchFamily="18" charset="0"/>
                            <a:ea typeface="SimHei" panose="02010609060101010101" pitchFamily="49" charset="-122"/>
                          </a:rPr>
                          <m:t>∈</m:t>
                        </m:r>
                        <m:r>
                          <a:rPr lang="en-US" altLang="zh-CN" b="0" i="1" smtClean="0">
                            <a:latin typeface="Cambria Math" panose="02040503050406030204" pitchFamily="18" charset="0"/>
                            <a:ea typeface="SimHei" panose="02010609060101010101" pitchFamily="49" charset="-122"/>
                          </a:rPr>
                          <m:t>𝐶</m:t>
                        </m:r>
                        <m:r>
                          <a:rPr lang="en-US" altLang="zh-CN" b="0" i="1" smtClean="0">
                            <a:latin typeface="Cambria Math" panose="02040503050406030204" pitchFamily="18" charset="0"/>
                            <a:ea typeface="SimHei" panose="02010609060101010101" pitchFamily="49" charset="-122"/>
                          </a:rPr>
                          <m:t>′</m:t>
                        </m:r>
                      </m:sub>
                    </m:sSub>
                    <m:sSub>
                      <m:sSubPr>
                        <m:ctrlPr>
                          <a:rPr lang="en-US" altLang="zh-CN" b="0" i="1" smtClean="0">
                            <a:latin typeface="Cambria Math" panose="02040503050406030204" pitchFamily="18" charset="0"/>
                            <a:ea typeface="SimHei" panose="02010609060101010101" pitchFamily="49" charset="-122"/>
                          </a:rPr>
                        </m:ctrlPr>
                      </m:sSubPr>
                      <m:e>
                        <m:r>
                          <a:rPr lang="en-US" altLang="zh-CN" b="0" i="1" smtClean="0">
                            <a:latin typeface="Cambria Math" panose="02040503050406030204" pitchFamily="18" charset="0"/>
                            <a:ea typeface="SimHei" panose="02010609060101010101" pitchFamily="49" charset="-122"/>
                          </a:rPr>
                          <m:t>𝑐</m:t>
                        </m:r>
                      </m:e>
                      <m:sub>
                        <m:r>
                          <a:rPr lang="en-US" altLang="zh-CN" b="0" i="1" smtClean="0">
                            <a:latin typeface="Cambria Math" panose="02040503050406030204" pitchFamily="18" charset="0"/>
                            <a:ea typeface="SimHei" panose="02010609060101010101" pitchFamily="49" charset="-122"/>
                          </a:rPr>
                          <m:t>𝑗</m:t>
                        </m:r>
                      </m:sub>
                    </m:sSub>
                    <m:r>
                      <a:rPr lang="en-US" altLang="zh-CN" b="0" i="1" smtClean="0">
                        <a:latin typeface="Cambria Math" panose="02040503050406030204" pitchFamily="18" charset="0"/>
                        <a:ea typeface="SimHei" panose="02010609060101010101" pitchFamily="49" charset="-122"/>
                      </a:rPr>
                      <m:t>=</m:t>
                    </m:r>
                    <m:r>
                      <a:rPr lang="en-US" altLang="zh-CN" b="0" i="1" smtClean="0">
                        <a:latin typeface="Cambria Math" panose="02040503050406030204" pitchFamily="18" charset="0"/>
                        <a:ea typeface="SimHei" panose="02010609060101010101" pitchFamily="49" charset="-122"/>
                      </a:rPr>
                      <m:t>𝑆</m:t>
                    </m:r>
                  </m:oMath>
                </a14:m>
                <a:r>
                  <a:rPr lang="en-US" altLang="zh-CN" dirty="0">
                    <a:latin typeface="SimHei" panose="02010609060101010101" pitchFamily="49" charset="-122"/>
                    <a:ea typeface="SimHei" panose="02010609060101010101" pitchFamily="49"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8438" y="1836135"/>
                <a:ext cx="11175124" cy="4351338"/>
              </a:xfrm>
              <a:blipFill>
                <a:blip r:embed="rId2"/>
                <a:stretch>
                  <a:fillRect l="-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4980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描述已自动生成">
            <a:extLst>
              <a:ext uri="{FF2B5EF4-FFF2-40B4-BE49-F238E27FC236}">
                <a16:creationId xmlns:a16="http://schemas.microsoft.com/office/drawing/2014/main" id="{ADC2C329-1256-8E47-B408-5B584F5D65A4}"/>
              </a:ext>
            </a:extLst>
          </p:cNvPr>
          <p:cNvPicPr>
            <a:picLocks noGrp="1" noChangeAspect="1"/>
          </p:cNvPicPr>
          <p:nvPr>
            <p:ph idx="1"/>
          </p:nvPr>
        </p:nvPicPr>
        <p:blipFill>
          <a:blip r:embed="rId2"/>
          <a:stretch>
            <a:fillRect/>
          </a:stretch>
        </p:blipFill>
        <p:spPr>
          <a:xfrm>
            <a:off x="917161" y="188841"/>
            <a:ext cx="10188161" cy="6671435"/>
          </a:xfrm>
        </p:spPr>
      </p:pic>
    </p:spTree>
    <p:extLst>
      <p:ext uri="{BB962C8B-B14F-4D97-AF65-F5344CB8AC3E}">
        <p14:creationId xmlns:p14="http://schemas.microsoft.com/office/powerpoint/2010/main" val="107899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38200" y="135085"/>
            <a:ext cx="10515600" cy="1325563"/>
          </a:xfrm>
        </p:spPr>
        <p:txBody>
          <a:bodyPr/>
          <a:lstStyle/>
          <a:p>
            <a:pPr eaLnBrk="1" hangingPunct="1"/>
            <a:r>
              <a:rPr lang="zh-CN" altLang="en-US" dirty="0"/>
              <a:t>几个概念</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1" name="Rectangle 2"/>
          <p:cNvSpPr txBox="1">
            <a:spLocks noChangeArrowheads="1"/>
          </p:cNvSpPr>
          <p:nvPr/>
        </p:nvSpPr>
        <p:spPr bwMode="auto">
          <a:xfrm>
            <a:off x="1847528" y="2998304"/>
            <a:ext cx="799288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NP-complete problem</a:t>
            </a:r>
            <a:r>
              <a:rPr lang="zh-CN" altLang="en-US" sz="2800" b="1" kern="0" dirty="0">
                <a:solidFill>
                  <a:srgbClr val="FF0000"/>
                </a:solidFill>
                <a:latin typeface="+mj-lt"/>
                <a:ea typeface="+mj-ea"/>
                <a:cs typeface="+mj-cs"/>
              </a:rPr>
              <a:t>：</a:t>
            </a:r>
            <a:endParaRPr lang="zh-CN" altLang="zh-CN" sz="2800" b="1" kern="0" dirty="0">
              <a:solidFill>
                <a:srgbClr val="FF0000"/>
              </a:solidFill>
              <a:latin typeface="+mj-lt"/>
              <a:ea typeface="+mj-ea"/>
              <a:cs typeface="+mj-cs"/>
            </a:endParaRPr>
          </a:p>
        </p:txBody>
      </p:sp>
      <p:sp>
        <p:nvSpPr>
          <p:cNvPr id="12" name="Rectangle 2"/>
          <p:cNvSpPr txBox="1">
            <a:spLocks noChangeArrowheads="1"/>
          </p:cNvSpPr>
          <p:nvPr/>
        </p:nvSpPr>
        <p:spPr bwMode="auto">
          <a:xfrm>
            <a:off x="1847528" y="4653136"/>
            <a:ext cx="511256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NP-hard problem</a:t>
            </a:r>
            <a:endParaRPr lang="zh-CN" altLang="zh-CN" sz="2800" b="1" kern="0" dirty="0">
              <a:solidFill>
                <a:srgbClr val="FF0000"/>
              </a:solidFill>
              <a:latin typeface="+mj-lt"/>
              <a:ea typeface="+mj-ea"/>
              <a:cs typeface="+mj-cs"/>
            </a:endParaRPr>
          </a:p>
        </p:txBody>
      </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3401615" y="3717032"/>
            <a:ext cx="3147393"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①该问题是一个</a:t>
            </a:r>
            <a:r>
              <a:rPr lang="en-US" altLang="zh-CN" sz="2000" b="1" kern="0" dirty="0">
                <a:solidFill>
                  <a:srgbClr val="FF0000"/>
                </a:solidFill>
                <a:latin typeface="+mj-lt"/>
                <a:ea typeface="+mj-ea"/>
                <a:cs typeface="+mj-cs"/>
              </a:rPr>
              <a:t>NP</a:t>
            </a:r>
            <a:r>
              <a:rPr lang="zh-CN" altLang="en-US" sz="2000" b="1" kern="0" dirty="0">
                <a:solidFill>
                  <a:srgbClr val="FF0000"/>
                </a:solidFill>
                <a:latin typeface="+mj-lt"/>
                <a:ea typeface="+mj-ea"/>
                <a:cs typeface="+mj-cs"/>
              </a:rPr>
              <a:t>问题</a:t>
            </a:r>
            <a:endParaRPr lang="zh-CN" altLang="zh-CN" sz="2000" b="1" kern="0" dirty="0">
              <a:solidFill>
                <a:srgbClr val="FF0000"/>
              </a:solidFill>
              <a:latin typeface="+mj-lt"/>
              <a:ea typeface="+mj-ea"/>
              <a:cs typeface="+mj-cs"/>
            </a:endParaRPr>
          </a:p>
        </p:txBody>
      </p:sp>
      <p:sp>
        <p:nvSpPr>
          <p:cNvPr id="29" name="Rectangle 2"/>
          <p:cNvSpPr txBox="1">
            <a:spLocks noChangeArrowheads="1"/>
          </p:cNvSpPr>
          <p:nvPr/>
        </p:nvSpPr>
        <p:spPr bwMode="auto">
          <a:xfrm>
            <a:off x="3397796" y="4221088"/>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②所有的</a:t>
            </a:r>
            <a:r>
              <a:rPr lang="en-US" altLang="zh-CN" sz="2000" b="1" kern="0" dirty="0">
                <a:solidFill>
                  <a:srgbClr val="FF0000"/>
                </a:solidFill>
                <a:latin typeface="+mj-lt"/>
                <a:ea typeface="+mj-ea"/>
                <a:cs typeface="+mj-cs"/>
              </a:rPr>
              <a:t>NP</a:t>
            </a:r>
            <a:r>
              <a:rPr lang="zh-CN" altLang="en-US" sz="2000" b="1" kern="0" dirty="0">
                <a:solidFill>
                  <a:srgbClr val="FF0000"/>
                </a:solidFill>
                <a:latin typeface="+mj-lt"/>
                <a:ea typeface="+mj-ea"/>
                <a:cs typeface="+mj-cs"/>
              </a:rPr>
              <a:t>问题都可以</a:t>
            </a:r>
            <a:r>
              <a:rPr lang="zh-CN" altLang="en-US" sz="2400" b="1" kern="0" dirty="0">
                <a:solidFill>
                  <a:srgbClr val="FF0000"/>
                </a:solidFill>
                <a:latin typeface="+mj-lt"/>
                <a:ea typeface="+mj-ea"/>
                <a:cs typeface="+mj-cs"/>
              </a:rPr>
              <a:t>归约</a:t>
            </a:r>
            <a:r>
              <a:rPr lang="zh-CN" altLang="en-US" sz="2000" b="1" kern="0" dirty="0">
                <a:solidFill>
                  <a:srgbClr val="FF0000"/>
                </a:solidFill>
                <a:latin typeface="+mj-lt"/>
                <a:ea typeface="+mj-ea"/>
                <a:cs typeface="+mj-cs"/>
              </a:rPr>
              <a:t>到该问题</a:t>
            </a:r>
            <a:endParaRPr lang="zh-CN" altLang="zh-CN" sz="2000" b="1" kern="0" dirty="0">
              <a:solidFill>
                <a:srgbClr val="FF0000"/>
              </a:solidFill>
              <a:latin typeface="+mj-lt"/>
              <a:ea typeface="+mj-ea"/>
              <a:cs typeface="+mj-cs"/>
            </a:endParaRPr>
          </a:p>
        </p:txBody>
      </p:sp>
      <p:sp>
        <p:nvSpPr>
          <p:cNvPr id="30" name="Rectangle 2"/>
          <p:cNvSpPr txBox="1">
            <a:spLocks noChangeArrowheads="1"/>
          </p:cNvSpPr>
          <p:nvPr/>
        </p:nvSpPr>
        <p:spPr bwMode="auto">
          <a:xfrm>
            <a:off x="3401614" y="5301208"/>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solidFill>
                  <a:srgbClr val="FF0000"/>
                </a:solidFill>
                <a:latin typeface="+mj-lt"/>
                <a:ea typeface="+mj-ea"/>
                <a:cs typeface="+mj-cs"/>
              </a:rPr>
              <a:t>所有的</a:t>
            </a:r>
            <a:r>
              <a:rPr lang="en-US" altLang="zh-CN" sz="2000" b="1" kern="0" dirty="0">
                <a:solidFill>
                  <a:srgbClr val="FF0000"/>
                </a:solidFill>
                <a:latin typeface="+mj-lt"/>
                <a:ea typeface="+mj-ea"/>
                <a:cs typeface="+mj-cs"/>
              </a:rPr>
              <a:t>NP</a:t>
            </a:r>
            <a:r>
              <a:rPr lang="zh-CN" altLang="en-US" sz="2000" b="1" kern="0" dirty="0">
                <a:solidFill>
                  <a:srgbClr val="FF0000"/>
                </a:solidFill>
                <a:latin typeface="+mj-lt"/>
                <a:ea typeface="+mj-ea"/>
                <a:cs typeface="+mj-cs"/>
              </a:rPr>
              <a:t>问题都可以归约到该问题</a:t>
            </a:r>
            <a:endParaRPr lang="zh-CN" altLang="zh-CN" sz="2000" b="1" kern="0" dirty="0">
              <a:solidFill>
                <a:srgbClr val="FF0000"/>
              </a:solidFill>
              <a:latin typeface="+mj-lt"/>
              <a:ea typeface="+mj-ea"/>
              <a:cs typeface="+mj-cs"/>
            </a:endParaRPr>
          </a:p>
        </p:txBody>
      </p:sp>
      <p:sp>
        <p:nvSpPr>
          <p:cNvPr id="32" name="Rectangle 2"/>
          <p:cNvSpPr txBox="1">
            <a:spLocks noChangeArrowheads="1"/>
          </p:cNvSpPr>
          <p:nvPr/>
        </p:nvSpPr>
        <p:spPr bwMode="auto">
          <a:xfrm>
            <a:off x="3401614" y="5733256"/>
            <a:ext cx="7374906"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000" b="1" kern="0" dirty="0">
                <a:solidFill>
                  <a:srgbClr val="FF0000"/>
                </a:solidFill>
                <a:latin typeface="+mj-lt"/>
                <a:ea typeface="+mj-ea"/>
                <a:cs typeface="+mj-cs"/>
              </a:rPr>
              <a:t>At least as hard as the hardest problems in NP problem</a:t>
            </a:r>
          </a:p>
          <a:p>
            <a:pPr fontAlgn="base">
              <a:spcBef>
                <a:spcPct val="0"/>
              </a:spcBef>
              <a:spcAft>
                <a:spcPct val="0"/>
              </a:spcAft>
              <a:defRPr/>
            </a:pPr>
            <a:endParaRPr lang="zh-CN" altLang="zh-CN" sz="2000" b="1" kern="0" dirty="0">
              <a:solidFill>
                <a:srgbClr val="FF0000"/>
              </a:solidFill>
              <a:latin typeface="+mj-lt"/>
              <a:ea typeface="+mj-ea"/>
              <a:cs typeface="+mj-cs"/>
            </a:endParaRPr>
          </a:p>
        </p:txBody>
      </p:sp>
      <p:sp>
        <p:nvSpPr>
          <p:cNvPr id="33" name="Rectangle 2"/>
          <p:cNvSpPr txBox="1">
            <a:spLocks noChangeArrowheads="1"/>
          </p:cNvSpPr>
          <p:nvPr/>
        </p:nvSpPr>
        <p:spPr bwMode="auto">
          <a:xfrm>
            <a:off x="1847528" y="947192"/>
            <a:ext cx="799288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P problem</a:t>
            </a:r>
            <a:r>
              <a:rPr lang="zh-CN" altLang="en-US" sz="2800" b="1" kern="0" dirty="0">
                <a:solidFill>
                  <a:srgbClr val="FF0000"/>
                </a:solidFill>
                <a:latin typeface="+mj-lt"/>
                <a:ea typeface="+mj-ea"/>
                <a:cs typeface="+mj-cs"/>
              </a:rPr>
              <a:t>：</a:t>
            </a:r>
            <a:endParaRPr lang="zh-CN" altLang="zh-CN" sz="2800" b="1" kern="0" dirty="0">
              <a:solidFill>
                <a:srgbClr val="FF0000"/>
              </a:solidFill>
              <a:latin typeface="+mj-lt"/>
              <a:ea typeface="+mj-ea"/>
              <a:cs typeface="+mj-cs"/>
            </a:endParaRPr>
          </a:p>
        </p:txBody>
      </p:sp>
      <p:sp>
        <p:nvSpPr>
          <p:cNvPr id="2" name="矩形 1"/>
          <p:cNvSpPr/>
          <p:nvPr/>
        </p:nvSpPr>
        <p:spPr>
          <a:xfrm>
            <a:off x="3397797" y="1615293"/>
            <a:ext cx="3185487" cy="369332"/>
          </a:xfrm>
          <a:prstGeom prst="rect">
            <a:avLst/>
          </a:prstGeom>
        </p:spPr>
        <p:txBody>
          <a:bodyPr wrap="none">
            <a:spAutoFit/>
          </a:bodyPr>
          <a:lstStyle/>
          <a:p>
            <a:pPr lvl="0">
              <a:defRPr/>
            </a:pPr>
            <a:r>
              <a:rPr lang="zh-CN" altLang="en-US" b="1" kern="0" dirty="0">
                <a:solidFill>
                  <a:srgbClr val="FF0000"/>
                </a:solidFill>
              </a:rPr>
              <a:t>多项式时间内可以求解的问题</a:t>
            </a:r>
            <a:endParaRPr lang="zh-CN" altLang="zh-CN" b="1" kern="0" dirty="0">
              <a:solidFill>
                <a:srgbClr val="FF0000"/>
              </a:solidFill>
            </a:endParaRPr>
          </a:p>
        </p:txBody>
      </p:sp>
      <p:sp>
        <p:nvSpPr>
          <p:cNvPr id="34" name="Rectangle 2"/>
          <p:cNvSpPr txBox="1">
            <a:spLocks noChangeArrowheads="1"/>
          </p:cNvSpPr>
          <p:nvPr/>
        </p:nvSpPr>
        <p:spPr bwMode="auto">
          <a:xfrm>
            <a:off x="1847528" y="1988840"/>
            <a:ext cx="7992888"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NP problem</a:t>
            </a:r>
            <a:r>
              <a:rPr lang="zh-CN" altLang="en-US" sz="2800" b="1" kern="0" dirty="0">
                <a:solidFill>
                  <a:srgbClr val="FF0000"/>
                </a:solidFill>
                <a:latin typeface="+mj-lt"/>
                <a:ea typeface="+mj-ea"/>
                <a:cs typeface="+mj-cs"/>
              </a:rPr>
              <a:t>：</a:t>
            </a:r>
            <a:endParaRPr lang="zh-CN" altLang="zh-CN" sz="2800" b="1" kern="0" dirty="0">
              <a:solidFill>
                <a:srgbClr val="FF0000"/>
              </a:solidFill>
              <a:latin typeface="+mj-lt"/>
              <a:ea typeface="+mj-ea"/>
              <a:cs typeface="+mj-cs"/>
            </a:endParaRPr>
          </a:p>
        </p:txBody>
      </p:sp>
      <p:sp>
        <p:nvSpPr>
          <p:cNvPr id="35" name="矩形 34"/>
          <p:cNvSpPr/>
          <p:nvPr/>
        </p:nvSpPr>
        <p:spPr>
          <a:xfrm>
            <a:off x="3397797" y="2656941"/>
            <a:ext cx="3185487" cy="369332"/>
          </a:xfrm>
          <a:prstGeom prst="rect">
            <a:avLst/>
          </a:prstGeom>
        </p:spPr>
        <p:txBody>
          <a:bodyPr wrap="none">
            <a:spAutoFit/>
          </a:bodyPr>
          <a:lstStyle/>
          <a:p>
            <a:pPr lvl="0">
              <a:defRPr/>
            </a:pPr>
            <a:r>
              <a:rPr lang="zh-CN" altLang="en-US" b="1" kern="0" dirty="0">
                <a:solidFill>
                  <a:srgbClr val="FF0000"/>
                </a:solidFill>
              </a:rPr>
              <a:t>多项式时间内可以验证的问题</a:t>
            </a:r>
            <a:endParaRPr lang="zh-CN" altLang="zh-CN" b="1" kern="0" dirty="0">
              <a:solidFill>
                <a:srgbClr val="FF0000"/>
              </a:solidFill>
            </a:endParaRPr>
          </a:p>
        </p:txBody>
      </p:sp>
    </p:spTree>
    <p:custDataLst>
      <p:tags r:id="rId1"/>
    </p:custDataLst>
    <p:extLst>
      <p:ext uri="{BB962C8B-B14F-4D97-AF65-F5344CB8AC3E}">
        <p14:creationId xmlns:p14="http://schemas.microsoft.com/office/powerpoint/2010/main" val="14681768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关系图</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39" name="Group 3"/>
          <p:cNvGrpSpPr>
            <a:grpSpLocks/>
          </p:cNvGrpSpPr>
          <p:nvPr/>
        </p:nvGrpSpPr>
        <p:grpSpPr bwMode="auto">
          <a:xfrm>
            <a:off x="5375920" y="-99272"/>
            <a:ext cx="5292000" cy="1080000"/>
            <a:chOff x="0" y="0"/>
            <a:chExt cx="8822" cy="1620"/>
          </a:xfrm>
        </p:grpSpPr>
        <p:grpSp>
          <p:nvGrpSpPr>
            <p:cNvPr id="40" name="Group 4"/>
            <p:cNvGrpSpPr>
              <a:grpSpLocks/>
            </p:cNvGrpSpPr>
            <p:nvPr/>
          </p:nvGrpSpPr>
          <p:grpSpPr bwMode="auto">
            <a:xfrm>
              <a:off x="1087" y="415"/>
              <a:ext cx="7735" cy="1028"/>
              <a:chOff x="0" y="0"/>
              <a:chExt cx="4354" cy="411"/>
            </a:xfrm>
          </p:grpSpPr>
          <p:sp>
            <p:nvSpPr>
              <p:cNvPr id="4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44" name="Group 6"/>
              <p:cNvGrpSpPr>
                <a:grpSpLocks/>
              </p:cNvGrpSpPr>
              <p:nvPr/>
            </p:nvGrpSpPr>
            <p:grpSpPr bwMode="auto">
              <a:xfrm>
                <a:off x="0" y="0"/>
                <a:ext cx="4354" cy="333"/>
                <a:chOff x="0" y="0"/>
                <a:chExt cx="4354" cy="333"/>
              </a:xfrm>
            </p:grpSpPr>
            <p:sp>
              <p:nvSpPr>
                <p:cNvPr id="45"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46"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4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4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277" y="1484784"/>
            <a:ext cx="7134588"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笑脸 8"/>
          <p:cNvSpPr/>
          <p:nvPr/>
        </p:nvSpPr>
        <p:spPr bwMode="auto">
          <a:xfrm>
            <a:off x="3719736" y="5517232"/>
            <a:ext cx="1008112" cy="864096"/>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i="1">
              <a:latin typeface="Arial" pitchFamily="34" charset="0"/>
              <a:ea typeface="华文细黑" pitchFamily="2" charset="-122"/>
            </a:endParaRP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dirty="0"/>
              <a:t>未来展望</a:t>
            </a:r>
          </a:p>
        </p:txBody>
      </p:sp>
      <p:grpSp>
        <p:nvGrpSpPr>
          <p:cNvPr id="2" name="Group 3"/>
          <p:cNvGrpSpPr>
            <a:grpSpLocks/>
          </p:cNvGrpSpPr>
          <p:nvPr/>
        </p:nvGrpSpPr>
        <p:grpSpPr bwMode="auto">
          <a:xfrm>
            <a:off x="5375920" y="-99272"/>
            <a:ext cx="5292000" cy="1080000"/>
            <a:chOff x="0" y="0"/>
            <a:chExt cx="8822" cy="1620"/>
          </a:xfrm>
        </p:grpSpPr>
        <p:grpSp>
          <p:nvGrpSpPr>
            <p:cNvPr id="3" name="Group 4"/>
            <p:cNvGrpSpPr>
              <a:grpSpLocks/>
            </p:cNvGrpSpPr>
            <p:nvPr/>
          </p:nvGrpSpPr>
          <p:grpSpPr bwMode="auto">
            <a:xfrm>
              <a:off x="1087" y="415"/>
              <a:ext cx="7735" cy="1028"/>
              <a:chOff x="0" y="0"/>
              <a:chExt cx="4354" cy="411"/>
            </a:xfrm>
          </p:grpSpPr>
          <p:sp>
            <p:nvSpPr>
              <p:cNvPr id="17"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4" name="Group 6"/>
              <p:cNvGrpSpPr>
                <a:grpSpLocks/>
              </p:cNvGrpSpPr>
              <p:nvPr/>
            </p:nvGrpSpPr>
            <p:grpSpPr bwMode="auto">
              <a:xfrm>
                <a:off x="0" y="0"/>
                <a:ext cx="4354" cy="333"/>
                <a:chOff x="0" y="0"/>
                <a:chExt cx="4354" cy="333"/>
              </a:xfrm>
            </p:grpSpPr>
            <p:sp>
              <p:nvSpPr>
                <p:cNvPr id="19"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结束语</a:t>
                  </a:r>
                </a:p>
              </p:txBody>
            </p:sp>
            <p:sp>
              <p:nvSpPr>
                <p:cNvPr id="20"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5"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16"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endParaRPr lang="zh-CN" altLang="en-US" sz="1400" spc="-70" dirty="0">
                <a:ln w="9525">
                  <a:noFill/>
                  <a:round/>
                  <a:headEnd/>
                  <a:tailEnd/>
                </a:ln>
                <a:solidFill>
                  <a:schemeClr val="bg1"/>
                </a:solidFill>
                <a:latin typeface="Arial Black"/>
              </a:endParaRPr>
            </a:p>
          </p:txBody>
        </p:sp>
      </p:gr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3" y="1276350"/>
            <a:ext cx="260032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
          <p:cNvSpPr txBox="1">
            <a:spLocks noChangeArrowheads="1"/>
          </p:cNvSpPr>
          <p:nvPr/>
        </p:nvSpPr>
        <p:spPr bwMode="auto">
          <a:xfrm>
            <a:off x="4534756" y="1163216"/>
            <a:ext cx="5809716"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我们回过头来，看基本演绎法里的这个故事：</a:t>
            </a:r>
            <a:endParaRPr lang="zh-CN" altLang="zh-CN" sz="2800" b="1" kern="0" dirty="0">
              <a:latin typeface="+mj-lt"/>
              <a:ea typeface="+mj-ea"/>
              <a:cs typeface="+mj-cs"/>
            </a:endParaRPr>
          </a:p>
        </p:txBody>
      </p:sp>
      <p:sp>
        <p:nvSpPr>
          <p:cNvPr id="28" name="Rectangle 2"/>
          <p:cNvSpPr txBox="1">
            <a:spLocks noChangeArrowheads="1"/>
          </p:cNvSpPr>
          <p:nvPr/>
        </p:nvSpPr>
        <p:spPr bwMode="auto">
          <a:xfrm>
            <a:off x="4537224" y="2204864"/>
            <a:ext cx="5809716" cy="1152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对于任意一个密码系统，显然是可以多项式时间验证一个解的，这是</a:t>
            </a:r>
            <a:r>
              <a:rPr lang="en-US" altLang="zh-CN" sz="2800" b="1" kern="0" dirty="0">
                <a:latin typeface="+mj-lt"/>
                <a:ea typeface="+mj-ea"/>
                <a:cs typeface="+mj-cs"/>
              </a:rPr>
              <a:t>NP</a:t>
            </a:r>
            <a:r>
              <a:rPr lang="zh-CN" altLang="en-US" sz="2800" b="1" kern="0" dirty="0">
                <a:latin typeface="+mj-lt"/>
                <a:ea typeface="+mj-ea"/>
                <a:cs typeface="+mj-cs"/>
              </a:rPr>
              <a:t>问题。</a:t>
            </a:r>
            <a:endParaRPr lang="zh-CN" altLang="zh-CN" sz="2800" b="1" kern="0" dirty="0">
              <a:latin typeface="+mj-lt"/>
              <a:ea typeface="+mj-ea"/>
              <a:cs typeface="+mj-cs"/>
            </a:endParaRPr>
          </a:p>
        </p:txBody>
      </p:sp>
      <p:sp>
        <p:nvSpPr>
          <p:cNvPr id="29" name="Rectangle 2"/>
          <p:cNvSpPr txBox="1">
            <a:spLocks noChangeArrowheads="1"/>
          </p:cNvSpPr>
          <p:nvPr/>
        </p:nvSpPr>
        <p:spPr bwMode="auto">
          <a:xfrm>
            <a:off x="4583832" y="3356992"/>
            <a:ext cx="5809716" cy="22246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证明了</a:t>
            </a:r>
            <a:r>
              <a:rPr lang="en-US" altLang="zh-CN" sz="2800" b="1" kern="0" dirty="0">
                <a:latin typeface="+mj-lt"/>
                <a:ea typeface="+mj-ea"/>
                <a:cs typeface="+mj-cs"/>
              </a:rPr>
              <a:t>P=NP</a:t>
            </a:r>
            <a:r>
              <a:rPr lang="zh-CN" altLang="en-US" sz="2800" b="1" kern="0" dirty="0">
                <a:latin typeface="+mj-lt"/>
                <a:ea typeface="+mj-ea"/>
                <a:cs typeface="+mj-cs"/>
              </a:rPr>
              <a:t>之后，可以得出结论：对于破译密码系统这个问题，可以多项式时间求解的。</a:t>
            </a:r>
            <a:endParaRPr lang="en-US" altLang="zh-CN" sz="2800" b="1" kern="0" dirty="0">
              <a:latin typeface="+mj-lt"/>
              <a:ea typeface="+mj-ea"/>
              <a:cs typeface="+mj-cs"/>
            </a:endParaRPr>
          </a:p>
          <a:p>
            <a:pPr fontAlgn="base">
              <a:spcBef>
                <a:spcPct val="0"/>
              </a:spcBef>
              <a:spcAft>
                <a:spcPct val="0"/>
              </a:spcAft>
              <a:defRPr/>
            </a:pPr>
            <a:r>
              <a:rPr lang="zh-CN" altLang="en-US" sz="2800" b="1" kern="0" dirty="0">
                <a:latin typeface="+mj-lt"/>
                <a:ea typeface="+mj-ea"/>
                <a:cs typeface="+mj-cs"/>
              </a:rPr>
              <a:t>也就是说，理论上，我们可以破解出任意一个密码系统。</a:t>
            </a:r>
            <a:endParaRPr lang="zh-CN" altLang="zh-CN" sz="2800" b="1" kern="0" dirty="0">
              <a:latin typeface="+mj-lt"/>
              <a:ea typeface="+mj-ea"/>
              <a:cs typeface="+mj-cs"/>
            </a:endParaRPr>
          </a:p>
        </p:txBody>
      </p:sp>
      <p:sp>
        <p:nvSpPr>
          <p:cNvPr id="30" name="Rectangle 2"/>
          <p:cNvSpPr txBox="1">
            <a:spLocks noChangeArrowheads="1"/>
          </p:cNvSpPr>
          <p:nvPr/>
        </p:nvSpPr>
        <p:spPr bwMode="auto">
          <a:xfrm>
            <a:off x="4454813" y="5661249"/>
            <a:ext cx="2358098" cy="8565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solidFill>
                  <a:srgbClr val="FF0000"/>
                </a:solidFill>
                <a:latin typeface="+mj-lt"/>
                <a:ea typeface="+mj-ea"/>
                <a:cs typeface="+mj-cs"/>
              </a:rPr>
              <a:t>细思恐极！</a:t>
            </a:r>
            <a:endParaRPr lang="zh-CN" altLang="zh-CN" sz="2800" b="1" kern="0" dirty="0">
              <a:solidFill>
                <a:srgbClr val="FF0000"/>
              </a:solidFill>
              <a:latin typeface="+mj-lt"/>
              <a:ea typeface="+mj-ea"/>
              <a:cs typeface="+mj-cs"/>
            </a:endParaRPr>
          </a:p>
        </p:txBody>
      </p: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dirty="0"/>
              <a:t>未来展望</a:t>
            </a:r>
          </a:p>
        </p:txBody>
      </p:sp>
      <p:grpSp>
        <p:nvGrpSpPr>
          <p:cNvPr id="2" name="Group 3"/>
          <p:cNvGrpSpPr>
            <a:grpSpLocks/>
          </p:cNvGrpSpPr>
          <p:nvPr/>
        </p:nvGrpSpPr>
        <p:grpSpPr bwMode="auto">
          <a:xfrm>
            <a:off x="5375920" y="-99272"/>
            <a:ext cx="5292000" cy="1080000"/>
            <a:chOff x="0" y="0"/>
            <a:chExt cx="8822" cy="1620"/>
          </a:xfrm>
        </p:grpSpPr>
        <p:grpSp>
          <p:nvGrpSpPr>
            <p:cNvPr id="3" name="Group 4"/>
            <p:cNvGrpSpPr>
              <a:grpSpLocks/>
            </p:cNvGrpSpPr>
            <p:nvPr/>
          </p:nvGrpSpPr>
          <p:grpSpPr bwMode="auto">
            <a:xfrm>
              <a:off x="1087" y="415"/>
              <a:ext cx="7735" cy="1028"/>
              <a:chOff x="0" y="0"/>
              <a:chExt cx="4354" cy="411"/>
            </a:xfrm>
          </p:grpSpPr>
          <p:sp>
            <p:nvSpPr>
              <p:cNvPr id="17"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4" name="Group 6"/>
              <p:cNvGrpSpPr>
                <a:grpSpLocks/>
              </p:cNvGrpSpPr>
              <p:nvPr/>
            </p:nvGrpSpPr>
            <p:grpSpPr bwMode="auto">
              <a:xfrm>
                <a:off x="0" y="0"/>
                <a:ext cx="4354" cy="333"/>
                <a:chOff x="0" y="0"/>
                <a:chExt cx="4354" cy="333"/>
              </a:xfrm>
            </p:grpSpPr>
            <p:sp>
              <p:nvSpPr>
                <p:cNvPr id="19"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endParaRPr lang="zh-CN" altLang="en-US" b="1" dirty="0">
                    <a:solidFill>
                      <a:srgbClr val="FFFFFF"/>
                    </a:solidFill>
                    <a:latin typeface="微软雅黑" pitchFamily="34" charset="-122"/>
                  </a:endParaRPr>
                </a:p>
              </p:txBody>
            </p:sp>
            <p:sp>
              <p:nvSpPr>
                <p:cNvPr id="20"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5"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16"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2135560" y="1124744"/>
            <a:ext cx="7704856" cy="1152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进一步展开联想，需要我们担心或者期待的事情还有很多：</a:t>
            </a:r>
            <a:endParaRPr lang="zh-CN" altLang="zh-CN" sz="2800" b="1" kern="0" dirty="0">
              <a:latin typeface="+mj-lt"/>
              <a:ea typeface="+mj-ea"/>
              <a:cs typeface="+mj-cs"/>
            </a:endParaRPr>
          </a:p>
        </p:txBody>
      </p:sp>
      <p:sp>
        <p:nvSpPr>
          <p:cNvPr id="29" name="Rectangle 2"/>
          <p:cNvSpPr txBox="1">
            <a:spLocks noChangeArrowheads="1"/>
          </p:cNvSpPr>
          <p:nvPr/>
        </p:nvSpPr>
        <p:spPr bwMode="auto">
          <a:xfrm>
            <a:off x="2783632" y="2204864"/>
            <a:ext cx="7708302"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⊙复杂如星际争霸、魔兽争霸、</a:t>
            </a:r>
            <a:r>
              <a:rPr lang="en-US" altLang="zh-CN" sz="2000" b="1" kern="0" dirty="0">
                <a:latin typeface="+mj-lt"/>
                <a:ea typeface="+mj-ea"/>
                <a:cs typeface="+mj-cs"/>
              </a:rPr>
              <a:t>dota2</a:t>
            </a:r>
            <a:r>
              <a:rPr lang="zh-CN" altLang="en-US" sz="2000" b="1" kern="0" dirty="0">
                <a:latin typeface="+mj-lt"/>
                <a:ea typeface="+mj-ea"/>
                <a:cs typeface="+mj-cs"/>
              </a:rPr>
              <a:t>，亦或是扫雷、超级玛丽、俄罗斯方块之类的游戏，可以被编写出高效的</a:t>
            </a:r>
            <a:r>
              <a:rPr lang="en-US" altLang="zh-CN" sz="2000" b="1" kern="0" dirty="0">
                <a:latin typeface="+mj-lt"/>
                <a:ea typeface="+mj-ea"/>
                <a:cs typeface="+mj-cs"/>
              </a:rPr>
              <a:t>AI</a:t>
            </a:r>
            <a:r>
              <a:rPr lang="zh-CN" altLang="en-US" sz="2000" b="1" kern="0" dirty="0">
                <a:latin typeface="+mj-lt"/>
                <a:ea typeface="+mj-ea"/>
                <a:cs typeface="+mj-cs"/>
              </a:rPr>
              <a:t>，使得电脑玩家的水平无人能及。</a:t>
            </a:r>
            <a:endParaRPr lang="zh-CN" altLang="zh-CN" sz="2000" b="1" kern="0" dirty="0">
              <a:latin typeface="+mj-lt"/>
              <a:ea typeface="+mj-ea"/>
              <a:cs typeface="+mj-cs"/>
            </a:endParaRPr>
          </a:p>
        </p:txBody>
      </p:sp>
      <p:sp>
        <p:nvSpPr>
          <p:cNvPr id="18" name="Rectangle 2"/>
          <p:cNvSpPr txBox="1">
            <a:spLocks noChangeArrowheads="1"/>
          </p:cNvSpPr>
          <p:nvPr/>
        </p:nvSpPr>
        <p:spPr bwMode="auto">
          <a:xfrm>
            <a:off x="2783632" y="3212976"/>
            <a:ext cx="7488832" cy="12961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zh-CN" altLang="en-US" sz="2000" b="1" kern="0" dirty="0">
                <a:latin typeface="+mj-lt"/>
                <a:ea typeface="+mj-ea"/>
                <a:cs typeface="+mj-cs"/>
              </a:rPr>
              <a:t>⊙整数规划、组合优化等运筹学中的难题可以被高效的解决，这个方向的研究将被前所未有的提升。联系到现实，大到公路、铁路、城市规划，小到送餐</a:t>
            </a:r>
            <a:r>
              <a:rPr lang="en-US" altLang="zh-CN" sz="2000" b="1" kern="0" dirty="0">
                <a:latin typeface="+mj-lt"/>
                <a:ea typeface="+mj-ea"/>
                <a:cs typeface="+mj-cs"/>
              </a:rPr>
              <a:t>APP</a:t>
            </a:r>
            <a:r>
              <a:rPr lang="zh-CN" altLang="en-US" sz="2000" b="1" kern="0" dirty="0">
                <a:latin typeface="+mj-lt"/>
                <a:ea typeface="+mj-ea"/>
                <a:cs typeface="+mj-cs"/>
              </a:rPr>
              <a:t>配送满意度更高</a:t>
            </a:r>
            <a:r>
              <a:rPr lang="zh-CN" altLang="en-US" sz="2000" b="1" kern="0" dirty="0"/>
              <a:t>等问题都能被妥善的解决。</a:t>
            </a:r>
            <a:endParaRPr lang="en-US" altLang="zh-CN" sz="2000" b="1" kern="0" dirty="0">
              <a:latin typeface="+mj-lt"/>
              <a:ea typeface="+mj-ea"/>
              <a:cs typeface="+mj-cs"/>
            </a:endParaRPr>
          </a:p>
        </p:txBody>
      </p:sp>
      <p:sp>
        <p:nvSpPr>
          <p:cNvPr id="21" name="Rectangle 2"/>
          <p:cNvSpPr txBox="1">
            <a:spLocks noChangeArrowheads="1"/>
          </p:cNvSpPr>
          <p:nvPr/>
        </p:nvSpPr>
        <p:spPr bwMode="auto">
          <a:xfrm>
            <a:off x="2783632" y="4509120"/>
            <a:ext cx="7416824" cy="12961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zh-CN" altLang="en-US" sz="2000" b="1" kern="0" dirty="0">
                <a:latin typeface="+mj-lt"/>
                <a:ea typeface="+mj-ea"/>
                <a:cs typeface="+mj-cs"/>
              </a:rPr>
              <a:t>⊙医学上、生物学等很多已被证明为</a:t>
            </a:r>
            <a:r>
              <a:rPr lang="en-US" altLang="zh-CN" sz="2000" b="1" kern="0" dirty="0">
                <a:latin typeface="+mj-lt"/>
                <a:ea typeface="+mj-ea"/>
                <a:cs typeface="+mj-cs"/>
              </a:rPr>
              <a:t>NP-C</a:t>
            </a:r>
            <a:r>
              <a:rPr lang="zh-CN" altLang="en-US" sz="2000" b="1" kern="0" dirty="0">
                <a:latin typeface="+mj-lt"/>
                <a:ea typeface="+mj-ea"/>
                <a:cs typeface="+mj-cs"/>
              </a:rPr>
              <a:t>的问题，如蛋白质的折叠问题等等，都能设计出高效的算法去解决。这无疑是全人类的福音。</a:t>
            </a:r>
            <a:endParaRPr lang="en-US" altLang="zh-CN" sz="2000" b="1" kern="0" dirty="0">
              <a:latin typeface="+mj-lt"/>
              <a:ea typeface="+mj-ea"/>
              <a:cs typeface="+mj-cs"/>
            </a:endParaRPr>
          </a:p>
        </p:txBody>
      </p:sp>
    </p:spTree>
    <p:custDataLst>
      <p:tags r:id="rId1"/>
    </p:custDataLst>
    <p:extLst>
      <p:ext uri="{BB962C8B-B14F-4D97-AF65-F5344CB8AC3E}">
        <p14:creationId xmlns:p14="http://schemas.microsoft.com/office/powerpoint/2010/main" val="29315818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dirty="0"/>
              <a:t>未来展望</a:t>
            </a:r>
          </a:p>
        </p:txBody>
      </p:sp>
      <p:grpSp>
        <p:nvGrpSpPr>
          <p:cNvPr id="2" name="Group 3"/>
          <p:cNvGrpSpPr>
            <a:grpSpLocks/>
          </p:cNvGrpSpPr>
          <p:nvPr/>
        </p:nvGrpSpPr>
        <p:grpSpPr bwMode="auto">
          <a:xfrm>
            <a:off x="5375920" y="-99272"/>
            <a:ext cx="5292000" cy="1080000"/>
            <a:chOff x="0" y="0"/>
            <a:chExt cx="8822" cy="1620"/>
          </a:xfrm>
        </p:grpSpPr>
        <p:grpSp>
          <p:nvGrpSpPr>
            <p:cNvPr id="3" name="Group 4"/>
            <p:cNvGrpSpPr>
              <a:grpSpLocks/>
            </p:cNvGrpSpPr>
            <p:nvPr/>
          </p:nvGrpSpPr>
          <p:grpSpPr bwMode="auto">
            <a:xfrm>
              <a:off x="1087" y="415"/>
              <a:ext cx="7735" cy="1028"/>
              <a:chOff x="0" y="0"/>
              <a:chExt cx="4354" cy="411"/>
            </a:xfrm>
          </p:grpSpPr>
          <p:sp>
            <p:nvSpPr>
              <p:cNvPr id="17"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4" name="Group 6"/>
              <p:cNvGrpSpPr>
                <a:grpSpLocks/>
              </p:cNvGrpSpPr>
              <p:nvPr/>
            </p:nvGrpSpPr>
            <p:grpSpPr bwMode="auto">
              <a:xfrm>
                <a:off x="0" y="0"/>
                <a:ext cx="4354" cy="333"/>
                <a:chOff x="0" y="0"/>
                <a:chExt cx="4354" cy="333"/>
              </a:xfrm>
            </p:grpSpPr>
            <p:sp>
              <p:nvSpPr>
                <p:cNvPr id="19"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endParaRPr lang="zh-CN" altLang="en-US" b="1" dirty="0">
                    <a:solidFill>
                      <a:srgbClr val="FFFFFF"/>
                    </a:solidFill>
                    <a:latin typeface="微软雅黑" pitchFamily="34" charset="-122"/>
                  </a:endParaRPr>
                </a:p>
              </p:txBody>
            </p:sp>
            <p:sp>
              <p:nvSpPr>
                <p:cNvPr id="20"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5"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16"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2135560" y="1124744"/>
            <a:ext cx="8297673" cy="1152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那对于我们当下搞学术来说，证明</a:t>
            </a:r>
            <a:r>
              <a:rPr lang="en-US" altLang="zh-CN" sz="2800" b="1" kern="0" dirty="0">
                <a:latin typeface="+mj-lt"/>
                <a:ea typeface="+mj-ea"/>
                <a:cs typeface="+mj-cs"/>
              </a:rPr>
              <a:t>NP-C&amp;NP-hard</a:t>
            </a:r>
            <a:r>
              <a:rPr lang="zh-CN" altLang="en-US" sz="2800" b="1" kern="0" dirty="0">
                <a:latin typeface="+mj-lt"/>
                <a:ea typeface="+mj-ea"/>
                <a:cs typeface="+mj-cs"/>
              </a:rPr>
              <a:t>最直接的作用是什么呢？</a:t>
            </a:r>
            <a:endParaRPr lang="zh-CN" altLang="zh-CN" sz="2800" b="1" kern="0" dirty="0">
              <a:latin typeface="+mj-lt"/>
              <a:ea typeface="+mj-ea"/>
              <a:cs typeface="+mj-cs"/>
            </a:endParaRP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1432" y="2276873"/>
            <a:ext cx="45148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
          <p:cNvSpPr txBox="1">
            <a:spLocks noChangeArrowheads="1"/>
          </p:cNvSpPr>
          <p:nvPr/>
        </p:nvSpPr>
        <p:spPr bwMode="auto">
          <a:xfrm>
            <a:off x="1784253" y="5157192"/>
            <a:ext cx="8648981"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just" fontAlgn="base">
              <a:spcBef>
                <a:spcPct val="0"/>
              </a:spcBef>
              <a:spcAft>
                <a:spcPct val="0"/>
              </a:spcAft>
              <a:defRPr/>
            </a:pPr>
            <a:r>
              <a:rPr lang="zh-CN" altLang="en-US" sz="2800" b="1" kern="0" dirty="0">
                <a:latin typeface="+mj-lt"/>
                <a:ea typeface="+mj-ea"/>
                <a:cs typeface="+mj-cs"/>
              </a:rPr>
              <a:t>“ </a:t>
            </a:r>
            <a:r>
              <a:rPr lang="en-US" altLang="zh-CN" sz="2800" b="1" kern="0" dirty="0">
                <a:latin typeface="+mj-lt"/>
                <a:ea typeface="+mj-ea"/>
                <a:cs typeface="+mj-cs"/>
              </a:rPr>
              <a:t>I can’t find an exact algorithm, but neither can all these famous people.</a:t>
            </a:r>
            <a:r>
              <a:rPr lang="zh-CN" altLang="en-US" sz="2800" b="1" kern="0" dirty="0">
                <a:latin typeface="+mj-lt"/>
                <a:ea typeface="+mj-ea"/>
                <a:cs typeface="+mj-cs"/>
              </a:rPr>
              <a:t>”</a:t>
            </a:r>
            <a:endParaRPr lang="zh-CN" altLang="zh-CN" sz="2800" b="1" kern="0" dirty="0">
              <a:latin typeface="+mj-lt"/>
              <a:ea typeface="+mj-ea"/>
              <a:cs typeface="+mj-cs"/>
            </a:endParaRPr>
          </a:p>
        </p:txBody>
      </p:sp>
      <p:sp>
        <p:nvSpPr>
          <p:cNvPr id="23" name="Rectangle 2"/>
          <p:cNvSpPr txBox="1">
            <a:spLocks noChangeArrowheads="1"/>
          </p:cNvSpPr>
          <p:nvPr/>
        </p:nvSpPr>
        <p:spPr bwMode="auto">
          <a:xfrm>
            <a:off x="6402165" y="2463006"/>
            <a:ext cx="4057585" cy="23042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just" fontAlgn="base">
              <a:spcBef>
                <a:spcPct val="0"/>
              </a:spcBef>
              <a:spcAft>
                <a:spcPct val="0"/>
              </a:spcAft>
              <a:defRPr/>
            </a:pPr>
            <a:r>
              <a:rPr lang="zh-CN" altLang="en-US" sz="2800" b="1" kern="0" dirty="0">
                <a:latin typeface="+mj-lt"/>
                <a:ea typeface="+mj-ea"/>
                <a:cs typeface="+mj-cs"/>
              </a:rPr>
              <a:t>“</a:t>
            </a:r>
            <a:r>
              <a:rPr lang="en-US" altLang="zh-CN" sz="2800" b="1" kern="0" dirty="0">
                <a:latin typeface="+mj-lt"/>
                <a:ea typeface="+mj-ea"/>
                <a:cs typeface="+mj-cs"/>
              </a:rPr>
              <a:t>This problem is too difficult!</a:t>
            </a:r>
            <a:r>
              <a:rPr lang="zh-CN" altLang="en-US" sz="2800" b="1" kern="0" dirty="0">
                <a:latin typeface="+mj-lt"/>
                <a:ea typeface="+mj-ea"/>
                <a:cs typeface="+mj-cs"/>
              </a:rPr>
              <a:t>”</a:t>
            </a:r>
            <a:endParaRPr lang="zh-CN" altLang="zh-CN" sz="2800" b="1" kern="0" dirty="0">
              <a:latin typeface="+mj-lt"/>
              <a:ea typeface="+mj-ea"/>
              <a:cs typeface="+mj-cs"/>
            </a:endParaRPr>
          </a:p>
        </p:txBody>
      </p:sp>
    </p:spTree>
    <p:custDataLst>
      <p:tags r:id="rId1"/>
    </p:custDataLst>
    <p:extLst>
      <p:ext uri="{BB962C8B-B14F-4D97-AF65-F5344CB8AC3E}">
        <p14:creationId xmlns:p14="http://schemas.microsoft.com/office/powerpoint/2010/main" val="25003471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概念定义</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1" name="Rectangle 2"/>
          <p:cNvSpPr txBox="1">
            <a:spLocks noChangeArrowheads="1"/>
          </p:cNvSpPr>
          <p:nvPr/>
        </p:nvSpPr>
        <p:spPr bwMode="auto">
          <a:xfrm>
            <a:off x="1847528" y="1342120"/>
            <a:ext cx="2736304"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3200" b="1" kern="0" dirty="0">
                <a:solidFill>
                  <a:srgbClr val="FF0000"/>
                </a:solidFill>
                <a:latin typeface="+mj-lt"/>
                <a:ea typeface="+mj-ea"/>
                <a:cs typeface="+mj-cs"/>
              </a:rPr>
              <a:t>P problem</a:t>
            </a:r>
            <a:endParaRPr lang="zh-CN" altLang="zh-CN" sz="3200" b="1" kern="0" dirty="0">
              <a:solidFill>
                <a:srgbClr val="FF0000"/>
              </a:solidFill>
              <a:latin typeface="+mj-lt"/>
              <a:ea typeface="+mj-ea"/>
              <a:cs typeface="+mj-cs"/>
            </a:endParaRPr>
          </a:p>
        </p:txBody>
      </p:sp>
      <p:sp>
        <p:nvSpPr>
          <p:cNvPr id="12" name="Rectangle 2"/>
          <p:cNvSpPr txBox="1">
            <a:spLocks noChangeArrowheads="1"/>
          </p:cNvSpPr>
          <p:nvPr/>
        </p:nvSpPr>
        <p:spPr bwMode="auto">
          <a:xfrm>
            <a:off x="1847528" y="3646268"/>
            <a:ext cx="2835272"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3200" b="1" kern="0" dirty="0">
                <a:solidFill>
                  <a:srgbClr val="FF0000"/>
                </a:solidFill>
                <a:latin typeface="+mj-lt"/>
                <a:ea typeface="+mj-ea"/>
                <a:cs typeface="+mj-cs"/>
              </a:rPr>
              <a:t>NP problem</a:t>
            </a:r>
            <a:r>
              <a:rPr lang="zh-CN" altLang="en-US" sz="3200" b="1" kern="0" dirty="0">
                <a:solidFill>
                  <a:srgbClr val="FF0000"/>
                </a:solidFill>
                <a:latin typeface="+mj-lt"/>
                <a:ea typeface="+mj-ea"/>
                <a:cs typeface="+mj-cs"/>
              </a:rPr>
              <a:t>？</a:t>
            </a:r>
            <a:endParaRPr lang="zh-CN" altLang="zh-CN" sz="3200" b="1" kern="0" dirty="0">
              <a:solidFill>
                <a:srgbClr val="FF0000"/>
              </a:solidFill>
              <a:latin typeface="+mj-lt"/>
              <a:ea typeface="+mj-ea"/>
              <a:cs typeface="+mj-cs"/>
            </a:endParaRPr>
          </a:p>
        </p:txBody>
      </p:sp>
      <p:sp>
        <p:nvSpPr>
          <p:cNvPr id="15" name="Rectangle 2"/>
          <p:cNvSpPr txBox="1">
            <a:spLocks noChangeArrowheads="1"/>
          </p:cNvSpPr>
          <p:nvPr/>
        </p:nvSpPr>
        <p:spPr bwMode="auto">
          <a:xfrm>
            <a:off x="5087888" y="1342120"/>
            <a:ext cx="5040560" cy="558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sz="2400" dirty="0">
                <a:latin typeface="Times New Roman" pitchFamily="18" charset="0"/>
                <a:cs typeface="Times New Roman" pitchFamily="18" charset="0"/>
              </a:rPr>
              <a:t>Polynomial problem</a:t>
            </a:r>
            <a:endParaRPr lang="zh-CN" altLang="zh-CN" sz="3200" b="1" kern="0" dirty="0">
              <a:latin typeface="+mj-lt"/>
              <a:ea typeface="+mj-ea"/>
              <a:cs typeface="+mj-cs"/>
            </a:endParaRPr>
          </a:p>
        </p:txBody>
      </p:sp>
      <p:sp>
        <p:nvSpPr>
          <p:cNvPr id="16" name="Rectangle 2"/>
          <p:cNvSpPr txBox="1">
            <a:spLocks noChangeArrowheads="1"/>
          </p:cNvSpPr>
          <p:nvPr/>
        </p:nvSpPr>
        <p:spPr bwMode="auto">
          <a:xfrm>
            <a:off x="5087888" y="3779770"/>
            <a:ext cx="5040560" cy="558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sz="2400" dirty="0">
                <a:latin typeface="Times New Roman" pitchFamily="18" charset="0"/>
                <a:cs typeface="Times New Roman" pitchFamily="18" charset="0"/>
              </a:rPr>
              <a:t>Non-deterministic polynomial problem</a:t>
            </a:r>
            <a:endParaRPr lang="zh-CN" altLang="zh-CN" sz="3200" b="1" kern="0" dirty="0">
              <a:latin typeface="+mj-lt"/>
              <a:ea typeface="+mj-ea"/>
              <a:cs typeface="+mj-cs"/>
            </a:endParaRPr>
          </a:p>
        </p:txBody>
      </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 name="矩形 1"/>
          <p:cNvSpPr/>
          <p:nvPr/>
        </p:nvSpPr>
        <p:spPr>
          <a:xfrm>
            <a:off x="2428188" y="2145050"/>
            <a:ext cx="7700261" cy="707886"/>
          </a:xfrm>
          <a:prstGeom prst="rect">
            <a:avLst/>
          </a:prstGeom>
        </p:spPr>
        <p:txBody>
          <a:bodyPr wrap="square">
            <a:spAutoFit/>
          </a:bodyPr>
          <a:lstStyle/>
          <a:p>
            <a:r>
              <a:rPr lang="zh-CN" altLang="en-US" sz="2000" dirty="0"/>
              <a:t>如果一个问题可以找到一个能在多项式的时间里解决它的算法，那么这个问题就属于</a:t>
            </a:r>
            <a:r>
              <a:rPr lang="en-US" altLang="zh-CN" sz="2000" b="1" dirty="0"/>
              <a:t>P</a:t>
            </a:r>
            <a:r>
              <a:rPr lang="zh-CN" altLang="en-US" sz="2000" b="1" dirty="0"/>
              <a:t>问题</a:t>
            </a:r>
            <a:r>
              <a:rPr lang="zh-CN" altLang="en-US" sz="2000" dirty="0"/>
              <a:t>。</a:t>
            </a:r>
          </a:p>
        </p:txBody>
      </p:sp>
      <p:sp>
        <p:nvSpPr>
          <p:cNvPr id="3" name="矩形 2"/>
          <p:cNvSpPr/>
          <p:nvPr/>
        </p:nvSpPr>
        <p:spPr>
          <a:xfrm>
            <a:off x="2495600" y="4653136"/>
            <a:ext cx="7308304" cy="400110"/>
          </a:xfrm>
          <a:prstGeom prst="rect">
            <a:avLst/>
          </a:prstGeom>
        </p:spPr>
        <p:txBody>
          <a:bodyPr wrap="square">
            <a:spAutoFit/>
          </a:bodyPr>
          <a:lstStyle/>
          <a:p>
            <a:r>
              <a:rPr lang="en-US" altLang="zh-CN" sz="2000" b="1" dirty="0"/>
              <a:t>NP</a:t>
            </a:r>
            <a:r>
              <a:rPr lang="zh-CN" altLang="en-US" sz="2000" b="1" dirty="0"/>
              <a:t>问题</a:t>
            </a:r>
            <a:r>
              <a:rPr lang="zh-CN" altLang="en-US" sz="2000" dirty="0"/>
              <a:t>是指</a:t>
            </a:r>
            <a:r>
              <a:rPr lang="zh-CN" altLang="en-US" sz="2000" b="1" dirty="0"/>
              <a:t>可以在多项式的时间里验证一个解的问题</a:t>
            </a:r>
            <a:r>
              <a:rPr lang="zh-CN" altLang="en-US" sz="2000" dirty="0"/>
              <a:t>。</a:t>
            </a:r>
          </a:p>
        </p:txBody>
      </p:sp>
    </p:spTree>
    <p:custDataLst>
      <p:tags r:id="rId1"/>
    </p:custDataLst>
    <p:extLst>
      <p:ext uri="{BB962C8B-B14F-4D97-AF65-F5344CB8AC3E}">
        <p14:creationId xmlns:p14="http://schemas.microsoft.com/office/powerpoint/2010/main" val="3620632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概念定义</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1847528" y="1342120"/>
            <a:ext cx="5671866"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200" b="1" kern="0" dirty="0">
                <a:solidFill>
                  <a:srgbClr val="FF0000"/>
                </a:solidFill>
                <a:latin typeface="+mj-lt"/>
                <a:ea typeface="+mj-ea"/>
                <a:cs typeface="+mj-cs"/>
              </a:rPr>
              <a:t>NP-completeness</a:t>
            </a:r>
            <a:endParaRPr lang="zh-CN" altLang="en-US" sz="3200" b="1" kern="0" dirty="0">
              <a:solidFill>
                <a:srgbClr val="FF0000"/>
              </a:solidFill>
              <a:latin typeface="+mj-lt"/>
              <a:ea typeface="+mj-ea"/>
              <a:cs typeface="+mj-cs"/>
            </a:endParaRPr>
          </a:p>
        </p:txBody>
      </p:sp>
      <p:sp>
        <p:nvSpPr>
          <p:cNvPr id="29" name="Rectangle 2"/>
          <p:cNvSpPr txBox="1">
            <a:spLocks noChangeArrowheads="1"/>
          </p:cNvSpPr>
          <p:nvPr/>
        </p:nvSpPr>
        <p:spPr bwMode="auto">
          <a:xfrm>
            <a:off x="1847528" y="3646268"/>
            <a:ext cx="2835272"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sz="3200" b="1" kern="0" dirty="0">
                <a:solidFill>
                  <a:srgbClr val="FF0000"/>
                </a:solidFill>
                <a:latin typeface="+mj-lt"/>
                <a:ea typeface="+mj-ea"/>
                <a:cs typeface="+mj-cs"/>
              </a:rPr>
              <a:t>NP-hard</a:t>
            </a:r>
            <a:endParaRPr lang="zh-CN" altLang="en-US" sz="3200" b="1" kern="0" dirty="0">
              <a:solidFill>
                <a:srgbClr val="FF0000"/>
              </a:solidFill>
              <a:latin typeface="+mj-lt"/>
              <a:ea typeface="+mj-ea"/>
              <a:cs typeface="+mj-cs"/>
            </a:endParaRPr>
          </a:p>
        </p:txBody>
      </p:sp>
      <p:sp>
        <p:nvSpPr>
          <p:cNvPr id="30" name="Rectangle 2"/>
          <p:cNvSpPr txBox="1">
            <a:spLocks noChangeArrowheads="1"/>
          </p:cNvSpPr>
          <p:nvPr/>
        </p:nvSpPr>
        <p:spPr bwMode="auto">
          <a:xfrm>
            <a:off x="3401615" y="2060848"/>
            <a:ext cx="3147393"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①该问题是一个</a:t>
            </a:r>
            <a:r>
              <a:rPr lang="en-US" altLang="zh-CN" sz="2000" b="1" kern="0" dirty="0">
                <a:latin typeface="+mj-lt"/>
                <a:ea typeface="+mj-ea"/>
                <a:cs typeface="+mj-cs"/>
              </a:rPr>
              <a:t>NP</a:t>
            </a:r>
            <a:r>
              <a:rPr lang="zh-CN" altLang="en-US" sz="2000" b="1" kern="0" dirty="0">
                <a:latin typeface="+mj-lt"/>
                <a:ea typeface="+mj-ea"/>
                <a:cs typeface="+mj-cs"/>
              </a:rPr>
              <a:t>问题</a:t>
            </a:r>
            <a:endParaRPr lang="zh-CN" altLang="zh-CN" sz="2000" b="1" kern="0" dirty="0">
              <a:latin typeface="+mj-lt"/>
              <a:ea typeface="+mj-ea"/>
              <a:cs typeface="+mj-cs"/>
            </a:endParaRPr>
          </a:p>
        </p:txBody>
      </p:sp>
      <p:sp>
        <p:nvSpPr>
          <p:cNvPr id="32" name="Rectangle 2"/>
          <p:cNvSpPr txBox="1">
            <a:spLocks noChangeArrowheads="1"/>
          </p:cNvSpPr>
          <p:nvPr/>
        </p:nvSpPr>
        <p:spPr bwMode="auto">
          <a:xfrm>
            <a:off x="3397796" y="2564904"/>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②所有的</a:t>
            </a:r>
            <a:r>
              <a:rPr lang="en-US" altLang="zh-CN" sz="2000" b="1" kern="0" dirty="0">
                <a:latin typeface="+mj-lt"/>
                <a:ea typeface="+mj-ea"/>
                <a:cs typeface="+mj-cs"/>
              </a:rPr>
              <a:t>NP</a:t>
            </a:r>
            <a:r>
              <a:rPr lang="zh-CN" altLang="en-US" sz="2000" b="1" kern="0" dirty="0">
                <a:latin typeface="+mj-lt"/>
                <a:ea typeface="+mj-ea"/>
                <a:cs typeface="+mj-cs"/>
              </a:rPr>
              <a:t>问题都可以</a:t>
            </a:r>
            <a:r>
              <a:rPr lang="zh-CN" altLang="en-US" sz="2000" b="1" kern="0" dirty="0">
                <a:solidFill>
                  <a:srgbClr val="FF0000"/>
                </a:solidFill>
                <a:latin typeface="+mj-lt"/>
                <a:ea typeface="+mj-ea"/>
                <a:cs typeface="+mj-cs"/>
              </a:rPr>
              <a:t>归约</a:t>
            </a:r>
            <a:r>
              <a:rPr lang="zh-CN" altLang="en-US" sz="2000" b="1" kern="0" dirty="0">
                <a:latin typeface="+mj-lt"/>
                <a:ea typeface="+mj-ea"/>
                <a:cs typeface="+mj-cs"/>
              </a:rPr>
              <a:t>到该问题</a:t>
            </a:r>
            <a:endParaRPr lang="zh-CN" altLang="zh-CN" sz="2000" b="1" kern="0" dirty="0">
              <a:latin typeface="+mj-lt"/>
              <a:ea typeface="+mj-ea"/>
              <a:cs typeface="+mj-cs"/>
            </a:endParaRPr>
          </a:p>
        </p:txBody>
      </p:sp>
      <p:sp>
        <p:nvSpPr>
          <p:cNvPr id="33" name="Rectangle 2"/>
          <p:cNvSpPr txBox="1">
            <a:spLocks noChangeArrowheads="1"/>
          </p:cNvSpPr>
          <p:nvPr/>
        </p:nvSpPr>
        <p:spPr bwMode="auto">
          <a:xfrm>
            <a:off x="3397796" y="4509120"/>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所有的</a:t>
            </a:r>
            <a:r>
              <a:rPr lang="en-US" altLang="zh-CN" sz="2000" b="1" kern="0" dirty="0">
                <a:latin typeface="+mj-lt"/>
                <a:ea typeface="+mj-ea"/>
                <a:cs typeface="+mj-cs"/>
              </a:rPr>
              <a:t>NP</a:t>
            </a:r>
            <a:r>
              <a:rPr lang="zh-CN" altLang="en-US" sz="2000" b="1" kern="0" dirty="0">
                <a:latin typeface="+mj-lt"/>
                <a:ea typeface="+mj-ea"/>
                <a:cs typeface="+mj-cs"/>
              </a:rPr>
              <a:t>问题都可以</a:t>
            </a:r>
            <a:r>
              <a:rPr lang="zh-CN" altLang="en-US" sz="2000" b="1" kern="0" dirty="0">
                <a:solidFill>
                  <a:srgbClr val="FF0000"/>
                </a:solidFill>
                <a:latin typeface="+mj-lt"/>
                <a:ea typeface="+mj-ea"/>
                <a:cs typeface="+mj-cs"/>
              </a:rPr>
              <a:t>归约</a:t>
            </a:r>
            <a:r>
              <a:rPr lang="zh-CN" altLang="en-US" sz="2000" b="1" kern="0" dirty="0">
                <a:latin typeface="+mj-lt"/>
                <a:ea typeface="+mj-ea"/>
                <a:cs typeface="+mj-cs"/>
              </a:rPr>
              <a:t>到该问题</a:t>
            </a:r>
            <a:endParaRPr lang="zh-CN" altLang="zh-CN" sz="2000" b="1" kern="0" dirty="0">
              <a:latin typeface="+mj-lt"/>
              <a:ea typeface="+mj-ea"/>
              <a:cs typeface="+mj-cs"/>
            </a:endParaRPr>
          </a:p>
        </p:txBody>
      </p:sp>
    </p:spTree>
    <p:custDataLst>
      <p:tags r:id="rId1"/>
    </p:custDataLst>
    <p:extLst>
      <p:ext uri="{BB962C8B-B14F-4D97-AF65-F5344CB8AC3E}">
        <p14:creationId xmlns:p14="http://schemas.microsoft.com/office/powerpoint/2010/main" val="1851956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背包问题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mc:AlternateContent xmlns:mc="http://schemas.openxmlformats.org/markup-compatibility/2006" xmlns:a14="http://schemas.microsoft.com/office/drawing/2010/main">
        <mc:Choice Requires="a14">
          <p:sp>
            <p:nvSpPr>
              <p:cNvPr id="38" name="矩形 37"/>
              <p:cNvSpPr/>
              <p:nvPr/>
            </p:nvSpPr>
            <p:spPr>
              <a:xfrm>
                <a:off x="838200" y="1801752"/>
                <a:ext cx="8356775" cy="2554545"/>
              </a:xfrm>
              <a:prstGeom prst="rect">
                <a:avLst/>
              </a:prstGeom>
            </p:spPr>
            <p:txBody>
              <a:bodyPr wrap="none">
                <a:spAutoFit/>
              </a:bodyPr>
              <a:lstStyle/>
              <a:p>
                <a:r>
                  <a:rPr lang="zh-CN" altLang="en-US" sz="3200" dirty="0"/>
                  <a:t>问题描述：</a:t>
                </a:r>
                <a:endParaRPr lang="en-US" altLang="zh-CN" sz="3200" dirty="0"/>
              </a:p>
              <a:p>
                <a:r>
                  <a:rPr lang="en-US" altLang="zh-CN" sz="3200" dirty="0"/>
                  <a:t>	</a:t>
                </a:r>
                <a:r>
                  <a:rPr lang="zh-CN" altLang="en-US" sz="3200" dirty="0"/>
                  <a:t>背包大小为</a:t>
                </a:r>
                <a14:m>
                  <m:oMath xmlns:m="http://schemas.openxmlformats.org/officeDocument/2006/math">
                    <m:r>
                      <a:rPr lang="en-US" altLang="zh-CN" sz="3200" b="0" i="1" smtClean="0">
                        <a:latin typeface="Cambria Math" panose="02040503050406030204" pitchFamily="18" charset="0"/>
                      </a:rPr>
                      <m:t>𝑊</m:t>
                    </m:r>
                  </m:oMath>
                </a14:m>
                <a:r>
                  <a:rPr lang="en-US" altLang="zh-CN" sz="3200" dirty="0"/>
                  <a:t>,</a:t>
                </a:r>
                <a:r>
                  <a:rPr lang="zh-CN" altLang="en-US" sz="3200" dirty="0"/>
                  <a:t> 物品个数为</a:t>
                </a:r>
                <a14:m>
                  <m:oMath xmlns:m="http://schemas.openxmlformats.org/officeDocument/2006/math">
                    <m:r>
                      <a:rPr lang="en-US" altLang="zh-CN" sz="3200" b="0" i="1" smtClean="0">
                        <a:latin typeface="Cambria Math" panose="02040503050406030204" pitchFamily="18" charset="0"/>
                      </a:rPr>
                      <m:t>𝑛</m:t>
                    </m:r>
                  </m:oMath>
                </a14:m>
                <a:r>
                  <a:rPr lang="en-US" altLang="zh-CN" sz="3200" dirty="0"/>
                  <a:t>.</a:t>
                </a:r>
                <a:r>
                  <a:rPr lang="zh-CN" altLang="en-US" sz="3200" dirty="0"/>
                  <a:t> </a:t>
                </a:r>
                <a:endParaRPr lang="en-US" altLang="zh-CN" sz="3200" dirty="0"/>
              </a:p>
              <a:p>
                <a:r>
                  <a:rPr lang="en-US" altLang="zh-CN" sz="3200" dirty="0"/>
                  <a:t>	</a:t>
                </a:r>
                <a:r>
                  <a:rPr lang="zh-CN" altLang="en-US" sz="3200" dirty="0"/>
                  <a:t>物品</a:t>
                </a:r>
                <a14:m>
                  <m:oMath xmlns:m="http://schemas.openxmlformats.org/officeDocument/2006/math">
                    <m:r>
                      <a:rPr lang="en-US" altLang="zh-CN" sz="3200" b="0" i="1" smtClean="0">
                        <a:latin typeface="Cambria Math" panose="02040503050406030204" pitchFamily="18" charset="0"/>
                      </a:rPr>
                      <m:t>𝑖</m:t>
                    </m:r>
                  </m:oMath>
                </a14:m>
                <a:r>
                  <a:rPr lang="zh-CN" altLang="en-US" sz="3200" dirty="0"/>
                  <a:t>的大小为</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Sub>
                  </m:oMath>
                </a14:m>
                <a:r>
                  <a:rPr lang="en-US" altLang="zh-CN" sz="3200" dirty="0"/>
                  <a:t>,</a:t>
                </a:r>
                <a:r>
                  <a:rPr lang="zh-CN" altLang="en-US" sz="3200" dirty="0"/>
                  <a:t> 价值为</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𝑣</m:t>
                        </m:r>
                      </m:e>
                      <m:sub>
                        <m:r>
                          <a:rPr lang="en-US" altLang="zh-CN" sz="3200" b="0" i="1" smtClean="0">
                            <a:latin typeface="Cambria Math" panose="02040503050406030204" pitchFamily="18" charset="0"/>
                          </a:rPr>
                          <m:t>𝑖</m:t>
                        </m:r>
                      </m:sub>
                    </m:sSub>
                  </m:oMath>
                </a14:m>
                <a:r>
                  <a:rPr lang="en-US" altLang="zh-CN" sz="3200" dirty="0"/>
                  <a:t>, </a:t>
                </a:r>
                <a14:m>
                  <m:oMath xmlns:m="http://schemas.openxmlformats.org/officeDocument/2006/math">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=1,2,…, </m:t>
                    </m:r>
                    <m:r>
                      <a:rPr lang="en-US" altLang="zh-CN" sz="3200" b="0" i="1" smtClean="0">
                        <a:latin typeface="Cambria Math" panose="02040503050406030204" pitchFamily="18" charset="0"/>
                      </a:rPr>
                      <m:t>𝑛</m:t>
                    </m:r>
                  </m:oMath>
                </a14:m>
                <a:r>
                  <a:rPr lang="en-US" altLang="zh-CN" sz="3200" dirty="0"/>
                  <a:t>.</a:t>
                </a:r>
              </a:p>
              <a:p>
                <a:r>
                  <a:rPr lang="en-US" altLang="zh-CN" sz="3200" dirty="0"/>
                  <a:t>	</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𝑖</m:t>
                        </m:r>
                      </m:sub>
                    </m:sSub>
                  </m:oMath>
                </a14:m>
                <a:r>
                  <a:rPr lang="en-US" altLang="zh-CN" sz="3200" dirty="0"/>
                  <a:t> </a:t>
                </a:r>
                <a:r>
                  <a:rPr lang="zh-CN" altLang="en-US" sz="3200" dirty="0"/>
                  <a:t>是否将物品</a:t>
                </a:r>
                <a14:m>
                  <m:oMath xmlns:m="http://schemas.openxmlformats.org/officeDocument/2006/math">
                    <m:r>
                      <a:rPr lang="en-US" altLang="zh-CN" sz="3200" b="0" i="1" smtClean="0">
                        <a:latin typeface="Cambria Math" panose="02040503050406030204" pitchFamily="18" charset="0"/>
                      </a:rPr>
                      <m:t>𝑖</m:t>
                    </m:r>
                  </m:oMath>
                </a14:m>
                <a:r>
                  <a:rPr lang="zh-CN" altLang="en-US" sz="3200" dirty="0"/>
                  <a:t>装入背包中</a:t>
                </a:r>
                <a:r>
                  <a:rPr lang="en-US" altLang="zh-CN" sz="3200" dirty="0"/>
                  <a:t>.</a:t>
                </a:r>
              </a:p>
              <a:p>
                <a:endParaRPr lang="en-US" altLang="zh-CN" sz="3200" dirty="0"/>
              </a:p>
            </p:txBody>
          </p:sp>
        </mc:Choice>
        <mc:Fallback xmlns="">
          <p:sp>
            <p:nvSpPr>
              <p:cNvPr id="38" name="矩形 37"/>
              <p:cNvSpPr>
                <a:spLocks noRot="1" noChangeAspect="1" noMove="1" noResize="1" noEditPoints="1" noAdjustHandles="1" noChangeArrowheads="1" noChangeShapeType="1" noTextEdit="1"/>
              </p:cNvSpPr>
              <p:nvPr/>
            </p:nvSpPr>
            <p:spPr>
              <a:xfrm>
                <a:off x="838200" y="1801752"/>
                <a:ext cx="8356775" cy="2554545"/>
              </a:xfrm>
              <a:prstGeom prst="rect">
                <a:avLst/>
              </a:prstGeom>
              <a:blipFill>
                <a:blip r:embed="rId5"/>
                <a:stretch>
                  <a:fillRect l="-1976" t="-3465" r="-91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2246CD4-8E28-2A43-9092-CCFB9D3EA146}"/>
              </a:ext>
            </a:extLst>
          </p:cNvPr>
          <p:cNvPicPr>
            <a:picLocks noChangeAspect="1"/>
          </p:cNvPicPr>
          <p:nvPr/>
        </p:nvPicPr>
        <p:blipFill>
          <a:blip r:embed="rId6"/>
          <a:stretch>
            <a:fillRect/>
          </a:stretch>
        </p:blipFill>
        <p:spPr>
          <a:xfrm>
            <a:off x="1664918" y="4114192"/>
            <a:ext cx="6113586" cy="1835672"/>
          </a:xfrm>
          <a:prstGeom prst="rect">
            <a:avLst/>
          </a:prstGeom>
        </p:spPr>
      </p:pic>
    </p:spTree>
    <p:custDataLst>
      <p:tags r:id="rId1"/>
    </p:custDataLst>
    <p:extLst>
      <p:ext uri="{BB962C8B-B14F-4D97-AF65-F5344CB8AC3E}">
        <p14:creationId xmlns:p14="http://schemas.microsoft.com/office/powerpoint/2010/main" val="38347450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背包问题</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mc:AlternateContent xmlns:mc="http://schemas.openxmlformats.org/markup-compatibility/2006" xmlns:a14="http://schemas.microsoft.com/office/drawing/2010/main">
        <mc:Choice Requires="a14">
          <p:sp>
            <p:nvSpPr>
              <p:cNvPr id="38" name="矩形 37"/>
              <p:cNvSpPr/>
              <p:nvPr/>
            </p:nvSpPr>
            <p:spPr>
              <a:xfrm>
                <a:off x="838200" y="1801752"/>
                <a:ext cx="8638840" cy="4547976"/>
              </a:xfrm>
              <a:prstGeom prst="rect">
                <a:avLst/>
              </a:prstGeom>
            </p:spPr>
            <p:txBody>
              <a:bodyPr wrap="none">
                <a:spAutoFit/>
              </a:bodyPr>
              <a:lstStyle/>
              <a:p>
                <a:r>
                  <a:rPr lang="zh-CN" altLang="en-US" sz="3200" dirty="0"/>
                  <a:t>问题描述：</a:t>
                </a:r>
                <a:endParaRPr lang="en-US" altLang="zh-CN" sz="3200" dirty="0"/>
              </a:p>
              <a:p>
                <a:r>
                  <a:rPr lang="en-US" altLang="zh-CN" sz="3200" dirty="0"/>
                  <a:t>	</a:t>
                </a:r>
                <a:r>
                  <a:rPr lang="zh-CN" altLang="en-US" sz="3200" dirty="0"/>
                  <a:t>背包大小为</a:t>
                </a:r>
                <a14:m>
                  <m:oMath xmlns:m="http://schemas.openxmlformats.org/officeDocument/2006/math">
                    <m:r>
                      <a:rPr lang="en-US" altLang="zh-CN" sz="3200" b="0" i="1" smtClean="0">
                        <a:latin typeface="Cambria Math" panose="02040503050406030204" pitchFamily="18" charset="0"/>
                      </a:rPr>
                      <m:t>𝑊</m:t>
                    </m:r>
                  </m:oMath>
                </a14:m>
                <a:r>
                  <a:rPr lang="en-US" altLang="zh-CN" sz="3200" dirty="0"/>
                  <a:t>,</a:t>
                </a:r>
                <a:r>
                  <a:rPr lang="zh-CN" altLang="en-US" sz="3200" dirty="0"/>
                  <a:t> 物品个数为</a:t>
                </a:r>
                <a14:m>
                  <m:oMath xmlns:m="http://schemas.openxmlformats.org/officeDocument/2006/math">
                    <m:r>
                      <a:rPr lang="en-US" altLang="zh-CN" sz="3200" b="0" i="1" smtClean="0">
                        <a:latin typeface="Cambria Math" panose="02040503050406030204" pitchFamily="18" charset="0"/>
                      </a:rPr>
                      <m:t>𝑛</m:t>
                    </m:r>
                  </m:oMath>
                </a14:m>
                <a:r>
                  <a:rPr lang="en-US" altLang="zh-CN" sz="3200" dirty="0"/>
                  <a:t>.</a:t>
                </a:r>
                <a:r>
                  <a:rPr lang="zh-CN" altLang="en-US" sz="3200" dirty="0"/>
                  <a:t> </a:t>
                </a:r>
                <a:endParaRPr lang="en-US" altLang="zh-CN" sz="3200" dirty="0"/>
              </a:p>
              <a:p>
                <a:r>
                  <a:rPr lang="en-US" altLang="zh-CN" sz="3200" dirty="0"/>
                  <a:t>	</a:t>
                </a:r>
                <a:r>
                  <a:rPr lang="zh-CN" altLang="en-US" sz="3200" dirty="0"/>
                  <a:t>物品</a:t>
                </a:r>
                <a14:m>
                  <m:oMath xmlns:m="http://schemas.openxmlformats.org/officeDocument/2006/math">
                    <m:r>
                      <a:rPr lang="en-US" altLang="zh-CN" sz="3200" b="0" i="1" smtClean="0">
                        <a:latin typeface="Cambria Math" panose="02040503050406030204" pitchFamily="18" charset="0"/>
                      </a:rPr>
                      <m:t>𝑖</m:t>
                    </m:r>
                  </m:oMath>
                </a14:m>
                <a:r>
                  <a:rPr lang="zh-CN" altLang="en-US" sz="3200" dirty="0"/>
                  <a:t>的大小为</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Sub>
                  </m:oMath>
                </a14:m>
                <a:r>
                  <a:rPr lang="en-US" altLang="zh-CN" sz="3200" dirty="0"/>
                  <a:t>,</a:t>
                </a:r>
                <a:r>
                  <a:rPr lang="zh-CN" altLang="en-US" sz="3200" dirty="0"/>
                  <a:t> 价值为</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𝑣</m:t>
                        </m:r>
                      </m:e>
                      <m:sub>
                        <m:r>
                          <a:rPr lang="en-US" altLang="zh-CN" sz="3200" b="0" i="1" smtClean="0">
                            <a:latin typeface="Cambria Math" panose="02040503050406030204" pitchFamily="18" charset="0"/>
                          </a:rPr>
                          <m:t>𝑖</m:t>
                        </m:r>
                      </m:sub>
                    </m:sSub>
                  </m:oMath>
                </a14:m>
                <a:r>
                  <a:rPr lang="en-US" altLang="zh-CN" sz="3200" dirty="0"/>
                  <a:t>, </a:t>
                </a:r>
                <a14:m>
                  <m:oMath xmlns:m="http://schemas.openxmlformats.org/officeDocument/2006/math">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=1,2,…, </m:t>
                    </m:r>
                    <m:r>
                      <a:rPr lang="en-US" altLang="zh-CN" sz="3200" b="0" i="1" smtClean="0">
                        <a:latin typeface="Cambria Math" panose="02040503050406030204" pitchFamily="18" charset="0"/>
                      </a:rPr>
                      <m:t>𝑛</m:t>
                    </m:r>
                  </m:oMath>
                </a14:m>
                <a:r>
                  <a:rPr lang="en-US" altLang="zh-CN" sz="3200" dirty="0"/>
                  <a:t>.</a:t>
                </a:r>
              </a:p>
              <a:p>
                <a:r>
                  <a:rPr lang="en-US" altLang="zh-CN" sz="3200" dirty="0"/>
                  <a:t>	</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𝑖</m:t>
                        </m:r>
                      </m:sub>
                    </m:sSub>
                  </m:oMath>
                </a14:m>
                <a:r>
                  <a:rPr lang="en-US" altLang="zh-CN" sz="3200" dirty="0"/>
                  <a:t> </a:t>
                </a:r>
                <a:r>
                  <a:rPr lang="zh-CN" altLang="en-US" sz="3200" dirty="0"/>
                  <a:t>是否将物品</a:t>
                </a:r>
                <a14:m>
                  <m:oMath xmlns:m="http://schemas.openxmlformats.org/officeDocument/2006/math">
                    <m:r>
                      <a:rPr lang="en-US" altLang="zh-CN" sz="3200" b="0" i="1" smtClean="0">
                        <a:latin typeface="Cambria Math" panose="02040503050406030204" pitchFamily="18" charset="0"/>
                      </a:rPr>
                      <m:t>𝑖</m:t>
                    </m:r>
                  </m:oMath>
                </a14:m>
                <a:r>
                  <a:rPr lang="zh-CN" altLang="en-US" sz="3200" dirty="0"/>
                  <a:t>装入背包中</a:t>
                </a:r>
                <a:r>
                  <a:rPr lang="en-US" altLang="zh-CN" sz="3200" dirty="0"/>
                  <a:t>.</a:t>
                </a:r>
              </a:p>
              <a:p>
                <a:r>
                  <a:rPr lang="zh-CN" altLang="en-US" sz="3200" dirty="0"/>
                  <a:t>输入规模：</a:t>
                </a:r>
                <a:endParaRPr lang="en-US" altLang="zh-CN" sz="3200" dirty="0"/>
              </a:p>
              <a:p>
                <a:r>
                  <a:rPr lang="en-US" altLang="zh-CN" sz="3200" dirty="0"/>
                  <a:t>	</a:t>
                </a:r>
                <a14:m>
                  <m:oMath xmlns:m="http://schemas.openxmlformats.org/officeDocument/2006/math">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r>
                          <a:rPr lang="en-US" altLang="zh-CN" sz="3200" b="0" i="1" smtClean="0">
                            <a:latin typeface="Cambria Math" panose="02040503050406030204" pitchFamily="18" charset="0"/>
                          </a:rPr>
                          <m:t>𝑊</m:t>
                        </m:r>
                      </m:e>
                    </m:func>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r>
                          <a:rPr lang="en-US" altLang="zh-CN" sz="3200" b="0" i="1" smtClean="0">
                            <a:latin typeface="Cambria Math" panose="02040503050406030204" pitchFamily="18" charset="0"/>
                          </a:rPr>
                          <m:t>(</m:t>
                        </m:r>
                        <m:func>
                          <m:funcPr>
                            <m:ctrlPr>
                              <a:rPr lang="zh-CN" altLang="en-US"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Sub>
                          </m:e>
                        </m:func>
                        <m:r>
                          <a:rPr lang="en-US" altLang="zh-CN" sz="3200" b="0" i="1" smtClean="0">
                            <a:latin typeface="Cambria Math" panose="02040503050406030204" pitchFamily="18" charset="0"/>
                          </a:rPr>
                          <m:t>+</m:t>
                        </m:r>
                        <m:func>
                          <m:funcPr>
                            <m:ctrlPr>
                              <a:rPr lang="zh-CN" altLang="en-US"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𝑣</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)&gt;</m:t>
                            </m:r>
                            <m:func>
                              <m:funcPr>
                                <m:ctrlPr>
                                  <a:rPr lang="zh-CN" altLang="en-US"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r>
                                  <a:rPr lang="en-US" altLang="zh-CN" sz="3200" b="0" i="1" smtClean="0">
                                    <a:latin typeface="Cambria Math" panose="02040503050406030204" pitchFamily="18" charset="0"/>
                                  </a:rPr>
                                  <m:t>𝑊</m:t>
                                </m:r>
                              </m:e>
                            </m:func>
                          </m:e>
                        </m:func>
                      </m:e>
                    </m:nary>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oMath>
                </a14:m>
                <a:endParaRPr lang="en-US" altLang="zh-CN" sz="3200" dirty="0"/>
              </a:p>
              <a:p>
                <a:r>
                  <a:rPr lang="zh-CN" altLang="en-US" sz="3200" dirty="0"/>
                  <a:t>时间复杂度：</a:t>
                </a:r>
                <a:endParaRPr lang="en-US" altLang="zh-CN" sz="3200" dirty="0"/>
              </a:p>
              <a:p>
                <a:r>
                  <a:rPr lang="en-US" altLang="zh-CN" sz="3200" dirty="0"/>
                  <a:t>	</a:t>
                </a:r>
                <a14:m>
                  <m:oMath xmlns:m="http://schemas.openxmlformats.org/officeDocument/2006/math">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𝑛𝑊</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a:rPr lang="en-US" altLang="zh-CN" sz="3200" b="0" i="1" smtClean="0">
                            <a:latin typeface="Cambria Math" panose="02040503050406030204" pitchFamily="18" charset="0"/>
                          </a:rPr>
                          <m:t>𝑚</m:t>
                        </m:r>
                      </m:sup>
                    </m:sSup>
                    <m:r>
                      <a:rPr lang="en-US" altLang="zh-CN" sz="3200" b="0" i="1" smtClean="0">
                        <a:latin typeface="Cambria Math" panose="02040503050406030204" pitchFamily="18" charset="0"/>
                      </a:rPr>
                      <m:t>)</m:t>
                    </m:r>
                  </m:oMath>
                </a14:m>
                <a:endParaRPr lang="en-US" altLang="zh-CN" sz="3200" dirty="0"/>
              </a:p>
              <a:p>
                <a:endParaRPr lang="en-US" altLang="zh-CN" sz="3200" dirty="0"/>
              </a:p>
            </p:txBody>
          </p:sp>
        </mc:Choice>
        <mc:Fallback xmlns="">
          <p:sp>
            <p:nvSpPr>
              <p:cNvPr id="38" name="矩形 37"/>
              <p:cNvSpPr>
                <a:spLocks noRot="1" noChangeAspect="1" noMove="1" noResize="1" noEditPoints="1" noAdjustHandles="1" noChangeArrowheads="1" noChangeShapeType="1" noTextEdit="1"/>
              </p:cNvSpPr>
              <p:nvPr/>
            </p:nvSpPr>
            <p:spPr>
              <a:xfrm>
                <a:off x="838200" y="1801752"/>
                <a:ext cx="8638840" cy="4547976"/>
              </a:xfrm>
              <a:prstGeom prst="rect">
                <a:avLst/>
              </a:prstGeom>
              <a:blipFill>
                <a:blip r:embed="rId5"/>
                <a:stretch>
                  <a:fillRect l="-1909" t="-195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0650417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概念定义</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34" name="矩形 33"/>
          <p:cNvSpPr/>
          <p:nvPr/>
        </p:nvSpPr>
        <p:spPr>
          <a:xfrm>
            <a:off x="2135561" y="1340769"/>
            <a:ext cx="2124299" cy="584775"/>
          </a:xfrm>
          <a:prstGeom prst="rect">
            <a:avLst/>
          </a:prstGeom>
        </p:spPr>
        <p:txBody>
          <a:bodyPr wrap="none">
            <a:spAutoFit/>
          </a:bodyPr>
          <a:lstStyle/>
          <a:p>
            <a:r>
              <a:rPr lang="en-US" altLang="zh-CN" sz="3200" dirty="0"/>
              <a:t>Polynomial</a:t>
            </a:r>
            <a:endParaRPr lang="zh-CN" altLang="en-US" sz="3200" dirty="0"/>
          </a:p>
        </p:txBody>
      </p:sp>
      <p:sp>
        <p:nvSpPr>
          <p:cNvPr id="35" name="矩形 34"/>
          <p:cNvSpPr/>
          <p:nvPr/>
        </p:nvSpPr>
        <p:spPr>
          <a:xfrm>
            <a:off x="3359697" y="2348881"/>
            <a:ext cx="5109091" cy="584775"/>
          </a:xfrm>
          <a:prstGeom prst="rect">
            <a:avLst/>
          </a:prstGeom>
        </p:spPr>
        <p:txBody>
          <a:bodyPr wrap="none">
            <a:spAutoFit/>
          </a:bodyPr>
          <a:lstStyle/>
          <a:p>
            <a:r>
              <a:rPr lang="zh-CN" altLang="en-US" sz="3200" dirty="0"/>
              <a:t>多项式时间为何如此重要？</a:t>
            </a:r>
          </a:p>
        </p:txBody>
      </p:sp>
      <p:sp>
        <p:nvSpPr>
          <p:cNvPr id="36" name="矩形 35"/>
          <p:cNvSpPr/>
          <p:nvPr/>
        </p:nvSpPr>
        <p:spPr>
          <a:xfrm>
            <a:off x="2135560" y="4005065"/>
            <a:ext cx="3406702" cy="584775"/>
          </a:xfrm>
          <a:prstGeom prst="rect">
            <a:avLst/>
          </a:prstGeom>
        </p:spPr>
        <p:txBody>
          <a:bodyPr wrap="none">
            <a:spAutoFit/>
          </a:bodyPr>
          <a:lstStyle/>
          <a:p>
            <a:r>
              <a:rPr lang="en-US" altLang="zh-CN" sz="3200" dirty="0"/>
              <a:t>Non-deterministic</a:t>
            </a:r>
            <a:endParaRPr lang="zh-CN" altLang="en-US" sz="3200" dirty="0"/>
          </a:p>
        </p:txBody>
      </p:sp>
      <p:sp>
        <p:nvSpPr>
          <p:cNvPr id="38" name="矩形 37"/>
          <p:cNvSpPr/>
          <p:nvPr/>
        </p:nvSpPr>
        <p:spPr>
          <a:xfrm>
            <a:off x="3359696" y="4932458"/>
            <a:ext cx="3467616" cy="584775"/>
          </a:xfrm>
          <a:prstGeom prst="rect">
            <a:avLst/>
          </a:prstGeom>
        </p:spPr>
        <p:txBody>
          <a:bodyPr wrap="none">
            <a:spAutoFit/>
          </a:bodyPr>
          <a:lstStyle/>
          <a:p>
            <a:r>
              <a:rPr lang="zh-CN" altLang="en-US" sz="3200" dirty="0"/>
              <a:t>什么是非确定性？</a:t>
            </a:r>
          </a:p>
        </p:txBody>
      </p:sp>
    </p:spTree>
    <p:custDataLst>
      <p:tags r:id="rId1"/>
    </p:custDataLst>
    <p:extLst>
      <p:ext uri="{BB962C8B-B14F-4D97-AF65-F5344CB8AC3E}">
        <p14:creationId xmlns:p14="http://schemas.microsoft.com/office/powerpoint/2010/main" val="4025408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一个小故事</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3" y="1276350"/>
            <a:ext cx="260032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2"/>
          <p:cNvSpPr txBox="1">
            <a:spLocks noChangeArrowheads="1"/>
          </p:cNvSpPr>
          <p:nvPr/>
        </p:nvSpPr>
        <p:spPr bwMode="auto">
          <a:xfrm>
            <a:off x="4534756" y="947192"/>
            <a:ext cx="3960440"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第二季第二集中：</a:t>
            </a:r>
            <a:endParaRPr lang="zh-CN" altLang="zh-CN" sz="2800" b="1" kern="0" dirty="0">
              <a:latin typeface="+mj-lt"/>
              <a:ea typeface="+mj-ea"/>
              <a:cs typeface="+mj-cs"/>
            </a:endParaRPr>
          </a:p>
        </p:txBody>
      </p:sp>
      <p:sp>
        <p:nvSpPr>
          <p:cNvPr id="16" name="Rectangle 2"/>
          <p:cNvSpPr txBox="1">
            <a:spLocks noChangeArrowheads="1"/>
          </p:cNvSpPr>
          <p:nvPr/>
        </p:nvSpPr>
        <p:spPr bwMode="auto">
          <a:xfrm>
            <a:off x="4619836" y="1573824"/>
            <a:ext cx="5955456"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有两位数学家被谋杀了，凶手是他们的同行。</a:t>
            </a:r>
            <a:endParaRPr lang="zh-CN" altLang="zh-CN" sz="2800" b="1" kern="0" dirty="0">
              <a:latin typeface="+mj-lt"/>
              <a:ea typeface="+mj-ea"/>
              <a:cs typeface="+mj-cs"/>
            </a:endParaRPr>
          </a:p>
        </p:txBody>
      </p:sp>
      <p:sp>
        <p:nvSpPr>
          <p:cNvPr id="17" name="Rectangle 2"/>
          <p:cNvSpPr txBox="1">
            <a:spLocks noChangeArrowheads="1"/>
          </p:cNvSpPr>
          <p:nvPr/>
        </p:nvSpPr>
        <p:spPr bwMode="auto">
          <a:xfrm>
            <a:off x="4613548" y="2608122"/>
            <a:ext cx="5955456" cy="126995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被杀害的原因是，被害者即将证明一道数学难题。凶手为了独吞成果从而下了毒手。</a:t>
            </a:r>
            <a:endParaRPr lang="zh-CN" altLang="zh-CN" sz="2800" b="1" kern="0" dirty="0">
              <a:latin typeface="+mj-lt"/>
              <a:ea typeface="+mj-ea"/>
              <a:cs typeface="+mj-cs"/>
            </a:endParaRPr>
          </a:p>
        </p:txBody>
      </p:sp>
      <p:sp>
        <p:nvSpPr>
          <p:cNvPr id="18" name="Rectangle 2"/>
          <p:cNvSpPr txBox="1">
            <a:spLocks noChangeArrowheads="1"/>
          </p:cNvSpPr>
          <p:nvPr/>
        </p:nvSpPr>
        <p:spPr bwMode="auto">
          <a:xfrm>
            <a:off x="4605040" y="3815226"/>
            <a:ext cx="5955456" cy="20620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800" b="1" kern="0" dirty="0">
                <a:latin typeface="+mj-lt"/>
                <a:ea typeface="+mj-ea"/>
                <a:cs typeface="+mj-cs"/>
              </a:rPr>
              <a:t>破解了这道难题，不仅能拿到</a:t>
            </a:r>
            <a:r>
              <a:rPr lang="en-US" altLang="zh-CN" sz="2800" b="1" kern="0" dirty="0">
                <a:latin typeface="+mj-lt"/>
                <a:ea typeface="+mj-ea"/>
                <a:cs typeface="+mj-cs"/>
              </a:rPr>
              <a:t>100</a:t>
            </a:r>
            <a:r>
              <a:rPr lang="zh-CN" altLang="en-US" sz="2800" b="1" kern="0" dirty="0">
                <a:latin typeface="+mj-lt"/>
                <a:ea typeface="+mj-ea"/>
                <a:cs typeface="+mj-cs"/>
              </a:rPr>
              <a:t>万美元的奖金，并且若是凭借这一成果破译世界上所有的密码系统，那就发财了。</a:t>
            </a:r>
            <a:endParaRPr lang="zh-CN" altLang="zh-CN" sz="2800" b="1" kern="0" dirty="0">
              <a:latin typeface="+mj-lt"/>
              <a:ea typeface="+mj-ea"/>
              <a:cs typeface="+mj-cs"/>
            </a:endParaRPr>
          </a:p>
        </p:txBody>
      </p:sp>
      <p:sp>
        <p:nvSpPr>
          <p:cNvPr id="19" name="Rectangle 2"/>
          <p:cNvSpPr txBox="1">
            <a:spLocks noChangeArrowheads="1"/>
          </p:cNvSpPr>
          <p:nvPr/>
        </p:nvSpPr>
        <p:spPr bwMode="auto">
          <a:xfrm>
            <a:off x="1703512" y="5805264"/>
            <a:ext cx="8856984" cy="5760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2800" b="1" kern="0" dirty="0">
                <a:solidFill>
                  <a:srgbClr val="FF0000"/>
                </a:solidFill>
                <a:latin typeface="+mj-lt"/>
                <a:ea typeface="+mj-ea"/>
                <a:cs typeface="+mj-cs"/>
              </a:rPr>
              <a:t>——</a:t>
            </a:r>
            <a:r>
              <a:rPr lang="zh-CN" altLang="en-US" sz="2800" b="1" kern="0" dirty="0">
                <a:solidFill>
                  <a:srgbClr val="FF0000"/>
                </a:solidFill>
                <a:latin typeface="+mj-lt"/>
                <a:ea typeface="+mj-ea"/>
                <a:cs typeface="+mj-cs"/>
              </a:rPr>
              <a:t>玄学！    伪科学！   编剧文科的吧！  脑洞太大了！</a:t>
            </a:r>
            <a:endParaRPr lang="zh-CN" altLang="zh-CN" sz="2800" b="1" kern="0" dirty="0">
              <a:solidFill>
                <a:srgbClr val="FF0000"/>
              </a:solidFill>
              <a:latin typeface="+mj-lt"/>
              <a:ea typeface="+mj-ea"/>
              <a:cs typeface="+mj-cs"/>
            </a:endParaRPr>
          </a:p>
        </p:txBody>
      </p:sp>
    </p:spTree>
    <p:custDataLst>
      <p:tags r:id="rId1"/>
    </p:custDataLst>
    <p:extLst>
      <p:ext uri="{BB962C8B-B14F-4D97-AF65-F5344CB8AC3E}">
        <p14:creationId xmlns:p14="http://schemas.microsoft.com/office/powerpoint/2010/main" val="3662493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3"/>
</p:tagLst>
</file>

<file path=ppt/tags/tag10.xml><?xml version="1.0" encoding="utf-8"?>
<p:tagLst xmlns:a="http://schemas.openxmlformats.org/drawingml/2006/main" xmlns:r="http://schemas.openxmlformats.org/officeDocument/2006/relationships" xmlns:p="http://schemas.openxmlformats.org/presentationml/2006/main">
  <p:tag name="TIMING" val="|3.6|58.7|19.2|1.2|1.8|13.3|45.1|77.5"/>
</p:tagLst>
</file>

<file path=ppt/tags/tag11.xml><?xml version="1.0" encoding="utf-8"?>
<p:tagLst xmlns:a="http://schemas.openxmlformats.org/drawingml/2006/main" xmlns:r="http://schemas.openxmlformats.org/officeDocument/2006/relationships" xmlns:p="http://schemas.openxmlformats.org/presentationml/2006/main">
  <p:tag name="TIMING" val="|1.3|1.1"/>
</p:tagLst>
</file>

<file path=ppt/tags/tag12.xml><?xml version="1.0" encoding="utf-8"?>
<p:tagLst xmlns:a="http://schemas.openxmlformats.org/drawingml/2006/main" xmlns:r="http://schemas.openxmlformats.org/officeDocument/2006/relationships" xmlns:p="http://schemas.openxmlformats.org/presentationml/2006/main">
  <p:tag name="TIMING" val="|0.9|15.4"/>
</p:tagLst>
</file>

<file path=ppt/tags/tag13.xml><?xml version="1.0" encoding="utf-8"?>
<p:tagLst xmlns:a="http://schemas.openxmlformats.org/drawingml/2006/main" xmlns:r="http://schemas.openxmlformats.org/officeDocument/2006/relationships" xmlns:p="http://schemas.openxmlformats.org/presentationml/2006/main">
  <p:tag name="TIMING" val="|1|1.7"/>
</p:tagLst>
</file>

<file path=ppt/tags/tag14.xml><?xml version="1.0" encoding="utf-8"?>
<p:tagLst xmlns:a="http://schemas.openxmlformats.org/drawingml/2006/main" xmlns:r="http://schemas.openxmlformats.org/officeDocument/2006/relationships" xmlns:p="http://schemas.openxmlformats.org/presentationml/2006/main">
  <p:tag name="TIMING" val="|12.1"/>
</p:tagLst>
</file>

<file path=ppt/tags/tag15.xml><?xml version="1.0" encoding="utf-8"?>
<p:tagLst xmlns:a="http://schemas.openxmlformats.org/drawingml/2006/main" xmlns:r="http://schemas.openxmlformats.org/officeDocument/2006/relationships" xmlns:p="http://schemas.openxmlformats.org/presentationml/2006/main">
  <p:tag name="TIMING" val="|12.1"/>
</p:tagLst>
</file>

<file path=ppt/tags/tag16.xml><?xml version="1.0" encoding="utf-8"?>
<p:tagLst xmlns:a="http://schemas.openxmlformats.org/drawingml/2006/main" xmlns:r="http://schemas.openxmlformats.org/officeDocument/2006/relationships" xmlns:p="http://schemas.openxmlformats.org/presentationml/2006/main">
  <p:tag name="TIMING" val="|12.1"/>
</p:tagLst>
</file>

<file path=ppt/tags/tag17.xml><?xml version="1.0" encoding="utf-8"?>
<p:tagLst xmlns:a="http://schemas.openxmlformats.org/drawingml/2006/main" xmlns:r="http://schemas.openxmlformats.org/officeDocument/2006/relationships" xmlns:p="http://schemas.openxmlformats.org/presentationml/2006/main">
  <p:tag name="TIMING" val="|12.1"/>
</p:tagLst>
</file>

<file path=ppt/tags/tag18.xml><?xml version="1.0" encoding="utf-8"?>
<p:tagLst xmlns:a="http://schemas.openxmlformats.org/drawingml/2006/main" xmlns:r="http://schemas.openxmlformats.org/officeDocument/2006/relationships" xmlns:p="http://schemas.openxmlformats.org/presentationml/2006/main">
  <p:tag name="TIMING" val="|12.1"/>
</p:tagLst>
</file>

<file path=ppt/tags/tag19.xml><?xml version="1.0" encoding="utf-8"?>
<p:tagLst xmlns:a="http://schemas.openxmlformats.org/drawingml/2006/main" xmlns:r="http://schemas.openxmlformats.org/officeDocument/2006/relationships" xmlns:p="http://schemas.openxmlformats.org/presentationml/2006/main">
  <p:tag name="TIMING" val="|12.1"/>
</p:tagLst>
</file>

<file path=ppt/tags/tag2.xml><?xml version="1.0" encoding="utf-8"?>
<p:tagLst xmlns:a="http://schemas.openxmlformats.org/drawingml/2006/main" xmlns:r="http://schemas.openxmlformats.org/officeDocument/2006/relationships" xmlns:p="http://schemas.openxmlformats.org/presentationml/2006/main">
  <p:tag name="TIMING" val="|1.8|1.1|1"/>
</p:tagLst>
</file>

<file path=ppt/tags/tag20.xml><?xml version="1.0" encoding="utf-8"?>
<p:tagLst xmlns:a="http://schemas.openxmlformats.org/drawingml/2006/main" xmlns:r="http://schemas.openxmlformats.org/officeDocument/2006/relationships" xmlns:p="http://schemas.openxmlformats.org/presentationml/2006/main">
  <p:tag name="TIMING" val="|12.1"/>
</p:tagLst>
</file>

<file path=ppt/tags/tag21.xml><?xml version="1.0" encoding="utf-8"?>
<p:tagLst xmlns:a="http://schemas.openxmlformats.org/drawingml/2006/main" xmlns:r="http://schemas.openxmlformats.org/officeDocument/2006/relationships" xmlns:p="http://schemas.openxmlformats.org/presentationml/2006/main">
  <p:tag name="TIMING" val="|54.4|2"/>
</p:tagLst>
</file>

<file path=ppt/tags/tag22.xml><?xml version="1.0" encoding="utf-8"?>
<p:tagLst xmlns:a="http://schemas.openxmlformats.org/drawingml/2006/main" xmlns:r="http://schemas.openxmlformats.org/officeDocument/2006/relationships" xmlns:p="http://schemas.openxmlformats.org/presentationml/2006/main">
  <p:tag name="TIMING" val="|12.1"/>
</p:tagLst>
</file>

<file path=ppt/tags/tag23.xml><?xml version="1.0" encoding="utf-8"?>
<p:tagLst xmlns:a="http://schemas.openxmlformats.org/drawingml/2006/main" xmlns:r="http://schemas.openxmlformats.org/officeDocument/2006/relationships" xmlns:p="http://schemas.openxmlformats.org/presentationml/2006/main">
  <p:tag name="TIMING" val="|12.1"/>
</p:tagLst>
</file>

<file path=ppt/tags/tag24.xml><?xml version="1.0" encoding="utf-8"?>
<p:tagLst xmlns:a="http://schemas.openxmlformats.org/drawingml/2006/main" xmlns:r="http://schemas.openxmlformats.org/officeDocument/2006/relationships" xmlns:p="http://schemas.openxmlformats.org/presentationml/2006/main">
  <p:tag name="TIMING" val="|3.7|14.8"/>
</p:tagLst>
</file>

<file path=ppt/tags/tag25.xml><?xml version="1.0" encoding="utf-8"?>
<p:tagLst xmlns:a="http://schemas.openxmlformats.org/drawingml/2006/main" xmlns:r="http://schemas.openxmlformats.org/officeDocument/2006/relationships" xmlns:p="http://schemas.openxmlformats.org/presentationml/2006/main">
  <p:tag name="TIMING" val="|3.7|14.8"/>
</p:tagLst>
</file>

<file path=ppt/tags/tag26.xml><?xml version="1.0" encoding="utf-8"?>
<p:tagLst xmlns:a="http://schemas.openxmlformats.org/drawingml/2006/main" xmlns:r="http://schemas.openxmlformats.org/officeDocument/2006/relationships" xmlns:p="http://schemas.openxmlformats.org/presentationml/2006/main">
  <p:tag name="TIMING" val="|3.7|14.8"/>
</p:tagLst>
</file>

<file path=ppt/tags/tag27.xml><?xml version="1.0" encoding="utf-8"?>
<p:tagLst xmlns:a="http://schemas.openxmlformats.org/drawingml/2006/main" xmlns:r="http://schemas.openxmlformats.org/officeDocument/2006/relationships" xmlns:p="http://schemas.openxmlformats.org/presentationml/2006/main">
  <p:tag name="TIMING" val="|12.1"/>
</p:tagLst>
</file>

<file path=ppt/tags/tag28.xml><?xml version="1.0" encoding="utf-8"?>
<p:tagLst xmlns:a="http://schemas.openxmlformats.org/drawingml/2006/main" xmlns:r="http://schemas.openxmlformats.org/officeDocument/2006/relationships" xmlns:p="http://schemas.openxmlformats.org/presentationml/2006/main">
  <p:tag name="TIMING" val="|12.1"/>
</p:tagLst>
</file>

<file path=ppt/tags/tag29.xml><?xml version="1.0" encoding="utf-8"?>
<p:tagLst xmlns:a="http://schemas.openxmlformats.org/drawingml/2006/main" xmlns:r="http://schemas.openxmlformats.org/officeDocument/2006/relationships" xmlns:p="http://schemas.openxmlformats.org/presentationml/2006/main">
  <p:tag name="TIMING" val="|12.1"/>
</p:tagLst>
</file>

<file path=ppt/tags/tag3.xml><?xml version="1.0" encoding="utf-8"?>
<p:tagLst xmlns:a="http://schemas.openxmlformats.org/drawingml/2006/main" xmlns:r="http://schemas.openxmlformats.org/officeDocument/2006/relationships" xmlns:p="http://schemas.openxmlformats.org/presentationml/2006/main">
  <p:tag name="TIMING" val="|0.8|6.4|73.6"/>
</p:tagLst>
</file>

<file path=ppt/tags/tag30.xml><?xml version="1.0" encoding="utf-8"?>
<p:tagLst xmlns:a="http://schemas.openxmlformats.org/drawingml/2006/main" xmlns:r="http://schemas.openxmlformats.org/officeDocument/2006/relationships" xmlns:p="http://schemas.openxmlformats.org/presentationml/2006/main">
  <p:tag name="TIMING" val="|1.9|24.1"/>
</p:tagLst>
</file>

<file path=ppt/tags/tag31.xml><?xml version="1.0" encoding="utf-8"?>
<p:tagLst xmlns:a="http://schemas.openxmlformats.org/drawingml/2006/main" xmlns:r="http://schemas.openxmlformats.org/officeDocument/2006/relationships" xmlns:p="http://schemas.openxmlformats.org/presentationml/2006/main">
  <p:tag name="TIMING" val="|1.9|24.1"/>
</p:tagLst>
</file>

<file path=ppt/tags/tag32.xml><?xml version="1.0" encoding="utf-8"?>
<p:tagLst xmlns:a="http://schemas.openxmlformats.org/drawingml/2006/main" xmlns:r="http://schemas.openxmlformats.org/officeDocument/2006/relationships" xmlns:p="http://schemas.openxmlformats.org/presentationml/2006/main">
  <p:tag name="TIMING" val="|1.9|24.1"/>
</p:tagLst>
</file>

<file path=ppt/tags/tag4.xml><?xml version="1.0" encoding="utf-8"?>
<p:tagLst xmlns:a="http://schemas.openxmlformats.org/drawingml/2006/main" xmlns:r="http://schemas.openxmlformats.org/officeDocument/2006/relationships" xmlns:p="http://schemas.openxmlformats.org/presentationml/2006/main">
  <p:tag name="TIMING" val="|1.5"/>
</p:tagLst>
</file>

<file path=ppt/tags/tag5.xml><?xml version="1.0" encoding="utf-8"?>
<p:tagLst xmlns:a="http://schemas.openxmlformats.org/drawingml/2006/main" xmlns:r="http://schemas.openxmlformats.org/officeDocument/2006/relationships" xmlns:p="http://schemas.openxmlformats.org/presentationml/2006/main">
  <p:tag name="TIMING" val="|12.1"/>
</p:tagLst>
</file>

<file path=ppt/tags/tag6.xml><?xml version="1.0" encoding="utf-8"?>
<p:tagLst xmlns:a="http://schemas.openxmlformats.org/drawingml/2006/main" xmlns:r="http://schemas.openxmlformats.org/officeDocument/2006/relationships" xmlns:p="http://schemas.openxmlformats.org/presentationml/2006/main">
  <p:tag name="TIMING" val="|12.1"/>
</p:tagLst>
</file>

<file path=ppt/tags/tag7.xml><?xml version="1.0" encoding="utf-8"?>
<p:tagLst xmlns:a="http://schemas.openxmlformats.org/drawingml/2006/main" xmlns:r="http://schemas.openxmlformats.org/officeDocument/2006/relationships" xmlns:p="http://schemas.openxmlformats.org/presentationml/2006/main">
  <p:tag name="TIMING" val="|12.1"/>
</p:tagLst>
</file>

<file path=ppt/tags/tag8.xml><?xml version="1.0" encoding="utf-8"?>
<p:tagLst xmlns:a="http://schemas.openxmlformats.org/drawingml/2006/main" xmlns:r="http://schemas.openxmlformats.org/officeDocument/2006/relationships" xmlns:p="http://schemas.openxmlformats.org/presentationml/2006/main">
  <p:tag name="TIMING" val="|1.2|1.3|1.5"/>
</p:tagLst>
</file>

<file path=ppt/tags/tag9.xml><?xml version="1.0" encoding="utf-8"?>
<p:tagLst xmlns:a="http://schemas.openxmlformats.org/drawingml/2006/main" xmlns:r="http://schemas.openxmlformats.org/officeDocument/2006/relationships" xmlns:p="http://schemas.openxmlformats.org/presentationml/2006/main">
  <p:tag name="TIMING" val="|2.5|4.4|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2956</Words>
  <Application>Microsoft Macintosh PowerPoint</Application>
  <PresentationFormat>宽屏</PresentationFormat>
  <Paragraphs>380</Paragraphs>
  <Slides>38</Slides>
  <Notes>27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3" baseType="lpstr">
      <vt:lpstr>等线</vt:lpstr>
      <vt:lpstr>等线 Light</vt:lpstr>
      <vt:lpstr>方正姚体</vt:lpstr>
      <vt:lpstr>SimHei</vt:lpstr>
      <vt:lpstr>楷体_GB2312</vt:lpstr>
      <vt:lpstr>宋体</vt:lpstr>
      <vt:lpstr>微软雅黑</vt:lpstr>
      <vt:lpstr>Arial</vt:lpstr>
      <vt:lpstr>Arial Black</vt:lpstr>
      <vt:lpstr>Cambria Math</vt:lpstr>
      <vt:lpstr>Century Schoolbook</vt:lpstr>
      <vt:lpstr>Times New Roman</vt:lpstr>
      <vt:lpstr>Wingdings</vt:lpstr>
      <vt:lpstr>Office 主题​​</vt:lpstr>
      <vt:lpstr>Chart</vt:lpstr>
      <vt:lpstr>几个概念</vt:lpstr>
      <vt:lpstr>NP问题</vt:lpstr>
      <vt:lpstr>学术论文</vt:lpstr>
      <vt:lpstr>概念定义</vt:lpstr>
      <vt:lpstr>概念定义</vt:lpstr>
      <vt:lpstr>背包问题</vt:lpstr>
      <vt:lpstr>背包问题</vt:lpstr>
      <vt:lpstr>概念定义</vt:lpstr>
      <vt:lpstr>一个小故事</vt:lpstr>
      <vt:lpstr>计算复杂度</vt:lpstr>
      <vt:lpstr>计算复杂度</vt:lpstr>
      <vt:lpstr>计算复杂度</vt:lpstr>
      <vt:lpstr>计算复杂度</vt:lpstr>
      <vt:lpstr>多项式时间复杂度</vt:lpstr>
      <vt:lpstr>多项式时间复杂度</vt:lpstr>
      <vt:lpstr>多项式时间复杂度</vt:lpstr>
      <vt:lpstr>Non-deterministic</vt:lpstr>
      <vt:lpstr>为什么要定义NP问题</vt:lpstr>
      <vt:lpstr>千禧年大奖难题</vt:lpstr>
      <vt:lpstr>库克&amp;卡普</vt:lpstr>
      <vt:lpstr>库克&amp;卡普</vt:lpstr>
      <vt:lpstr>PowerPoint 演示文稿</vt:lpstr>
      <vt:lpstr>NP完全问题</vt:lpstr>
      <vt:lpstr>NP完全问题</vt:lpstr>
      <vt:lpstr>归约概念</vt:lpstr>
      <vt:lpstr>归约概念</vt:lpstr>
      <vt:lpstr>归约概念</vt:lpstr>
      <vt:lpstr>NP完全问题</vt:lpstr>
      <vt:lpstr>经典NP问题</vt:lpstr>
      <vt:lpstr>第一个NP完全问题</vt:lpstr>
      <vt:lpstr>NP完全问题</vt:lpstr>
      <vt:lpstr>NP完全问题</vt:lpstr>
      <vt:lpstr>PowerPoint 演示文稿</vt:lpstr>
      <vt:lpstr>几个概念</vt:lpstr>
      <vt:lpstr>关系图</vt:lpstr>
      <vt:lpstr>未来展望</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几个概念</dc:title>
  <dc:creator>靳 洪博</dc:creator>
  <cp:lastModifiedBy>靳 洪博</cp:lastModifiedBy>
  <cp:revision>1</cp:revision>
  <dcterms:created xsi:type="dcterms:W3CDTF">2022-03-04T05:58:39Z</dcterms:created>
  <dcterms:modified xsi:type="dcterms:W3CDTF">2022-03-04T05:59:13Z</dcterms:modified>
</cp:coreProperties>
</file>