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38" r:id="rId2"/>
    <p:sldId id="839" r:id="rId3"/>
    <p:sldId id="840" r:id="rId4"/>
    <p:sldId id="841" r:id="rId5"/>
    <p:sldId id="842" r:id="rId6"/>
    <p:sldId id="843" r:id="rId7"/>
    <p:sldId id="844" r:id="rId8"/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49" r:id="rId17"/>
    <p:sldId id="568" r:id="rId18"/>
    <p:sldId id="570" r:id="rId19"/>
    <p:sldId id="571" r:id="rId20"/>
    <p:sldId id="572" r:id="rId21"/>
    <p:sldId id="573" r:id="rId22"/>
    <p:sldId id="574" r:id="rId23"/>
    <p:sldId id="575" r:id="rId24"/>
    <p:sldId id="576" r:id="rId25"/>
    <p:sldId id="577" r:id="rId26"/>
    <p:sldId id="578" r:id="rId27"/>
    <p:sldId id="579" r:id="rId28"/>
    <p:sldId id="580" r:id="rId29"/>
    <p:sldId id="581" r:id="rId30"/>
    <p:sldId id="582" r:id="rId31"/>
    <p:sldId id="583" r:id="rId32"/>
    <p:sldId id="585" r:id="rId33"/>
    <p:sldId id="586" r:id="rId34"/>
    <p:sldId id="587" r:id="rId35"/>
    <p:sldId id="588" r:id="rId36"/>
    <p:sldId id="589" r:id="rId37"/>
    <p:sldId id="590" r:id="rId38"/>
    <p:sldId id="591" r:id="rId39"/>
    <p:sldId id="592" r:id="rId40"/>
    <p:sldId id="593" r:id="rId41"/>
    <p:sldId id="594" r:id="rId42"/>
    <p:sldId id="595" r:id="rId43"/>
    <p:sldId id="596" r:id="rId44"/>
    <p:sldId id="597" r:id="rId45"/>
    <p:sldId id="598" r:id="rId46"/>
    <p:sldId id="599" r:id="rId47"/>
    <p:sldId id="600" r:id="rId48"/>
    <p:sldId id="601" r:id="rId49"/>
    <p:sldId id="602" r:id="rId50"/>
    <p:sldId id="603" r:id="rId51"/>
    <p:sldId id="604" r:id="rId52"/>
    <p:sldId id="605" r:id="rId53"/>
    <p:sldId id="606" r:id="rId54"/>
    <p:sldId id="607" r:id="rId55"/>
    <p:sldId id="608" r:id="rId56"/>
    <p:sldId id="609" r:id="rId57"/>
    <p:sldId id="610" r:id="rId58"/>
    <p:sldId id="611" r:id="rId59"/>
    <p:sldId id="612" r:id="rId60"/>
    <p:sldId id="613" r:id="rId61"/>
    <p:sldId id="614" r:id="rId62"/>
    <p:sldId id="615" r:id="rId63"/>
    <p:sldId id="616" r:id="rId64"/>
    <p:sldId id="617" r:id="rId65"/>
    <p:sldId id="618" r:id="rId66"/>
    <p:sldId id="619" r:id="rId67"/>
    <p:sldId id="620" r:id="rId68"/>
    <p:sldId id="621" r:id="rId69"/>
    <p:sldId id="622" r:id="rId70"/>
    <p:sldId id="623" r:id="rId71"/>
    <p:sldId id="624" r:id="rId72"/>
    <p:sldId id="625" r:id="rId73"/>
    <p:sldId id="626" r:id="rId74"/>
    <p:sldId id="627" r:id="rId75"/>
    <p:sldId id="638" r:id="rId76"/>
    <p:sldId id="684" r:id="rId77"/>
    <p:sldId id="685" r:id="rId78"/>
    <p:sldId id="686" r:id="rId79"/>
    <p:sldId id="687" r:id="rId80"/>
    <p:sldId id="688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5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42.emf"/><Relationship Id="rId9" Type="http://schemas.openxmlformats.org/officeDocument/2006/relationships/image" Target="../media/image4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51.emf"/><Relationship Id="rId1" Type="http://schemas.openxmlformats.org/officeDocument/2006/relationships/image" Target="../media/image23.emf"/><Relationship Id="rId6" Type="http://schemas.openxmlformats.org/officeDocument/2006/relationships/image" Target="../media/image52.emf"/><Relationship Id="rId5" Type="http://schemas.openxmlformats.org/officeDocument/2006/relationships/image" Target="../media/image9.emf"/><Relationship Id="rId4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4.emf"/><Relationship Id="rId1" Type="http://schemas.openxmlformats.org/officeDocument/2006/relationships/image" Target="../media/image55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1.emf"/><Relationship Id="rId7" Type="http://schemas.openxmlformats.org/officeDocument/2006/relationships/image" Target="../media/image64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3.emf"/><Relationship Id="rId5" Type="http://schemas.openxmlformats.org/officeDocument/2006/relationships/image" Target="../media/image55.emf"/><Relationship Id="rId4" Type="http://schemas.openxmlformats.org/officeDocument/2006/relationships/image" Target="../media/image6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5" Type="http://schemas.openxmlformats.org/officeDocument/2006/relationships/image" Target="../media/image70.emf"/><Relationship Id="rId4" Type="http://schemas.openxmlformats.org/officeDocument/2006/relationships/image" Target="../media/image5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55.emf"/><Relationship Id="rId1" Type="http://schemas.openxmlformats.org/officeDocument/2006/relationships/image" Target="../media/image71.emf"/><Relationship Id="rId4" Type="http://schemas.openxmlformats.org/officeDocument/2006/relationships/image" Target="../media/image6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73.emf"/><Relationship Id="rId2" Type="http://schemas.openxmlformats.org/officeDocument/2006/relationships/image" Target="../media/image62.emf"/><Relationship Id="rId1" Type="http://schemas.openxmlformats.org/officeDocument/2006/relationships/image" Target="../media/image16.emf"/><Relationship Id="rId6" Type="http://schemas.openxmlformats.org/officeDocument/2006/relationships/image" Target="../media/image72.emf"/><Relationship Id="rId5" Type="http://schemas.openxmlformats.org/officeDocument/2006/relationships/image" Target="../media/image59.emf"/><Relationship Id="rId4" Type="http://schemas.openxmlformats.org/officeDocument/2006/relationships/image" Target="../media/image5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74.emf"/><Relationship Id="rId1" Type="http://schemas.openxmlformats.org/officeDocument/2006/relationships/image" Target="../media/image55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9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54.emf"/><Relationship Id="rId7" Type="http://schemas.openxmlformats.org/officeDocument/2006/relationships/image" Target="../media/image78.emf"/><Relationship Id="rId2" Type="http://schemas.openxmlformats.org/officeDocument/2006/relationships/image" Target="../media/image17.emf"/><Relationship Id="rId1" Type="http://schemas.openxmlformats.org/officeDocument/2006/relationships/image" Target="../media/image62.emf"/><Relationship Id="rId6" Type="http://schemas.openxmlformats.org/officeDocument/2006/relationships/image" Target="../media/image77.emf"/><Relationship Id="rId5" Type="http://schemas.openxmlformats.org/officeDocument/2006/relationships/image" Target="../media/image59.emf"/><Relationship Id="rId4" Type="http://schemas.openxmlformats.org/officeDocument/2006/relationships/image" Target="../media/image55.emf"/><Relationship Id="rId9" Type="http://schemas.openxmlformats.org/officeDocument/2006/relationships/image" Target="../media/image8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16.emf"/><Relationship Id="rId7" Type="http://schemas.openxmlformats.org/officeDocument/2006/relationships/image" Target="../media/image55.emf"/><Relationship Id="rId2" Type="http://schemas.openxmlformats.org/officeDocument/2006/relationships/image" Target="../media/image17.emf"/><Relationship Id="rId1" Type="http://schemas.openxmlformats.org/officeDocument/2006/relationships/image" Target="../media/image62.emf"/><Relationship Id="rId6" Type="http://schemas.openxmlformats.org/officeDocument/2006/relationships/image" Target="../media/image61.emf"/><Relationship Id="rId11" Type="http://schemas.openxmlformats.org/officeDocument/2006/relationships/image" Target="../media/image83.emf"/><Relationship Id="rId5" Type="http://schemas.openxmlformats.org/officeDocument/2006/relationships/image" Target="../media/image54.emf"/><Relationship Id="rId10" Type="http://schemas.openxmlformats.org/officeDocument/2006/relationships/image" Target="../media/image82.emf"/><Relationship Id="rId4" Type="http://schemas.openxmlformats.org/officeDocument/2006/relationships/image" Target="../media/image53.emf"/><Relationship Id="rId9" Type="http://schemas.openxmlformats.org/officeDocument/2006/relationships/image" Target="../media/image8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8.emf"/><Relationship Id="rId1" Type="http://schemas.openxmlformats.org/officeDocument/2006/relationships/image" Target="../media/image9.emf"/><Relationship Id="rId4" Type="http://schemas.openxmlformats.org/officeDocument/2006/relationships/image" Target="../media/image15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5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16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1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16.emf"/><Relationship Id="rId5" Type="http://schemas.openxmlformats.org/officeDocument/2006/relationships/image" Target="../media/image18.emf"/><Relationship Id="rId4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0ACCA-B671-2A4C-943D-B41F8E908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9E4366-1238-B843-AA96-BD49A7BE6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61C32-2E2C-FE4D-A02C-C44D5BEE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81C-581F-F442-8F66-4A9F964DB7C4}" type="datetimeFigureOut">
              <a:rPr kumimoji="1" lang="zh-CN" altLang="en-US" smtClean="0"/>
              <a:t>2022/4/3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D5416-AE1D-1848-95AB-19871A28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178DA-B197-9A45-BB30-AE42D4F9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07BF-21BA-8846-BF5A-E0F5E955D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09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D819D-7C9B-CA46-B051-2A166B2A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FCF9C-FD0C-1F4B-82A4-C151CD0C8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E0ECE-5A1F-4744-8CA8-2B27FB24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81C-581F-F442-8F66-4A9F964DB7C4}" type="datetimeFigureOut">
              <a:rPr kumimoji="1" lang="zh-CN" altLang="en-US" smtClean="0"/>
              <a:t>2022/4/3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90F98-F4F1-3740-9A72-A5DF11A9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EF534-6046-7D4E-B557-7076A94C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07BF-21BA-8846-BF5A-E0F5E955D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55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508B82-78AC-1649-B578-4DF41FBB2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56918-38D9-FE4F-BC1D-6FD7EE44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80948-8DAC-2145-9E00-A6ABC631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81C-581F-F442-8F66-4A9F964DB7C4}" type="datetimeFigureOut">
              <a:rPr kumimoji="1" lang="zh-CN" altLang="en-US" smtClean="0"/>
              <a:t>2022/4/3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FD8AB-F5B1-7943-9D98-A869C7FD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0260B-FDD0-B943-AC9F-6B7E421A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07BF-21BA-8846-BF5A-E0F5E955D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15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AB7A7-1650-1B4C-A8EB-12EC0E04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4B0CF-67B9-054A-BE56-22BEC24C4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0EDF3-BDB2-DC44-8E1C-A26578DE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81C-581F-F442-8F66-4A9F964DB7C4}" type="datetimeFigureOut">
              <a:rPr kumimoji="1" lang="zh-CN" altLang="en-US" smtClean="0"/>
              <a:t>2022/4/3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1DBEC-D7FB-3343-9FA1-854DA745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01788-F180-C145-B9CC-FCC7F6D2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07BF-21BA-8846-BF5A-E0F5E955D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96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C4301-50CD-5447-A39B-B05995EC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BC06F-2586-4044-A748-B1659A6DD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47C83-365A-6A44-876E-9E39469A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81C-581F-F442-8F66-4A9F964DB7C4}" type="datetimeFigureOut">
              <a:rPr kumimoji="1" lang="zh-CN" altLang="en-US" smtClean="0"/>
              <a:t>2022/4/3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4025E-B830-094F-BACA-B36F0B88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E0DEE-DB88-0145-BB9B-C8226034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07BF-21BA-8846-BF5A-E0F5E955D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0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323CC-7FB4-6749-BFB3-6BC6DE94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A07FD-7AD5-B741-8A4E-5AB499C87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6D43A-FC82-6548-BC33-E5DF2713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4F1EE-2081-FE45-BFD5-A34B839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81C-581F-F442-8F66-4A9F964DB7C4}" type="datetimeFigureOut">
              <a:rPr kumimoji="1" lang="zh-CN" altLang="en-US" smtClean="0"/>
              <a:t>2022/4/3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64E21-2CF3-B048-8FCE-83CBFA94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0327F-0379-AD43-BA6A-2E447487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07BF-21BA-8846-BF5A-E0F5E955D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240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EEF5F-A423-EB44-8BD3-6C88202C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8575F-EFF9-9846-BB8D-1636CEEF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2EF774-3CB1-C749-83BA-BD4E7115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1672C-FFF4-8746-B8ED-5D886C4A3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F1164-8CD0-164E-8468-65170F6EA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B2627-FD2D-A345-AD1C-E91C2FCC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81C-581F-F442-8F66-4A9F964DB7C4}" type="datetimeFigureOut">
              <a:rPr kumimoji="1" lang="zh-CN" altLang="en-US" smtClean="0"/>
              <a:t>2022/4/3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DC5F4F-BCFA-3A43-BBB6-AC4DC3F1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7A39EF-02A3-CF4C-9EDE-4440D51E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07BF-21BA-8846-BF5A-E0F5E955D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07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7D1D2-7549-CC49-A75C-DDC2D73F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95703D-6585-914B-A474-6BE30BCC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81C-581F-F442-8F66-4A9F964DB7C4}" type="datetimeFigureOut">
              <a:rPr kumimoji="1" lang="zh-CN" altLang="en-US" smtClean="0"/>
              <a:t>2022/4/3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D57B11-6042-534E-89BD-1DDBF9C4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E35534-B12B-3740-9B37-DCD1A21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07BF-21BA-8846-BF5A-E0F5E955D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232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6ECA1-34B5-1D48-ACB9-36C878F5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81C-581F-F442-8F66-4A9F964DB7C4}" type="datetimeFigureOut">
              <a:rPr kumimoji="1" lang="zh-CN" altLang="en-US" smtClean="0"/>
              <a:t>2022/4/3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B13A98-FC6D-0349-8311-ACD0D542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7C32C-5283-A244-898B-C7D86675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07BF-21BA-8846-BF5A-E0F5E955D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5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E89DC-08DE-3440-978A-7D524C70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9AFAD-00E7-794D-AFFF-6B52A773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CF6C2-A053-194F-915D-02D748982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E5B6D-E3B6-B14C-9081-44A03B34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81C-581F-F442-8F66-4A9F964DB7C4}" type="datetimeFigureOut">
              <a:rPr kumimoji="1" lang="zh-CN" altLang="en-US" smtClean="0"/>
              <a:t>2022/4/3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24FB8-EC5D-EF41-A2B3-339FEFB3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21033-B13E-2040-A4CE-E0C0C5AC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07BF-21BA-8846-BF5A-E0F5E955D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09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46D7C-9187-1345-AD6F-802B400D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17E31C-5B3A-554B-A2F7-7C7655B47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38F2F-202B-3C41-BF6E-036AA4D6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C62813-DC7B-6548-BFCA-98D56716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81C-581F-F442-8F66-4A9F964DB7C4}" type="datetimeFigureOut">
              <a:rPr kumimoji="1" lang="zh-CN" altLang="en-US" smtClean="0"/>
              <a:t>2022/4/3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D0365-8E06-AC4E-A812-50CC1EA1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B5B3B-13BE-8244-A995-B134CD62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07BF-21BA-8846-BF5A-E0F5E955D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29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73CED2-96BC-474C-AEB8-22111C3D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0E422-B442-B643-B025-384BF5A7C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6FA1B-5F84-6944-9167-47BC43FF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D81C-581F-F442-8F66-4A9F964DB7C4}" type="datetimeFigureOut">
              <a:rPr kumimoji="1" lang="zh-CN" altLang="en-US" smtClean="0"/>
              <a:t>2022/4/3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C047B-98DF-F54E-B905-3B763623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19A71-1C3E-1347-BE9A-0C466247C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D07BF-21BA-8846-BF5A-E0F5E955D6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5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9.bin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3.emf"/><Relationship Id="rId22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27.bin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6.bin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emf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15.e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4.bin"/><Relationship Id="rId28" Type="http://schemas.openxmlformats.org/officeDocument/2006/relationships/oleObject" Target="../embeddings/oleObject38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12.emf"/><Relationship Id="rId22" Type="http://schemas.openxmlformats.org/officeDocument/2006/relationships/image" Target="../media/image14.emf"/><Relationship Id="rId27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49.bin"/><Relationship Id="rId18" Type="http://schemas.openxmlformats.org/officeDocument/2006/relationships/oleObject" Target="../embeddings/oleObject52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16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26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5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6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oleObject81.bin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.emf"/><Relationship Id="rId1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20" Type="http://schemas.openxmlformats.org/officeDocument/2006/relationships/image" Target="../media/image4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9.emf"/><Relationship Id="rId22" Type="http://schemas.openxmlformats.org/officeDocument/2006/relationships/image" Target="../media/image45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88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8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16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9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emf"/><Relationship Id="rId11" Type="http://schemas.openxmlformats.org/officeDocument/2006/relationships/image" Target="../media/image18.emf"/><Relationship Id="rId5" Type="http://schemas.openxmlformats.org/officeDocument/2006/relationships/oleObject" Target="../embeddings/oleObject94.bin"/><Relationship Id="rId15" Type="http://schemas.openxmlformats.org/officeDocument/2006/relationships/image" Target="../media/image52.emf"/><Relationship Id="rId10" Type="http://schemas.openxmlformats.org/officeDocument/2006/relationships/oleObject" Target="../embeddings/oleObject97.bin"/><Relationship Id="rId4" Type="http://schemas.openxmlformats.org/officeDocument/2006/relationships/image" Target="../media/image23.emf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99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55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10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57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10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115.bin"/><Relationship Id="rId18" Type="http://schemas.openxmlformats.org/officeDocument/2006/relationships/oleObject" Target="../embeddings/oleObject119.bin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7.bin"/><Relationship Id="rId20" Type="http://schemas.openxmlformats.org/officeDocument/2006/relationships/image" Target="../media/image64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62.e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59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63.emf"/><Relationship Id="rId22" Type="http://schemas.openxmlformats.org/officeDocument/2006/relationships/image" Target="../media/image65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6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55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12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61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13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138.bin"/><Relationship Id="rId18" Type="http://schemas.openxmlformats.org/officeDocument/2006/relationships/oleObject" Target="../embeddings/oleObject141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59.emf"/><Relationship Id="rId17" Type="http://schemas.openxmlformats.org/officeDocument/2006/relationships/image" Target="../media/image7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0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image" Target="../media/image72.emf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36.bin"/><Relationship Id="rId14" Type="http://schemas.openxmlformats.org/officeDocument/2006/relationships/oleObject" Target="../embeddings/oleObject13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43.bin"/><Relationship Id="rId7" Type="http://schemas.openxmlformats.org/officeDocument/2006/relationships/image" Target="../media/image74.emf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e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9.e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50.bin"/><Relationship Id="rId10" Type="http://schemas.openxmlformats.org/officeDocument/2006/relationships/oleObject" Target="../embeddings/oleObject147.bin"/><Relationship Id="rId4" Type="http://schemas.openxmlformats.org/officeDocument/2006/relationships/image" Target="../media/image55.emf"/><Relationship Id="rId9" Type="http://schemas.openxmlformats.org/officeDocument/2006/relationships/image" Target="../media/image16.emf"/><Relationship Id="rId14" Type="http://schemas.openxmlformats.org/officeDocument/2006/relationships/image" Target="../media/image7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9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159.bin"/><Relationship Id="rId18" Type="http://schemas.openxmlformats.org/officeDocument/2006/relationships/oleObject" Target="../embeddings/oleObject163.bin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5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1.bin"/><Relationship Id="rId20" Type="http://schemas.openxmlformats.org/officeDocument/2006/relationships/image" Target="../media/image78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80.emf"/><Relationship Id="rId5" Type="http://schemas.openxmlformats.org/officeDocument/2006/relationships/oleObject" Target="../embeddings/oleObject155.bin"/><Relationship Id="rId15" Type="http://schemas.openxmlformats.org/officeDocument/2006/relationships/image" Target="../media/image77.emf"/><Relationship Id="rId23" Type="http://schemas.openxmlformats.org/officeDocument/2006/relationships/oleObject" Target="../embeddings/oleObject166.bin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164.bin"/><Relationship Id="rId4" Type="http://schemas.openxmlformats.org/officeDocument/2006/relationships/image" Target="../media/image62.emf"/><Relationship Id="rId9" Type="http://schemas.openxmlformats.org/officeDocument/2006/relationships/oleObject" Target="../embeddings/oleObject157.bin"/><Relationship Id="rId14" Type="http://schemas.openxmlformats.org/officeDocument/2006/relationships/oleObject" Target="../embeddings/oleObject160.bin"/><Relationship Id="rId22" Type="http://schemas.openxmlformats.org/officeDocument/2006/relationships/image" Target="../media/image79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59.e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emf"/><Relationship Id="rId20" Type="http://schemas.openxmlformats.org/officeDocument/2006/relationships/image" Target="../media/image81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83.e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62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61.emf"/><Relationship Id="rId22" Type="http://schemas.openxmlformats.org/officeDocument/2006/relationships/image" Target="../media/image82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8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6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5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84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9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88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9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9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96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oleObject" Target="../embeddings/oleObject197.bin"/><Relationship Id="rId7" Type="http://schemas.openxmlformats.org/officeDocument/2006/relationships/image" Target="../media/image9.emf"/><Relationship Id="rId12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99.bin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201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oleObject" Target="../embeddings/oleObject20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3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2.bin"/><Relationship Id="rId10" Type="http://schemas.openxmlformats.org/officeDocument/2006/relationships/image" Target="../media/image15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207.bin"/><Relationship Id="rId14" Type="http://schemas.openxmlformats.org/officeDocument/2006/relationships/oleObject" Target="../embeddings/oleObject21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AE97C-48D3-E441-A268-480EEA2C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52E6-3B4C-B044-8CA4-88192F87D87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149954" name="Rectangle 2">
            <a:extLst>
              <a:ext uri="{FF2B5EF4-FFF2-40B4-BE49-F238E27FC236}">
                <a16:creationId xmlns:a16="http://schemas.microsoft.com/office/drawing/2014/main" id="{D549FD50-C3BE-8E47-9420-6B85F1CA5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求解方法分类</a:t>
            </a:r>
          </a:p>
        </p:txBody>
      </p:sp>
      <p:sp>
        <p:nvSpPr>
          <p:cNvPr id="1149959" name="Rectangle 7">
            <a:extLst>
              <a:ext uri="{FF2B5EF4-FFF2-40B4-BE49-F238E27FC236}">
                <a16:creationId xmlns:a16="http://schemas.microsoft.com/office/drawing/2014/main" id="{0FFF9DDD-B2F2-FA4D-8763-CA1A9764A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62877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hlink"/>
              </a:buClr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SzPct val="5000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Clr>
                <a:schemeClr val="folHlink"/>
              </a:buClr>
              <a:buSzPct val="5000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精确的求解方法</a:t>
            </a:r>
          </a:p>
          <a:p>
            <a:pPr>
              <a:lnSpc>
                <a:spcPct val="100000"/>
              </a:lnSpc>
            </a:pPr>
            <a:r>
              <a:rPr lang="zh-CN" altLang="en-US"/>
              <a:t>可以得到问题的最优解，对小规模问题适用，当问题规模较大时，一般无法在有限的时间内获得问题的最优解</a:t>
            </a:r>
          </a:p>
          <a:p>
            <a:pPr>
              <a:lnSpc>
                <a:spcPct val="100000"/>
              </a:lnSpc>
            </a:pPr>
            <a:r>
              <a:rPr lang="zh-CN" altLang="en-US"/>
              <a:t>近似求解方法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以确保解的精度为目标的方法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以尽可能获得更好解为目标的方法，包括</a:t>
            </a:r>
          </a:p>
          <a:p>
            <a:pPr lvl="2">
              <a:lnSpc>
                <a:spcPct val="100000"/>
              </a:lnSpc>
              <a:buSzTx/>
              <a:buFontTx/>
              <a:buChar char="•"/>
            </a:pPr>
            <a:r>
              <a:rPr lang="zh-CN" altLang="en-US"/>
              <a:t>启发式（</a:t>
            </a:r>
            <a:r>
              <a:rPr lang="en-US" altLang="zh-CN"/>
              <a:t>Heuristics</a:t>
            </a:r>
            <a:r>
              <a:rPr lang="zh-CN" altLang="en-US"/>
              <a:t>）</a:t>
            </a:r>
          </a:p>
          <a:p>
            <a:pPr lvl="2">
              <a:lnSpc>
                <a:spcPct val="100000"/>
              </a:lnSpc>
              <a:buSzTx/>
              <a:buFontTx/>
              <a:buChar char="•"/>
            </a:pPr>
            <a:r>
              <a:rPr lang="zh-CN" altLang="en-US"/>
              <a:t>元（亚）启发式（</a:t>
            </a:r>
            <a:r>
              <a:rPr lang="en-US" altLang="zh-CN"/>
              <a:t>Meta-heuristics</a:t>
            </a:r>
            <a:r>
              <a:rPr lang="zh-CN" altLang="en-US"/>
              <a:t>）</a:t>
            </a:r>
          </a:p>
          <a:p>
            <a:pPr lvl="1">
              <a:lnSpc>
                <a:spcPct val="10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CF263-C77C-0047-9C0C-CBBDD633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3040-20B2-6A4D-9749-7686917364B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44802" name="Rectangle 2">
            <a:extLst>
              <a:ext uri="{FF2B5EF4-FFF2-40B4-BE49-F238E27FC236}">
                <a16:creationId xmlns:a16="http://schemas.microsoft.com/office/drawing/2014/main" id="{10772C9D-FD1D-0242-B39C-626DD3E3A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altLang="zh-CN" b="1"/>
              <a:t>1975</a:t>
            </a:r>
            <a:r>
              <a:rPr lang="zh-CN" altLang="en-US" b="1"/>
              <a:t>年</a:t>
            </a:r>
            <a:r>
              <a:rPr lang="en-US" altLang="zh-CN" b="1"/>
              <a:t>holland</a:t>
            </a:r>
            <a:r>
              <a:rPr lang="zh-CN" altLang="en-US" b="1"/>
              <a:t>提出遗传算法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b="1"/>
              <a:t>					</a:t>
            </a:r>
            <a:r>
              <a:rPr lang="en-US" altLang="zh-CN" b="1"/>
              <a:t>(Genetic Algorithm)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en-US" altLang="zh-CN" b="1"/>
              <a:t>1977</a:t>
            </a:r>
            <a:r>
              <a:rPr lang="zh-CN" altLang="en-US" b="1"/>
              <a:t>年</a:t>
            </a:r>
            <a:r>
              <a:rPr lang="en-US" altLang="zh-CN" b="1"/>
              <a:t>Glouer</a:t>
            </a:r>
            <a:r>
              <a:rPr lang="zh-CN" altLang="en-US" b="1"/>
              <a:t>提出禁忌搜索算法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b="1"/>
              <a:t>						</a:t>
            </a:r>
            <a:r>
              <a:rPr lang="en-US" altLang="zh-CN" b="1"/>
              <a:t>(Tabn Search)	</a:t>
            </a:r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53F40620-767A-C540-99E2-B92DAADAF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智能优化算法的产生与发展（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F4A0CA-1E38-CC47-9D79-03BF4B3C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31F0-C6D4-B54D-AD10-0EC5774CC4C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45826" name="Rectangle 2">
            <a:extLst>
              <a:ext uri="{FF2B5EF4-FFF2-40B4-BE49-F238E27FC236}">
                <a16:creationId xmlns:a16="http://schemas.microsoft.com/office/drawing/2014/main" id="{2501D910-F74F-4E40-94B0-80F69AA14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arabicPeriod" startAt="3"/>
            </a:pPr>
            <a:r>
              <a:rPr lang="en-US" altLang="zh-CN" b="1"/>
              <a:t>1982</a:t>
            </a:r>
            <a:r>
              <a:rPr lang="zh-CN" altLang="en-US" b="1"/>
              <a:t>年</a:t>
            </a:r>
            <a:r>
              <a:rPr lang="en-US" altLang="zh-CN" b="1"/>
              <a:t>Kirkpatrick</a:t>
            </a:r>
            <a:r>
              <a:rPr lang="zh-CN" altLang="en-US" b="1"/>
              <a:t>提出模拟退火算法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b="1"/>
              <a:t>	                               </a:t>
            </a:r>
            <a:r>
              <a:rPr lang="en-US" altLang="zh-CN" b="1"/>
              <a:t>(Simulated Annealing)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arabicPeriod" startAt="4"/>
            </a:pPr>
            <a:r>
              <a:rPr lang="zh-CN" altLang="en-US" b="1"/>
              <a:t>人工神经元网络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arabicPeriod" startAt="5"/>
            </a:pPr>
            <a:r>
              <a:rPr lang="en-US" altLang="zh-CN" b="1"/>
              <a:t>1995</a:t>
            </a:r>
            <a:r>
              <a:rPr lang="zh-CN" altLang="en-US" b="1"/>
              <a:t>年</a:t>
            </a:r>
            <a:r>
              <a:rPr lang="en-US" altLang="zh-CN" b="1"/>
              <a:t>Dorigo</a:t>
            </a:r>
            <a:r>
              <a:rPr lang="zh-CN" altLang="en-US" b="1"/>
              <a:t>提出蚁群算法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b="1"/>
              <a:t>                              </a:t>
            </a:r>
            <a:r>
              <a:rPr lang="en-US" altLang="zh-CN" b="1"/>
              <a:t>(Ant Colony Optimization)</a:t>
            </a:r>
          </a:p>
        </p:txBody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7ACA2781-9054-1D49-A328-B73976601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智能优化算法的产生与发展（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845828" name="Rectangle 4">
            <a:extLst>
              <a:ext uri="{FF2B5EF4-FFF2-40B4-BE49-F238E27FC236}">
                <a16:creationId xmlns:a16="http://schemas.microsoft.com/office/drawing/2014/main" id="{E828FB99-C3EA-1F4D-A139-3CBFB82F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88913"/>
            <a:ext cx="86137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219200" indent="-7620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676400" indent="-7620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133600" indent="-7620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590800" indent="-7620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智能优化算法的产生与发展（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4A28650-1C12-194B-9631-3223378F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B328A-85F9-0945-B190-D9C3D91B6DD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46850" name="Rectangle 2">
            <a:extLst>
              <a:ext uri="{FF2B5EF4-FFF2-40B4-BE49-F238E27FC236}">
                <a16:creationId xmlns:a16="http://schemas.microsoft.com/office/drawing/2014/main" id="{D377C637-92A9-1E41-80BD-BBAA3414E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arabicPeriod" startAt="6"/>
            </a:pPr>
            <a:r>
              <a:rPr lang="en-US" altLang="zh-CN" b="1"/>
              <a:t>1995</a:t>
            </a:r>
            <a:r>
              <a:rPr lang="zh-CN" altLang="en-US" b="1"/>
              <a:t>年</a:t>
            </a:r>
            <a:r>
              <a:rPr lang="en-US" altLang="zh-CN" b="1"/>
              <a:t>Kennedy &amp; Eherhart</a:t>
            </a:r>
            <a:r>
              <a:rPr lang="zh-CN" altLang="en-US" b="1"/>
              <a:t>提出粒子群优化             </a:t>
            </a:r>
            <a:r>
              <a:rPr lang="en-US" altLang="zh-CN" b="1"/>
              <a:t>(Particle Swarm Optimization)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arabicPeriod" startAt="6"/>
            </a:pPr>
            <a:r>
              <a:rPr lang="zh-CN" altLang="en-US" b="1"/>
              <a:t>其它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文化算法</a:t>
            </a:r>
            <a:r>
              <a:rPr lang="en-US" altLang="zh-CN" b="1"/>
              <a:t>(Cultural Algorithm)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 startAt="2"/>
            </a:pPr>
            <a:r>
              <a:rPr lang="zh-CN" altLang="en-US" b="1"/>
              <a:t>人工生命算法</a:t>
            </a:r>
            <a:r>
              <a:rPr lang="en-US" altLang="zh-CN" b="1"/>
              <a:t>(Artificial-Life Algorithm)</a:t>
            </a:r>
          </a:p>
        </p:txBody>
      </p:sp>
      <p:sp>
        <p:nvSpPr>
          <p:cNvPr id="846851" name="Rectangle 3">
            <a:extLst>
              <a:ext uri="{FF2B5EF4-FFF2-40B4-BE49-F238E27FC236}">
                <a16:creationId xmlns:a16="http://schemas.microsoft.com/office/drawing/2014/main" id="{C1836EB1-5957-EB4B-82E4-1A320CE73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智能优化算法的产生与发展（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846852" name="Rectangle 4">
            <a:extLst>
              <a:ext uri="{FF2B5EF4-FFF2-40B4-BE49-F238E27FC236}">
                <a16:creationId xmlns:a16="http://schemas.microsoft.com/office/drawing/2014/main" id="{3C9033A9-5A0C-0047-A278-5B60C34C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88913"/>
            <a:ext cx="86137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219200" indent="-7620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676400" indent="-7620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133600" indent="-7620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590800" indent="-7620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智能优化算法的产生与发展（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F423BA9-1123-774D-979D-E057A02B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C51F-8740-4C40-8C54-3BCD85EBC76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47874" name="Rectangle 2">
            <a:extLst>
              <a:ext uri="{FF2B5EF4-FFF2-40B4-BE49-F238E27FC236}">
                <a16:creationId xmlns:a16="http://schemas.microsoft.com/office/drawing/2014/main" id="{38BC8B42-9570-404E-A692-A5530F901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None/>
            </a:pPr>
            <a:r>
              <a:rPr lang="zh-CN" altLang="en-US" b="1">
                <a:latin typeface="宋体" panose="02010600030101010101" pitchFamily="2" charset="-122"/>
              </a:rPr>
              <a:t>我们统称以上算法为人工生命计算   </a:t>
            </a:r>
          </a:p>
          <a:p>
            <a:pPr marL="609600" indent="-609600">
              <a:buClr>
                <a:schemeClr val="tx1"/>
              </a:buClr>
              <a:buNone/>
            </a:pPr>
            <a:r>
              <a:rPr lang="en-US" altLang="zh-CN" b="1">
                <a:latin typeface="宋体" panose="02010600030101010101" pitchFamily="2" charset="-122"/>
              </a:rPr>
              <a:t>(Artificial Life Computation)</a:t>
            </a:r>
          </a:p>
          <a:p>
            <a:pPr marL="609600" indent="-609600">
              <a:lnSpc>
                <a:spcPct val="17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b="1"/>
              <a:t>人工生命计算 </a:t>
            </a:r>
            <a:r>
              <a:rPr lang="en-US" altLang="zh-CN" b="1"/>
              <a:t>+ </a:t>
            </a:r>
            <a:r>
              <a:rPr lang="zh-CN" altLang="en-US" b="1"/>
              <a:t>模糊逻辑 </a:t>
            </a:r>
            <a:r>
              <a:rPr lang="en-US" altLang="zh-CN" b="1"/>
              <a:t>(Fuzzy Logic)=</a:t>
            </a:r>
          </a:p>
          <a:p>
            <a:pPr marL="609600" indent="-609600">
              <a:lnSpc>
                <a:spcPct val="170000"/>
              </a:lnSpc>
              <a:buClr>
                <a:schemeClr val="tx1"/>
              </a:buClr>
              <a:buNone/>
            </a:pPr>
            <a:r>
              <a:rPr lang="en-US" altLang="zh-CN" b="1"/>
              <a:t>	</a:t>
            </a:r>
            <a:r>
              <a:rPr lang="zh-CN" altLang="en-US" b="1"/>
              <a:t>软计算</a:t>
            </a:r>
            <a:r>
              <a:rPr lang="en-US" altLang="zh-CN" b="1"/>
              <a:t>(Soft Computation)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zh-CN" altLang="en-US" b="1"/>
              <a:t>人工生命计算 </a:t>
            </a:r>
            <a:r>
              <a:rPr lang="en-US" altLang="zh-CN" b="1"/>
              <a:t>+ </a:t>
            </a:r>
            <a:r>
              <a:rPr lang="zh-CN" altLang="en-US" b="1"/>
              <a:t>进化编程  </a:t>
            </a:r>
            <a:r>
              <a:rPr lang="en-US" altLang="zh-CN" b="1"/>
              <a:t>=  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zh-CN" b="1"/>
              <a:t>	</a:t>
            </a:r>
            <a:r>
              <a:rPr lang="zh-CN" altLang="en-US" b="1"/>
              <a:t>进化算法 </a:t>
            </a:r>
            <a:r>
              <a:rPr lang="en-US" altLang="zh-CN" b="1"/>
              <a:t>(Evolutionary computation)</a:t>
            </a:r>
          </a:p>
        </p:txBody>
      </p:sp>
      <p:sp>
        <p:nvSpPr>
          <p:cNvPr id="847875" name="Rectangle 3">
            <a:extLst>
              <a:ext uri="{FF2B5EF4-FFF2-40B4-BE49-F238E27FC236}">
                <a16:creationId xmlns:a16="http://schemas.microsoft.com/office/drawing/2014/main" id="{F3F2E582-1E5D-4F43-A02C-1DD7E9906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智能优化算法的产生与发展（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847876" name="Rectangle 4">
            <a:extLst>
              <a:ext uri="{FF2B5EF4-FFF2-40B4-BE49-F238E27FC236}">
                <a16:creationId xmlns:a16="http://schemas.microsoft.com/office/drawing/2014/main" id="{1E0CE88D-02DC-BF4F-9A43-4B986E3D5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88913"/>
            <a:ext cx="86137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762000" indent="-762000"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219200" indent="-7620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676400" indent="-7620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133600" indent="-7620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590800" indent="-7620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智能优化算法的产生与发展（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23969-5B7D-3840-882F-23F3E88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FD6E-6D74-9546-92AB-3ACF840C267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848898" name="Rectangle 2">
            <a:extLst>
              <a:ext uri="{FF2B5EF4-FFF2-40B4-BE49-F238E27FC236}">
                <a16:creationId xmlns:a16="http://schemas.microsoft.com/office/drawing/2014/main" id="{434B89FA-EC42-9640-99ED-498095571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b="1"/>
              <a:t>应用前景十分广阔</a:t>
            </a:r>
            <a:r>
              <a:rPr lang="en-US" altLang="zh-CN" b="1"/>
              <a:t>——</a:t>
            </a:r>
            <a:r>
              <a:rPr lang="zh-CN" altLang="en-US" b="1"/>
              <a:t>国民经济的各个领域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b="1"/>
              <a:t>局限性</a:t>
            </a:r>
            <a:r>
              <a:rPr lang="en-US" altLang="zh-CN" b="1"/>
              <a:t>——</a:t>
            </a:r>
            <a:r>
              <a:rPr lang="zh-CN" altLang="en-US" b="1"/>
              <a:t>不能保证最优解，理论上不完备</a:t>
            </a:r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ECB6104F-E108-8848-BD41-91700ED58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应用前景局限性和研究方向、注意事项（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A514A-D8B9-B949-AE8F-03BEA5C6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D9EF-79D8-8A42-9C43-0670BD6AE71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849922" name="Rectangle 2">
            <a:extLst>
              <a:ext uri="{FF2B5EF4-FFF2-40B4-BE49-F238E27FC236}">
                <a16:creationId xmlns:a16="http://schemas.microsoft.com/office/drawing/2014/main" id="{2CEC224C-4DE4-F149-8B80-2728A2B26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arabicPeriod" startAt="3"/>
            </a:pPr>
            <a:r>
              <a:rPr lang="zh-CN" altLang="en-US" b="1"/>
              <a:t>研究方向及注意事项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以应用为主，扩大面向新问题的应用；不要刻意做理论研究，若碰上也不拒绝</a:t>
            </a:r>
            <a:r>
              <a:rPr lang="en-US" altLang="zh-CN" b="1"/>
              <a:t>;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算法改进表现在以下几个方面：问题的描述、编码方法、算法构造及可行性修复策略</a:t>
            </a:r>
            <a:r>
              <a:rPr lang="en-US" altLang="zh-CN" b="1"/>
              <a:t>;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要进行大量的上机计算；</a:t>
            </a:r>
          </a:p>
        </p:txBody>
      </p:sp>
      <p:sp>
        <p:nvSpPr>
          <p:cNvPr id="849923" name="Rectangle 3">
            <a:extLst>
              <a:ext uri="{FF2B5EF4-FFF2-40B4-BE49-F238E27FC236}">
                <a16:creationId xmlns:a16="http://schemas.microsoft.com/office/drawing/2014/main" id="{C87C36F9-E621-6041-A934-3A111EA9A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400" b="1">
                <a:latin typeface="华文新魏" panose="02010800040101010101" pitchFamily="2" charset="-122"/>
                <a:ea typeface="华文新魏" panose="02010800040101010101" pitchFamily="2" charset="-122"/>
              </a:rPr>
              <a:t>应用前景局限性和研究方向、注意事项（</a:t>
            </a:r>
            <a:r>
              <a:rPr lang="en-US" altLang="zh-CN" sz="34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E3982-31E4-2D46-BBF6-466A0400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C0A7-04F7-3A4F-95DC-3EF9CA55D9C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50946" name="Rectangle 2">
            <a:extLst>
              <a:ext uri="{FF2B5EF4-FFF2-40B4-BE49-F238E27FC236}">
                <a16:creationId xmlns:a16="http://schemas.microsoft.com/office/drawing/2014/main" id="{B8B945FA-55CC-1E48-B43C-19141BBC1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circleNumDbPlain" startAt="4"/>
            </a:pPr>
            <a:r>
              <a:rPr lang="zh-CN" altLang="en-US" b="1"/>
              <a:t>算例的选取，以下算例的说服力降序排列：网上的测试用例、文献中的例子、实际例子、随机产生的例子、自己编的例子</a:t>
            </a:r>
            <a:r>
              <a:rPr lang="en-US" altLang="zh-CN" b="1"/>
              <a:t>;</a:t>
            </a:r>
          </a:p>
          <a:p>
            <a:pPr marL="609600" indent="-609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AutoNum type="circleNumDbPlain" startAt="4"/>
            </a:pPr>
            <a:r>
              <a:rPr lang="zh-CN" altLang="en-US" b="1"/>
              <a:t>如何检验算法的好坏：比较计算速度、可解规模、 </a:t>
            </a:r>
            <a:r>
              <a:rPr lang="en-US" altLang="zh-CN" b="1"/>
              <a:t>(</a:t>
            </a:r>
            <a:r>
              <a:rPr lang="zh-CN" altLang="en-US" b="1"/>
              <a:t>从不同的随机种子出发</a:t>
            </a:r>
            <a:r>
              <a:rPr lang="en-US" altLang="zh-CN" b="1"/>
              <a:t>)</a:t>
            </a:r>
            <a:r>
              <a:rPr lang="zh-CN" altLang="en-US" b="1"/>
              <a:t>达优率。</a:t>
            </a:r>
          </a:p>
        </p:txBody>
      </p:sp>
      <p:sp>
        <p:nvSpPr>
          <p:cNvPr id="850947" name="Rectangle 3">
            <a:extLst>
              <a:ext uri="{FF2B5EF4-FFF2-40B4-BE49-F238E27FC236}">
                <a16:creationId xmlns:a16="http://schemas.microsoft.com/office/drawing/2014/main" id="{AE4F1ABC-BF42-5C46-AAB8-C0F25CFC1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0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0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000" b="1">
                <a:latin typeface="华文新魏" panose="02010800040101010101" pitchFamily="2" charset="-122"/>
                <a:ea typeface="华文新魏" panose="02010800040101010101" pitchFamily="2" charset="-122"/>
              </a:rPr>
              <a:t>应用前景局限性和研究方向、注意事项（</a:t>
            </a:r>
            <a:r>
              <a:rPr lang="en-US" altLang="zh-CN" sz="30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0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0">
            <a:extLst>
              <a:ext uri="{FF2B5EF4-FFF2-40B4-BE49-F238E27FC236}">
                <a16:creationId xmlns:a16="http://schemas.microsoft.com/office/drawing/2014/main" id="{59A74CFE-3951-3A41-AFA1-5AE22873F3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659897BA-BC70-0748-87B8-D145C2403F06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870402" name="Rectangle 2">
            <a:extLst>
              <a:ext uri="{FF2B5EF4-FFF2-40B4-BE49-F238E27FC236}">
                <a16:creationId xmlns:a16="http://schemas.microsoft.com/office/drawing/2014/main" id="{0215938D-CA42-9242-839E-DCBE4523D2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79650" y="908051"/>
            <a:ext cx="8134350" cy="1736725"/>
          </a:xfrm>
        </p:spPr>
        <p:txBody>
          <a:bodyPr/>
          <a:lstStyle/>
          <a:p>
            <a:r>
              <a:rPr lang="zh-CN" altLang="en-US" sz="8000" b="1">
                <a:latin typeface="华文新魏" panose="02010800040101010101" pitchFamily="2" charset="-122"/>
                <a:ea typeface="华文新魏" panose="02010800040101010101" pitchFamily="2" charset="-122"/>
              </a:rPr>
              <a:t>遗传算法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28F75-AB3B-974D-BD57-CBC67899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4933-4616-634A-8C1B-42F8B69DF53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72450" name="Rectangle 2">
            <a:extLst>
              <a:ext uri="{FF2B5EF4-FFF2-40B4-BE49-F238E27FC236}">
                <a16:creationId xmlns:a16="http://schemas.microsoft.com/office/drawing/2014/main" id="{602021FF-DABD-3D4C-B2AC-89AB7D092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b="1"/>
              <a:t>遗传算法</a:t>
            </a:r>
            <a:r>
              <a:rPr lang="en-US" altLang="zh-CN" b="1"/>
              <a:t>(GA)</a:t>
            </a:r>
            <a:r>
              <a:rPr lang="zh-CN" altLang="en-US" b="1"/>
              <a:t>的产生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   </a:t>
            </a:r>
            <a:r>
              <a:rPr lang="en-US" altLang="zh-CN" b="1"/>
              <a:t>1975</a:t>
            </a:r>
            <a:r>
              <a:rPr lang="zh-CN" altLang="en-US" b="1"/>
              <a:t>年，</a:t>
            </a:r>
            <a:r>
              <a:rPr lang="en-US" altLang="zh-CN" b="1"/>
              <a:t>Holland</a:t>
            </a:r>
            <a:r>
              <a:rPr lang="zh-CN" altLang="en-US" b="1"/>
              <a:t>提出</a:t>
            </a:r>
            <a:r>
              <a:rPr lang="en-US" altLang="zh-CN" b="1"/>
              <a:t>GA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en-US" altLang="zh-CN" b="1"/>
              <a:t>    </a:t>
            </a:r>
            <a:r>
              <a:rPr lang="zh-CN" altLang="en-US" b="1"/>
              <a:t>著名的书</a:t>
            </a:r>
            <a:r>
              <a:rPr lang="zh-CN" altLang="en-US" b="1">
                <a:sym typeface="Wingdings" pitchFamily="2" charset="2"/>
              </a:rPr>
              <a:t>：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</a:t>
            </a:r>
            <a:r>
              <a:rPr lang="en-US" altLang="zh-CN" b="1"/>
              <a:t>Adaptation in Natural and Artificial Systems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en-US" altLang="zh-CN" b="1">
                <a:sym typeface="Wingdings" pitchFamily="2" charset="2"/>
              </a:rPr>
              <a:t>      (</a:t>
            </a:r>
            <a:r>
              <a:rPr lang="zh-CN" altLang="en-US" b="1">
                <a:sym typeface="Wingdings" pitchFamily="2" charset="2"/>
              </a:rPr>
              <a:t>中文名称：自然与人工系统的自适应性</a:t>
            </a:r>
            <a:r>
              <a:rPr lang="en-US" altLang="zh-CN" b="1">
                <a:sym typeface="Wingdings" pitchFamily="2" charset="2"/>
              </a:rPr>
              <a:t>)</a:t>
            </a:r>
            <a:endParaRPr lang="en-US" altLang="zh-CN" b="1"/>
          </a:p>
          <a:p>
            <a:pPr marL="609600" indent="-609600">
              <a:lnSpc>
                <a:spcPct val="120000"/>
              </a:lnSpc>
              <a:buNone/>
            </a:pPr>
            <a:r>
              <a:rPr lang="en-US" altLang="zh-CN" b="1"/>
              <a:t>    </a:t>
            </a:r>
            <a:r>
              <a:rPr lang="zh-CN" altLang="en-US" b="1"/>
              <a:t>后来，</a:t>
            </a:r>
            <a:r>
              <a:rPr lang="en-US" altLang="zh-CN" b="1"/>
              <a:t>DeJong</a:t>
            </a:r>
            <a:r>
              <a:rPr lang="zh-CN" altLang="en-US" b="1"/>
              <a:t>和</a:t>
            </a:r>
            <a:r>
              <a:rPr lang="en-US" altLang="zh-CN" b="1"/>
              <a:t>Goldberg</a:t>
            </a:r>
            <a:r>
              <a:rPr lang="zh-CN" altLang="en-US" b="1"/>
              <a:t>做了大量工作，使</a:t>
            </a:r>
            <a:r>
              <a:rPr lang="en-US" altLang="zh-CN" b="1"/>
              <a:t>GA</a:t>
            </a:r>
            <a:r>
              <a:rPr lang="zh-CN" altLang="en-US" b="1"/>
              <a:t>更加完善。</a:t>
            </a:r>
          </a:p>
        </p:txBody>
      </p:sp>
      <p:sp>
        <p:nvSpPr>
          <p:cNvPr id="872451" name="Rectangle 3">
            <a:extLst>
              <a:ext uri="{FF2B5EF4-FFF2-40B4-BE49-F238E27FC236}">
                <a16:creationId xmlns:a16="http://schemas.microsoft.com/office/drawing/2014/main" id="{67AFC784-8479-B846-9EEE-F81D68F09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导言（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A1571-4F78-AE47-A620-59B82C3C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68FE-D857-3941-BDFF-B58CAE8FA53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73474" name="Rectangle 2">
            <a:extLst>
              <a:ext uri="{FF2B5EF4-FFF2-40B4-BE49-F238E27FC236}">
                <a16:creationId xmlns:a16="http://schemas.microsoft.com/office/drawing/2014/main" id="{89BE1B0C-933C-B04A-B557-64A776D0D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zh-CN" altLang="en-US" b="1"/>
              <a:t>遗传算法</a:t>
            </a:r>
            <a:r>
              <a:rPr lang="en-US" altLang="zh-CN" b="1"/>
              <a:t>(GA)</a:t>
            </a:r>
            <a:r>
              <a:rPr lang="zh-CN" altLang="en-US" b="1"/>
              <a:t>的来源：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	生物的进化：自然选择、适者生存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      生物的遗传和变异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</a:t>
            </a:r>
            <a:r>
              <a:rPr lang="en-US" altLang="zh-CN" b="1"/>
              <a:t>(GA)</a:t>
            </a:r>
            <a:r>
              <a:rPr lang="zh-CN" altLang="en-US" b="1"/>
              <a:t>缺点：无人的主动性  ；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解决方法有以下三个：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定向培育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随机算法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网格法</a:t>
            </a:r>
          </a:p>
        </p:txBody>
      </p:sp>
      <p:sp>
        <p:nvSpPr>
          <p:cNvPr id="873475" name="Rectangle 3">
            <a:extLst>
              <a:ext uri="{FF2B5EF4-FFF2-40B4-BE49-F238E27FC236}">
                <a16:creationId xmlns:a16="http://schemas.microsoft.com/office/drawing/2014/main" id="{7D21A9DF-8BA0-9446-82A9-002DEFB1F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导言（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09338-CEDD-3D44-88D4-9AC685B9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B58F-4B6F-9F41-A001-ADE7D1B9AAF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150978" name="Rectangle 2">
            <a:extLst>
              <a:ext uri="{FF2B5EF4-FFF2-40B4-BE49-F238E27FC236}">
                <a16:creationId xmlns:a16="http://schemas.microsoft.com/office/drawing/2014/main" id="{878CCF85-F341-4943-858F-41CB7D250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近似求解方法</a:t>
            </a:r>
          </a:p>
        </p:txBody>
      </p:sp>
      <p:sp>
        <p:nvSpPr>
          <p:cNvPr id="1150979" name="Rectangle 3">
            <a:extLst>
              <a:ext uri="{FF2B5EF4-FFF2-40B4-BE49-F238E27FC236}">
                <a16:creationId xmlns:a16="http://schemas.microsoft.com/office/drawing/2014/main" id="{3C8476DE-C200-4142-BD56-046E97062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以确保解的精度为目标的方法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能确保一定的精度，且成本较低，例如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程序员获得的目标函数值和最优解的目标函数值相比，达到</a:t>
            </a:r>
            <a:r>
              <a:rPr lang="en-US" altLang="zh-CN"/>
              <a:t>90%</a:t>
            </a:r>
            <a:r>
              <a:rPr lang="zh-CN" altLang="en-US"/>
              <a:t>或</a:t>
            </a:r>
            <a:r>
              <a:rPr lang="en-US" altLang="zh-CN"/>
              <a:t>99%</a:t>
            </a:r>
            <a:r>
              <a:rPr lang="zh-CN" altLang="en-US"/>
              <a:t>以上，而且获得这样的解的成本不超过获得最优解成本的</a:t>
            </a:r>
            <a:r>
              <a:rPr lang="en-US" altLang="zh-CN"/>
              <a:t>10%</a:t>
            </a:r>
            <a:r>
              <a:rPr lang="zh-CN" altLang="en-US"/>
              <a:t>或</a:t>
            </a:r>
            <a:r>
              <a:rPr lang="en-US" altLang="zh-CN"/>
              <a:t>20%</a:t>
            </a:r>
            <a:r>
              <a:rPr lang="zh-CN" altLang="en-US"/>
              <a:t>，这样的算法是可接受的。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当然，从数学上准确的保证并不是一件简单的事情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这类近似方法的研究，会产生很多有趣的数学特征，吸引了很多理论研究的学者，从事这方面的工作。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AC9CA-5838-D944-AB62-57CF2E65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BD2B-6C78-5543-84AB-668B20C229E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74498" name="Rectangle 2">
            <a:extLst>
              <a:ext uri="{FF2B5EF4-FFF2-40B4-BE49-F238E27FC236}">
                <a16:creationId xmlns:a16="http://schemas.microsoft.com/office/drawing/2014/main" id="{9D5A7989-BE8F-5643-A9A6-60355BAE5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定向培育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 过程如下：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第一：一个种群，大量的生物个体；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第二：选择具有需要特性的若干个体；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第三：进行繁殖；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第四：重复第二，直到满意为止。   </a:t>
            </a:r>
          </a:p>
        </p:txBody>
      </p:sp>
      <p:sp>
        <p:nvSpPr>
          <p:cNvPr id="874499" name="Rectangle 3">
            <a:extLst>
              <a:ext uri="{FF2B5EF4-FFF2-40B4-BE49-F238E27FC236}">
                <a16:creationId xmlns:a16="http://schemas.microsoft.com/office/drawing/2014/main" id="{5DB94FD2-DE03-C841-B936-73E35D8C3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导言（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0498E-90E1-6246-B1D6-C4063F6A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3517-77B4-134D-9FBC-FFB57A85F1F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75522" name="Rectangle 2">
            <a:extLst>
              <a:ext uri="{FF2B5EF4-FFF2-40B4-BE49-F238E27FC236}">
                <a16:creationId xmlns:a16="http://schemas.microsoft.com/office/drawing/2014/main" id="{E408CE4F-1956-6F4C-B511-B0F9A6E47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 startAt="2"/>
            </a:pPr>
            <a:r>
              <a:rPr lang="zh-CN" altLang="en-US" b="1"/>
              <a:t>随机算法：在解空间随机产生多个解，选择最好的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 startAt="3"/>
            </a:pPr>
            <a:r>
              <a:rPr lang="zh-CN" altLang="en-US" b="1"/>
              <a:t>网格法：根据最好解的几何分布，来不断的缩小搜索范围。</a:t>
            </a:r>
          </a:p>
        </p:txBody>
      </p:sp>
      <p:sp>
        <p:nvSpPr>
          <p:cNvPr id="875523" name="Rectangle 3">
            <a:extLst>
              <a:ext uri="{FF2B5EF4-FFF2-40B4-BE49-F238E27FC236}">
                <a16:creationId xmlns:a16="http://schemas.microsoft.com/office/drawing/2014/main" id="{E0248C42-AE0B-B641-907B-D30F5E487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导言（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D68E7-95BD-8C44-8D2A-CD5D1456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2AFCF-7473-EE42-B35C-522EC6ED124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76546" name="Rectangle 2">
            <a:extLst>
              <a:ext uri="{FF2B5EF4-FFF2-40B4-BE49-F238E27FC236}">
                <a16:creationId xmlns:a16="http://schemas.microsoft.com/office/drawing/2014/main" id="{6BC7964D-7D93-A943-8290-B8FE99A5E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rabicPeriod" startAt="3"/>
            </a:pPr>
            <a:r>
              <a:rPr lang="zh-CN" altLang="en-US" b="1"/>
              <a:t>遗传算法的基本思想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根据问题的目标函数构造适值函数</a:t>
            </a:r>
            <a:r>
              <a:rPr lang="en-US" altLang="zh-CN" b="1"/>
              <a:t>(Fitness Function)</a:t>
            </a:r>
            <a:r>
              <a:rPr lang="zh-CN" altLang="en-US" b="1"/>
              <a:t>；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 startAt="2"/>
            </a:pPr>
            <a:r>
              <a:rPr lang="zh-CN" altLang="en-US" b="1"/>
              <a:t>产生一个初始种群</a:t>
            </a:r>
            <a:r>
              <a:rPr lang="en-US" altLang="zh-CN" b="1"/>
              <a:t>(100-1000)</a:t>
            </a:r>
            <a:r>
              <a:rPr lang="zh-CN" altLang="en-US" b="1"/>
              <a:t>；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 startAt="3"/>
            </a:pPr>
            <a:r>
              <a:rPr lang="zh-CN" altLang="en-US" b="1"/>
              <a:t>根据适值函数的好坏，不断选择繁殖；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 startAt="4"/>
            </a:pPr>
            <a:r>
              <a:rPr lang="zh-CN" altLang="en-US" b="1"/>
              <a:t>若干代后得到适值函数最好的个体即最优解。</a:t>
            </a:r>
          </a:p>
        </p:txBody>
      </p:sp>
      <p:sp>
        <p:nvSpPr>
          <p:cNvPr id="876547" name="Rectangle 3">
            <a:extLst>
              <a:ext uri="{FF2B5EF4-FFF2-40B4-BE49-F238E27FC236}">
                <a16:creationId xmlns:a16="http://schemas.microsoft.com/office/drawing/2014/main" id="{01D51CAA-F394-8340-B618-6C4866F37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导言（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6A2C8-D949-584B-9D49-EE30B6BC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86FD-2C10-8449-BBA6-D727C5512CC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77570" name="Rectangle 2">
            <a:extLst>
              <a:ext uri="{FF2B5EF4-FFF2-40B4-BE49-F238E27FC236}">
                <a16:creationId xmlns:a16="http://schemas.microsoft.com/office/drawing/2014/main" id="{805E2CCB-3D2B-F640-8C8E-9A684C476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rabicPeriod" startAt="4"/>
            </a:pPr>
            <a:r>
              <a:rPr lang="zh-CN" altLang="en-US" b="1"/>
              <a:t>遗传算法的构成要素</a:t>
            </a:r>
            <a:endParaRPr lang="zh-CN" altLang="en-US" sz="1200" b="1"/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种群</a:t>
            </a:r>
            <a:r>
              <a:rPr lang="en-US" altLang="zh-CN" b="1"/>
              <a:t>(Population), </a:t>
            </a:r>
            <a:r>
              <a:rPr lang="zh-CN" altLang="en-US" b="1"/>
              <a:t>种群大小</a:t>
            </a:r>
            <a:r>
              <a:rPr lang="en-US" altLang="zh-CN" b="1"/>
              <a:t>(Pop-size)</a:t>
            </a:r>
            <a:endParaRPr lang="en-US" altLang="zh-CN" sz="900" b="1"/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 startAt="2"/>
            </a:pPr>
            <a:r>
              <a:rPr lang="zh-CN" altLang="en-US" b="1"/>
              <a:t>基因表达法</a:t>
            </a:r>
            <a:r>
              <a:rPr lang="en-US" altLang="zh-CN" b="1"/>
              <a:t>——</a:t>
            </a:r>
            <a:r>
              <a:rPr lang="zh-CN" altLang="en-US" b="1"/>
              <a:t>编码方法</a:t>
            </a:r>
          </a:p>
          <a:p>
            <a:pPr marL="609600" indent="-609600">
              <a:lnSpc>
                <a:spcPct val="130000"/>
              </a:lnSpc>
              <a:buNone/>
            </a:pPr>
            <a:r>
              <a:rPr lang="zh-CN" altLang="en-US" b="1"/>
              <a:t>  </a:t>
            </a:r>
            <a:r>
              <a:rPr lang="en-US" altLang="zh-CN" b="1"/>
              <a:t>(Encoding Scheme; Gene Representation)</a:t>
            </a:r>
            <a:endParaRPr lang="en-US" altLang="zh-CN" sz="1200" b="1"/>
          </a:p>
        </p:txBody>
      </p:sp>
      <p:sp>
        <p:nvSpPr>
          <p:cNvPr id="877571" name="Rectangle 3">
            <a:extLst>
              <a:ext uri="{FF2B5EF4-FFF2-40B4-BE49-F238E27FC236}">
                <a16:creationId xmlns:a16="http://schemas.microsoft.com/office/drawing/2014/main" id="{5C6DFACA-DBE3-6B4B-B7EF-F2F9AF30C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导言（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1E0A6-8CD2-144A-8293-18F1B94A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6819-4240-424E-B951-F9A7B05FF68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78594" name="Rectangle 2">
            <a:extLst>
              <a:ext uri="{FF2B5EF4-FFF2-40B4-BE49-F238E27FC236}">
                <a16:creationId xmlns:a16="http://schemas.microsoft.com/office/drawing/2014/main" id="{ED4CDC0A-D4F1-0047-8F78-E5C8595E3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 startAt="3"/>
            </a:pPr>
            <a:r>
              <a:rPr lang="zh-CN" altLang="en-US" b="1"/>
              <a:t>遗传算子</a:t>
            </a:r>
            <a:r>
              <a:rPr lang="en-US" altLang="zh-CN" b="1"/>
              <a:t>(Genetic Operator)</a:t>
            </a:r>
            <a:r>
              <a:rPr lang="zh-CN" altLang="en-US" b="1"/>
              <a:t>：</a:t>
            </a:r>
            <a:endParaRPr lang="zh-CN" altLang="en-US" sz="900" b="1"/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None/>
            </a:pPr>
            <a:r>
              <a:rPr lang="zh-CN" altLang="en-US" b="1"/>
              <a:t>	交叉</a:t>
            </a:r>
            <a:r>
              <a:rPr lang="en-US" altLang="zh-CN" b="1"/>
              <a:t>(Crossover)</a:t>
            </a:r>
            <a:r>
              <a:rPr lang="zh-CN" altLang="en-US" b="1"/>
              <a:t>，变异</a:t>
            </a:r>
            <a:r>
              <a:rPr lang="en-US" altLang="zh-CN" b="1"/>
              <a:t>(Mutation)</a:t>
            </a:r>
            <a:endParaRPr lang="en-US" altLang="zh-CN" sz="1200" b="1"/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 startAt="4"/>
            </a:pPr>
            <a:r>
              <a:rPr lang="zh-CN" altLang="en-US" b="1"/>
              <a:t>选择策略</a:t>
            </a:r>
            <a:r>
              <a:rPr lang="en-US" altLang="zh-CN" b="1"/>
              <a:t>:</a:t>
            </a:r>
            <a:r>
              <a:rPr lang="zh-CN" altLang="en-US" b="1"/>
              <a:t>一般为正比选择</a:t>
            </a:r>
            <a:endParaRPr lang="zh-CN" altLang="en-US" sz="1200" b="1"/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 startAt="5"/>
            </a:pPr>
            <a:r>
              <a:rPr lang="zh-CN" altLang="en-US" b="1"/>
              <a:t>停止准则</a:t>
            </a:r>
            <a:r>
              <a:rPr lang="en-US" altLang="zh-CN" b="1"/>
              <a:t>(Stopping Rule/Criterion):</a:t>
            </a:r>
            <a:endParaRPr lang="en-US" altLang="zh-CN" sz="900" b="1"/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None/>
            </a:pPr>
            <a:r>
              <a:rPr lang="en-US" altLang="zh-CN" b="1"/>
              <a:t>		</a:t>
            </a:r>
            <a:r>
              <a:rPr lang="zh-CN" altLang="en-US" b="1"/>
              <a:t>一般是指定最大代数</a:t>
            </a:r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7062EB36-5913-1E44-BE24-418537B01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导言（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7D27C-EA9C-3A44-9F62-5E4F6342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0815-18A7-1047-BBE3-1D06EA0B326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879618" name="Rectangle 2">
            <a:extLst>
              <a:ext uri="{FF2B5EF4-FFF2-40B4-BE49-F238E27FC236}">
                <a16:creationId xmlns:a16="http://schemas.microsoft.com/office/drawing/2014/main" id="{26B6B637-8298-574A-883C-0B6C8D2A8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b="1"/>
              <a:t>算法框架与步骤</a:t>
            </a:r>
          </a:p>
          <a:p>
            <a:pPr marL="609600" indent="-609600">
              <a:lnSpc>
                <a:spcPct val="80000"/>
              </a:lnSpc>
              <a:buNone/>
            </a:pPr>
            <a:endParaRPr lang="zh-CN" altLang="en-US" b="1"/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b="1"/>
              <a:t>				见下页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b="1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879619" name="Rectangle 3">
            <a:extLst>
              <a:ext uri="{FF2B5EF4-FFF2-40B4-BE49-F238E27FC236}">
                <a16:creationId xmlns:a16="http://schemas.microsoft.com/office/drawing/2014/main" id="{F3FE00F9-D2B7-D245-895E-B1E9F6B8D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灯片编号占位符 5">
            <a:extLst>
              <a:ext uri="{FF2B5EF4-FFF2-40B4-BE49-F238E27FC236}">
                <a16:creationId xmlns:a16="http://schemas.microsoft.com/office/drawing/2014/main" id="{014B1191-C4ED-8347-9CDE-6786ABA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48EB7-3B5A-8548-B20C-A7321ADD7CD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880642" name="Rectangle 2">
            <a:extLst>
              <a:ext uri="{FF2B5EF4-FFF2-40B4-BE49-F238E27FC236}">
                <a16:creationId xmlns:a16="http://schemas.microsoft.com/office/drawing/2014/main" id="{FB4FD5AD-1CBA-194A-98EB-0413CE4ED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880643" name="Group 3">
            <a:extLst>
              <a:ext uri="{FF2B5EF4-FFF2-40B4-BE49-F238E27FC236}">
                <a16:creationId xmlns:a16="http://schemas.microsoft.com/office/drawing/2014/main" id="{EF9769FF-BD91-E449-9D75-AF05BCEF01B7}"/>
              </a:ext>
            </a:extLst>
          </p:cNvPr>
          <p:cNvGrpSpPr>
            <a:grpSpLocks/>
          </p:cNvGrpSpPr>
          <p:nvPr/>
        </p:nvGrpSpPr>
        <p:grpSpPr bwMode="auto">
          <a:xfrm>
            <a:off x="2424114" y="835026"/>
            <a:ext cx="7920037" cy="5834063"/>
            <a:chOff x="975" y="346"/>
            <a:chExt cx="4576" cy="3402"/>
          </a:xfrm>
        </p:grpSpPr>
        <p:grpSp>
          <p:nvGrpSpPr>
            <p:cNvPr id="880644" name="Group 4">
              <a:extLst>
                <a:ext uri="{FF2B5EF4-FFF2-40B4-BE49-F238E27FC236}">
                  <a16:creationId xmlns:a16="http://schemas.microsoft.com/office/drawing/2014/main" id="{4A235982-3FC1-E348-B0C7-CFAC916A2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346"/>
              <a:ext cx="3116" cy="3175"/>
              <a:chOff x="1247" y="346"/>
              <a:chExt cx="3116" cy="3175"/>
            </a:xfrm>
          </p:grpSpPr>
          <p:grpSp>
            <p:nvGrpSpPr>
              <p:cNvPr id="880645" name="Group 5">
                <a:extLst>
                  <a:ext uri="{FF2B5EF4-FFF2-40B4-BE49-F238E27FC236}">
                    <a16:creationId xmlns:a16="http://schemas.microsoft.com/office/drawing/2014/main" id="{A9179ABC-8760-7849-9B26-9AAF2BF2E7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9" y="799"/>
                <a:ext cx="1088" cy="272"/>
                <a:chOff x="1837" y="799"/>
                <a:chExt cx="1088" cy="272"/>
              </a:xfrm>
            </p:grpSpPr>
            <p:sp>
              <p:nvSpPr>
                <p:cNvPr id="880646" name="AutoShape 6">
                  <a:extLst>
                    <a:ext uri="{FF2B5EF4-FFF2-40B4-BE49-F238E27FC236}">
                      <a16:creationId xmlns:a16="http://schemas.microsoft.com/office/drawing/2014/main" id="{893C2A82-7414-994F-BF12-BFEAAA8B35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7" y="799"/>
                  <a:ext cx="1088" cy="272"/>
                </a:xfrm>
                <a:prstGeom prst="flowChartProcess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647" name="Text Box 7">
                  <a:extLst>
                    <a:ext uri="{FF2B5EF4-FFF2-40B4-BE49-F238E27FC236}">
                      <a16:creationId xmlns:a16="http://schemas.microsoft.com/office/drawing/2014/main" id="{C631C520-86C9-284F-8AB0-FEF19A987D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" y="845"/>
                  <a:ext cx="992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产生初始种群</a:t>
                  </a:r>
                </a:p>
              </p:txBody>
            </p:sp>
          </p:grpSp>
          <p:grpSp>
            <p:nvGrpSpPr>
              <p:cNvPr id="880648" name="Group 8">
                <a:extLst>
                  <a:ext uri="{FF2B5EF4-FFF2-40B4-BE49-F238E27FC236}">
                    <a16:creationId xmlns:a16="http://schemas.microsoft.com/office/drawing/2014/main" id="{3CB5095D-F164-D647-BDB8-55963CD54F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346"/>
                <a:ext cx="590" cy="237"/>
                <a:chOff x="1292" y="1616"/>
                <a:chExt cx="590" cy="237"/>
              </a:xfrm>
            </p:grpSpPr>
            <p:sp>
              <p:nvSpPr>
                <p:cNvPr id="880649" name="Text Box 9">
                  <a:extLst>
                    <a:ext uri="{FF2B5EF4-FFF2-40B4-BE49-F238E27FC236}">
                      <a16:creationId xmlns:a16="http://schemas.microsoft.com/office/drawing/2014/main" id="{0A321D75-2E66-454D-B853-53926BD756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3" y="1616"/>
                  <a:ext cx="401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开始</a:t>
                  </a:r>
                </a:p>
              </p:txBody>
            </p:sp>
            <p:sp>
              <p:nvSpPr>
                <p:cNvPr id="880650" name="AutoShape 10">
                  <a:extLst>
                    <a:ext uri="{FF2B5EF4-FFF2-40B4-BE49-F238E27FC236}">
                      <a16:creationId xmlns:a16="http://schemas.microsoft.com/office/drawing/2014/main" id="{D326FBA8-6212-434F-98FE-6EC1B8F81C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2" y="1616"/>
                  <a:ext cx="590" cy="237"/>
                </a:xfrm>
                <a:prstGeom prst="flowChartTerminator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0651" name="Group 11">
                <a:extLst>
                  <a:ext uri="{FF2B5EF4-FFF2-40B4-BE49-F238E27FC236}">
                    <a16:creationId xmlns:a16="http://schemas.microsoft.com/office/drawing/2014/main" id="{F7E1800B-F745-4144-85A0-C6CF3C6DFE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1298"/>
                <a:ext cx="1406" cy="227"/>
                <a:chOff x="1655" y="1343"/>
                <a:chExt cx="1406" cy="227"/>
              </a:xfrm>
            </p:grpSpPr>
            <p:sp>
              <p:nvSpPr>
                <p:cNvPr id="880652" name="AutoShape 12">
                  <a:extLst>
                    <a:ext uri="{FF2B5EF4-FFF2-40B4-BE49-F238E27FC236}">
                      <a16:creationId xmlns:a16="http://schemas.microsoft.com/office/drawing/2014/main" id="{636E2734-213A-1243-B42F-AC8C0CD9E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5" y="1343"/>
                  <a:ext cx="1406" cy="227"/>
                </a:xfrm>
                <a:prstGeom prst="flowChartPreparation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653" name="Text Box 13">
                  <a:extLst>
                    <a:ext uri="{FF2B5EF4-FFF2-40B4-BE49-F238E27FC236}">
                      <a16:creationId xmlns:a16="http://schemas.microsoft.com/office/drawing/2014/main" id="{D0966D0B-4523-CF48-8ED4-96C87C338D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" y="1344"/>
                  <a:ext cx="99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判断停止条件</a:t>
                  </a:r>
                </a:p>
              </p:txBody>
            </p:sp>
          </p:grpSp>
          <p:grpSp>
            <p:nvGrpSpPr>
              <p:cNvPr id="880654" name="Group 14">
                <a:extLst>
                  <a:ext uri="{FF2B5EF4-FFF2-40B4-BE49-F238E27FC236}">
                    <a16:creationId xmlns:a16="http://schemas.microsoft.com/office/drawing/2014/main" id="{01FF56DD-DE14-724E-A5C3-58B7139D1F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6" y="1253"/>
                <a:ext cx="438" cy="272"/>
                <a:chOff x="3304" y="799"/>
                <a:chExt cx="438" cy="272"/>
              </a:xfrm>
            </p:grpSpPr>
            <p:sp>
              <p:nvSpPr>
                <p:cNvPr id="880655" name="AutoShape 15">
                  <a:extLst>
                    <a:ext uri="{FF2B5EF4-FFF2-40B4-BE49-F238E27FC236}">
                      <a16:creationId xmlns:a16="http://schemas.microsoft.com/office/drawing/2014/main" id="{F3D965AE-B8D6-3246-8332-FC05B6A5C4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799"/>
                  <a:ext cx="408" cy="272"/>
                </a:xfrm>
                <a:prstGeom prst="flowChartProcess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656" name="Text Box 16">
                  <a:extLst>
                    <a:ext uri="{FF2B5EF4-FFF2-40B4-BE49-F238E27FC236}">
                      <a16:creationId xmlns:a16="http://schemas.microsoft.com/office/drawing/2014/main" id="{4A054821-CE1A-6740-8CD6-47102D26C4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4" y="840"/>
                  <a:ext cx="403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输出</a:t>
                  </a:r>
                </a:p>
              </p:txBody>
            </p:sp>
          </p:grpSp>
          <p:grpSp>
            <p:nvGrpSpPr>
              <p:cNvPr id="880657" name="Group 17">
                <a:extLst>
                  <a:ext uri="{FF2B5EF4-FFF2-40B4-BE49-F238E27FC236}">
                    <a16:creationId xmlns:a16="http://schemas.microsoft.com/office/drawing/2014/main" id="{45837809-3228-7846-8F97-8E4B563946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5" y="1752"/>
                <a:ext cx="1112" cy="272"/>
                <a:chOff x="1814" y="1752"/>
                <a:chExt cx="1112" cy="272"/>
              </a:xfrm>
            </p:grpSpPr>
            <p:sp>
              <p:nvSpPr>
                <p:cNvPr id="880658" name="AutoShape 18">
                  <a:extLst>
                    <a:ext uri="{FF2B5EF4-FFF2-40B4-BE49-F238E27FC236}">
                      <a16:creationId xmlns:a16="http://schemas.microsoft.com/office/drawing/2014/main" id="{A4C02F16-6E9C-C24A-AA24-A9FFB05CF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7" y="1752"/>
                  <a:ext cx="1089" cy="272"/>
                </a:xfrm>
                <a:prstGeom prst="flowChartProcess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659" name="Text Box 19">
                  <a:extLst>
                    <a:ext uri="{FF2B5EF4-FFF2-40B4-BE49-F238E27FC236}">
                      <a16:creationId xmlns:a16="http://schemas.microsoft.com/office/drawing/2014/main" id="{18BA5FA4-11B3-C048-8026-043B1076AF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4" y="1752"/>
                  <a:ext cx="1111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计算适值函数</a:t>
                  </a:r>
                </a:p>
              </p:txBody>
            </p:sp>
          </p:grpSp>
          <p:grpSp>
            <p:nvGrpSpPr>
              <p:cNvPr id="880660" name="Group 20">
                <a:extLst>
                  <a:ext uri="{FF2B5EF4-FFF2-40B4-BE49-F238E27FC236}">
                    <a16:creationId xmlns:a16="http://schemas.microsoft.com/office/drawing/2014/main" id="{5666A954-1E51-594C-BC54-326FDDF97F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251"/>
                <a:ext cx="438" cy="272"/>
                <a:chOff x="3304" y="1752"/>
                <a:chExt cx="438" cy="272"/>
              </a:xfrm>
            </p:grpSpPr>
            <p:sp>
              <p:nvSpPr>
                <p:cNvPr id="880661" name="AutoShape 21">
                  <a:extLst>
                    <a:ext uri="{FF2B5EF4-FFF2-40B4-BE49-F238E27FC236}">
                      <a16:creationId xmlns:a16="http://schemas.microsoft.com/office/drawing/2014/main" id="{888119A3-00FD-194B-8203-8960738FF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1752"/>
                  <a:ext cx="408" cy="272"/>
                </a:xfrm>
                <a:prstGeom prst="flowChartProcess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662" name="Text Box 22">
                  <a:extLst>
                    <a:ext uri="{FF2B5EF4-FFF2-40B4-BE49-F238E27FC236}">
                      <a16:creationId xmlns:a16="http://schemas.microsoft.com/office/drawing/2014/main" id="{622D6E28-DAAC-DF49-A441-EEB918250F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4" y="1797"/>
                  <a:ext cx="402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选择</a:t>
                  </a:r>
                </a:p>
              </p:txBody>
            </p:sp>
          </p:grpSp>
          <p:grpSp>
            <p:nvGrpSpPr>
              <p:cNvPr id="880663" name="Group 23">
                <a:extLst>
                  <a:ext uri="{FF2B5EF4-FFF2-40B4-BE49-F238E27FC236}">
                    <a16:creationId xmlns:a16="http://schemas.microsoft.com/office/drawing/2014/main" id="{D8A93552-E434-CB43-8C60-D97A02A051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2742"/>
                <a:ext cx="816" cy="272"/>
                <a:chOff x="3334" y="2251"/>
                <a:chExt cx="816" cy="272"/>
              </a:xfrm>
            </p:grpSpPr>
            <p:sp>
              <p:nvSpPr>
                <p:cNvPr id="880664" name="AutoShape 24">
                  <a:extLst>
                    <a:ext uri="{FF2B5EF4-FFF2-40B4-BE49-F238E27FC236}">
                      <a16:creationId xmlns:a16="http://schemas.microsoft.com/office/drawing/2014/main" id="{20F133EE-A740-AE46-B7CB-7ACD0E7DA7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2251"/>
                  <a:ext cx="816" cy="272"/>
                </a:xfrm>
                <a:prstGeom prst="flowChartProcess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665" name="Text Box 25">
                  <a:extLst>
                    <a:ext uri="{FF2B5EF4-FFF2-40B4-BE49-F238E27FC236}">
                      <a16:creationId xmlns:a16="http://schemas.microsoft.com/office/drawing/2014/main" id="{E68D4360-2CA1-9046-9673-0E2EC421A7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5" y="2300"/>
                  <a:ext cx="698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遗传运算</a:t>
                  </a:r>
                </a:p>
              </p:txBody>
            </p:sp>
          </p:grpSp>
          <p:grpSp>
            <p:nvGrpSpPr>
              <p:cNvPr id="880666" name="Group 26">
                <a:extLst>
                  <a:ext uri="{FF2B5EF4-FFF2-40B4-BE49-F238E27FC236}">
                    <a16:creationId xmlns:a16="http://schemas.microsoft.com/office/drawing/2014/main" id="{4A70C9C3-B646-6A42-B5EA-A73543866E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3249"/>
                <a:ext cx="816" cy="272"/>
                <a:chOff x="1565" y="3249"/>
                <a:chExt cx="816" cy="272"/>
              </a:xfrm>
            </p:grpSpPr>
            <p:sp>
              <p:nvSpPr>
                <p:cNvPr id="880667" name="AutoShape 27">
                  <a:extLst>
                    <a:ext uri="{FF2B5EF4-FFF2-40B4-BE49-F238E27FC236}">
                      <a16:creationId xmlns:a16="http://schemas.microsoft.com/office/drawing/2014/main" id="{ED63E26C-7918-8C4D-AFB4-90EA58D0C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3249"/>
                  <a:ext cx="816" cy="272"/>
                </a:xfrm>
                <a:prstGeom prst="flowChartProcess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668" name="Text Box 28">
                  <a:extLst>
                    <a:ext uri="{FF2B5EF4-FFF2-40B4-BE49-F238E27FC236}">
                      <a16:creationId xmlns:a16="http://schemas.microsoft.com/office/drawing/2014/main" id="{C5D71249-26E4-EA4B-B9F0-0D3396707C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10" y="3290"/>
                  <a:ext cx="699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更新种群</a:t>
                  </a:r>
                </a:p>
              </p:txBody>
            </p:sp>
          </p:grpSp>
          <p:grpSp>
            <p:nvGrpSpPr>
              <p:cNvPr id="880669" name="Group 29">
                <a:extLst>
                  <a:ext uri="{FF2B5EF4-FFF2-40B4-BE49-F238E27FC236}">
                    <a16:creationId xmlns:a16="http://schemas.microsoft.com/office/drawing/2014/main" id="{19C26B0D-69AD-D34E-86E9-105C1746D1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7" y="1294"/>
                <a:ext cx="576" cy="231"/>
                <a:chOff x="3892" y="1294"/>
                <a:chExt cx="576" cy="231"/>
              </a:xfrm>
            </p:grpSpPr>
            <p:sp>
              <p:nvSpPr>
                <p:cNvPr id="880670" name="AutoShape 30">
                  <a:extLst>
                    <a:ext uri="{FF2B5EF4-FFF2-40B4-BE49-F238E27FC236}">
                      <a16:creationId xmlns:a16="http://schemas.microsoft.com/office/drawing/2014/main" id="{26A66ACA-AF88-794B-936B-5889A795D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2" y="1298"/>
                  <a:ext cx="576" cy="227"/>
                </a:xfrm>
                <a:prstGeom prst="flowChartTerminator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671" name="Text Box 31">
                  <a:extLst>
                    <a:ext uri="{FF2B5EF4-FFF2-40B4-BE49-F238E27FC236}">
                      <a16:creationId xmlns:a16="http://schemas.microsoft.com/office/drawing/2014/main" id="{CA96F66A-1611-3043-BA11-3A776DA8A1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" y="1294"/>
                  <a:ext cx="403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停止</a:t>
                  </a:r>
                </a:p>
              </p:txBody>
            </p:sp>
          </p:grpSp>
          <p:sp>
            <p:nvSpPr>
              <p:cNvPr id="880672" name="Line 32">
                <a:extLst>
                  <a:ext uri="{FF2B5EF4-FFF2-40B4-BE49-F238E27FC236}">
                    <a16:creationId xmlns:a16="http://schemas.microsoft.com/office/drawing/2014/main" id="{48DE511C-2EF2-D54B-AB3B-0EAEEA7AC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57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673" name="Line 33">
                <a:extLst>
                  <a:ext uri="{FF2B5EF4-FFF2-40B4-BE49-F238E27FC236}">
                    <a16:creationId xmlns:a16="http://schemas.microsoft.com/office/drawing/2014/main" id="{0754C4AC-606F-014D-815E-67023A132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107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674" name="Line 34">
                <a:extLst>
                  <a:ext uri="{FF2B5EF4-FFF2-40B4-BE49-F238E27FC236}">
                    <a16:creationId xmlns:a16="http://schemas.microsoft.com/office/drawing/2014/main" id="{8CDFE476-F5E0-394A-9957-D4045A42A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675" name="Line 35">
                <a:extLst>
                  <a:ext uri="{FF2B5EF4-FFF2-40B4-BE49-F238E27FC236}">
                    <a16:creationId xmlns:a16="http://schemas.microsoft.com/office/drawing/2014/main" id="{EDBE8EBE-7AA1-2344-A08D-06817D1F2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02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676" name="Line 36">
                <a:extLst>
                  <a:ext uri="{FF2B5EF4-FFF2-40B4-BE49-F238E27FC236}">
                    <a16:creationId xmlns:a16="http://schemas.microsoft.com/office/drawing/2014/main" id="{DEB9D686-F2E0-FB4F-A5ED-7078A6A01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52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677" name="Line 37">
                <a:extLst>
                  <a:ext uri="{FF2B5EF4-FFF2-40B4-BE49-F238E27FC236}">
                    <a16:creationId xmlns:a16="http://schemas.microsoft.com/office/drawing/2014/main" id="{73D97B72-240D-D04A-BE30-CD6E833B1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02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678" name="Line 38">
                <a:extLst>
                  <a:ext uri="{FF2B5EF4-FFF2-40B4-BE49-F238E27FC236}">
                    <a16:creationId xmlns:a16="http://schemas.microsoft.com/office/drawing/2014/main" id="{2CAD3A8B-02A0-C146-AC5E-F27E8636E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3" y="1434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679" name="Line 39">
                <a:extLst>
                  <a:ext uri="{FF2B5EF4-FFF2-40B4-BE49-F238E27FC236}">
                    <a16:creationId xmlns:a16="http://schemas.microsoft.com/office/drawing/2014/main" id="{DED11D14-4955-3644-9E0E-DCDCBFCCB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1434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80680" name="Line 40">
              <a:extLst>
                <a:ext uri="{FF2B5EF4-FFF2-40B4-BE49-F238E27FC236}">
                  <a16:creationId xmlns:a16="http://schemas.microsoft.com/office/drawing/2014/main" id="{3B0C167F-5898-7A47-B0C8-97E313DCC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162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681" name="Line 41">
              <a:extLst>
                <a:ext uri="{FF2B5EF4-FFF2-40B4-BE49-F238E27FC236}">
                  <a16:creationId xmlns:a16="http://schemas.microsoft.com/office/drawing/2014/main" id="{1533D6F9-1C99-9741-A0AB-770965914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80682" name="Line 42">
              <a:extLst>
                <a:ext uri="{FF2B5EF4-FFF2-40B4-BE49-F238E27FC236}">
                  <a16:creationId xmlns:a16="http://schemas.microsoft.com/office/drawing/2014/main" id="{0E8550A2-1F50-DA47-A057-1D70ECAB8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748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80683" name="Line 43">
              <a:extLst>
                <a:ext uri="{FF2B5EF4-FFF2-40B4-BE49-F238E27FC236}">
                  <a16:creationId xmlns:a16="http://schemas.microsoft.com/office/drawing/2014/main" id="{2E82853A-2C40-DD47-9E2D-074A3614E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162"/>
              <a:ext cx="0" cy="2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80684" name="Text Box 44">
              <a:extLst>
                <a:ext uri="{FF2B5EF4-FFF2-40B4-BE49-F238E27FC236}">
                  <a16:creationId xmlns:a16="http://schemas.microsoft.com/office/drawing/2014/main" id="{F9B649AF-D8BA-4B49-918B-221EE4BA1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1175"/>
              <a:ext cx="20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</a:p>
          </p:txBody>
        </p:sp>
        <p:sp>
          <p:nvSpPr>
            <p:cNvPr id="880685" name="Text Box 45">
              <a:extLst>
                <a:ext uri="{FF2B5EF4-FFF2-40B4-BE49-F238E27FC236}">
                  <a16:creationId xmlns:a16="http://schemas.microsoft.com/office/drawing/2014/main" id="{4335D68D-EF58-614C-A881-1F77CF49C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" y="1525"/>
              <a:ext cx="21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880686" name="AutoShape 46">
              <a:extLst>
                <a:ext uri="{FF2B5EF4-FFF2-40B4-BE49-F238E27FC236}">
                  <a16:creationId xmlns:a16="http://schemas.microsoft.com/office/drawing/2014/main" id="{385C7E18-3083-7D46-8D55-F6B19908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" y="1661"/>
              <a:ext cx="1631" cy="227"/>
            </a:xfrm>
            <a:prstGeom prst="accentCallout1">
              <a:avLst>
                <a:gd name="adj1" fmla="val 31718"/>
                <a:gd name="adj2" fmla="val -2944"/>
                <a:gd name="adj3" fmla="val 111894"/>
                <a:gd name="adj4" fmla="val -27958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评估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在解空间做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  <p:sp>
          <p:nvSpPr>
            <p:cNvPr id="880687" name="AutoShape 47">
              <a:extLst>
                <a:ext uri="{FF2B5EF4-FFF2-40B4-BE49-F238E27FC236}">
                  <a16:creationId xmlns:a16="http://schemas.microsoft.com/office/drawing/2014/main" id="{61BD7246-810E-C34C-A0FA-D6C31626B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2251"/>
              <a:ext cx="182" cy="1179"/>
            </a:xfrm>
            <a:prstGeom prst="rightBrace">
              <a:avLst>
                <a:gd name="adj1" fmla="val 53984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688" name="AutoShape 48">
              <a:extLst>
                <a:ext uri="{FF2B5EF4-FFF2-40B4-BE49-F238E27FC236}">
                  <a16:creationId xmlns:a16="http://schemas.microsoft.com/office/drawing/2014/main" id="{4402A9F4-B22D-2A4A-8A43-7F987D6AA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" y="2634"/>
              <a:ext cx="2582" cy="252"/>
            </a:xfrm>
            <a:prstGeom prst="accentCallout1">
              <a:avLst>
                <a:gd name="adj1" fmla="val 28569"/>
                <a:gd name="adj2" fmla="val -1861"/>
                <a:gd name="adj3" fmla="val 82144"/>
                <a:gd name="adj4" fmla="val -13981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向改进方向移动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在编码空间做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</p:grpSp>
      <p:sp>
        <p:nvSpPr>
          <p:cNvPr id="880689" name="Rectangle 49">
            <a:extLst>
              <a:ext uri="{FF2B5EF4-FFF2-40B4-BE49-F238E27FC236}">
                <a16:creationId xmlns:a16="http://schemas.microsoft.com/office/drawing/2014/main" id="{EC238292-96F9-C94A-A67B-BD1835AC9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76" y="190500"/>
            <a:ext cx="86137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880690" name="Group 50">
            <a:extLst>
              <a:ext uri="{FF2B5EF4-FFF2-40B4-BE49-F238E27FC236}">
                <a16:creationId xmlns:a16="http://schemas.microsoft.com/office/drawing/2014/main" id="{9E682FC8-BF9C-3445-89AF-FD37F6C27D5E}"/>
              </a:ext>
            </a:extLst>
          </p:cNvPr>
          <p:cNvGrpSpPr>
            <a:grpSpLocks/>
          </p:cNvGrpSpPr>
          <p:nvPr/>
        </p:nvGrpSpPr>
        <p:grpSpPr bwMode="auto">
          <a:xfrm>
            <a:off x="2424114" y="836613"/>
            <a:ext cx="7920037" cy="5834062"/>
            <a:chOff x="975" y="346"/>
            <a:chExt cx="4576" cy="3402"/>
          </a:xfrm>
        </p:grpSpPr>
        <p:grpSp>
          <p:nvGrpSpPr>
            <p:cNvPr id="880691" name="Group 51">
              <a:extLst>
                <a:ext uri="{FF2B5EF4-FFF2-40B4-BE49-F238E27FC236}">
                  <a16:creationId xmlns:a16="http://schemas.microsoft.com/office/drawing/2014/main" id="{5D52982C-AC45-5F4C-A168-9FC157021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346"/>
              <a:ext cx="3116" cy="3175"/>
              <a:chOff x="1247" y="346"/>
              <a:chExt cx="3116" cy="3175"/>
            </a:xfrm>
          </p:grpSpPr>
          <p:grpSp>
            <p:nvGrpSpPr>
              <p:cNvPr id="880692" name="Group 52">
                <a:extLst>
                  <a:ext uri="{FF2B5EF4-FFF2-40B4-BE49-F238E27FC236}">
                    <a16:creationId xmlns:a16="http://schemas.microsoft.com/office/drawing/2014/main" id="{9AF35D00-9303-1A44-9D8F-53C9FB5900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9" y="799"/>
                <a:ext cx="1088" cy="272"/>
                <a:chOff x="1837" y="799"/>
                <a:chExt cx="1088" cy="272"/>
              </a:xfrm>
            </p:grpSpPr>
            <p:sp>
              <p:nvSpPr>
                <p:cNvPr id="880693" name="AutoShape 53">
                  <a:extLst>
                    <a:ext uri="{FF2B5EF4-FFF2-40B4-BE49-F238E27FC236}">
                      <a16:creationId xmlns:a16="http://schemas.microsoft.com/office/drawing/2014/main" id="{C8BB7BAC-E647-AE48-B58C-3DD21F10B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7" y="799"/>
                  <a:ext cx="1088" cy="272"/>
                </a:xfrm>
                <a:prstGeom prst="flowChartProcess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694" name="Text Box 54">
                  <a:extLst>
                    <a:ext uri="{FF2B5EF4-FFF2-40B4-BE49-F238E27FC236}">
                      <a16:creationId xmlns:a16="http://schemas.microsoft.com/office/drawing/2014/main" id="{A88C7570-BC32-274E-9BB4-A389FFAB94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" y="845"/>
                  <a:ext cx="992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产生初始种群</a:t>
                  </a:r>
                </a:p>
              </p:txBody>
            </p:sp>
          </p:grpSp>
          <p:grpSp>
            <p:nvGrpSpPr>
              <p:cNvPr id="880695" name="Group 55">
                <a:extLst>
                  <a:ext uri="{FF2B5EF4-FFF2-40B4-BE49-F238E27FC236}">
                    <a16:creationId xmlns:a16="http://schemas.microsoft.com/office/drawing/2014/main" id="{3C09737C-CD0A-CE43-A896-63DBBB51C0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346"/>
                <a:ext cx="590" cy="237"/>
                <a:chOff x="1292" y="1616"/>
                <a:chExt cx="590" cy="237"/>
              </a:xfrm>
            </p:grpSpPr>
            <p:sp>
              <p:nvSpPr>
                <p:cNvPr id="880696" name="Text Box 56">
                  <a:extLst>
                    <a:ext uri="{FF2B5EF4-FFF2-40B4-BE49-F238E27FC236}">
                      <a16:creationId xmlns:a16="http://schemas.microsoft.com/office/drawing/2014/main" id="{26527EDB-98B5-C241-88D4-932C780127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53" y="1616"/>
                  <a:ext cx="401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开始</a:t>
                  </a:r>
                </a:p>
              </p:txBody>
            </p:sp>
            <p:sp>
              <p:nvSpPr>
                <p:cNvPr id="880697" name="AutoShape 57">
                  <a:extLst>
                    <a:ext uri="{FF2B5EF4-FFF2-40B4-BE49-F238E27FC236}">
                      <a16:creationId xmlns:a16="http://schemas.microsoft.com/office/drawing/2014/main" id="{B60B4E3A-15E4-D34C-84BD-F87C0A027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2" y="1616"/>
                  <a:ext cx="590" cy="237"/>
                </a:xfrm>
                <a:prstGeom prst="flowChartTerminator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0698" name="Group 58">
                <a:extLst>
                  <a:ext uri="{FF2B5EF4-FFF2-40B4-BE49-F238E27FC236}">
                    <a16:creationId xmlns:a16="http://schemas.microsoft.com/office/drawing/2014/main" id="{9CBEE293-1A8B-B945-93CE-78505CDCD1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1298"/>
                <a:ext cx="1406" cy="227"/>
                <a:chOff x="1655" y="1343"/>
                <a:chExt cx="1406" cy="227"/>
              </a:xfrm>
            </p:grpSpPr>
            <p:sp>
              <p:nvSpPr>
                <p:cNvPr id="880699" name="AutoShape 59">
                  <a:extLst>
                    <a:ext uri="{FF2B5EF4-FFF2-40B4-BE49-F238E27FC236}">
                      <a16:creationId xmlns:a16="http://schemas.microsoft.com/office/drawing/2014/main" id="{0C983E2B-F3D1-CB45-8B5A-A0CA6FADE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5" y="1343"/>
                  <a:ext cx="1406" cy="227"/>
                </a:xfrm>
                <a:prstGeom prst="flowChartPreparation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700" name="Text Box 60">
                  <a:extLst>
                    <a:ext uri="{FF2B5EF4-FFF2-40B4-BE49-F238E27FC236}">
                      <a16:creationId xmlns:a16="http://schemas.microsoft.com/office/drawing/2014/main" id="{7D284963-ADB6-F549-A40A-18B5E8798E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" y="1344"/>
                  <a:ext cx="99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判断停止条件</a:t>
                  </a:r>
                </a:p>
              </p:txBody>
            </p:sp>
          </p:grpSp>
          <p:grpSp>
            <p:nvGrpSpPr>
              <p:cNvPr id="880701" name="Group 61">
                <a:extLst>
                  <a:ext uri="{FF2B5EF4-FFF2-40B4-BE49-F238E27FC236}">
                    <a16:creationId xmlns:a16="http://schemas.microsoft.com/office/drawing/2014/main" id="{2A469E17-33C9-2349-A34E-8461C73832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6" y="1253"/>
                <a:ext cx="438" cy="272"/>
                <a:chOff x="3304" y="799"/>
                <a:chExt cx="438" cy="272"/>
              </a:xfrm>
            </p:grpSpPr>
            <p:sp>
              <p:nvSpPr>
                <p:cNvPr id="880702" name="AutoShape 62">
                  <a:extLst>
                    <a:ext uri="{FF2B5EF4-FFF2-40B4-BE49-F238E27FC236}">
                      <a16:creationId xmlns:a16="http://schemas.microsoft.com/office/drawing/2014/main" id="{E3FF0FE0-EF94-6546-B191-B6A017A876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799"/>
                  <a:ext cx="408" cy="272"/>
                </a:xfrm>
                <a:prstGeom prst="flowChartProcess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703" name="Text Box 63">
                  <a:extLst>
                    <a:ext uri="{FF2B5EF4-FFF2-40B4-BE49-F238E27FC236}">
                      <a16:creationId xmlns:a16="http://schemas.microsoft.com/office/drawing/2014/main" id="{C59230C5-7C31-124F-8944-64A72EB7C1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4" y="840"/>
                  <a:ext cx="403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输出</a:t>
                  </a:r>
                </a:p>
              </p:txBody>
            </p:sp>
          </p:grpSp>
          <p:grpSp>
            <p:nvGrpSpPr>
              <p:cNvPr id="880704" name="Group 64">
                <a:extLst>
                  <a:ext uri="{FF2B5EF4-FFF2-40B4-BE49-F238E27FC236}">
                    <a16:creationId xmlns:a16="http://schemas.microsoft.com/office/drawing/2014/main" id="{619B6EDB-EA6D-F24C-9A8A-97931DB214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5" y="1752"/>
                <a:ext cx="1112" cy="272"/>
                <a:chOff x="1814" y="1752"/>
                <a:chExt cx="1112" cy="272"/>
              </a:xfrm>
            </p:grpSpPr>
            <p:sp>
              <p:nvSpPr>
                <p:cNvPr id="880705" name="AutoShape 65">
                  <a:extLst>
                    <a:ext uri="{FF2B5EF4-FFF2-40B4-BE49-F238E27FC236}">
                      <a16:creationId xmlns:a16="http://schemas.microsoft.com/office/drawing/2014/main" id="{C362A8D5-04DE-8C42-B881-48D70A817A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7" y="1752"/>
                  <a:ext cx="1089" cy="272"/>
                </a:xfrm>
                <a:prstGeom prst="flowChartProcess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706" name="Text Box 66">
                  <a:extLst>
                    <a:ext uri="{FF2B5EF4-FFF2-40B4-BE49-F238E27FC236}">
                      <a16:creationId xmlns:a16="http://schemas.microsoft.com/office/drawing/2014/main" id="{FA740FAC-B568-B648-B4D1-99669B776E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4" y="1752"/>
                  <a:ext cx="1111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计算适值函数</a:t>
                  </a:r>
                </a:p>
              </p:txBody>
            </p:sp>
          </p:grpSp>
          <p:grpSp>
            <p:nvGrpSpPr>
              <p:cNvPr id="880707" name="Group 67">
                <a:extLst>
                  <a:ext uri="{FF2B5EF4-FFF2-40B4-BE49-F238E27FC236}">
                    <a16:creationId xmlns:a16="http://schemas.microsoft.com/office/drawing/2014/main" id="{43B4FAE5-1B36-704E-A30D-A2F89C2D12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251"/>
                <a:ext cx="438" cy="272"/>
                <a:chOff x="3304" y="1752"/>
                <a:chExt cx="438" cy="272"/>
              </a:xfrm>
            </p:grpSpPr>
            <p:sp>
              <p:nvSpPr>
                <p:cNvPr id="880708" name="AutoShape 68">
                  <a:extLst>
                    <a:ext uri="{FF2B5EF4-FFF2-40B4-BE49-F238E27FC236}">
                      <a16:creationId xmlns:a16="http://schemas.microsoft.com/office/drawing/2014/main" id="{BD2D3305-7274-A743-B7E4-A29CFE4F7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1752"/>
                  <a:ext cx="408" cy="272"/>
                </a:xfrm>
                <a:prstGeom prst="flowChartProcess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709" name="Text Box 69">
                  <a:extLst>
                    <a:ext uri="{FF2B5EF4-FFF2-40B4-BE49-F238E27FC236}">
                      <a16:creationId xmlns:a16="http://schemas.microsoft.com/office/drawing/2014/main" id="{208C2A1E-75B6-924A-A1CC-7E04E3B3FB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4" y="1797"/>
                  <a:ext cx="402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选择</a:t>
                  </a:r>
                </a:p>
              </p:txBody>
            </p:sp>
          </p:grpSp>
          <p:grpSp>
            <p:nvGrpSpPr>
              <p:cNvPr id="880710" name="Group 70">
                <a:extLst>
                  <a:ext uri="{FF2B5EF4-FFF2-40B4-BE49-F238E27FC236}">
                    <a16:creationId xmlns:a16="http://schemas.microsoft.com/office/drawing/2014/main" id="{E378DA02-B7AF-804E-9F2E-ACCB4C3817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2742"/>
                <a:ext cx="816" cy="272"/>
                <a:chOff x="3334" y="2251"/>
                <a:chExt cx="816" cy="272"/>
              </a:xfrm>
            </p:grpSpPr>
            <p:sp>
              <p:nvSpPr>
                <p:cNvPr id="880711" name="AutoShape 71">
                  <a:extLst>
                    <a:ext uri="{FF2B5EF4-FFF2-40B4-BE49-F238E27FC236}">
                      <a16:creationId xmlns:a16="http://schemas.microsoft.com/office/drawing/2014/main" id="{E3A4BEEB-CC66-EF43-8D07-0C23493D0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4" y="2251"/>
                  <a:ext cx="816" cy="272"/>
                </a:xfrm>
                <a:prstGeom prst="flowChartProcess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712" name="Text Box 72">
                  <a:extLst>
                    <a:ext uri="{FF2B5EF4-FFF2-40B4-BE49-F238E27FC236}">
                      <a16:creationId xmlns:a16="http://schemas.microsoft.com/office/drawing/2014/main" id="{639279CA-E07D-874C-9AD7-BB5E97600A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5" y="2300"/>
                  <a:ext cx="698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遗传运算</a:t>
                  </a:r>
                </a:p>
              </p:txBody>
            </p:sp>
          </p:grpSp>
          <p:grpSp>
            <p:nvGrpSpPr>
              <p:cNvPr id="880713" name="Group 73">
                <a:extLst>
                  <a:ext uri="{FF2B5EF4-FFF2-40B4-BE49-F238E27FC236}">
                    <a16:creationId xmlns:a16="http://schemas.microsoft.com/office/drawing/2014/main" id="{738A08D1-0C8B-D04F-BFCE-99907364FD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3249"/>
                <a:ext cx="816" cy="272"/>
                <a:chOff x="1565" y="3249"/>
                <a:chExt cx="816" cy="272"/>
              </a:xfrm>
            </p:grpSpPr>
            <p:sp>
              <p:nvSpPr>
                <p:cNvPr id="880714" name="AutoShape 74">
                  <a:extLst>
                    <a:ext uri="{FF2B5EF4-FFF2-40B4-BE49-F238E27FC236}">
                      <a16:creationId xmlns:a16="http://schemas.microsoft.com/office/drawing/2014/main" id="{7EDCD8DC-98F1-3A49-B270-ED653817B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3249"/>
                  <a:ext cx="816" cy="272"/>
                </a:xfrm>
                <a:prstGeom prst="flowChartProcess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715" name="Text Box 75">
                  <a:extLst>
                    <a:ext uri="{FF2B5EF4-FFF2-40B4-BE49-F238E27FC236}">
                      <a16:creationId xmlns:a16="http://schemas.microsoft.com/office/drawing/2014/main" id="{25FBB2A0-4B8F-1C49-AD81-80920E015F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10" y="3290"/>
                  <a:ext cx="699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更新种群</a:t>
                  </a:r>
                </a:p>
              </p:txBody>
            </p:sp>
          </p:grpSp>
          <p:grpSp>
            <p:nvGrpSpPr>
              <p:cNvPr id="880716" name="Group 76">
                <a:extLst>
                  <a:ext uri="{FF2B5EF4-FFF2-40B4-BE49-F238E27FC236}">
                    <a16:creationId xmlns:a16="http://schemas.microsoft.com/office/drawing/2014/main" id="{D47D6955-7107-E241-8FE4-77EE7DD037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7" y="1294"/>
                <a:ext cx="576" cy="231"/>
                <a:chOff x="3892" y="1294"/>
                <a:chExt cx="576" cy="231"/>
              </a:xfrm>
            </p:grpSpPr>
            <p:sp>
              <p:nvSpPr>
                <p:cNvPr id="880717" name="AutoShape 77">
                  <a:extLst>
                    <a:ext uri="{FF2B5EF4-FFF2-40B4-BE49-F238E27FC236}">
                      <a16:creationId xmlns:a16="http://schemas.microsoft.com/office/drawing/2014/main" id="{17C02898-7486-6147-81D7-6057B12B4A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2" y="1298"/>
                  <a:ext cx="576" cy="227"/>
                </a:xfrm>
                <a:prstGeom prst="flowChartTerminator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0718" name="Text Box 78">
                  <a:extLst>
                    <a:ext uri="{FF2B5EF4-FFF2-40B4-BE49-F238E27FC236}">
                      <a16:creationId xmlns:a16="http://schemas.microsoft.com/office/drawing/2014/main" id="{E31EA7A9-E7C1-9642-92EE-ACA8BEF840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" y="1294"/>
                  <a:ext cx="403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停止</a:t>
                  </a:r>
                </a:p>
              </p:txBody>
            </p:sp>
          </p:grpSp>
          <p:sp>
            <p:nvSpPr>
              <p:cNvPr id="880719" name="Line 79">
                <a:extLst>
                  <a:ext uri="{FF2B5EF4-FFF2-40B4-BE49-F238E27FC236}">
                    <a16:creationId xmlns:a16="http://schemas.microsoft.com/office/drawing/2014/main" id="{E98882C6-8D7A-B549-94E9-340851297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57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20" name="Line 80">
                <a:extLst>
                  <a:ext uri="{FF2B5EF4-FFF2-40B4-BE49-F238E27FC236}">
                    <a16:creationId xmlns:a16="http://schemas.microsoft.com/office/drawing/2014/main" id="{3BC1F7D4-DDB5-AF46-A3B8-CBEFB63EF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107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21" name="Line 81">
                <a:extLst>
                  <a:ext uri="{FF2B5EF4-FFF2-40B4-BE49-F238E27FC236}">
                    <a16:creationId xmlns:a16="http://schemas.microsoft.com/office/drawing/2014/main" id="{2E1AE6C1-BAC1-C249-9092-C9B67DB53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15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22" name="Line 82">
                <a:extLst>
                  <a:ext uri="{FF2B5EF4-FFF2-40B4-BE49-F238E27FC236}">
                    <a16:creationId xmlns:a16="http://schemas.microsoft.com/office/drawing/2014/main" id="{CE9E44FF-CD8B-9040-BA8A-DCCB0F96B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02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23" name="Line 83">
                <a:extLst>
                  <a:ext uri="{FF2B5EF4-FFF2-40B4-BE49-F238E27FC236}">
                    <a16:creationId xmlns:a16="http://schemas.microsoft.com/office/drawing/2014/main" id="{53DBBAE0-1038-4448-9746-EE7B82F5A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252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24" name="Line 84">
                <a:extLst>
                  <a:ext uri="{FF2B5EF4-FFF2-40B4-BE49-F238E27FC236}">
                    <a16:creationId xmlns:a16="http://schemas.microsoft.com/office/drawing/2014/main" id="{94865B0A-E2EB-8441-8EBD-DBBFDC24A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3" y="302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25" name="Line 85">
                <a:extLst>
                  <a:ext uri="{FF2B5EF4-FFF2-40B4-BE49-F238E27FC236}">
                    <a16:creationId xmlns:a16="http://schemas.microsoft.com/office/drawing/2014/main" id="{DABC3737-E1F3-F64B-9959-B57872751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3" y="1434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26" name="Line 86">
                <a:extLst>
                  <a:ext uri="{FF2B5EF4-FFF2-40B4-BE49-F238E27FC236}">
                    <a16:creationId xmlns:a16="http://schemas.microsoft.com/office/drawing/2014/main" id="{112EDFFD-5CED-CB4D-8473-617E5867B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1434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80727" name="Line 87">
              <a:extLst>
                <a:ext uri="{FF2B5EF4-FFF2-40B4-BE49-F238E27FC236}">
                  <a16:creationId xmlns:a16="http://schemas.microsoft.com/office/drawing/2014/main" id="{E48A82D1-0F5E-7343-92D0-B125D7C94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1162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28" name="Line 88">
              <a:extLst>
                <a:ext uri="{FF2B5EF4-FFF2-40B4-BE49-F238E27FC236}">
                  <a16:creationId xmlns:a16="http://schemas.microsoft.com/office/drawing/2014/main" id="{2B1C1786-A20B-5148-8C24-205453B76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29" name="Line 89">
              <a:extLst>
                <a:ext uri="{FF2B5EF4-FFF2-40B4-BE49-F238E27FC236}">
                  <a16:creationId xmlns:a16="http://schemas.microsoft.com/office/drawing/2014/main" id="{C19C75BF-EB64-9940-ABA2-2A61D27D7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3748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30" name="Line 90">
              <a:extLst>
                <a:ext uri="{FF2B5EF4-FFF2-40B4-BE49-F238E27FC236}">
                  <a16:creationId xmlns:a16="http://schemas.microsoft.com/office/drawing/2014/main" id="{2FCB5FE9-71B4-4A41-83B6-36F21A58A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162"/>
              <a:ext cx="0" cy="2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31" name="Text Box 91">
              <a:extLst>
                <a:ext uri="{FF2B5EF4-FFF2-40B4-BE49-F238E27FC236}">
                  <a16:creationId xmlns:a16="http://schemas.microsoft.com/office/drawing/2014/main" id="{891E6653-3D4A-5F48-A658-CCEFE7C04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1175"/>
              <a:ext cx="20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</a:p>
          </p:txBody>
        </p:sp>
        <p:sp>
          <p:nvSpPr>
            <p:cNvPr id="880732" name="Text Box 92">
              <a:extLst>
                <a:ext uri="{FF2B5EF4-FFF2-40B4-BE49-F238E27FC236}">
                  <a16:creationId xmlns:a16="http://schemas.microsoft.com/office/drawing/2014/main" id="{663C865D-66E3-264E-940D-6758BA71F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" y="1525"/>
              <a:ext cx="21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880733" name="AutoShape 93">
              <a:extLst>
                <a:ext uri="{FF2B5EF4-FFF2-40B4-BE49-F238E27FC236}">
                  <a16:creationId xmlns:a16="http://schemas.microsoft.com/office/drawing/2014/main" id="{CFB989F6-A7DF-684F-912F-481730B52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" y="1661"/>
              <a:ext cx="1631" cy="227"/>
            </a:xfrm>
            <a:prstGeom prst="accentCallout1">
              <a:avLst>
                <a:gd name="adj1" fmla="val 31718"/>
                <a:gd name="adj2" fmla="val -2944"/>
                <a:gd name="adj3" fmla="val 111894"/>
                <a:gd name="adj4" fmla="val -27958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评估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在解空间做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  <p:sp>
          <p:nvSpPr>
            <p:cNvPr id="880734" name="AutoShape 94">
              <a:extLst>
                <a:ext uri="{FF2B5EF4-FFF2-40B4-BE49-F238E27FC236}">
                  <a16:creationId xmlns:a16="http://schemas.microsoft.com/office/drawing/2014/main" id="{B59E6F06-C08E-0E44-BE58-01DBBE2E8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2251"/>
              <a:ext cx="182" cy="1179"/>
            </a:xfrm>
            <a:prstGeom prst="rightBrace">
              <a:avLst>
                <a:gd name="adj1" fmla="val 53984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35" name="AutoShape 95">
              <a:extLst>
                <a:ext uri="{FF2B5EF4-FFF2-40B4-BE49-F238E27FC236}">
                  <a16:creationId xmlns:a16="http://schemas.microsoft.com/office/drawing/2014/main" id="{E67722F0-63E5-C94F-8191-8FEA416B3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" y="2634"/>
              <a:ext cx="2582" cy="252"/>
            </a:xfrm>
            <a:prstGeom prst="accentCallout1">
              <a:avLst>
                <a:gd name="adj1" fmla="val 28569"/>
                <a:gd name="adj2" fmla="val -1861"/>
                <a:gd name="adj3" fmla="val 82144"/>
                <a:gd name="adj4" fmla="val -13981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向改进方向移动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在编码空间做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2831C-C9AD-0A41-8072-F1AB81E1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8431-5451-D74E-B5EB-55AEED71E00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881666" name="Rectangle 2">
            <a:extLst>
              <a:ext uri="{FF2B5EF4-FFF2-40B4-BE49-F238E27FC236}">
                <a16:creationId xmlns:a16="http://schemas.microsoft.com/office/drawing/2014/main" id="{EF0FEB16-47B8-6845-9A5C-5E4E879A7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zh-CN" altLang="en-US" b="1"/>
              <a:t>解空间与编码空间的转换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None/>
            </a:pPr>
            <a:r>
              <a:rPr lang="zh-CN" altLang="en-US" b="1"/>
              <a:t>	遗传运算是对编码空间操作的，所以要进行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None/>
            </a:pPr>
            <a:r>
              <a:rPr lang="zh-CN" altLang="en-US" b="1"/>
              <a:t>两个空间的转换。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None/>
            </a:pPr>
            <a:r>
              <a:rPr lang="zh-CN" altLang="en-US" b="1"/>
              <a:t>			见下页示意图</a:t>
            </a:r>
            <a:endParaRPr lang="zh-CN" altLang="en-US"/>
          </a:p>
          <a:p>
            <a:pPr marL="609600" indent="-609600">
              <a:buNone/>
            </a:pPr>
            <a:r>
              <a:rPr lang="zh-CN" altLang="en-US" b="1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8611A281-3796-E347-8984-7FC0FC7B5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5">
            <a:extLst>
              <a:ext uri="{FF2B5EF4-FFF2-40B4-BE49-F238E27FC236}">
                <a16:creationId xmlns:a16="http://schemas.microsoft.com/office/drawing/2014/main" id="{4D356F47-A38C-034A-833A-6367941C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241-348F-5644-9B52-CD1F7CC4B5E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882690" name="Rectangle 2">
            <a:extLst>
              <a:ext uri="{FF2B5EF4-FFF2-40B4-BE49-F238E27FC236}">
                <a16:creationId xmlns:a16="http://schemas.microsoft.com/office/drawing/2014/main" id="{57782709-4AE4-3740-8116-AC3EA5CED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882691" name="Group 3">
            <a:extLst>
              <a:ext uri="{FF2B5EF4-FFF2-40B4-BE49-F238E27FC236}">
                <a16:creationId xmlns:a16="http://schemas.microsoft.com/office/drawing/2014/main" id="{1D6FB311-2FC5-5E48-8610-8C6592F636EE}"/>
              </a:ext>
            </a:extLst>
          </p:cNvPr>
          <p:cNvGrpSpPr>
            <a:grpSpLocks/>
          </p:cNvGrpSpPr>
          <p:nvPr/>
        </p:nvGrpSpPr>
        <p:grpSpPr bwMode="auto">
          <a:xfrm>
            <a:off x="2063751" y="1268413"/>
            <a:ext cx="7993063" cy="4610100"/>
            <a:chOff x="340" y="1343"/>
            <a:chExt cx="5035" cy="2722"/>
          </a:xfrm>
        </p:grpSpPr>
        <p:sp>
          <p:nvSpPr>
            <p:cNvPr id="882692" name="AutoShape 4">
              <a:extLst>
                <a:ext uri="{FF2B5EF4-FFF2-40B4-BE49-F238E27FC236}">
                  <a16:creationId xmlns:a16="http://schemas.microsoft.com/office/drawing/2014/main" id="{1781E9A2-AE92-574D-9092-DE9829698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272"/>
              <a:ext cx="397" cy="931"/>
            </a:xfrm>
            <a:prstGeom prst="flowChartTerminator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693" name="Line 5">
              <a:extLst>
                <a:ext uri="{FF2B5EF4-FFF2-40B4-BE49-F238E27FC236}">
                  <a16:creationId xmlns:a16="http://schemas.microsoft.com/office/drawing/2014/main" id="{0A055DC7-0A49-7647-9E71-10EB78570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" y="2738"/>
              <a:ext cx="5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694" name="AutoShape 6">
              <a:extLst>
                <a:ext uri="{FF2B5EF4-FFF2-40B4-BE49-F238E27FC236}">
                  <a16:creationId xmlns:a16="http://schemas.microsoft.com/office/drawing/2014/main" id="{40F2F248-5EB6-7040-A656-251BDFE1C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073"/>
              <a:ext cx="1019" cy="1329"/>
            </a:xfrm>
            <a:prstGeom prst="flowChartProcess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695" name="AutoShape 7">
              <a:extLst>
                <a:ext uri="{FF2B5EF4-FFF2-40B4-BE49-F238E27FC236}">
                  <a16:creationId xmlns:a16="http://schemas.microsoft.com/office/drawing/2014/main" id="{D152D235-56AC-1F42-813F-9959086E4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141"/>
              <a:ext cx="849" cy="332"/>
            </a:xfrm>
            <a:prstGeom prst="flowChartProcess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696" name="AutoShape 8">
              <a:extLst>
                <a:ext uri="{FF2B5EF4-FFF2-40B4-BE49-F238E27FC236}">
                  <a16:creationId xmlns:a16="http://schemas.microsoft.com/office/drawing/2014/main" id="{59797ECC-7BB8-6E4E-A353-207D7E5A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3070"/>
              <a:ext cx="508" cy="332"/>
            </a:xfrm>
            <a:prstGeom prst="flowChartProcess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697" name="AutoShape 9">
              <a:extLst>
                <a:ext uri="{FF2B5EF4-FFF2-40B4-BE49-F238E27FC236}">
                  <a16:creationId xmlns:a16="http://schemas.microsoft.com/office/drawing/2014/main" id="{32E36047-1CD0-7C40-9C84-56819272E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3667"/>
              <a:ext cx="1528" cy="332"/>
            </a:xfrm>
            <a:prstGeom prst="flowChartProcess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698" name="Text Box 10">
              <a:extLst>
                <a:ext uri="{FF2B5EF4-FFF2-40B4-BE49-F238E27FC236}">
                  <a16:creationId xmlns:a16="http://schemas.microsoft.com/office/drawing/2014/main" id="{150F8547-DB08-FA4B-B234-033D1DDB2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" y="2493"/>
              <a:ext cx="296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解空间</a:t>
              </a:r>
            </a:p>
          </p:txBody>
        </p:sp>
        <p:sp>
          <p:nvSpPr>
            <p:cNvPr id="882699" name="Text Box 11">
              <a:extLst>
                <a:ext uri="{FF2B5EF4-FFF2-40B4-BE49-F238E27FC236}">
                  <a16:creationId xmlns:a16="http://schemas.microsoft.com/office/drawing/2014/main" id="{B29D4F0E-DA80-5044-A137-42042D5E4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411"/>
              <a:ext cx="43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编码</a:t>
              </a:r>
            </a:p>
          </p:txBody>
        </p:sp>
        <p:sp>
          <p:nvSpPr>
            <p:cNvPr id="882700" name="Text Box 12">
              <a:extLst>
                <a:ext uri="{FF2B5EF4-FFF2-40B4-BE49-F238E27FC236}">
                  <a16:creationId xmlns:a16="http://schemas.microsoft.com/office/drawing/2014/main" id="{287F2C3F-7E86-0E4A-9C5D-7BEA288F5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1" y="1735"/>
              <a:ext cx="7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编码空间</a:t>
              </a:r>
            </a:p>
          </p:txBody>
        </p:sp>
        <p:sp>
          <p:nvSpPr>
            <p:cNvPr id="882701" name="Line 13">
              <a:extLst>
                <a:ext uri="{FF2B5EF4-FFF2-40B4-BE49-F238E27FC236}">
                  <a16:creationId xmlns:a16="http://schemas.microsoft.com/office/drawing/2014/main" id="{BAAEB065-4B28-3D4E-8583-E0E640A21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2340"/>
              <a:ext cx="10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02" name="Line 14">
              <a:extLst>
                <a:ext uri="{FF2B5EF4-FFF2-40B4-BE49-F238E27FC236}">
                  <a16:creationId xmlns:a16="http://schemas.microsoft.com/office/drawing/2014/main" id="{F8F15A2D-905F-494E-B3A2-9E6A6C8C5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2604"/>
              <a:ext cx="10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03" name="Line 15">
              <a:extLst>
                <a:ext uri="{FF2B5EF4-FFF2-40B4-BE49-F238E27FC236}">
                  <a16:creationId xmlns:a16="http://schemas.microsoft.com/office/drawing/2014/main" id="{DD54C026-E87D-3042-B233-B9202B59F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2871"/>
              <a:ext cx="10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04" name="Line 16">
              <a:extLst>
                <a:ext uri="{FF2B5EF4-FFF2-40B4-BE49-F238E27FC236}">
                  <a16:creationId xmlns:a16="http://schemas.microsoft.com/office/drawing/2014/main" id="{516E1980-203E-674B-8BCE-97AC904B5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3136"/>
              <a:ext cx="10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05" name="Text Box 17">
              <a:extLst>
                <a:ext uri="{FF2B5EF4-FFF2-40B4-BE49-F238E27FC236}">
                  <a16:creationId xmlns:a16="http://schemas.microsoft.com/office/drawing/2014/main" id="{48319246-AC86-5F49-9D8B-C56F7A0BE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8" y="2110"/>
              <a:ext cx="91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011001100</a:t>
              </a:r>
            </a:p>
          </p:txBody>
        </p:sp>
        <p:sp>
          <p:nvSpPr>
            <p:cNvPr id="882706" name="Text Box 18">
              <a:extLst>
                <a:ext uri="{FF2B5EF4-FFF2-40B4-BE49-F238E27FC236}">
                  <a16:creationId xmlns:a16="http://schemas.microsoft.com/office/drawing/2014/main" id="{004287F5-AD55-1A40-9518-125E9E330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8" y="2383"/>
              <a:ext cx="87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011110011</a:t>
              </a:r>
            </a:p>
          </p:txBody>
        </p:sp>
        <p:sp>
          <p:nvSpPr>
            <p:cNvPr id="882707" name="Line 19">
              <a:extLst>
                <a:ext uri="{FF2B5EF4-FFF2-40B4-BE49-F238E27FC236}">
                  <a16:creationId xmlns:a16="http://schemas.microsoft.com/office/drawing/2014/main" id="{033ED544-ED61-BC4F-AF00-E914A620C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2340"/>
              <a:ext cx="5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08" name="Text Box 20">
              <a:extLst>
                <a:ext uri="{FF2B5EF4-FFF2-40B4-BE49-F238E27FC236}">
                  <a16:creationId xmlns:a16="http://schemas.microsoft.com/office/drawing/2014/main" id="{79E62445-0D35-7148-8B32-3FA061DA1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5" y="2201"/>
              <a:ext cx="7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遗传运算</a:t>
              </a:r>
            </a:p>
          </p:txBody>
        </p:sp>
        <p:sp>
          <p:nvSpPr>
            <p:cNvPr id="882709" name="AutoShape 21">
              <a:extLst>
                <a:ext uri="{FF2B5EF4-FFF2-40B4-BE49-F238E27FC236}">
                  <a16:creationId xmlns:a16="http://schemas.microsoft.com/office/drawing/2014/main" id="{D8D4E4DC-9DD0-8649-97CE-F6939054F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1681"/>
              <a:ext cx="1019" cy="1329"/>
            </a:xfrm>
            <a:prstGeom prst="flowChartProcess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710" name="Text Box 22">
              <a:extLst>
                <a:ext uri="{FF2B5EF4-FFF2-40B4-BE49-F238E27FC236}">
                  <a16:creationId xmlns:a16="http://schemas.microsoft.com/office/drawing/2014/main" id="{E1B518AA-079B-864E-872C-F32CEE008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" y="1343"/>
              <a:ext cx="43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后代</a:t>
              </a:r>
            </a:p>
          </p:txBody>
        </p:sp>
        <p:sp>
          <p:nvSpPr>
            <p:cNvPr id="882711" name="Line 23">
              <a:extLst>
                <a:ext uri="{FF2B5EF4-FFF2-40B4-BE49-F238E27FC236}">
                  <a16:creationId xmlns:a16="http://schemas.microsoft.com/office/drawing/2014/main" id="{58C30735-F63F-DB4B-B8AD-AE4D9D551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1947"/>
              <a:ext cx="10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12" name="Line 24">
              <a:extLst>
                <a:ext uri="{FF2B5EF4-FFF2-40B4-BE49-F238E27FC236}">
                  <a16:creationId xmlns:a16="http://schemas.microsoft.com/office/drawing/2014/main" id="{676F1A34-7352-0545-AD01-DA07CD1C5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2212"/>
              <a:ext cx="10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13" name="Line 25">
              <a:extLst>
                <a:ext uri="{FF2B5EF4-FFF2-40B4-BE49-F238E27FC236}">
                  <a16:creationId xmlns:a16="http://schemas.microsoft.com/office/drawing/2014/main" id="{713BB5EC-2677-6F4B-80CB-64891CAA5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2479"/>
              <a:ext cx="10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14" name="Line 26">
              <a:extLst>
                <a:ext uri="{FF2B5EF4-FFF2-40B4-BE49-F238E27FC236}">
                  <a16:creationId xmlns:a16="http://schemas.microsoft.com/office/drawing/2014/main" id="{0E6AEAC9-50EB-764B-AB38-59BFD2407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2744"/>
              <a:ext cx="10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15" name="Text Box 27">
              <a:extLst>
                <a:ext uri="{FF2B5EF4-FFF2-40B4-BE49-F238E27FC236}">
                  <a16:creationId xmlns:a16="http://schemas.microsoft.com/office/drawing/2014/main" id="{BA4A445C-3C40-D147-AFA7-072A7A048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1702"/>
              <a:ext cx="917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011000000</a:t>
              </a:r>
            </a:p>
          </p:txBody>
        </p:sp>
        <p:sp>
          <p:nvSpPr>
            <p:cNvPr id="882716" name="Text Box 28">
              <a:extLst>
                <a:ext uri="{FF2B5EF4-FFF2-40B4-BE49-F238E27FC236}">
                  <a16:creationId xmlns:a16="http://schemas.microsoft.com/office/drawing/2014/main" id="{65D7C6BF-B1DB-1B47-AEA7-CB258B3D8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020"/>
              <a:ext cx="91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011110001</a:t>
              </a:r>
            </a:p>
          </p:txBody>
        </p:sp>
        <p:sp>
          <p:nvSpPr>
            <p:cNvPr id="882717" name="Line 29">
              <a:extLst>
                <a:ext uri="{FF2B5EF4-FFF2-40B4-BE49-F238E27FC236}">
                  <a16:creationId xmlns:a16="http://schemas.microsoft.com/office/drawing/2014/main" id="{02493DE3-5C4A-D741-B9E0-D1A1EAE6B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5" y="2340"/>
              <a:ext cx="5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18" name="AutoShape 30">
              <a:extLst>
                <a:ext uri="{FF2B5EF4-FFF2-40B4-BE49-F238E27FC236}">
                  <a16:creationId xmlns:a16="http://schemas.microsoft.com/office/drawing/2014/main" id="{A85A2B5B-BA9B-254D-96BB-42275B99FF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6" y="3436"/>
              <a:ext cx="465" cy="793"/>
            </a:xfrm>
            <a:prstGeom prst="flowChartTerminator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2719" name="Text Box 31">
              <a:extLst>
                <a:ext uri="{FF2B5EF4-FFF2-40B4-BE49-F238E27FC236}">
                  <a16:creationId xmlns:a16="http://schemas.microsoft.com/office/drawing/2014/main" id="{5B8DA4F6-C439-B94E-8B9C-DF9C935A6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3743"/>
              <a:ext cx="599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解空间</a:t>
              </a:r>
            </a:p>
          </p:txBody>
        </p:sp>
        <p:sp>
          <p:nvSpPr>
            <p:cNvPr id="882720" name="Text Box 32">
              <a:extLst>
                <a:ext uri="{FF2B5EF4-FFF2-40B4-BE49-F238E27FC236}">
                  <a16:creationId xmlns:a16="http://schemas.microsoft.com/office/drawing/2014/main" id="{E1FD2A25-83AD-984A-BABE-3B7DECE98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3108"/>
              <a:ext cx="43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选择</a:t>
              </a:r>
            </a:p>
          </p:txBody>
        </p:sp>
        <p:sp>
          <p:nvSpPr>
            <p:cNvPr id="882721" name="Line 33">
              <a:extLst>
                <a:ext uri="{FF2B5EF4-FFF2-40B4-BE49-F238E27FC236}">
                  <a16:creationId xmlns:a16="http://schemas.microsoft.com/office/drawing/2014/main" id="{8D089E89-CF4A-1442-9572-8F6E58A19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3003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22" name="Line 34">
              <a:extLst>
                <a:ext uri="{FF2B5EF4-FFF2-40B4-BE49-F238E27FC236}">
                  <a16:creationId xmlns:a16="http://schemas.microsoft.com/office/drawing/2014/main" id="{FA82D97A-960C-FE45-9364-C9655C4F8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3003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23" name="Line 35">
              <a:extLst>
                <a:ext uri="{FF2B5EF4-FFF2-40B4-BE49-F238E27FC236}">
                  <a16:creationId xmlns:a16="http://schemas.microsoft.com/office/drawing/2014/main" id="{E19D2A33-6DFB-5D4D-BB38-97E7198A3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1" y="3203"/>
              <a:ext cx="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24" name="Line 36">
              <a:extLst>
                <a:ext uri="{FF2B5EF4-FFF2-40B4-BE49-F238E27FC236}">
                  <a16:creationId xmlns:a16="http://schemas.microsoft.com/office/drawing/2014/main" id="{794E3141-130C-7741-8304-9E38E8B0E4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1" y="3203"/>
              <a:ext cx="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25" name="Text Box 37">
              <a:extLst>
                <a:ext uri="{FF2B5EF4-FFF2-40B4-BE49-F238E27FC236}">
                  <a16:creationId xmlns:a16="http://schemas.microsoft.com/office/drawing/2014/main" id="{2385CB99-00B3-334B-93B0-90DA65AE4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" y="3150"/>
              <a:ext cx="29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解码</a:t>
              </a:r>
            </a:p>
          </p:txBody>
        </p:sp>
        <p:sp>
          <p:nvSpPr>
            <p:cNvPr id="882726" name="Text Box 38">
              <a:extLst>
                <a:ext uri="{FF2B5EF4-FFF2-40B4-BE49-F238E27FC236}">
                  <a16:creationId xmlns:a16="http://schemas.microsoft.com/office/drawing/2014/main" id="{88EEE83C-CDDE-6D47-A8A4-6F716656B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3742"/>
              <a:ext cx="1243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计算适值，评估</a:t>
              </a:r>
            </a:p>
          </p:txBody>
        </p:sp>
        <p:sp>
          <p:nvSpPr>
            <p:cNvPr id="882727" name="Line 39">
              <a:extLst>
                <a:ext uri="{FF2B5EF4-FFF2-40B4-BE49-F238E27FC236}">
                  <a16:creationId xmlns:a16="http://schemas.microsoft.com/office/drawing/2014/main" id="{A556A155-352F-9148-9204-128B90E11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0" y="3866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728" name="Text Box 40">
              <a:extLst>
                <a:ext uri="{FF2B5EF4-FFF2-40B4-BE49-F238E27FC236}">
                  <a16:creationId xmlns:a16="http://schemas.microsoft.com/office/drawing/2014/main" id="{147FCA30-0DD9-6243-B899-B81BD0433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3534"/>
              <a:ext cx="43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适值</a:t>
              </a:r>
            </a:p>
          </p:txBody>
        </p:sp>
        <p:sp>
          <p:nvSpPr>
            <p:cNvPr id="882729" name="Line 41">
              <a:extLst>
                <a:ext uri="{FF2B5EF4-FFF2-40B4-BE49-F238E27FC236}">
                  <a16:creationId xmlns:a16="http://schemas.microsoft.com/office/drawing/2014/main" id="{17BC99E5-6B75-9A42-8E76-B5A7CB5214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8" y="338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AB8F9-07E4-7344-B24D-6D75F24B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BDA9-1225-7E44-9AEC-6DD35CECBFF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883714" name="Rectangle 2">
            <a:extLst>
              <a:ext uri="{FF2B5EF4-FFF2-40B4-BE49-F238E27FC236}">
                <a16:creationId xmlns:a16="http://schemas.microsoft.com/office/drawing/2014/main" id="{E082DD78-25F6-3C41-B15B-1E438FD61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arabicPeriod" startAt="3"/>
            </a:pPr>
            <a:r>
              <a:rPr lang="zh-CN" altLang="en-US" b="1"/>
              <a:t>各个步骤的实现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初始种群的产生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编码方法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适值函数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遗传运算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选择策略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停止准则</a:t>
            </a:r>
            <a:r>
              <a:rPr lang="zh-CN" altLang="en-US" b="1">
                <a:latin typeface="宋体" panose="02010600030101010101" pitchFamily="2" charset="-122"/>
              </a:rPr>
              <a:t>	</a:t>
            </a:r>
          </a:p>
        </p:txBody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B33D5A56-CB0C-3B4C-9F81-C6951F5A2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4F126-693B-1443-8C07-A0393EFC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4133-E38A-9640-B621-5D7AE60D11B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52002" name="Rectangle 2">
            <a:extLst>
              <a:ext uri="{FF2B5EF4-FFF2-40B4-BE49-F238E27FC236}">
                <a16:creationId xmlns:a16="http://schemas.microsoft.com/office/drawing/2014/main" id="{D8EF00D4-14BD-8444-A2F5-8433615B8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近似求解方法</a:t>
            </a:r>
          </a:p>
        </p:txBody>
      </p:sp>
      <p:sp>
        <p:nvSpPr>
          <p:cNvPr id="1152003" name="Rectangle 3">
            <a:extLst>
              <a:ext uri="{FF2B5EF4-FFF2-40B4-BE49-F238E27FC236}">
                <a16:creationId xmlns:a16="http://schemas.microsoft.com/office/drawing/2014/main" id="{3C80AD1B-F180-F344-B495-D21D76217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以尽可能获得更好解为目标的方法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这类方法侧重于实际应用，有很多方法都是从实际的角度出发来考虑问题的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启发式（</a:t>
            </a:r>
            <a:r>
              <a:rPr lang="en-US" altLang="zh-CN"/>
              <a:t>heuristic</a:t>
            </a:r>
            <a:r>
              <a:rPr lang="zh-CN" altLang="en-US"/>
              <a:t>）方法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可求解很多应用问题，但是对于复杂问题可能会产生精度很差的解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元启发式（</a:t>
            </a:r>
            <a:r>
              <a:rPr lang="en-US" altLang="zh-CN"/>
              <a:t>metaheuristic</a:t>
            </a:r>
            <a:r>
              <a:rPr lang="zh-CN" altLang="en-US"/>
              <a:t>）算法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近年来在启发式方法中，一种被称为元启发式的方法得到了广泛的应用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GA</a:t>
            </a:r>
            <a:r>
              <a:rPr lang="zh-CN" altLang="en-US"/>
              <a:t>就是其中之一。另外还有</a:t>
            </a:r>
            <a:r>
              <a:rPr lang="en-US" altLang="zh-CN"/>
              <a:t>TS</a:t>
            </a:r>
            <a:r>
              <a:rPr lang="zh-CN" altLang="en-US"/>
              <a:t>、</a:t>
            </a:r>
            <a:r>
              <a:rPr lang="en-US" altLang="zh-CN"/>
              <a:t>SA</a:t>
            </a:r>
            <a:r>
              <a:rPr lang="zh-CN" altLang="en-US"/>
              <a:t>、</a:t>
            </a:r>
            <a:r>
              <a:rPr lang="en-US" altLang="zh-CN"/>
              <a:t>PSO</a:t>
            </a:r>
            <a:r>
              <a:rPr lang="zh-CN" altLang="en-US"/>
              <a:t>等算法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6F58C7A1-9CE6-FC49-8E9E-48A97823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E67E-098D-E84C-8546-EF61AE4BC3B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884738" name="Rectangle 2">
            <a:extLst>
              <a:ext uri="{FF2B5EF4-FFF2-40B4-BE49-F238E27FC236}">
                <a16:creationId xmlns:a16="http://schemas.microsoft.com/office/drawing/2014/main" id="{29745B3D-26D7-B548-A2AB-DFD3101D8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初始种群的产生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	随机产生</a:t>
            </a:r>
            <a:r>
              <a:rPr lang="en-US" altLang="zh-CN" b="1"/>
              <a:t>(</a:t>
            </a:r>
            <a:r>
              <a:rPr lang="zh-CN" altLang="en-US" b="1"/>
              <a:t>依赖于编码方法</a:t>
            </a:r>
            <a:r>
              <a:rPr lang="en-US" altLang="zh-CN" b="1"/>
              <a:t>)</a:t>
            </a:r>
            <a:r>
              <a:rPr lang="zh-CN" altLang="en-US" b="1"/>
              <a:t>；种群的大小</a:t>
            </a:r>
            <a:r>
              <a:rPr lang="en-US" altLang="zh-CN" b="1"/>
              <a:t>(</a:t>
            </a:r>
            <a:r>
              <a:rPr lang="zh-CN" altLang="en-US" b="1"/>
              <a:t>依赖于计算机的计算能力和计算复杂度</a:t>
            </a:r>
            <a:r>
              <a:rPr lang="en-US" altLang="zh-CN" b="1"/>
              <a:t>)</a:t>
            </a:r>
            <a:r>
              <a:rPr lang="zh-CN" altLang="en-US" b="1"/>
              <a:t>。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例：</a:t>
            </a:r>
            <a:r>
              <a:rPr lang="en-US" altLang="zh-CN"/>
              <a:t>0,1</a:t>
            </a:r>
            <a:r>
              <a:rPr lang="zh-CN" altLang="en-US" b="1"/>
              <a:t>编码</a:t>
            </a:r>
          </a:p>
          <a:p>
            <a:pPr marL="609600" indent="-609600">
              <a:lnSpc>
                <a:spcPct val="125000"/>
              </a:lnSpc>
              <a:buNone/>
            </a:pPr>
            <a:r>
              <a:rPr lang="zh-CN" altLang="en-US" b="1"/>
              <a:t>    产生               ，  </a:t>
            </a:r>
            <a:r>
              <a:rPr lang="en-US" altLang="zh-CN"/>
              <a:t>&gt;0.5</a:t>
            </a:r>
            <a:r>
              <a:rPr lang="zh-CN" altLang="en-US"/>
              <a:t>，   </a:t>
            </a:r>
            <a:r>
              <a:rPr lang="en-US" altLang="zh-CN"/>
              <a:t>=1</a:t>
            </a:r>
            <a:r>
              <a:rPr lang="zh-CN" altLang="en-US"/>
              <a:t>；</a:t>
            </a:r>
          </a:p>
          <a:p>
            <a:pPr marL="609600" indent="-609600">
              <a:lnSpc>
                <a:spcPct val="125000"/>
              </a:lnSpc>
              <a:buNone/>
            </a:pPr>
            <a:r>
              <a:rPr lang="zh-CN" altLang="en-US"/>
              <a:t>				        </a:t>
            </a:r>
            <a:r>
              <a:rPr lang="en-US" altLang="zh-CN"/>
              <a:t>&lt;0.5</a:t>
            </a:r>
            <a:r>
              <a:rPr lang="zh-CN" altLang="en-US"/>
              <a:t>，   </a:t>
            </a:r>
            <a:r>
              <a:rPr lang="en-US" altLang="zh-CN"/>
              <a:t>=0</a:t>
            </a:r>
            <a:r>
              <a:rPr lang="en-US" altLang="zh-CN" b="1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884739" name="Rectangle 3">
            <a:extLst>
              <a:ext uri="{FF2B5EF4-FFF2-40B4-BE49-F238E27FC236}">
                <a16:creationId xmlns:a16="http://schemas.microsoft.com/office/drawing/2014/main" id="{4F21855D-992E-134B-A69D-CFBB8C620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884740" name="Object 4">
            <a:extLst>
              <a:ext uri="{FF2B5EF4-FFF2-40B4-BE49-F238E27FC236}">
                <a16:creationId xmlns:a16="http://schemas.microsoft.com/office/drawing/2014/main" id="{80BD3E9B-17E4-7342-B4CE-6A23EED24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4149726"/>
          <a:ext cx="15827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9" name="公式" r:id="rId3" imgW="16090900" imgH="5270500" progId="Equation.3">
                  <p:embed/>
                </p:oleObj>
              </mc:Choice>
              <mc:Fallback>
                <p:oleObj name="公式" r:id="rId3" imgW="16090900" imgH="5270500" progId="Equation.3">
                  <p:embed/>
                  <p:pic>
                    <p:nvPicPr>
                      <p:cNvPr id="884740" name="Object 4">
                        <a:extLst>
                          <a:ext uri="{FF2B5EF4-FFF2-40B4-BE49-F238E27FC236}">
                            <a16:creationId xmlns:a16="http://schemas.microsoft.com/office/drawing/2014/main" id="{80BD3E9B-17E4-7342-B4CE-6A23EED248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149726"/>
                        <a:ext cx="15827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1" name="Object 5">
            <a:extLst>
              <a:ext uri="{FF2B5EF4-FFF2-40B4-BE49-F238E27FC236}">
                <a16:creationId xmlns:a16="http://schemas.microsoft.com/office/drawing/2014/main" id="{75833D0D-E11F-2B40-BB09-7CBBC7DE9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7175" y="4797426"/>
          <a:ext cx="4968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0" name="公式" r:id="rId5" imgW="3505200" imgH="5270500" progId="Equation.3">
                  <p:embed/>
                </p:oleObj>
              </mc:Choice>
              <mc:Fallback>
                <p:oleObj name="公式" r:id="rId5" imgW="3505200" imgH="5270500" progId="Equation.3">
                  <p:embed/>
                  <p:pic>
                    <p:nvPicPr>
                      <p:cNvPr id="884741" name="Object 5">
                        <a:extLst>
                          <a:ext uri="{FF2B5EF4-FFF2-40B4-BE49-F238E27FC236}">
                            <a16:creationId xmlns:a16="http://schemas.microsoft.com/office/drawing/2014/main" id="{75833D0D-E11F-2B40-BB09-7CBBC7DE9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175" y="4797426"/>
                        <a:ext cx="4968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2" name="Object 6">
            <a:extLst>
              <a:ext uri="{FF2B5EF4-FFF2-40B4-BE49-F238E27FC236}">
                <a16:creationId xmlns:a16="http://schemas.microsoft.com/office/drawing/2014/main" id="{BF2585BF-1DC5-FF4C-9B29-4B63575D4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5564" y="4724401"/>
          <a:ext cx="3841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1" name="公式" r:id="rId7" imgW="3505200" imgH="5270500" progId="Equation.3">
                  <p:embed/>
                </p:oleObj>
              </mc:Choice>
              <mc:Fallback>
                <p:oleObj name="公式" r:id="rId7" imgW="3505200" imgH="5270500" progId="Equation.3">
                  <p:embed/>
                  <p:pic>
                    <p:nvPicPr>
                      <p:cNvPr id="884742" name="Object 6">
                        <a:extLst>
                          <a:ext uri="{FF2B5EF4-FFF2-40B4-BE49-F238E27FC236}">
                            <a16:creationId xmlns:a16="http://schemas.microsoft.com/office/drawing/2014/main" id="{BF2585BF-1DC5-FF4C-9B29-4B63575D4A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4" y="4724401"/>
                        <a:ext cx="3841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3" name="Object 7">
            <a:extLst>
              <a:ext uri="{FF2B5EF4-FFF2-40B4-BE49-F238E27FC236}">
                <a16:creationId xmlns:a16="http://schemas.microsoft.com/office/drawing/2014/main" id="{90DF1A56-91AF-1F4C-8B16-3E756DC4F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2539" y="4076701"/>
          <a:ext cx="3841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2" name="公式" r:id="rId9" imgW="3505200" imgH="5270500" progId="Equation.3">
                  <p:embed/>
                </p:oleObj>
              </mc:Choice>
              <mc:Fallback>
                <p:oleObj name="公式" r:id="rId9" imgW="3505200" imgH="5270500" progId="Equation.3">
                  <p:embed/>
                  <p:pic>
                    <p:nvPicPr>
                      <p:cNvPr id="884743" name="Object 7">
                        <a:extLst>
                          <a:ext uri="{FF2B5EF4-FFF2-40B4-BE49-F238E27FC236}">
                            <a16:creationId xmlns:a16="http://schemas.microsoft.com/office/drawing/2014/main" id="{90DF1A56-91AF-1F4C-8B16-3E756DC4F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9" y="4076701"/>
                        <a:ext cx="3841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44" name="Object 8">
            <a:extLst>
              <a:ext uri="{FF2B5EF4-FFF2-40B4-BE49-F238E27FC236}">
                <a16:creationId xmlns:a16="http://schemas.microsoft.com/office/drawing/2014/main" id="{B32B8A77-CD8D-6D4C-95B8-21C578A1F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8913" y="4076701"/>
          <a:ext cx="4953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3" name="公式" r:id="rId10" imgW="3505200" imgH="5270500" progId="Equation.3">
                  <p:embed/>
                </p:oleObj>
              </mc:Choice>
              <mc:Fallback>
                <p:oleObj name="公式" r:id="rId10" imgW="3505200" imgH="5270500" progId="Equation.3">
                  <p:embed/>
                  <p:pic>
                    <p:nvPicPr>
                      <p:cNvPr id="884744" name="Object 8">
                        <a:extLst>
                          <a:ext uri="{FF2B5EF4-FFF2-40B4-BE49-F238E27FC236}">
                            <a16:creationId xmlns:a16="http://schemas.microsoft.com/office/drawing/2014/main" id="{B32B8A77-CD8D-6D4C-95B8-21C578A1F7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3" y="4076701"/>
                        <a:ext cx="4953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5" name="Rectangle 9">
            <a:extLst>
              <a:ext uri="{FF2B5EF4-FFF2-40B4-BE49-F238E27FC236}">
                <a16:creationId xmlns:a16="http://schemas.microsoft.com/office/drawing/2014/main" id="{2A21F7E6-B3AF-BA49-851D-07767078F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341438"/>
            <a:ext cx="864235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buClr>
                <a:schemeClr val="hlink"/>
              </a:buClr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buClr>
                <a:schemeClr val="tx2"/>
              </a:buClr>
              <a:buSzPct val="5000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buClr>
                <a:schemeClr val="folHlink"/>
              </a:buClr>
              <a:buSzPct val="5000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/>
              <a:t>初始种群的产生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/>
              <a:t>	随机产生</a:t>
            </a:r>
            <a:r>
              <a:rPr lang="en-US" altLang="zh-CN"/>
              <a:t>(</a:t>
            </a:r>
            <a:r>
              <a:rPr lang="zh-CN" altLang="en-US"/>
              <a:t>依赖于编码方法</a:t>
            </a:r>
            <a:r>
              <a:rPr lang="en-US" altLang="zh-CN"/>
              <a:t>)</a:t>
            </a:r>
            <a:r>
              <a:rPr lang="zh-CN" altLang="en-US"/>
              <a:t>；种群的大小</a:t>
            </a:r>
            <a:r>
              <a:rPr lang="en-US" altLang="zh-CN"/>
              <a:t>(</a:t>
            </a:r>
            <a:r>
              <a:rPr lang="zh-CN" altLang="en-US"/>
              <a:t>依赖于计算机的计算能力和计算复杂度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/>
              <a:t>例：</a:t>
            </a:r>
            <a:r>
              <a:rPr lang="en-US" altLang="zh-CN"/>
              <a:t>0,1</a:t>
            </a:r>
            <a:r>
              <a:rPr lang="zh-CN" altLang="en-US"/>
              <a:t>编码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/>
              <a:t>    产生               ，  </a:t>
            </a:r>
            <a:r>
              <a:rPr lang="en-US" altLang="zh-CN"/>
              <a:t>&gt;0.5</a:t>
            </a:r>
            <a:r>
              <a:rPr lang="zh-CN" altLang="en-US"/>
              <a:t>，   </a:t>
            </a:r>
            <a:r>
              <a:rPr lang="en-US" altLang="zh-CN"/>
              <a:t>=1</a:t>
            </a:r>
            <a:r>
              <a:rPr lang="zh-CN" altLang="en-US"/>
              <a:t>；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/>
              <a:t>				        </a:t>
            </a:r>
            <a:r>
              <a:rPr lang="en-US" altLang="zh-CN"/>
              <a:t>&lt;0.5</a:t>
            </a:r>
            <a:r>
              <a:rPr lang="zh-CN" altLang="en-US"/>
              <a:t>，   </a:t>
            </a:r>
            <a:r>
              <a:rPr lang="en-US" altLang="zh-CN"/>
              <a:t>=0</a:t>
            </a:r>
            <a:r>
              <a:rPr lang="en-US" altLang="zh-CN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884746" name="Rectangle 10">
            <a:extLst>
              <a:ext uri="{FF2B5EF4-FFF2-40B4-BE49-F238E27FC236}">
                <a16:creationId xmlns:a16="http://schemas.microsoft.com/office/drawing/2014/main" id="{3FA1B402-B2EF-DA42-A45D-C9AB23F13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76" y="188913"/>
            <a:ext cx="86137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36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788C4-B8B9-2645-B5FF-7633F8FC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67B8-357F-5743-9773-41EDAC1E3D7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885762" name="Rectangle 2">
            <a:extLst>
              <a:ext uri="{FF2B5EF4-FFF2-40B4-BE49-F238E27FC236}">
                <a16:creationId xmlns:a16="http://schemas.microsoft.com/office/drawing/2014/main" id="{D59CB95D-FF35-5B48-97A6-A7215C0D6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 startAt="2"/>
            </a:pPr>
            <a:r>
              <a:rPr lang="zh-CN" altLang="en-US" b="1"/>
              <a:t>编码方法</a:t>
            </a:r>
            <a:r>
              <a:rPr lang="en-US" altLang="zh-CN" b="1"/>
              <a:t>——</a:t>
            </a:r>
            <a:r>
              <a:rPr lang="zh-CN" altLang="en-US" b="1"/>
              <a:t>二进制编码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      二进制编码，用</a:t>
            </a:r>
            <a:r>
              <a:rPr lang="en-US" altLang="zh-CN" b="1"/>
              <a:t>0</a:t>
            </a:r>
            <a:r>
              <a:rPr lang="zh-CN" altLang="en-US" b="1"/>
              <a:t>，</a:t>
            </a:r>
            <a:r>
              <a:rPr lang="en-US" altLang="zh-CN" b="1"/>
              <a:t>1</a:t>
            </a:r>
            <a:r>
              <a:rPr lang="zh-CN" altLang="en-US" b="1"/>
              <a:t>字符串表达。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</a:t>
            </a:r>
            <a:r>
              <a:rPr lang="en-US" altLang="zh-CN" b="1"/>
              <a:t>0110010</a:t>
            </a:r>
            <a:r>
              <a:rPr lang="zh-CN" altLang="en-US" b="1"/>
              <a:t>，例如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b="1"/>
              <a:t>1. </a:t>
            </a:r>
            <a:r>
              <a:rPr lang="zh-CN" altLang="en-US" b="1"/>
              <a:t>背包问题： 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	 </a:t>
            </a:r>
            <a:r>
              <a:rPr lang="en-US" altLang="zh-CN" b="1"/>
              <a:t>1</a:t>
            </a:r>
            <a:r>
              <a:rPr lang="zh-CN" altLang="en-US" b="1"/>
              <a:t>，背；</a:t>
            </a:r>
            <a:r>
              <a:rPr lang="en-US" altLang="zh-CN" b="1"/>
              <a:t>0</a:t>
            </a:r>
            <a:r>
              <a:rPr lang="zh-CN" altLang="en-US" b="1"/>
              <a:t>，不背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b="1"/>
              <a:t>2.</a:t>
            </a:r>
            <a:r>
              <a:rPr lang="zh-CN" altLang="en-US" b="1"/>
              <a:t>指派问题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      </a:t>
            </a:r>
            <a:r>
              <a:rPr lang="en-US" altLang="zh-CN" b="1"/>
              <a:t>1.</a:t>
            </a:r>
            <a:r>
              <a:rPr lang="zh-CN" altLang="en-US" b="1"/>
              <a:t>指派；</a:t>
            </a:r>
            <a:r>
              <a:rPr lang="en-US" altLang="zh-CN" b="1"/>
              <a:t>0</a:t>
            </a:r>
            <a:r>
              <a:rPr lang="zh-CN" altLang="en-US" b="1"/>
              <a:t>不指派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b="1"/>
              <a:t>……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E40B7972-8D68-5946-BD4E-003E3C3F8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3A4C1A2E-9B4B-E340-8FCF-1570D8E0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4A6D-99C7-0F4B-9B69-0A554265AFE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887810" name="Rectangle 2">
            <a:extLst>
              <a:ext uri="{FF2B5EF4-FFF2-40B4-BE49-F238E27FC236}">
                <a16:creationId xmlns:a16="http://schemas.microsoft.com/office/drawing/2014/main" id="{7016EE11-4AF1-BC4B-BD9D-250C894B2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 startAt="3"/>
            </a:pPr>
            <a:r>
              <a:rPr lang="zh-CN" altLang="en-US" b="1"/>
              <a:t>适值函数</a:t>
            </a:r>
            <a:r>
              <a:rPr lang="en-US" altLang="zh-CN" b="1"/>
              <a:t>——</a:t>
            </a:r>
            <a:r>
              <a:rPr lang="zh-CN" altLang="en-US" b="1"/>
              <a:t>根据目标函数设计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用适值函数      标定目标函数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采用方法             或		   。	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 startAt="4"/>
            </a:pPr>
            <a:r>
              <a:rPr lang="zh-CN" altLang="en-US" b="1"/>
              <a:t>遗传运算</a:t>
            </a:r>
            <a:r>
              <a:rPr lang="en-US" altLang="zh-CN" b="1"/>
              <a:t>(</a:t>
            </a:r>
            <a:r>
              <a:rPr lang="zh-CN" altLang="en-US" b="1"/>
              <a:t>遗传算法的精髓</a:t>
            </a:r>
            <a:r>
              <a:rPr lang="en-US" altLang="zh-CN" b="1"/>
              <a:t>)——</a:t>
            </a:r>
            <a:r>
              <a:rPr lang="zh-CN" altLang="en-US" b="1"/>
              <a:t>交叉和变异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下面我们就介绍一下交叉和变异</a:t>
            </a:r>
          </a:p>
          <a:p>
            <a:pPr marL="609600" indent="-609600">
              <a:buNone/>
            </a:pPr>
            <a:r>
              <a:rPr lang="zh-CN" altLang="en-US" b="1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1C530F16-D161-4443-934D-886593D1D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887812" name="Object 4">
            <a:extLst>
              <a:ext uri="{FF2B5EF4-FFF2-40B4-BE49-F238E27FC236}">
                <a16:creationId xmlns:a16="http://schemas.microsoft.com/office/drawing/2014/main" id="{2749B504-A59A-8540-B2C4-9561A5B13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6" y="2209801"/>
          <a:ext cx="7207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7" name="公式" r:id="rId3" imgW="7899400" imgH="4686300" progId="Equation.3">
                  <p:embed/>
                </p:oleObj>
              </mc:Choice>
              <mc:Fallback>
                <p:oleObj name="公式" r:id="rId3" imgW="7899400" imgH="4686300" progId="Equation.3">
                  <p:embed/>
                  <p:pic>
                    <p:nvPicPr>
                      <p:cNvPr id="887812" name="Object 4">
                        <a:extLst>
                          <a:ext uri="{FF2B5EF4-FFF2-40B4-BE49-F238E27FC236}">
                            <a16:creationId xmlns:a16="http://schemas.microsoft.com/office/drawing/2014/main" id="{2749B504-A59A-8540-B2C4-9561A5B13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2209801"/>
                        <a:ext cx="7207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13" name="Object 5">
            <a:extLst>
              <a:ext uri="{FF2B5EF4-FFF2-40B4-BE49-F238E27FC236}">
                <a16:creationId xmlns:a16="http://schemas.microsoft.com/office/drawing/2014/main" id="{B85B0409-1B18-E54E-844A-14D09D218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763" y="2205039"/>
          <a:ext cx="57626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8" name="公式" r:id="rId5" imgW="7899400" imgH="4686300" progId="Equation.3">
                  <p:embed/>
                </p:oleObj>
              </mc:Choice>
              <mc:Fallback>
                <p:oleObj name="公式" r:id="rId5" imgW="7899400" imgH="4686300" progId="Equation.3">
                  <p:embed/>
                  <p:pic>
                    <p:nvPicPr>
                      <p:cNvPr id="887813" name="Object 5">
                        <a:extLst>
                          <a:ext uri="{FF2B5EF4-FFF2-40B4-BE49-F238E27FC236}">
                            <a16:creationId xmlns:a16="http://schemas.microsoft.com/office/drawing/2014/main" id="{B85B0409-1B18-E54E-844A-14D09D218C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2205039"/>
                        <a:ext cx="576262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14" name="Object 6">
            <a:extLst>
              <a:ext uri="{FF2B5EF4-FFF2-40B4-BE49-F238E27FC236}">
                <a16:creationId xmlns:a16="http://schemas.microsoft.com/office/drawing/2014/main" id="{B15BD875-B83A-7946-BE1F-364674269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9" y="2892425"/>
          <a:ext cx="13430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9" name="公式" r:id="rId7" imgW="16383000" imgH="4686300" progId="Equation.3">
                  <p:embed/>
                </p:oleObj>
              </mc:Choice>
              <mc:Fallback>
                <p:oleObj name="公式" r:id="rId7" imgW="16383000" imgH="4686300" progId="Equation.3">
                  <p:embed/>
                  <p:pic>
                    <p:nvPicPr>
                      <p:cNvPr id="887814" name="Object 6">
                        <a:extLst>
                          <a:ext uri="{FF2B5EF4-FFF2-40B4-BE49-F238E27FC236}">
                            <a16:creationId xmlns:a16="http://schemas.microsoft.com/office/drawing/2014/main" id="{B15BD875-B83A-7946-BE1F-364674269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2892425"/>
                        <a:ext cx="13430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15" name="Object 7">
            <a:extLst>
              <a:ext uri="{FF2B5EF4-FFF2-40B4-BE49-F238E27FC236}">
                <a16:creationId xmlns:a16="http://schemas.microsoft.com/office/drawing/2014/main" id="{32AC5A40-8950-5D43-8224-4001113E0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924175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0" name="公式" r:id="rId9" imgW="14338300" imgH="4686300" progId="Equation.3">
                  <p:embed/>
                </p:oleObj>
              </mc:Choice>
              <mc:Fallback>
                <p:oleObj name="公式" r:id="rId9" imgW="14338300" imgH="4686300" progId="Equation.3">
                  <p:embed/>
                  <p:pic>
                    <p:nvPicPr>
                      <p:cNvPr id="887815" name="Object 7">
                        <a:extLst>
                          <a:ext uri="{FF2B5EF4-FFF2-40B4-BE49-F238E27FC236}">
                            <a16:creationId xmlns:a16="http://schemas.microsoft.com/office/drawing/2014/main" id="{32AC5A40-8950-5D43-8224-4001113E00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924175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BF582E8C-9835-8640-8698-A2F1BC30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E6DD-8EDD-B04E-9151-879241692FE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88834" name="Rectangle 2">
            <a:extLst>
              <a:ext uri="{FF2B5EF4-FFF2-40B4-BE49-F238E27FC236}">
                <a16:creationId xmlns:a16="http://schemas.microsoft.com/office/drawing/2014/main" id="{DA43BF89-1F12-8C41-984A-A591118E8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812800" indent="-812800">
              <a:lnSpc>
                <a:spcPct val="120000"/>
              </a:lnSpc>
              <a:buClr>
                <a:schemeClr val="tx1"/>
              </a:buClr>
              <a:buSzPct val="90000"/>
              <a:buFont typeface="Wingdings" pitchFamily="2" charset="2"/>
              <a:buAutoNum type="romanUcPeriod"/>
            </a:pPr>
            <a:r>
              <a:rPr lang="zh-CN" altLang="en-US" b="1"/>
              <a:t>交叉</a:t>
            </a:r>
            <a:r>
              <a:rPr lang="en-US" altLang="zh-CN" b="1"/>
              <a:t>(Crossover)</a:t>
            </a:r>
          </a:p>
          <a:p>
            <a:pPr marL="812800" indent="-8128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zh-CN" altLang="en-US" b="1"/>
              <a:t>单切点交叉</a:t>
            </a:r>
          </a:p>
          <a:p>
            <a:pPr marL="812800" indent="-812800">
              <a:lnSpc>
                <a:spcPct val="120000"/>
              </a:lnSpc>
              <a:buNone/>
            </a:pPr>
            <a:r>
              <a:rPr lang="zh-CN" altLang="en-US" b="1"/>
              <a:t>随机产生一个断点</a:t>
            </a:r>
            <a:r>
              <a:rPr lang="en-US" altLang="zh-CN" b="1"/>
              <a:t>(Cutting Point)</a:t>
            </a:r>
            <a:r>
              <a:rPr lang="zh-CN" altLang="en-US" b="1"/>
              <a:t>［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  <a:r>
              <a:rPr lang="en-US" altLang="zh-CN" b="1"/>
              <a:t>n-1</a:t>
            </a:r>
            <a:r>
              <a:rPr lang="zh-CN" altLang="en-US" b="1"/>
              <a:t>］</a:t>
            </a:r>
          </a:p>
          <a:p>
            <a:pPr marL="812800" indent="-812800">
              <a:lnSpc>
                <a:spcPct val="120000"/>
              </a:lnSpc>
              <a:buNone/>
            </a:pPr>
            <a:r>
              <a:rPr lang="zh-CN" altLang="en-US" b="1"/>
              <a:t>例：</a:t>
            </a:r>
          </a:p>
          <a:p>
            <a:pPr marL="812800" indent="-812800">
              <a:lnSpc>
                <a:spcPct val="120000"/>
              </a:lnSpc>
              <a:buClr>
                <a:schemeClr val="tx1"/>
              </a:buClr>
              <a:buSzPct val="90000"/>
              <a:buNone/>
            </a:pPr>
            <a:endParaRPr lang="zh-CN" altLang="en-US" b="1"/>
          </a:p>
          <a:p>
            <a:pPr marL="812800" indent="-812800">
              <a:lnSpc>
                <a:spcPct val="120000"/>
              </a:lnSpc>
              <a:buNone/>
            </a:pPr>
            <a:r>
              <a:rPr lang="zh-CN" altLang="en-US" b="1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0F174CB6-B7ED-5541-9CC8-956E8FE53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888836" name="Group 4">
            <a:extLst>
              <a:ext uri="{FF2B5EF4-FFF2-40B4-BE49-F238E27FC236}">
                <a16:creationId xmlns:a16="http://schemas.microsoft.com/office/drawing/2014/main" id="{73831588-4E23-A84A-B33B-AE5ADDE0CCA3}"/>
              </a:ext>
            </a:extLst>
          </p:cNvPr>
          <p:cNvGrpSpPr>
            <a:grpSpLocks/>
          </p:cNvGrpSpPr>
          <p:nvPr/>
        </p:nvGrpSpPr>
        <p:grpSpPr bwMode="auto">
          <a:xfrm>
            <a:off x="2373314" y="3802064"/>
            <a:ext cx="7394575" cy="2147887"/>
            <a:chOff x="657" y="1207"/>
            <a:chExt cx="4435" cy="1066"/>
          </a:xfrm>
        </p:grpSpPr>
        <p:grpSp>
          <p:nvGrpSpPr>
            <p:cNvPr id="888837" name="Group 5">
              <a:extLst>
                <a:ext uri="{FF2B5EF4-FFF2-40B4-BE49-F238E27FC236}">
                  <a16:creationId xmlns:a16="http://schemas.microsoft.com/office/drawing/2014/main" id="{FCED8DD7-0BED-284A-AE9D-4AC568D73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1207"/>
              <a:ext cx="1442" cy="1066"/>
              <a:chOff x="657" y="1230"/>
              <a:chExt cx="1442" cy="1066"/>
            </a:xfrm>
          </p:grpSpPr>
          <p:graphicFrame>
            <p:nvGraphicFramePr>
              <p:cNvPr id="888838" name="Object 6">
                <a:extLst>
                  <a:ext uri="{FF2B5EF4-FFF2-40B4-BE49-F238E27FC236}">
                    <a16:creationId xmlns:a16="http://schemas.microsoft.com/office/drawing/2014/main" id="{6F27A8F3-9D64-7844-8F93-9FE780680DA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57" y="1366"/>
              <a:ext cx="261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61" name="公式" r:id="rId3" imgW="3797300" imgH="4978400" progId="Equation.3">
                      <p:embed/>
                    </p:oleObj>
                  </mc:Choice>
                  <mc:Fallback>
                    <p:oleObj name="公式" r:id="rId3" imgW="3797300" imgH="4978400" progId="Equation.3">
                      <p:embed/>
                      <p:pic>
                        <p:nvPicPr>
                          <p:cNvPr id="888838" name="Object 6">
                            <a:extLst>
                              <a:ext uri="{FF2B5EF4-FFF2-40B4-BE49-F238E27FC236}">
                                <a16:creationId xmlns:a16="http://schemas.microsoft.com/office/drawing/2014/main" id="{6F27A8F3-9D64-7844-8F93-9FE780680DA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1366"/>
                            <a:ext cx="261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8839" name="Object 7">
                <a:extLst>
                  <a:ext uri="{FF2B5EF4-FFF2-40B4-BE49-F238E27FC236}">
                    <a16:creationId xmlns:a16="http://schemas.microsoft.com/office/drawing/2014/main" id="{EE0EDAE2-F463-C443-9A44-A7660FD8ACB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57" y="1933"/>
              <a:ext cx="299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62" name="公式" r:id="rId5" imgW="4102100" imgH="4978400" progId="Equation.3">
                      <p:embed/>
                    </p:oleObj>
                  </mc:Choice>
                  <mc:Fallback>
                    <p:oleObj name="公式" r:id="rId5" imgW="4102100" imgH="4978400" progId="Equation.3">
                      <p:embed/>
                      <p:pic>
                        <p:nvPicPr>
                          <p:cNvPr id="888839" name="Object 7">
                            <a:extLst>
                              <a:ext uri="{FF2B5EF4-FFF2-40B4-BE49-F238E27FC236}">
                                <a16:creationId xmlns:a16="http://schemas.microsoft.com/office/drawing/2014/main" id="{EE0EDAE2-F463-C443-9A44-A7660FD8ACB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1933"/>
                            <a:ext cx="299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8840" name="Text Box 8">
                <a:extLst>
                  <a:ext uri="{FF2B5EF4-FFF2-40B4-BE49-F238E27FC236}">
                    <a16:creationId xmlns:a16="http://schemas.microsoft.com/office/drawing/2014/main" id="{F51E1D3F-6792-8646-A291-6F44696F3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2" y="1406"/>
                <a:ext cx="1117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609600" indent="-6096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8001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011 </a:t>
                </a: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Arial" panose="020B0604020202020204" pitchFamily="34" charset="0"/>
                  </a:rPr>
                  <a:t>¦</a:t>
                </a: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0011</a:t>
                </a:r>
              </a:p>
            </p:txBody>
          </p:sp>
          <p:sp>
            <p:nvSpPr>
              <p:cNvPr id="888841" name="Text Box 9">
                <a:extLst>
                  <a:ext uri="{FF2B5EF4-FFF2-40B4-BE49-F238E27FC236}">
                    <a16:creationId xmlns:a16="http://schemas.microsoft.com/office/drawing/2014/main" id="{61B1F64E-6467-7D4D-BE53-F43927003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2" y="1996"/>
                <a:ext cx="1116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609600" indent="-6096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8001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101 ¦</a:t>
                </a: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Arial" panose="020B0604020202020204" pitchFamily="34" charset="0"/>
                  </a:rPr>
                  <a:t> </a:t>
                </a: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0110</a:t>
                </a:r>
              </a:p>
            </p:txBody>
          </p:sp>
          <p:graphicFrame>
            <p:nvGraphicFramePr>
              <p:cNvPr id="888842" name="Object 10">
                <a:extLst>
                  <a:ext uri="{FF2B5EF4-FFF2-40B4-BE49-F238E27FC236}">
                    <a16:creationId xmlns:a16="http://schemas.microsoft.com/office/drawing/2014/main" id="{74EFCFBB-A5BA-E746-9AE6-96B9BA13DA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2" y="1230"/>
              <a:ext cx="168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63" name="公式" r:id="rId7" imgW="4102100" imgH="4978400" progId="Equation.3">
                      <p:embed/>
                    </p:oleObj>
                  </mc:Choice>
                  <mc:Fallback>
                    <p:oleObj name="公式" r:id="rId7" imgW="4102100" imgH="4978400" progId="Equation.3">
                      <p:embed/>
                      <p:pic>
                        <p:nvPicPr>
                          <p:cNvPr id="888842" name="Object 10">
                            <a:extLst>
                              <a:ext uri="{FF2B5EF4-FFF2-40B4-BE49-F238E27FC236}">
                                <a16:creationId xmlns:a16="http://schemas.microsoft.com/office/drawing/2014/main" id="{74EFCFBB-A5BA-E746-9AE6-96B9BA13DAC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2" y="1230"/>
                            <a:ext cx="168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8843" name="Object 11">
                <a:extLst>
                  <a:ext uri="{FF2B5EF4-FFF2-40B4-BE49-F238E27FC236}">
                    <a16:creationId xmlns:a16="http://schemas.microsoft.com/office/drawing/2014/main" id="{F8CBD824-D617-2642-B917-2378E6F523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3" y="1797"/>
              <a:ext cx="180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64" name="公式" r:id="rId9" imgW="4394200" imgH="4978400" progId="Equation.3">
                      <p:embed/>
                    </p:oleObj>
                  </mc:Choice>
                  <mc:Fallback>
                    <p:oleObj name="公式" r:id="rId9" imgW="4394200" imgH="4978400" progId="Equation.3">
                      <p:embed/>
                      <p:pic>
                        <p:nvPicPr>
                          <p:cNvPr id="888843" name="Object 11">
                            <a:extLst>
                              <a:ext uri="{FF2B5EF4-FFF2-40B4-BE49-F238E27FC236}">
                                <a16:creationId xmlns:a16="http://schemas.microsoft.com/office/drawing/2014/main" id="{F8CBD824-D617-2642-B917-2378E6F5238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3" y="1797"/>
                            <a:ext cx="180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8844" name="Object 12">
                <a:extLst>
                  <a:ext uri="{FF2B5EF4-FFF2-40B4-BE49-F238E27FC236}">
                    <a16:creationId xmlns:a16="http://schemas.microsoft.com/office/drawing/2014/main" id="{4E33E08D-4D21-6143-9155-700D42342E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46" y="1253"/>
              <a:ext cx="168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65" name="公式" r:id="rId11" imgW="4102100" imgH="4978400" progId="Equation.3">
                      <p:embed/>
                    </p:oleObj>
                  </mc:Choice>
                  <mc:Fallback>
                    <p:oleObj name="公式" r:id="rId11" imgW="4102100" imgH="4978400" progId="Equation.3">
                      <p:embed/>
                      <p:pic>
                        <p:nvPicPr>
                          <p:cNvPr id="888844" name="Object 12">
                            <a:extLst>
                              <a:ext uri="{FF2B5EF4-FFF2-40B4-BE49-F238E27FC236}">
                                <a16:creationId xmlns:a16="http://schemas.microsoft.com/office/drawing/2014/main" id="{4E33E08D-4D21-6143-9155-700D42342E0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1253"/>
                            <a:ext cx="168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8845" name="Object 13">
                <a:extLst>
                  <a:ext uri="{FF2B5EF4-FFF2-40B4-BE49-F238E27FC236}">
                    <a16:creationId xmlns:a16="http://schemas.microsoft.com/office/drawing/2014/main" id="{991EFC3A-3609-2C46-B281-ACA8FE8A10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46" y="1820"/>
              <a:ext cx="180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66" name="公式" r:id="rId13" imgW="4394200" imgH="4978400" progId="Equation.3">
                      <p:embed/>
                    </p:oleObj>
                  </mc:Choice>
                  <mc:Fallback>
                    <p:oleObj name="公式" r:id="rId13" imgW="4394200" imgH="4978400" progId="Equation.3">
                      <p:embed/>
                      <p:pic>
                        <p:nvPicPr>
                          <p:cNvPr id="888845" name="Object 13">
                            <a:extLst>
                              <a:ext uri="{FF2B5EF4-FFF2-40B4-BE49-F238E27FC236}">
                                <a16:creationId xmlns:a16="http://schemas.microsoft.com/office/drawing/2014/main" id="{991EFC3A-3609-2C46-B281-ACA8FE8A10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1820"/>
                            <a:ext cx="180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88846" name="Group 14">
              <a:extLst>
                <a:ext uri="{FF2B5EF4-FFF2-40B4-BE49-F238E27FC236}">
                  <a16:creationId xmlns:a16="http://schemas.microsoft.com/office/drawing/2014/main" id="{5A1446D9-252B-3749-81DE-1303E25D1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1253"/>
              <a:ext cx="1441" cy="1020"/>
              <a:chOff x="3651" y="1253"/>
              <a:chExt cx="1441" cy="1020"/>
            </a:xfrm>
          </p:grpSpPr>
          <p:sp>
            <p:nvSpPr>
              <p:cNvPr id="888847" name="Text Box 15">
                <a:extLst>
                  <a:ext uri="{FF2B5EF4-FFF2-40B4-BE49-F238E27FC236}">
                    <a16:creationId xmlns:a16="http://schemas.microsoft.com/office/drawing/2014/main" id="{2923E800-8959-0140-B431-C2F55E88C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1429"/>
                <a:ext cx="1117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609600" indent="-6096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8001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011 </a:t>
                </a: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Arial" panose="020B0604020202020204" pitchFamily="34" charset="0"/>
                  </a:rPr>
                  <a:t>¦</a:t>
                </a: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0110</a:t>
                </a:r>
              </a:p>
            </p:txBody>
          </p:sp>
          <p:sp>
            <p:nvSpPr>
              <p:cNvPr id="888848" name="Text Box 16">
                <a:extLst>
                  <a:ext uri="{FF2B5EF4-FFF2-40B4-BE49-F238E27FC236}">
                    <a16:creationId xmlns:a16="http://schemas.microsoft.com/office/drawing/2014/main" id="{5C21D9D6-0D71-F04B-9FA4-487FDB619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019"/>
                <a:ext cx="1117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609600" indent="-6096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8001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101 ¦</a:t>
                </a: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Arial" panose="020B0604020202020204" pitchFamily="34" charset="0"/>
                  </a:rPr>
                  <a:t> </a:t>
                </a: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0011</a:t>
                </a:r>
              </a:p>
            </p:txBody>
          </p:sp>
          <p:graphicFrame>
            <p:nvGraphicFramePr>
              <p:cNvPr id="888849" name="Object 17">
                <a:extLst>
                  <a:ext uri="{FF2B5EF4-FFF2-40B4-BE49-F238E27FC236}">
                    <a16:creationId xmlns:a16="http://schemas.microsoft.com/office/drawing/2014/main" id="{54E9654F-8CC7-0A43-86A2-076029232B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95" y="1253"/>
              <a:ext cx="168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67" name="公式" r:id="rId15" imgW="4102100" imgH="4978400" progId="Equation.3">
                      <p:embed/>
                    </p:oleObj>
                  </mc:Choice>
                  <mc:Fallback>
                    <p:oleObj name="公式" r:id="rId15" imgW="4102100" imgH="4978400" progId="Equation.3">
                      <p:embed/>
                      <p:pic>
                        <p:nvPicPr>
                          <p:cNvPr id="888849" name="Object 17">
                            <a:extLst>
                              <a:ext uri="{FF2B5EF4-FFF2-40B4-BE49-F238E27FC236}">
                                <a16:creationId xmlns:a16="http://schemas.microsoft.com/office/drawing/2014/main" id="{54E9654F-8CC7-0A43-86A2-076029232B5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" y="1253"/>
                            <a:ext cx="168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8850" name="Object 18">
                <a:extLst>
                  <a:ext uri="{FF2B5EF4-FFF2-40B4-BE49-F238E27FC236}">
                    <a16:creationId xmlns:a16="http://schemas.microsoft.com/office/drawing/2014/main" id="{6FE580CC-18C4-D148-B811-D738E49A3C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96" y="1820"/>
              <a:ext cx="180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68" name="公式" r:id="rId16" imgW="4394200" imgH="4978400" progId="Equation.3">
                      <p:embed/>
                    </p:oleObj>
                  </mc:Choice>
                  <mc:Fallback>
                    <p:oleObj name="公式" r:id="rId16" imgW="4394200" imgH="4978400" progId="Equation.3">
                      <p:embed/>
                      <p:pic>
                        <p:nvPicPr>
                          <p:cNvPr id="888850" name="Object 18">
                            <a:extLst>
                              <a:ext uri="{FF2B5EF4-FFF2-40B4-BE49-F238E27FC236}">
                                <a16:creationId xmlns:a16="http://schemas.microsoft.com/office/drawing/2014/main" id="{6FE580CC-18C4-D148-B811-D738E49A3CB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6" y="1820"/>
                            <a:ext cx="180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8851" name="Object 19">
                <a:extLst>
                  <a:ext uri="{FF2B5EF4-FFF2-40B4-BE49-F238E27FC236}">
                    <a16:creationId xmlns:a16="http://schemas.microsoft.com/office/drawing/2014/main" id="{F02A5266-720F-894E-82D8-31E133EC319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1842"/>
              <a:ext cx="168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69" name="公式" r:id="rId17" imgW="4102100" imgH="4978400" progId="Equation.3">
                      <p:embed/>
                    </p:oleObj>
                  </mc:Choice>
                  <mc:Fallback>
                    <p:oleObj name="公式" r:id="rId17" imgW="4102100" imgH="4978400" progId="Equation.3">
                      <p:embed/>
                      <p:pic>
                        <p:nvPicPr>
                          <p:cNvPr id="888851" name="Object 19">
                            <a:extLst>
                              <a:ext uri="{FF2B5EF4-FFF2-40B4-BE49-F238E27FC236}">
                                <a16:creationId xmlns:a16="http://schemas.microsoft.com/office/drawing/2014/main" id="{F02A5266-720F-894E-82D8-31E133EC319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1842"/>
                            <a:ext cx="168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8852" name="Object 20">
                <a:extLst>
                  <a:ext uri="{FF2B5EF4-FFF2-40B4-BE49-F238E27FC236}">
                    <a16:creationId xmlns:a16="http://schemas.microsoft.com/office/drawing/2014/main" id="{845A1F18-925D-4B47-A4C7-37828C3F4EC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94" y="1253"/>
              <a:ext cx="180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70" name="公式" r:id="rId18" imgW="4394200" imgH="4978400" progId="Equation.3">
                      <p:embed/>
                    </p:oleObj>
                  </mc:Choice>
                  <mc:Fallback>
                    <p:oleObj name="公式" r:id="rId18" imgW="4394200" imgH="4978400" progId="Equation.3">
                      <p:embed/>
                      <p:pic>
                        <p:nvPicPr>
                          <p:cNvPr id="888852" name="Object 20">
                            <a:extLst>
                              <a:ext uri="{FF2B5EF4-FFF2-40B4-BE49-F238E27FC236}">
                                <a16:creationId xmlns:a16="http://schemas.microsoft.com/office/drawing/2014/main" id="{845A1F18-925D-4B47-A4C7-37828C3F4EC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1253"/>
                            <a:ext cx="180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8853" name="Object 21">
                <a:extLst>
                  <a:ext uri="{FF2B5EF4-FFF2-40B4-BE49-F238E27FC236}">
                    <a16:creationId xmlns:a16="http://schemas.microsoft.com/office/drawing/2014/main" id="{0C1B67C9-1D8F-0046-A625-F89DCA8540A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51" y="1434"/>
              <a:ext cx="243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71" name="公式" r:id="rId19" imgW="4102100" imgH="4978400" progId="Equation.3">
                      <p:embed/>
                    </p:oleObj>
                  </mc:Choice>
                  <mc:Fallback>
                    <p:oleObj name="公式" r:id="rId19" imgW="4102100" imgH="4978400" progId="Equation.3">
                      <p:embed/>
                      <p:pic>
                        <p:nvPicPr>
                          <p:cNvPr id="888853" name="Object 21">
                            <a:extLst>
                              <a:ext uri="{FF2B5EF4-FFF2-40B4-BE49-F238E27FC236}">
                                <a16:creationId xmlns:a16="http://schemas.microsoft.com/office/drawing/2014/main" id="{0C1B67C9-1D8F-0046-A625-F89DCA8540A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1434"/>
                            <a:ext cx="243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8854" name="Object 22">
                <a:extLst>
                  <a:ext uri="{FF2B5EF4-FFF2-40B4-BE49-F238E27FC236}">
                    <a16:creationId xmlns:a16="http://schemas.microsoft.com/office/drawing/2014/main" id="{CDDBB433-AF7A-E64E-8409-6E816BC4A9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51" y="1933"/>
              <a:ext cx="32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72" name="公式" r:id="rId21" imgW="4686300" imgH="4978400" progId="Equation.3">
                      <p:embed/>
                    </p:oleObj>
                  </mc:Choice>
                  <mc:Fallback>
                    <p:oleObj name="公式" r:id="rId21" imgW="4686300" imgH="4978400" progId="Equation.3">
                      <p:embed/>
                      <p:pic>
                        <p:nvPicPr>
                          <p:cNvPr id="888854" name="Object 22">
                            <a:extLst>
                              <a:ext uri="{FF2B5EF4-FFF2-40B4-BE49-F238E27FC236}">
                                <a16:creationId xmlns:a16="http://schemas.microsoft.com/office/drawing/2014/main" id="{CDDBB433-AF7A-E64E-8409-6E816BC4A9F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1933"/>
                            <a:ext cx="320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88855" name="Group 23">
              <a:extLst>
                <a:ext uri="{FF2B5EF4-FFF2-40B4-BE49-F238E27FC236}">
                  <a16:creationId xmlns:a16="http://schemas.microsoft.com/office/drawing/2014/main" id="{0CF209F0-35C9-1F49-BB9B-582E5CD12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5" y="1434"/>
              <a:ext cx="1089" cy="545"/>
              <a:chOff x="2335" y="1434"/>
              <a:chExt cx="1089" cy="545"/>
            </a:xfrm>
          </p:grpSpPr>
          <p:sp>
            <p:nvSpPr>
              <p:cNvPr id="888856" name="AutoShape 24">
                <a:extLst>
                  <a:ext uri="{FF2B5EF4-FFF2-40B4-BE49-F238E27FC236}">
                    <a16:creationId xmlns:a16="http://schemas.microsoft.com/office/drawing/2014/main" id="{68690352-603E-954E-B63A-20F59EBA1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1615"/>
                <a:ext cx="1089" cy="364"/>
              </a:xfrm>
              <a:prstGeom prst="rightArrow">
                <a:avLst>
                  <a:gd name="adj1" fmla="val 50000"/>
                  <a:gd name="adj2" fmla="val 100092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8857" name="Text Box 25">
                <a:extLst>
                  <a:ext uri="{FF2B5EF4-FFF2-40B4-BE49-F238E27FC236}">
                    <a16:creationId xmlns:a16="http://schemas.microsoft.com/office/drawing/2014/main" id="{82411642-943A-B14C-B090-D91E21C7B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4" y="1434"/>
                <a:ext cx="87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609600" indent="-6096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8001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:r>
                  <a:rPr lang="zh-CN" altLang="en-US" sz="2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单切点交叉</a:t>
                </a: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4F06545F-C0CB-BE48-8BD8-E14B753B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3B2D-EE2A-8449-8666-DBC1C1C62D6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89858" name="Rectangle 2">
            <a:extLst>
              <a:ext uri="{FF2B5EF4-FFF2-40B4-BE49-F238E27FC236}">
                <a16:creationId xmlns:a16="http://schemas.microsoft.com/office/drawing/2014/main" id="{F4DDF592-C9C9-DB45-9E90-FD22652AC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Tx/>
              <a:buAutoNum type="alphaLcPeriod" startAt="2"/>
            </a:pPr>
            <a:r>
              <a:rPr lang="zh-CN" altLang="en-US" b="1"/>
              <a:t>双切点交叉</a:t>
            </a:r>
            <a:r>
              <a:rPr lang="en-US" altLang="zh-CN" b="1"/>
              <a:t>(</a:t>
            </a:r>
            <a:r>
              <a:rPr lang="zh-CN" altLang="en-US" b="1"/>
              <a:t>交换中间段</a:t>
            </a:r>
            <a:r>
              <a:rPr lang="en-US" altLang="zh-CN" b="1"/>
              <a:t>)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/>
              <a:t>	</a:t>
            </a:r>
            <a:r>
              <a:rPr lang="zh-CN" altLang="en-US" b="1"/>
              <a:t>例</a:t>
            </a:r>
            <a:r>
              <a:rPr lang="zh-CN" altLang="en-US"/>
              <a:t>：</a:t>
            </a:r>
          </a:p>
          <a:p>
            <a:pPr marL="609600" indent="-609600">
              <a:lnSpc>
                <a:spcPct val="120000"/>
              </a:lnSpc>
              <a:buNone/>
            </a:pPr>
            <a:endParaRPr lang="zh-CN" altLang="en-US"/>
          </a:p>
          <a:p>
            <a:pPr marL="609600" indent="-609600">
              <a:lnSpc>
                <a:spcPct val="120000"/>
              </a:lnSpc>
              <a:buNone/>
            </a:pPr>
            <a:endParaRPr lang="zh-CN" altLang="en-US"/>
          </a:p>
          <a:p>
            <a:pPr marL="609600" indent="-609600">
              <a:lnSpc>
                <a:spcPct val="120000"/>
              </a:lnSpc>
              <a:buNone/>
            </a:pPr>
            <a:endParaRPr lang="zh-CN" altLang="en-US"/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不是所有点都交叉，设定一个交叉概率    ，一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般为</a:t>
            </a:r>
            <a:r>
              <a:rPr lang="en-US" altLang="zh-CN"/>
              <a:t>0.9</a:t>
            </a: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155E7877-741D-EC4C-A551-7198FA884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889860" name="Object 4">
            <a:extLst>
              <a:ext uri="{FF2B5EF4-FFF2-40B4-BE49-F238E27FC236}">
                <a16:creationId xmlns:a16="http://schemas.microsoft.com/office/drawing/2014/main" id="{FF8E6980-F186-EB41-BD97-0E754DC20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9825" y="4868863"/>
          <a:ext cx="668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5" name="公式" r:id="rId3" imgW="3797300" imgH="5270500" progId="Equation.3">
                  <p:embed/>
                </p:oleObj>
              </mc:Choice>
              <mc:Fallback>
                <p:oleObj name="公式" r:id="rId3" imgW="3797300" imgH="5270500" progId="Equation.3">
                  <p:embed/>
                  <p:pic>
                    <p:nvPicPr>
                      <p:cNvPr id="889860" name="Object 4">
                        <a:extLst>
                          <a:ext uri="{FF2B5EF4-FFF2-40B4-BE49-F238E27FC236}">
                            <a16:creationId xmlns:a16="http://schemas.microsoft.com/office/drawing/2014/main" id="{FF8E6980-F186-EB41-BD97-0E754DC20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4868863"/>
                        <a:ext cx="668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9861" name="Group 5">
            <a:extLst>
              <a:ext uri="{FF2B5EF4-FFF2-40B4-BE49-F238E27FC236}">
                <a16:creationId xmlns:a16="http://schemas.microsoft.com/office/drawing/2014/main" id="{42D5B18D-22C2-FE48-8DF7-F058A9F28656}"/>
              </a:ext>
            </a:extLst>
          </p:cNvPr>
          <p:cNvGrpSpPr>
            <a:grpSpLocks/>
          </p:cNvGrpSpPr>
          <p:nvPr/>
        </p:nvGrpSpPr>
        <p:grpSpPr bwMode="auto">
          <a:xfrm>
            <a:off x="2184400" y="2500314"/>
            <a:ext cx="7943850" cy="2224087"/>
            <a:chOff x="476" y="2953"/>
            <a:chExt cx="4736" cy="1066"/>
          </a:xfrm>
        </p:grpSpPr>
        <p:graphicFrame>
          <p:nvGraphicFramePr>
            <p:cNvPr id="889862" name="Object 6">
              <a:extLst>
                <a:ext uri="{FF2B5EF4-FFF2-40B4-BE49-F238E27FC236}">
                  <a16:creationId xmlns:a16="http://schemas.microsoft.com/office/drawing/2014/main" id="{C59F51AC-4177-5C4D-B62E-FFD4E53D25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3089"/>
            <a:ext cx="26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86" name="公式" r:id="rId5" imgW="3797300" imgH="4978400" progId="Equation.3">
                    <p:embed/>
                  </p:oleObj>
                </mc:Choice>
                <mc:Fallback>
                  <p:oleObj name="公式" r:id="rId5" imgW="3797300" imgH="4978400" progId="Equation.3">
                    <p:embed/>
                    <p:pic>
                      <p:nvPicPr>
                        <p:cNvPr id="889862" name="Object 6">
                          <a:extLst>
                            <a:ext uri="{FF2B5EF4-FFF2-40B4-BE49-F238E27FC236}">
                              <a16:creationId xmlns:a16="http://schemas.microsoft.com/office/drawing/2014/main" id="{C59F51AC-4177-5C4D-B62E-FFD4E53D25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089"/>
                          <a:ext cx="26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9863" name="Object 7">
              <a:extLst>
                <a:ext uri="{FF2B5EF4-FFF2-40B4-BE49-F238E27FC236}">
                  <a16:creationId xmlns:a16="http://schemas.microsoft.com/office/drawing/2014/main" id="{0CB14415-DB6C-8F43-80C7-1536E2FB54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3656"/>
            <a:ext cx="29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87" name="公式" r:id="rId7" imgW="4102100" imgH="4978400" progId="Equation.3">
                    <p:embed/>
                  </p:oleObj>
                </mc:Choice>
                <mc:Fallback>
                  <p:oleObj name="公式" r:id="rId7" imgW="4102100" imgH="4978400" progId="Equation.3">
                    <p:embed/>
                    <p:pic>
                      <p:nvPicPr>
                        <p:cNvPr id="889863" name="Object 7">
                          <a:extLst>
                            <a:ext uri="{FF2B5EF4-FFF2-40B4-BE49-F238E27FC236}">
                              <a16:creationId xmlns:a16="http://schemas.microsoft.com/office/drawing/2014/main" id="{0CB14415-DB6C-8F43-80C7-1536E2FB54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656"/>
                          <a:ext cx="29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64" name="Text Box 8">
              <a:extLst>
                <a:ext uri="{FF2B5EF4-FFF2-40B4-BE49-F238E27FC236}">
                  <a16:creationId xmlns:a16="http://schemas.microsoft.com/office/drawing/2014/main" id="{D3BC1FDA-E23F-424A-9B8C-C0B07441A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" y="3129"/>
              <a:ext cx="135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¦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00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¦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</a:t>
              </a:r>
            </a:p>
          </p:txBody>
        </p:sp>
        <p:sp>
          <p:nvSpPr>
            <p:cNvPr id="889865" name="Text Box 9">
              <a:extLst>
                <a:ext uri="{FF2B5EF4-FFF2-40B4-BE49-F238E27FC236}">
                  <a16:creationId xmlns:a16="http://schemas.microsoft.com/office/drawing/2014/main" id="{41B097A1-F6B9-6C48-BD55-8344E45AD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" y="3719"/>
              <a:ext cx="128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101 ¦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 ¦ 10</a:t>
              </a:r>
            </a:p>
          </p:txBody>
        </p:sp>
        <p:graphicFrame>
          <p:nvGraphicFramePr>
            <p:cNvPr id="889866" name="Object 10">
              <a:extLst>
                <a:ext uri="{FF2B5EF4-FFF2-40B4-BE49-F238E27FC236}">
                  <a16:creationId xmlns:a16="http://schemas.microsoft.com/office/drawing/2014/main" id="{D6602CF7-0BBA-5442-B0FD-B53E2EFDA5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1" y="2953"/>
            <a:ext cx="16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88" name="公式" r:id="rId9" imgW="4102100" imgH="4978400" progId="Equation.3">
                    <p:embed/>
                  </p:oleObj>
                </mc:Choice>
                <mc:Fallback>
                  <p:oleObj name="公式" r:id="rId9" imgW="4102100" imgH="4978400" progId="Equation.3">
                    <p:embed/>
                    <p:pic>
                      <p:nvPicPr>
                        <p:cNvPr id="889866" name="Object 10">
                          <a:extLst>
                            <a:ext uri="{FF2B5EF4-FFF2-40B4-BE49-F238E27FC236}">
                              <a16:creationId xmlns:a16="http://schemas.microsoft.com/office/drawing/2014/main" id="{D6602CF7-0BBA-5442-B0FD-B53E2EFDA5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2953"/>
                          <a:ext cx="16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9867" name="Object 11">
              <a:extLst>
                <a:ext uri="{FF2B5EF4-FFF2-40B4-BE49-F238E27FC236}">
                  <a16:creationId xmlns:a16="http://schemas.microsoft.com/office/drawing/2014/main" id="{6B6E52C1-F8A7-3947-A469-00EC6F6085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2" y="3520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89" name="公式" r:id="rId11" imgW="4394200" imgH="4978400" progId="Equation.3">
                    <p:embed/>
                  </p:oleObj>
                </mc:Choice>
                <mc:Fallback>
                  <p:oleObj name="公式" r:id="rId11" imgW="4394200" imgH="4978400" progId="Equation.3">
                    <p:embed/>
                    <p:pic>
                      <p:nvPicPr>
                        <p:cNvPr id="889867" name="Object 11">
                          <a:extLst>
                            <a:ext uri="{FF2B5EF4-FFF2-40B4-BE49-F238E27FC236}">
                              <a16:creationId xmlns:a16="http://schemas.microsoft.com/office/drawing/2014/main" id="{6B6E52C1-F8A7-3947-A469-00EC6F6085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" y="3520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9868" name="Object 12">
              <a:extLst>
                <a:ext uri="{FF2B5EF4-FFF2-40B4-BE49-F238E27FC236}">
                  <a16:creationId xmlns:a16="http://schemas.microsoft.com/office/drawing/2014/main" id="{FA4B19CD-9F50-1A41-B034-CBC21CC68B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2976"/>
            <a:ext cx="16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0" name="公式" r:id="rId13" imgW="4102100" imgH="4978400" progId="Equation.3">
                    <p:embed/>
                  </p:oleObj>
                </mc:Choice>
                <mc:Fallback>
                  <p:oleObj name="公式" r:id="rId13" imgW="4102100" imgH="4978400" progId="Equation.3">
                    <p:embed/>
                    <p:pic>
                      <p:nvPicPr>
                        <p:cNvPr id="889868" name="Object 12">
                          <a:extLst>
                            <a:ext uri="{FF2B5EF4-FFF2-40B4-BE49-F238E27FC236}">
                              <a16:creationId xmlns:a16="http://schemas.microsoft.com/office/drawing/2014/main" id="{FA4B19CD-9F50-1A41-B034-CBC21CC68B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976"/>
                          <a:ext cx="16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9869" name="Object 13">
              <a:extLst>
                <a:ext uri="{FF2B5EF4-FFF2-40B4-BE49-F238E27FC236}">
                  <a16:creationId xmlns:a16="http://schemas.microsoft.com/office/drawing/2014/main" id="{B0035600-B6F1-B54A-8E1A-44F5446988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3543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1" name="公式" r:id="rId15" imgW="4394200" imgH="4978400" progId="Equation.3">
                    <p:embed/>
                  </p:oleObj>
                </mc:Choice>
                <mc:Fallback>
                  <p:oleObj name="公式" r:id="rId15" imgW="4394200" imgH="4978400" progId="Equation.3">
                    <p:embed/>
                    <p:pic>
                      <p:nvPicPr>
                        <p:cNvPr id="889869" name="Object 13">
                          <a:extLst>
                            <a:ext uri="{FF2B5EF4-FFF2-40B4-BE49-F238E27FC236}">
                              <a16:creationId xmlns:a16="http://schemas.microsoft.com/office/drawing/2014/main" id="{B0035600-B6F1-B54A-8E1A-44F5446988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543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70" name="Text Box 14">
              <a:extLst>
                <a:ext uri="{FF2B5EF4-FFF2-40B4-BE49-F238E27FC236}">
                  <a16:creationId xmlns:a16="http://schemas.microsoft.com/office/drawing/2014/main" id="{5F340333-1FCA-8C4B-B0AD-5EDC830BE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3175"/>
              <a:ext cx="128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011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¦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01 ¦ 11</a:t>
              </a:r>
            </a:p>
          </p:txBody>
        </p:sp>
        <p:sp>
          <p:nvSpPr>
            <p:cNvPr id="889871" name="Text Box 15">
              <a:extLst>
                <a:ext uri="{FF2B5EF4-FFF2-40B4-BE49-F238E27FC236}">
                  <a16:creationId xmlns:a16="http://schemas.microsoft.com/office/drawing/2014/main" id="{958865D7-EDD6-764C-BE80-2EB191440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3765"/>
              <a:ext cx="1282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101 ¦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 ¦ 10</a:t>
              </a:r>
            </a:p>
          </p:txBody>
        </p:sp>
        <p:graphicFrame>
          <p:nvGraphicFramePr>
            <p:cNvPr id="889872" name="Object 16">
              <a:extLst>
                <a:ext uri="{FF2B5EF4-FFF2-40B4-BE49-F238E27FC236}">
                  <a16:creationId xmlns:a16="http://schemas.microsoft.com/office/drawing/2014/main" id="{EC6025C9-B481-4A45-922D-7DE87C92D2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999"/>
            <a:ext cx="16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2" name="公式" r:id="rId17" imgW="4102100" imgH="4978400" progId="Equation.3">
                    <p:embed/>
                  </p:oleObj>
                </mc:Choice>
                <mc:Fallback>
                  <p:oleObj name="公式" r:id="rId17" imgW="4102100" imgH="4978400" progId="Equation.3">
                    <p:embed/>
                    <p:pic>
                      <p:nvPicPr>
                        <p:cNvPr id="889872" name="Object 16">
                          <a:extLst>
                            <a:ext uri="{FF2B5EF4-FFF2-40B4-BE49-F238E27FC236}">
                              <a16:creationId xmlns:a16="http://schemas.microsoft.com/office/drawing/2014/main" id="{EC6025C9-B481-4A45-922D-7DE87C92D2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999"/>
                          <a:ext cx="16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9873" name="Object 17">
              <a:extLst>
                <a:ext uri="{FF2B5EF4-FFF2-40B4-BE49-F238E27FC236}">
                  <a16:creationId xmlns:a16="http://schemas.microsoft.com/office/drawing/2014/main" id="{E3594720-4621-394E-ADF4-3277F269DD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1" y="3566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3" name="公式" r:id="rId18" imgW="4394200" imgH="4978400" progId="Equation.3">
                    <p:embed/>
                  </p:oleObj>
                </mc:Choice>
                <mc:Fallback>
                  <p:oleObj name="公式" r:id="rId18" imgW="4394200" imgH="4978400" progId="Equation.3">
                    <p:embed/>
                    <p:pic>
                      <p:nvPicPr>
                        <p:cNvPr id="889873" name="Object 17">
                          <a:extLst>
                            <a:ext uri="{FF2B5EF4-FFF2-40B4-BE49-F238E27FC236}">
                              <a16:creationId xmlns:a16="http://schemas.microsoft.com/office/drawing/2014/main" id="{E3594720-4621-394E-ADF4-3277F269DD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" y="3566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9874" name="Object 18">
              <a:extLst>
                <a:ext uri="{FF2B5EF4-FFF2-40B4-BE49-F238E27FC236}">
                  <a16:creationId xmlns:a16="http://schemas.microsoft.com/office/drawing/2014/main" id="{CA2F3EA7-B6F1-0A4D-BB6D-719E6CAFBD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8" y="3588"/>
            <a:ext cx="16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4" name="公式" r:id="rId19" imgW="4102100" imgH="4978400" progId="Equation.3">
                    <p:embed/>
                  </p:oleObj>
                </mc:Choice>
                <mc:Fallback>
                  <p:oleObj name="公式" r:id="rId19" imgW="4102100" imgH="4978400" progId="Equation.3">
                    <p:embed/>
                    <p:pic>
                      <p:nvPicPr>
                        <p:cNvPr id="889874" name="Object 18">
                          <a:extLst>
                            <a:ext uri="{FF2B5EF4-FFF2-40B4-BE49-F238E27FC236}">
                              <a16:creationId xmlns:a16="http://schemas.microsoft.com/office/drawing/2014/main" id="{CA2F3EA7-B6F1-0A4D-BB6D-719E6CAFBD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588"/>
                          <a:ext cx="16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9875" name="Object 19">
              <a:extLst>
                <a:ext uri="{FF2B5EF4-FFF2-40B4-BE49-F238E27FC236}">
                  <a16:creationId xmlns:a16="http://schemas.microsoft.com/office/drawing/2014/main" id="{1B69FF51-5E15-AE4F-B3A3-1240F81C7B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8" y="2999"/>
            <a:ext cx="18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5" name="公式" r:id="rId20" imgW="4394200" imgH="4978400" progId="Equation.3">
                    <p:embed/>
                  </p:oleObj>
                </mc:Choice>
                <mc:Fallback>
                  <p:oleObj name="公式" r:id="rId20" imgW="4394200" imgH="4978400" progId="Equation.3">
                    <p:embed/>
                    <p:pic>
                      <p:nvPicPr>
                        <p:cNvPr id="889875" name="Object 19">
                          <a:extLst>
                            <a:ext uri="{FF2B5EF4-FFF2-40B4-BE49-F238E27FC236}">
                              <a16:creationId xmlns:a16="http://schemas.microsoft.com/office/drawing/2014/main" id="{1B69FF51-5E15-AE4F-B3A3-1240F81C7B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999"/>
                          <a:ext cx="18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9876" name="Object 20">
              <a:extLst>
                <a:ext uri="{FF2B5EF4-FFF2-40B4-BE49-F238E27FC236}">
                  <a16:creationId xmlns:a16="http://schemas.microsoft.com/office/drawing/2014/main" id="{34735776-931D-1549-9845-7D5FF2E922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3180"/>
            <a:ext cx="24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6" name="公式" r:id="rId21" imgW="4102100" imgH="4978400" progId="Equation.3">
                    <p:embed/>
                  </p:oleObj>
                </mc:Choice>
                <mc:Fallback>
                  <p:oleObj name="公式" r:id="rId21" imgW="4102100" imgH="4978400" progId="Equation.3">
                    <p:embed/>
                    <p:pic>
                      <p:nvPicPr>
                        <p:cNvPr id="889876" name="Object 20">
                          <a:extLst>
                            <a:ext uri="{FF2B5EF4-FFF2-40B4-BE49-F238E27FC236}">
                              <a16:creationId xmlns:a16="http://schemas.microsoft.com/office/drawing/2014/main" id="{34735776-931D-1549-9845-7D5FF2E922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180"/>
                          <a:ext cx="24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9877" name="Object 21">
              <a:extLst>
                <a:ext uri="{FF2B5EF4-FFF2-40B4-BE49-F238E27FC236}">
                  <a16:creationId xmlns:a16="http://schemas.microsoft.com/office/drawing/2014/main" id="{87F182BF-F2D2-9547-BF61-851E9AD619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3679"/>
            <a:ext cx="32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7" name="公式" r:id="rId23" imgW="4686300" imgH="4978400" progId="Equation.3">
                    <p:embed/>
                  </p:oleObj>
                </mc:Choice>
                <mc:Fallback>
                  <p:oleObj name="公式" r:id="rId23" imgW="4686300" imgH="4978400" progId="Equation.3">
                    <p:embed/>
                    <p:pic>
                      <p:nvPicPr>
                        <p:cNvPr id="889877" name="Object 21">
                          <a:extLst>
                            <a:ext uri="{FF2B5EF4-FFF2-40B4-BE49-F238E27FC236}">
                              <a16:creationId xmlns:a16="http://schemas.microsoft.com/office/drawing/2014/main" id="{87F182BF-F2D2-9547-BF61-851E9AD619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679"/>
                          <a:ext cx="32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89878" name="Group 22">
              <a:extLst>
                <a:ext uri="{FF2B5EF4-FFF2-40B4-BE49-F238E27FC236}">
                  <a16:creationId xmlns:a16="http://schemas.microsoft.com/office/drawing/2014/main" id="{9CF0894D-7640-9840-970A-DE8E5895EF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3180"/>
              <a:ext cx="1089" cy="539"/>
              <a:chOff x="2335" y="1434"/>
              <a:chExt cx="1089" cy="539"/>
            </a:xfrm>
          </p:grpSpPr>
          <p:sp>
            <p:nvSpPr>
              <p:cNvPr id="889879" name="AutoShape 23">
                <a:extLst>
                  <a:ext uri="{FF2B5EF4-FFF2-40B4-BE49-F238E27FC236}">
                    <a16:creationId xmlns:a16="http://schemas.microsoft.com/office/drawing/2014/main" id="{92976A98-39CF-D140-A3A5-2B8B9DBF6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1621"/>
                <a:ext cx="1089" cy="352"/>
              </a:xfrm>
              <a:prstGeom prst="rightArrow">
                <a:avLst>
                  <a:gd name="adj1" fmla="val 50000"/>
                  <a:gd name="adj2" fmla="val 100092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9880" name="Text Box 24">
                <a:extLst>
                  <a:ext uri="{FF2B5EF4-FFF2-40B4-BE49-F238E27FC236}">
                    <a16:creationId xmlns:a16="http://schemas.microsoft.com/office/drawing/2014/main" id="{51115B63-7E23-0149-8D66-DB4FDADA8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7" y="1434"/>
                <a:ext cx="87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609600" indent="-6096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8001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:r>
                  <a:rPr lang="zh-CN" altLang="en-US" sz="2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双切点交叉</a:t>
                </a:r>
              </a:p>
            </p:txBody>
          </p:sp>
        </p:grpSp>
        <p:graphicFrame>
          <p:nvGraphicFramePr>
            <p:cNvPr id="889881" name="Object 25">
              <a:extLst>
                <a:ext uri="{FF2B5EF4-FFF2-40B4-BE49-F238E27FC236}">
                  <a16:creationId xmlns:a16="http://schemas.microsoft.com/office/drawing/2014/main" id="{04E7A679-963F-9D48-96C5-653FB40010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4" y="2976"/>
            <a:ext cx="15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8" name="公式" r:id="rId25" imgW="4102100" imgH="4978400" progId="Equation.3">
                    <p:embed/>
                  </p:oleObj>
                </mc:Choice>
                <mc:Fallback>
                  <p:oleObj name="公式" r:id="rId25" imgW="4102100" imgH="4978400" progId="Equation.3">
                    <p:embed/>
                    <p:pic>
                      <p:nvPicPr>
                        <p:cNvPr id="889881" name="Object 25">
                          <a:extLst>
                            <a:ext uri="{FF2B5EF4-FFF2-40B4-BE49-F238E27FC236}">
                              <a16:creationId xmlns:a16="http://schemas.microsoft.com/office/drawing/2014/main" id="{04E7A679-963F-9D48-96C5-653FB40010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4" y="2976"/>
                          <a:ext cx="150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9882" name="Object 26">
              <a:extLst>
                <a:ext uri="{FF2B5EF4-FFF2-40B4-BE49-F238E27FC236}">
                  <a16:creationId xmlns:a16="http://schemas.microsoft.com/office/drawing/2014/main" id="{F6F63B3C-89C3-224E-8CD8-1BA1D502A9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3" y="3566"/>
            <a:ext cx="17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9" name="公式" r:id="rId26" imgW="4686300" imgH="4978400" progId="Equation.3">
                    <p:embed/>
                  </p:oleObj>
                </mc:Choice>
                <mc:Fallback>
                  <p:oleObj name="公式" r:id="rId26" imgW="4686300" imgH="4978400" progId="Equation.3">
                    <p:embed/>
                    <p:pic>
                      <p:nvPicPr>
                        <p:cNvPr id="889882" name="Object 26">
                          <a:extLst>
                            <a:ext uri="{FF2B5EF4-FFF2-40B4-BE49-F238E27FC236}">
                              <a16:creationId xmlns:a16="http://schemas.microsoft.com/office/drawing/2014/main" id="{F6F63B3C-89C3-224E-8CD8-1BA1D502A9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3566"/>
                          <a:ext cx="17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9883" name="Object 27">
              <a:extLst>
                <a:ext uri="{FF2B5EF4-FFF2-40B4-BE49-F238E27FC236}">
                  <a16:creationId xmlns:a16="http://schemas.microsoft.com/office/drawing/2014/main" id="{C3860E85-8316-BA41-9572-D1EAB0D902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2" y="3022"/>
            <a:ext cx="15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00" name="公式" r:id="rId27" imgW="4102100" imgH="4978400" progId="Equation.3">
                    <p:embed/>
                  </p:oleObj>
                </mc:Choice>
                <mc:Fallback>
                  <p:oleObj name="公式" r:id="rId27" imgW="4102100" imgH="4978400" progId="Equation.3">
                    <p:embed/>
                    <p:pic>
                      <p:nvPicPr>
                        <p:cNvPr id="889883" name="Object 27">
                          <a:extLst>
                            <a:ext uri="{FF2B5EF4-FFF2-40B4-BE49-F238E27FC236}">
                              <a16:creationId xmlns:a16="http://schemas.microsoft.com/office/drawing/2014/main" id="{C3860E85-8316-BA41-9572-D1EAB0D902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3022"/>
                          <a:ext cx="150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9884" name="Object 28">
              <a:extLst>
                <a:ext uri="{FF2B5EF4-FFF2-40B4-BE49-F238E27FC236}">
                  <a16:creationId xmlns:a16="http://schemas.microsoft.com/office/drawing/2014/main" id="{AB3B6C63-16CB-724F-A21C-20D366EBB1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2" y="3612"/>
            <a:ext cx="17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01" name="公式" r:id="rId28" imgW="4686300" imgH="4978400" progId="Equation.3">
                    <p:embed/>
                  </p:oleObj>
                </mc:Choice>
                <mc:Fallback>
                  <p:oleObj name="公式" r:id="rId28" imgW="4686300" imgH="4978400" progId="Equation.3">
                    <p:embed/>
                    <p:pic>
                      <p:nvPicPr>
                        <p:cNvPr id="889884" name="Object 28">
                          <a:extLst>
                            <a:ext uri="{FF2B5EF4-FFF2-40B4-BE49-F238E27FC236}">
                              <a16:creationId xmlns:a16="http://schemas.microsoft.com/office/drawing/2014/main" id="{AB3B6C63-16CB-724F-A21C-20D366EBB1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3612"/>
                          <a:ext cx="171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9EA149B-66D4-584F-BA45-F10FF523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2A8-555E-AD45-9ACA-561DC63FBD8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90882" name="Rectangle 2">
            <a:extLst>
              <a:ext uri="{FF2B5EF4-FFF2-40B4-BE49-F238E27FC236}">
                <a16:creationId xmlns:a16="http://schemas.microsoft.com/office/drawing/2014/main" id="{D61D2AC2-49AC-1545-AD03-C79AD97AA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812800" indent="-8128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romanUcPeriod" startAt="2"/>
            </a:pPr>
            <a:r>
              <a:rPr lang="zh-CN" altLang="en-US" b="1"/>
              <a:t>变异</a:t>
            </a:r>
            <a:r>
              <a:rPr lang="en-US" altLang="zh-CN" b="1"/>
              <a:t>(Mutation)</a:t>
            </a:r>
          </a:p>
          <a:p>
            <a:pPr marL="812800" indent="-8128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初始种群中没有需要的基因，在种群中按变异</a:t>
            </a:r>
          </a:p>
          <a:p>
            <a:pPr marL="812800" indent="-8128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概率	    任选若干位基因改变位值</a:t>
            </a:r>
            <a:r>
              <a:rPr lang="en-US" altLang="zh-CN" b="1"/>
              <a:t>0→1</a:t>
            </a:r>
            <a:r>
              <a:rPr lang="zh-CN" altLang="en-US" b="1"/>
              <a:t>或</a:t>
            </a:r>
            <a:r>
              <a:rPr lang="en-US" altLang="zh-CN" b="1"/>
              <a:t>1→0</a:t>
            </a:r>
            <a:r>
              <a:rPr lang="zh-CN" altLang="en-US" b="1"/>
              <a:t>，</a:t>
            </a:r>
          </a:p>
          <a:p>
            <a:pPr marL="812800" indent="-8128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有意想不到的结果，    一般设定得比较小，在</a:t>
            </a:r>
          </a:p>
          <a:p>
            <a:pPr marL="812800" indent="-81280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/>
              <a:t>5%</a:t>
            </a:r>
            <a:r>
              <a:rPr lang="zh-CN" altLang="en-US" b="1"/>
              <a:t>以下。</a:t>
            </a:r>
            <a:r>
              <a:rPr lang="zh-CN" altLang="en-US" b="1">
                <a:latin typeface="宋体" panose="02010600030101010101" pitchFamily="2" charset="-122"/>
              </a:rPr>
              <a:t> 		</a:t>
            </a:r>
          </a:p>
        </p:txBody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B8AF045A-3E98-E34C-ADFC-7CD2EBD8B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890884" name="Object 4">
            <a:extLst>
              <a:ext uri="{FF2B5EF4-FFF2-40B4-BE49-F238E27FC236}">
                <a16:creationId xmlns:a16="http://schemas.microsoft.com/office/drawing/2014/main" id="{9D16A8E0-896A-2A45-8CD9-4406DAFCB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51" y="3500438"/>
          <a:ext cx="4810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9" name="公式" r:id="rId3" imgW="4394200" imgH="5270500" progId="Equation.3">
                  <p:embed/>
                </p:oleObj>
              </mc:Choice>
              <mc:Fallback>
                <p:oleObj name="公式" r:id="rId3" imgW="4394200" imgH="5270500" progId="Equation.3">
                  <p:embed/>
                  <p:pic>
                    <p:nvPicPr>
                      <p:cNvPr id="890884" name="Object 4">
                        <a:extLst>
                          <a:ext uri="{FF2B5EF4-FFF2-40B4-BE49-F238E27FC236}">
                            <a16:creationId xmlns:a16="http://schemas.microsoft.com/office/drawing/2014/main" id="{9D16A8E0-896A-2A45-8CD9-4406DAFCB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1" y="3500438"/>
                        <a:ext cx="4810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85" name="Object 5">
            <a:extLst>
              <a:ext uri="{FF2B5EF4-FFF2-40B4-BE49-F238E27FC236}">
                <a16:creationId xmlns:a16="http://schemas.microsoft.com/office/drawing/2014/main" id="{DFDA80C2-752A-AC4B-9C04-3D0465EC5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2781301"/>
          <a:ext cx="4810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0" name="公式" r:id="rId5" imgW="4394200" imgH="5270500" progId="Equation.3">
                  <p:embed/>
                </p:oleObj>
              </mc:Choice>
              <mc:Fallback>
                <p:oleObj name="公式" r:id="rId5" imgW="4394200" imgH="5270500" progId="Equation.3">
                  <p:embed/>
                  <p:pic>
                    <p:nvPicPr>
                      <p:cNvPr id="890885" name="Object 5">
                        <a:extLst>
                          <a:ext uri="{FF2B5EF4-FFF2-40B4-BE49-F238E27FC236}">
                            <a16:creationId xmlns:a16="http://schemas.microsoft.com/office/drawing/2014/main" id="{DFDA80C2-752A-AC4B-9C04-3D0465EC58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781301"/>
                        <a:ext cx="4810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FBF0433-CB4C-C843-B4FF-E825720D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37A6-F721-DD43-86B6-41B13C4EA51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91906" name="Rectangle 2">
            <a:extLst>
              <a:ext uri="{FF2B5EF4-FFF2-40B4-BE49-F238E27FC236}">
                <a16:creationId xmlns:a16="http://schemas.microsoft.com/office/drawing/2014/main" id="{FC83D201-A096-894B-86BE-35C58D5F7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 startAt="5"/>
            </a:pPr>
            <a:r>
              <a:rPr lang="zh-CN" altLang="en-US" b="1"/>
              <a:t>选择策略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最常用的正比选择</a:t>
            </a:r>
            <a:r>
              <a:rPr lang="en-US" altLang="zh-CN" b="1"/>
              <a:t>(Proportional Selection)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对于个体  ，适值    ，选择概率如下式可计算</a:t>
            </a:r>
          </a:p>
          <a:p>
            <a:pPr marL="609600" indent="-609600">
              <a:lnSpc>
                <a:spcPct val="120000"/>
              </a:lnSpc>
              <a:buNone/>
            </a:pPr>
            <a:endParaRPr lang="zh-CN" altLang="en-US" b="1"/>
          </a:p>
          <a:p>
            <a:pPr marL="609600" indent="-609600">
              <a:lnSpc>
                <a:spcPct val="120000"/>
              </a:lnSpc>
              <a:buNone/>
            </a:pPr>
            <a:endParaRPr lang="zh-CN" altLang="en-US" b="1"/>
          </a:p>
          <a:p>
            <a:pPr marL="609600" indent="-609600">
              <a:lnSpc>
                <a:spcPct val="120000"/>
              </a:lnSpc>
              <a:buNone/>
            </a:pPr>
            <a:endParaRPr lang="zh-CN" altLang="en-US" b="1"/>
          </a:p>
          <a:p>
            <a:pPr marL="609600" indent="-609600" algn="ctr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/>
              <a:t>NP—Number of Population</a:t>
            </a:r>
            <a:r>
              <a:rPr lang="en-US" altLang="zh-CN" b="1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891907" name="Rectangle 3">
            <a:extLst>
              <a:ext uri="{FF2B5EF4-FFF2-40B4-BE49-F238E27FC236}">
                <a16:creationId xmlns:a16="http://schemas.microsoft.com/office/drawing/2014/main" id="{8F629DBA-3A48-6F42-8E29-B288671AF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13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891908" name="Object 4">
            <a:extLst>
              <a:ext uri="{FF2B5EF4-FFF2-40B4-BE49-F238E27FC236}">
                <a16:creationId xmlns:a16="http://schemas.microsoft.com/office/drawing/2014/main" id="{3D77E5EB-43B3-8647-A3C4-54633B39A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1389" y="2852738"/>
          <a:ext cx="2381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公式" r:id="rId3" imgW="2044700" imgH="3797300" progId="Equation.3">
                  <p:embed/>
                </p:oleObj>
              </mc:Choice>
              <mc:Fallback>
                <p:oleObj name="公式" r:id="rId3" imgW="2044700" imgH="3797300" progId="Equation.3">
                  <p:embed/>
                  <p:pic>
                    <p:nvPicPr>
                      <p:cNvPr id="891908" name="Object 4">
                        <a:extLst>
                          <a:ext uri="{FF2B5EF4-FFF2-40B4-BE49-F238E27FC236}">
                            <a16:creationId xmlns:a16="http://schemas.microsoft.com/office/drawing/2014/main" id="{3D77E5EB-43B3-8647-A3C4-54633B39A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9" y="2852738"/>
                        <a:ext cx="2381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09" name="Object 5">
            <a:extLst>
              <a:ext uri="{FF2B5EF4-FFF2-40B4-BE49-F238E27FC236}">
                <a16:creationId xmlns:a16="http://schemas.microsoft.com/office/drawing/2014/main" id="{1CE081A8-C365-004E-AC6E-72885CC4E5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2865439"/>
          <a:ext cx="3619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" name="公式" r:id="rId5" imgW="3797300" imgH="5270500" progId="Equation.3">
                  <p:embed/>
                </p:oleObj>
              </mc:Choice>
              <mc:Fallback>
                <p:oleObj name="公式" r:id="rId5" imgW="3797300" imgH="5270500" progId="Equation.3">
                  <p:embed/>
                  <p:pic>
                    <p:nvPicPr>
                      <p:cNvPr id="891909" name="Object 5">
                        <a:extLst>
                          <a:ext uri="{FF2B5EF4-FFF2-40B4-BE49-F238E27FC236}">
                            <a16:creationId xmlns:a16="http://schemas.microsoft.com/office/drawing/2014/main" id="{1CE081A8-C365-004E-AC6E-72885CC4E5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865439"/>
                        <a:ext cx="3619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910" name="Object 6">
            <a:extLst>
              <a:ext uri="{FF2B5EF4-FFF2-40B4-BE49-F238E27FC236}">
                <a16:creationId xmlns:a16="http://schemas.microsoft.com/office/drawing/2014/main" id="{53D35614-5F93-FB48-A9E2-A082FA1F3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0238" y="3735389"/>
          <a:ext cx="31686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5" name="公式" r:id="rId7" imgW="21653500" imgH="13754100" progId="Equation.3">
                  <p:embed/>
                </p:oleObj>
              </mc:Choice>
              <mc:Fallback>
                <p:oleObj name="公式" r:id="rId7" imgW="21653500" imgH="13754100" progId="Equation.3">
                  <p:embed/>
                  <p:pic>
                    <p:nvPicPr>
                      <p:cNvPr id="891910" name="Object 6">
                        <a:extLst>
                          <a:ext uri="{FF2B5EF4-FFF2-40B4-BE49-F238E27FC236}">
                            <a16:creationId xmlns:a16="http://schemas.microsoft.com/office/drawing/2014/main" id="{53D35614-5F93-FB48-A9E2-A082FA1F3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3735389"/>
                        <a:ext cx="316865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AB63B0AD-4C28-E54B-95B7-E042E34C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65F3-5B14-C742-9ED9-67ABE37CA9C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2FD5F80B-F01F-B546-AFC6-318E9CA52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得到选择概率后，我们采用旋轮法</a:t>
            </a:r>
            <a:r>
              <a:rPr lang="en-US" altLang="zh-CN" b="1"/>
              <a:t>(Roulette 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b="1"/>
              <a:t>Wheel)                                                                                                                              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令              ，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随机产生  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当                         ，选择个体</a:t>
            </a:r>
            <a:r>
              <a:rPr lang="zh-CN" altLang="en-US" b="1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1A68FBFD-BA80-3B4D-9040-3497ED466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892932" name="Object 4">
            <a:extLst>
              <a:ext uri="{FF2B5EF4-FFF2-40B4-BE49-F238E27FC236}">
                <a16:creationId xmlns:a16="http://schemas.microsoft.com/office/drawing/2014/main" id="{35CA1D76-320A-CB44-9BF0-29B7863EB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2852739"/>
          <a:ext cx="13684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" name="公式" r:id="rId3" imgW="12001500" imgH="5270500" progId="Equation.3">
                  <p:embed/>
                </p:oleObj>
              </mc:Choice>
              <mc:Fallback>
                <p:oleObj name="公式" r:id="rId3" imgW="12001500" imgH="5270500" progId="Equation.3">
                  <p:embed/>
                  <p:pic>
                    <p:nvPicPr>
                      <p:cNvPr id="892932" name="Object 4">
                        <a:extLst>
                          <a:ext uri="{FF2B5EF4-FFF2-40B4-BE49-F238E27FC236}">
                            <a16:creationId xmlns:a16="http://schemas.microsoft.com/office/drawing/2014/main" id="{35CA1D76-320A-CB44-9BF0-29B7863EB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852739"/>
                        <a:ext cx="13684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2933" name="Object 5">
            <a:extLst>
              <a:ext uri="{FF2B5EF4-FFF2-40B4-BE49-F238E27FC236}">
                <a16:creationId xmlns:a16="http://schemas.microsoft.com/office/drawing/2014/main" id="{49C07CB6-86BD-6346-90A8-1633924B0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6" y="2636839"/>
          <a:ext cx="31845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" name="Equation" r:id="rId5" imgW="16675100" imgH="10236200" progId="Equation.DSMT4">
                  <p:embed/>
                </p:oleObj>
              </mc:Choice>
              <mc:Fallback>
                <p:oleObj name="Equation" r:id="rId5" imgW="16675100" imgH="10236200" progId="Equation.DSMT4">
                  <p:embed/>
                  <p:pic>
                    <p:nvPicPr>
                      <p:cNvPr id="892933" name="Object 5">
                        <a:extLst>
                          <a:ext uri="{FF2B5EF4-FFF2-40B4-BE49-F238E27FC236}">
                            <a16:creationId xmlns:a16="http://schemas.microsoft.com/office/drawing/2014/main" id="{49C07CB6-86BD-6346-90A8-1633924B0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2636839"/>
                        <a:ext cx="318452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2934" name="Object 6">
            <a:extLst>
              <a:ext uri="{FF2B5EF4-FFF2-40B4-BE49-F238E27FC236}">
                <a16:creationId xmlns:a16="http://schemas.microsoft.com/office/drawing/2014/main" id="{910D6D2E-8ADA-054F-8FE8-CC53C8A695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3429000"/>
          <a:ext cx="16573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9" name="公式" r:id="rId7" imgW="16967200" imgH="5270500" progId="Equation.3">
                  <p:embed/>
                </p:oleObj>
              </mc:Choice>
              <mc:Fallback>
                <p:oleObj name="公式" r:id="rId7" imgW="16967200" imgH="5270500" progId="Equation.3">
                  <p:embed/>
                  <p:pic>
                    <p:nvPicPr>
                      <p:cNvPr id="892934" name="Object 6">
                        <a:extLst>
                          <a:ext uri="{FF2B5EF4-FFF2-40B4-BE49-F238E27FC236}">
                            <a16:creationId xmlns:a16="http://schemas.microsoft.com/office/drawing/2014/main" id="{910D6D2E-8ADA-054F-8FE8-CC53C8A695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429000"/>
                        <a:ext cx="16573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2935" name="Object 7">
            <a:extLst>
              <a:ext uri="{FF2B5EF4-FFF2-40B4-BE49-F238E27FC236}">
                <a16:creationId xmlns:a16="http://schemas.microsoft.com/office/drawing/2014/main" id="{CCFC6102-0431-584D-A5C9-61D3BBE71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4222751"/>
          <a:ext cx="26654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0" name="公式" r:id="rId9" imgW="23698200" imgH="5270500" progId="Equation.3">
                  <p:embed/>
                </p:oleObj>
              </mc:Choice>
              <mc:Fallback>
                <p:oleObj name="公式" r:id="rId9" imgW="23698200" imgH="5270500" progId="Equation.3">
                  <p:embed/>
                  <p:pic>
                    <p:nvPicPr>
                      <p:cNvPr id="892935" name="Object 7">
                        <a:extLst>
                          <a:ext uri="{FF2B5EF4-FFF2-40B4-BE49-F238E27FC236}">
                            <a16:creationId xmlns:a16="http://schemas.microsoft.com/office/drawing/2014/main" id="{CCFC6102-0431-584D-A5C9-61D3BBE71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222751"/>
                        <a:ext cx="26654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2936" name="Object 8">
            <a:extLst>
              <a:ext uri="{FF2B5EF4-FFF2-40B4-BE49-F238E27FC236}">
                <a16:creationId xmlns:a16="http://schemas.microsoft.com/office/drawing/2014/main" id="{C2B127EB-7B64-9B46-9E3F-233A5E164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4" y="4221163"/>
          <a:ext cx="2381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1" name="公式" r:id="rId11" imgW="2044700" imgH="3797300" progId="Equation.3">
                  <p:embed/>
                </p:oleObj>
              </mc:Choice>
              <mc:Fallback>
                <p:oleObj name="公式" r:id="rId11" imgW="2044700" imgH="3797300" progId="Equation.3">
                  <p:embed/>
                  <p:pic>
                    <p:nvPicPr>
                      <p:cNvPr id="892936" name="Object 8">
                        <a:extLst>
                          <a:ext uri="{FF2B5EF4-FFF2-40B4-BE49-F238E27FC236}">
                            <a16:creationId xmlns:a16="http://schemas.microsoft.com/office/drawing/2014/main" id="{C2B127EB-7B64-9B46-9E3F-233A5E164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4221163"/>
                        <a:ext cx="2381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2937" name="Group 9">
            <a:extLst>
              <a:ext uri="{FF2B5EF4-FFF2-40B4-BE49-F238E27FC236}">
                <a16:creationId xmlns:a16="http://schemas.microsoft.com/office/drawing/2014/main" id="{9DF4F274-8CB8-9543-ADB4-572F30167EA4}"/>
              </a:ext>
            </a:extLst>
          </p:cNvPr>
          <p:cNvGrpSpPr>
            <a:grpSpLocks/>
          </p:cNvGrpSpPr>
          <p:nvPr/>
        </p:nvGrpSpPr>
        <p:grpSpPr bwMode="auto">
          <a:xfrm>
            <a:off x="1827213" y="4797425"/>
            <a:ext cx="6500812" cy="1727200"/>
            <a:chOff x="1927" y="2115"/>
            <a:chExt cx="4095" cy="1088"/>
          </a:xfrm>
        </p:grpSpPr>
        <p:grpSp>
          <p:nvGrpSpPr>
            <p:cNvPr id="892938" name="Group 10">
              <a:extLst>
                <a:ext uri="{FF2B5EF4-FFF2-40B4-BE49-F238E27FC236}">
                  <a16:creationId xmlns:a16="http://schemas.microsoft.com/office/drawing/2014/main" id="{50946706-C416-984A-8938-F1872DA28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2115"/>
              <a:ext cx="2579" cy="1088"/>
              <a:chOff x="1927" y="2115"/>
              <a:chExt cx="2579" cy="1088"/>
            </a:xfrm>
          </p:grpSpPr>
          <p:sp>
            <p:nvSpPr>
              <p:cNvPr id="892939" name="AutoShape 11">
                <a:extLst>
                  <a:ext uri="{FF2B5EF4-FFF2-40B4-BE49-F238E27FC236}">
                    <a16:creationId xmlns:a16="http://schemas.microsoft.com/office/drawing/2014/main" id="{8050A1B1-B2E7-664C-A544-4AFF0B813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8" y="2501"/>
                <a:ext cx="79" cy="271"/>
              </a:xfrm>
              <a:prstGeom prst="leftBrace">
                <a:avLst>
                  <a:gd name="adj1" fmla="val 9082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2940" name="Text Box 12">
                <a:extLst>
                  <a:ext uri="{FF2B5EF4-FFF2-40B4-BE49-F238E27FC236}">
                    <a16:creationId xmlns:a16="http://schemas.microsoft.com/office/drawing/2014/main" id="{AF4B69EA-5FBE-3E4A-B250-BC0B812C1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7" y="2478"/>
                <a:ext cx="1102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609600" indent="-6096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8001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2573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1717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:r>
                  <a:rPr lang="zh-CN" altLang="en-US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转轮</a:t>
                </a: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NP</a:t>
                </a:r>
                <a:r>
                  <a:rPr lang="zh-CN" altLang="en-US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次</a:t>
                </a:r>
              </a:p>
            </p:txBody>
          </p:sp>
          <p:graphicFrame>
            <p:nvGraphicFramePr>
              <p:cNvPr id="892941" name="Object 13">
                <a:extLst>
                  <a:ext uri="{FF2B5EF4-FFF2-40B4-BE49-F238E27FC236}">
                    <a16:creationId xmlns:a16="http://schemas.microsoft.com/office/drawing/2014/main" id="{B7B8786A-F06C-8744-9EFB-D5DEFA893A7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94" y="2115"/>
              <a:ext cx="284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62" name="公式" r:id="rId13" imgW="3797300" imgH="5270500" progId="Equation.3">
                      <p:embed/>
                    </p:oleObj>
                  </mc:Choice>
                  <mc:Fallback>
                    <p:oleObj name="公式" r:id="rId13" imgW="3797300" imgH="5270500" progId="Equation.3">
                      <p:embed/>
                      <p:pic>
                        <p:nvPicPr>
                          <p:cNvPr id="892941" name="Object 13">
                            <a:extLst>
                              <a:ext uri="{FF2B5EF4-FFF2-40B4-BE49-F238E27FC236}">
                                <a16:creationId xmlns:a16="http://schemas.microsoft.com/office/drawing/2014/main" id="{B7B8786A-F06C-8744-9EFB-D5DEFA893A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4" y="2115"/>
                            <a:ext cx="284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2942" name="Object 14">
                <a:extLst>
                  <a:ext uri="{FF2B5EF4-FFF2-40B4-BE49-F238E27FC236}">
                    <a16:creationId xmlns:a16="http://schemas.microsoft.com/office/drawing/2014/main" id="{5AABB5AA-4E59-B746-9C6B-B4C4AF7774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13" y="2477"/>
              <a:ext cx="265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63" name="公式" r:id="rId15" imgW="4394200" imgH="5270500" progId="Equation.3">
                      <p:embed/>
                    </p:oleObj>
                  </mc:Choice>
                  <mc:Fallback>
                    <p:oleObj name="公式" r:id="rId15" imgW="4394200" imgH="5270500" progId="Equation.3">
                      <p:embed/>
                      <p:pic>
                        <p:nvPicPr>
                          <p:cNvPr id="892942" name="Object 14">
                            <a:extLst>
                              <a:ext uri="{FF2B5EF4-FFF2-40B4-BE49-F238E27FC236}">
                                <a16:creationId xmlns:a16="http://schemas.microsoft.com/office/drawing/2014/main" id="{5AABB5AA-4E59-B746-9C6B-B4C4AF77741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3" y="2477"/>
                            <a:ext cx="265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2943" name="Object 15">
                <a:extLst>
                  <a:ext uri="{FF2B5EF4-FFF2-40B4-BE49-F238E27FC236}">
                    <a16:creationId xmlns:a16="http://schemas.microsoft.com/office/drawing/2014/main" id="{32A5D314-B9C6-6745-BB5A-BF3F8ED3EE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66" y="2885"/>
              <a:ext cx="284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64" name="公式" r:id="rId17" imgW="3797300" imgH="5270500" progId="Equation.3">
                      <p:embed/>
                    </p:oleObj>
                  </mc:Choice>
                  <mc:Fallback>
                    <p:oleObj name="公式" r:id="rId17" imgW="3797300" imgH="5270500" progId="Equation.3">
                      <p:embed/>
                      <p:pic>
                        <p:nvPicPr>
                          <p:cNvPr id="892943" name="Object 15">
                            <a:extLst>
                              <a:ext uri="{FF2B5EF4-FFF2-40B4-BE49-F238E27FC236}">
                                <a16:creationId xmlns:a16="http://schemas.microsoft.com/office/drawing/2014/main" id="{32A5D314-B9C6-6745-BB5A-BF3F8ED3EE2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6" y="2885"/>
                            <a:ext cx="284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2944" name="Object 16">
                <a:extLst>
                  <a:ext uri="{FF2B5EF4-FFF2-40B4-BE49-F238E27FC236}">
                    <a16:creationId xmlns:a16="http://schemas.microsoft.com/office/drawing/2014/main" id="{0D598A6D-102B-8043-9B2C-17ECB25E8A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41" y="2885"/>
              <a:ext cx="265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65" name="公式" r:id="rId18" imgW="4394200" imgH="5270500" progId="Equation.3">
                      <p:embed/>
                    </p:oleObj>
                  </mc:Choice>
                  <mc:Fallback>
                    <p:oleObj name="公式" r:id="rId18" imgW="4394200" imgH="5270500" progId="Equation.3">
                      <p:embed/>
                      <p:pic>
                        <p:nvPicPr>
                          <p:cNvPr id="892944" name="Object 16">
                            <a:extLst>
                              <a:ext uri="{FF2B5EF4-FFF2-40B4-BE49-F238E27FC236}">
                                <a16:creationId xmlns:a16="http://schemas.microsoft.com/office/drawing/2014/main" id="{0D598A6D-102B-8043-9B2C-17ECB25E8A5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2885"/>
                            <a:ext cx="265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92945" name="Rectangle 17">
              <a:extLst>
                <a:ext uri="{FF2B5EF4-FFF2-40B4-BE49-F238E27FC236}">
                  <a16:creationId xmlns:a16="http://schemas.microsoft.com/office/drawing/2014/main" id="{0BD2865F-AAC2-E941-B424-F96ABF241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2115"/>
              <a:ext cx="2880" cy="1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NP*    </a:t>
              </a:r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次做交叉；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endParaRPr lang="zh-CN" altLang="en-US" sz="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NP*    </a:t>
              </a:r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次做变异；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endParaRPr lang="zh-CN" altLang="en-US" sz="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NP*(1-    -    ) </a:t>
              </a:r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不变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>
            <a:extLst>
              <a:ext uri="{FF2B5EF4-FFF2-40B4-BE49-F238E27FC236}">
                <a16:creationId xmlns:a16="http://schemas.microsoft.com/office/drawing/2014/main" id="{4BDB64DD-75D6-1346-9F08-4ED52FBA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519-03F3-4A4A-B42A-D1DA8C0061AB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7C9D9248-28A3-1C44-91C9-F9D9FA968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None/>
            </a:pPr>
            <a:r>
              <a:rPr lang="zh-CN" altLang="en-US" b="1"/>
              <a:t>如下图所示</a:t>
            </a:r>
            <a:r>
              <a:rPr lang="en-US" altLang="zh-CN" b="1"/>
              <a:t>:</a:t>
            </a:r>
          </a:p>
          <a:p>
            <a:pPr marL="609600" indent="-609600">
              <a:buClr>
                <a:schemeClr val="tx1"/>
              </a:buClr>
              <a:buNone/>
            </a:pPr>
            <a:endParaRPr lang="en-US" altLang="zh-CN" b="1"/>
          </a:p>
          <a:p>
            <a:pPr marL="609600" indent="-609600">
              <a:buClr>
                <a:schemeClr val="tx1"/>
              </a:buClr>
              <a:buNone/>
            </a:pPr>
            <a:endParaRPr lang="en-US" altLang="zh-CN" b="1"/>
          </a:p>
          <a:p>
            <a:pPr marL="609600" indent="-609600">
              <a:buClr>
                <a:schemeClr val="tx1"/>
              </a:buClr>
              <a:buNone/>
            </a:pPr>
            <a:endParaRPr lang="en-US" altLang="zh-CN" b="1"/>
          </a:p>
          <a:p>
            <a:pPr marL="609600" indent="-609600">
              <a:buClr>
                <a:schemeClr val="tx1"/>
              </a:buClr>
              <a:buNone/>
            </a:pPr>
            <a:endParaRPr lang="en-US" altLang="zh-CN" b="1"/>
          </a:p>
          <a:p>
            <a:pPr marL="609600" indent="-609600">
              <a:buClr>
                <a:schemeClr val="tx1"/>
              </a:buClr>
              <a:buNone/>
            </a:pPr>
            <a:r>
              <a:rPr lang="zh-CN" altLang="en-US" b="1">
                <a:solidFill>
                  <a:schemeClr val="hlink"/>
                </a:solidFill>
              </a:rPr>
              <a:t>注</a:t>
            </a:r>
            <a:r>
              <a:rPr lang="zh-CN" altLang="en-US" b="1"/>
              <a:t>：   优良种得到较多的繁殖机会，后代很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像      ；     而很可能失去繁殖的机会。</a:t>
            </a:r>
            <a:r>
              <a:rPr lang="zh-CN" altLang="en-US" b="1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ABBFF441-4CFA-AE48-B9E1-5CEEAE9DB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15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893956" name="Group 4">
            <a:extLst>
              <a:ext uri="{FF2B5EF4-FFF2-40B4-BE49-F238E27FC236}">
                <a16:creationId xmlns:a16="http://schemas.microsoft.com/office/drawing/2014/main" id="{37BEE43E-7ACD-1044-B70F-2EEA4F3AE2BA}"/>
              </a:ext>
            </a:extLst>
          </p:cNvPr>
          <p:cNvGrpSpPr>
            <a:grpSpLocks/>
          </p:cNvGrpSpPr>
          <p:nvPr/>
        </p:nvGrpSpPr>
        <p:grpSpPr bwMode="auto">
          <a:xfrm>
            <a:off x="4367214" y="1844676"/>
            <a:ext cx="3487737" cy="2360613"/>
            <a:chOff x="206" y="3150"/>
            <a:chExt cx="1676" cy="1170"/>
          </a:xfrm>
        </p:grpSpPr>
        <p:sp>
          <p:nvSpPr>
            <p:cNvPr id="893957" name="Oval 5">
              <a:extLst>
                <a:ext uri="{FF2B5EF4-FFF2-40B4-BE49-F238E27FC236}">
                  <a16:creationId xmlns:a16="http://schemas.microsoft.com/office/drawing/2014/main" id="{16540950-A5E0-AA48-B23F-4A484216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520"/>
              <a:ext cx="454" cy="257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3958" name="Oval 6">
              <a:extLst>
                <a:ext uri="{FF2B5EF4-FFF2-40B4-BE49-F238E27FC236}">
                  <a16:creationId xmlns:a16="http://schemas.microsoft.com/office/drawing/2014/main" id="{3BA6C0F4-A4E3-4A47-A5FA-69C768109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520"/>
              <a:ext cx="907" cy="257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3959" name="Line 7">
              <a:extLst>
                <a:ext uri="{FF2B5EF4-FFF2-40B4-BE49-F238E27FC236}">
                  <a16:creationId xmlns:a16="http://schemas.microsoft.com/office/drawing/2014/main" id="{B07D290E-9202-774E-A102-E9949AD19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3195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3960" name="Line 8">
              <a:extLst>
                <a:ext uri="{FF2B5EF4-FFF2-40B4-BE49-F238E27FC236}">
                  <a16:creationId xmlns:a16="http://schemas.microsoft.com/office/drawing/2014/main" id="{ACC5154F-22BF-F443-8633-7F5564546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3694"/>
              <a:ext cx="227" cy="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3961" name="Line 9">
              <a:extLst>
                <a:ext uri="{FF2B5EF4-FFF2-40B4-BE49-F238E27FC236}">
                  <a16:creationId xmlns:a16="http://schemas.microsoft.com/office/drawing/2014/main" id="{063CA143-11F5-5C4F-98CC-0554AF391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6" y="3875"/>
              <a:ext cx="91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3962" name="Line 10">
              <a:extLst>
                <a:ext uri="{FF2B5EF4-FFF2-40B4-BE49-F238E27FC236}">
                  <a16:creationId xmlns:a16="http://schemas.microsoft.com/office/drawing/2014/main" id="{8D474322-A4BE-4C4A-A279-A85A89992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3422"/>
              <a:ext cx="227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3963" name="Line 11">
              <a:extLst>
                <a:ext uri="{FF2B5EF4-FFF2-40B4-BE49-F238E27FC236}">
                  <a16:creationId xmlns:a16="http://schemas.microsoft.com/office/drawing/2014/main" id="{CF940D59-842D-2541-A0F3-C39E7A047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3875"/>
              <a:ext cx="45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3964" name="Line 12">
              <a:extLst>
                <a:ext uri="{FF2B5EF4-FFF2-40B4-BE49-F238E27FC236}">
                  <a16:creationId xmlns:a16="http://schemas.microsoft.com/office/drawing/2014/main" id="{5AE53A12-262B-8D41-8FBC-8797E58F0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3785"/>
              <a:ext cx="181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3965" name="Line 13">
              <a:extLst>
                <a:ext uri="{FF2B5EF4-FFF2-40B4-BE49-F238E27FC236}">
                  <a16:creationId xmlns:a16="http://schemas.microsoft.com/office/drawing/2014/main" id="{8998DCC4-8DC1-F449-BAFC-8A45B3D71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3875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3966" name="Line 14">
              <a:extLst>
                <a:ext uri="{FF2B5EF4-FFF2-40B4-BE49-F238E27FC236}">
                  <a16:creationId xmlns:a16="http://schemas.microsoft.com/office/drawing/2014/main" id="{17F0CA72-E81B-4E4E-BA65-D0A1320A7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7" y="3785"/>
              <a:ext cx="182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3967" name="Line 15">
              <a:extLst>
                <a:ext uri="{FF2B5EF4-FFF2-40B4-BE49-F238E27FC236}">
                  <a16:creationId xmlns:a16="http://schemas.microsoft.com/office/drawing/2014/main" id="{614948BF-B625-7343-9DC5-D04E12EEB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2" y="3830"/>
              <a:ext cx="136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3968" name="Line 16">
              <a:extLst>
                <a:ext uri="{FF2B5EF4-FFF2-40B4-BE49-F238E27FC236}">
                  <a16:creationId xmlns:a16="http://schemas.microsoft.com/office/drawing/2014/main" id="{F6696F2D-036F-CF41-8D3D-3574C69C8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875"/>
              <a:ext cx="45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93969" name="Object 17">
              <a:extLst>
                <a:ext uri="{FF2B5EF4-FFF2-40B4-BE49-F238E27FC236}">
                  <a16:creationId xmlns:a16="http://schemas.microsoft.com/office/drawing/2014/main" id="{91F50B36-C6C5-5945-8718-31D26EF6F2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3150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81" name="公式" r:id="rId3" imgW="3797300" imgH="4978400" progId="Equation.3">
                    <p:embed/>
                  </p:oleObj>
                </mc:Choice>
                <mc:Fallback>
                  <p:oleObj name="公式" r:id="rId3" imgW="3797300" imgH="4978400" progId="Equation.3">
                    <p:embed/>
                    <p:pic>
                      <p:nvPicPr>
                        <p:cNvPr id="893969" name="Object 17">
                          <a:extLst>
                            <a:ext uri="{FF2B5EF4-FFF2-40B4-BE49-F238E27FC236}">
                              <a16:creationId xmlns:a16="http://schemas.microsoft.com/office/drawing/2014/main" id="{91F50B36-C6C5-5945-8718-31D26EF6F2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150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3970" name="Line 18">
              <a:extLst>
                <a:ext uri="{FF2B5EF4-FFF2-40B4-BE49-F238E27FC236}">
                  <a16:creationId xmlns:a16="http://schemas.microsoft.com/office/drawing/2014/main" id="{10A9C3C4-F8C1-104C-9F06-6916B8FB8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3241"/>
              <a:ext cx="182" cy="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93971" name="Object 19">
              <a:extLst>
                <a:ext uri="{FF2B5EF4-FFF2-40B4-BE49-F238E27FC236}">
                  <a16:creationId xmlns:a16="http://schemas.microsoft.com/office/drawing/2014/main" id="{421BE9C4-B658-8548-AD67-62CDF31D78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7" y="3467"/>
            <a:ext cx="22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82" name="公式" r:id="rId5" imgW="4102100" imgH="4978400" progId="Equation.3">
                    <p:embed/>
                  </p:oleObj>
                </mc:Choice>
                <mc:Fallback>
                  <p:oleObj name="公式" r:id="rId5" imgW="4102100" imgH="4978400" progId="Equation.3">
                    <p:embed/>
                    <p:pic>
                      <p:nvPicPr>
                        <p:cNvPr id="893971" name="Object 19">
                          <a:extLst>
                            <a:ext uri="{FF2B5EF4-FFF2-40B4-BE49-F238E27FC236}">
                              <a16:creationId xmlns:a16="http://schemas.microsoft.com/office/drawing/2014/main" id="{421BE9C4-B658-8548-AD67-62CDF31D78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" y="3467"/>
                          <a:ext cx="22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3972" name="Line 20">
              <a:extLst>
                <a:ext uri="{FF2B5EF4-FFF2-40B4-BE49-F238E27FC236}">
                  <a16:creationId xmlns:a16="http://schemas.microsoft.com/office/drawing/2014/main" id="{4B99B337-16DB-1649-9536-752CBB65B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3559"/>
              <a:ext cx="182" cy="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3973" name="Line 21">
              <a:extLst>
                <a:ext uri="{FF2B5EF4-FFF2-40B4-BE49-F238E27FC236}">
                  <a16:creationId xmlns:a16="http://schemas.microsoft.com/office/drawing/2014/main" id="{B1F43F15-20FE-A549-835C-BACF8DAB60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" y="3422"/>
              <a:ext cx="181" cy="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93974" name="Object 22">
              <a:extLst>
                <a:ext uri="{FF2B5EF4-FFF2-40B4-BE49-F238E27FC236}">
                  <a16:creationId xmlns:a16="http://schemas.microsoft.com/office/drawing/2014/main" id="{9646B289-4F3D-A74D-AB24-39028199A6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" y="3286"/>
            <a:ext cx="26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83" name="公式" r:id="rId7" imgW="4978400" imgH="5270500" progId="Equation.3">
                    <p:embed/>
                  </p:oleObj>
                </mc:Choice>
                <mc:Fallback>
                  <p:oleObj name="公式" r:id="rId7" imgW="4978400" imgH="5270500" progId="Equation.3">
                    <p:embed/>
                    <p:pic>
                      <p:nvPicPr>
                        <p:cNvPr id="893974" name="Object 22">
                          <a:extLst>
                            <a:ext uri="{FF2B5EF4-FFF2-40B4-BE49-F238E27FC236}">
                              <a16:creationId xmlns:a16="http://schemas.microsoft.com/office/drawing/2014/main" id="{9646B289-4F3D-A74D-AB24-39028199A6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" y="3286"/>
                          <a:ext cx="26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3975" name="Object 23">
              <a:extLst>
                <a:ext uri="{FF2B5EF4-FFF2-40B4-BE49-F238E27FC236}">
                  <a16:creationId xmlns:a16="http://schemas.microsoft.com/office/drawing/2014/main" id="{29EB237E-6766-9141-B389-0277462F87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4012"/>
            <a:ext cx="18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84" name="公式" r:id="rId9" imgW="4102100" imgH="5270500" progId="Equation.3">
                    <p:embed/>
                  </p:oleObj>
                </mc:Choice>
                <mc:Fallback>
                  <p:oleObj name="公式" r:id="rId9" imgW="4102100" imgH="5270500" progId="Equation.3">
                    <p:embed/>
                    <p:pic>
                      <p:nvPicPr>
                        <p:cNvPr id="893975" name="Object 23">
                          <a:extLst>
                            <a:ext uri="{FF2B5EF4-FFF2-40B4-BE49-F238E27FC236}">
                              <a16:creationId xmlns:a16="http://schemas.microsoft.com/office/drawing/2014/main" id="{29EB237E-6766-9141-B389-0277462F87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4012"/>
                          <a:ext cx="18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3976" name="Line 24">
              <a:extLst>
                <a:ext uri="{FF2B5EF4-FFF2-40B4-BE49-F238E27FC236}">
                  <a16:creationId xmlns:a16="http://schemas.microsoft.com/office/drawing/2014/main" id="{230B7464-EA3F-F348-80EC-7A01D2B79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" y="3966"/>
              <a:ext cx="181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3977" name="Line 25">
              <a:extLst>
                <a:ext uri="{FF2B5EF4-FFF2-40B4-BE49-F238E27FC236}">
                  <a16:creationId xmlns:a16="http://schemas.microsoft.com/office/drawing/2014/main" id="{0A32F34C-38FC-C149-8192-3FCCC5E5F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4110"/>
              <a:ext cx="227" cy="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93978" name="Object 26">
              <a:extLst>
                <a:ext uri="{FF2B5EF4-FFF2-40B4-BE49-F238E27FC236}">
                  <a16:creationId xmlns:a16="http://schemas.microsoft.com/office/drawing/2014/main" id="{72128A0E-C8B7-E542-A347-5FD7A6268F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4065"/>
            <a:ext cx="19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85" name="公式" r:id="rId11" imgW="4102100" imgH="5270500" progId="Equation.3">
                    <p:embed/>
                  </p:oleObj>
                </mc:Choice>
                <mc:Fallback>
                  <p:oleObj name="公式" r:id="rId11" imgW="4102100" imgH="5270500" progId="Equation.3">
                    <p:embed/>
                    <p:pic>
                      <p:nvPicPr>
                        <p:cNvPr id="893978" name="Object 26">
                          <a:extLst>
                            <a:ext uri="{FF2B5EF4-FFF2-40B4-BE49-F238E27FC236}">
                              <a16:creationId xmlns:a16="http://schemas.microsoft.com/office/drawing/2014/main" id="{72128A0E-C8B7-E542-A347-5FD7A6268F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4065"/>
                          <a:ext cx="19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3979" name="Object 27">
            <a:extLst>
              <a:ext uri="{FF2B5EF4-FFF2-40B4-BE49-F238E27FC236}">
                <a16:creationId xmlns:a16="http://schemas.microsoft.com/office/drawing/2014/main" id="{D347E4EA-92DE-8542-A781-C47E89A26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0901" y="4926013"/>
          <a:ext cx="504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6" name="公式" r:id="rId13" imgW="4102100" imgH="5270500" progId="Equation.3">
                  <p:embed/>
                </p:oleObj>
              </mc:Choice>
              <mc:Fallback>
                <p:oleObj name="公式" r:id="rId13" imgW="4102100" imgH="5270500" progId="Equation.3">
                  <p:embed/>
                  <p:pic>
                    <p:nvPicPr>
                      <p:cNvPr id="893979" name="Object 27">
                        <a:extLst>
                          <a:ext uri="{FF2B5EF4-FFF2-40B4-BE49-F238E27FC236}">
                            <a16:creationId xmlns:a16="http://schemas.microsoft.com/office/drawing/2014/main" id="{D347E4EA-92DE-8542-A781-C47E89A26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1" y="4926013"/>
                        <a:ext cx="5048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80" name="Object 28">
            <a:extLst>
              <a:ext uri="{FF2B5EF4-FFF2-40B4-BE49-F238E27FC236}">
                <a16:creationId xmlns:a16="http://schemas.microsoft.com/office/drawing/2014/main" id="{4F4D93A8-AECC-B746-9E63-3A338CFD2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4262438"/>
          <a:ext cx="5572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公式" r:id="rId14" imgW="4978400" imgH="5270500" progId="Equation.3">
                  <p:embed/>
                </p:oleObj>
              </mc:Choice>
              <mc:Fallback>
                <p:oleObj name="公式" r:id="rId14" imgW="4978400" imgH="5270500" progId="Equation.3">
                  <p:embed/>
                  <p:pic>
                    <p:nvPicPr>
                      <p:cNvPr id="893980" name="Object 28">
                        <a:extLst>
                          <a:ext uri="{FF2B5EF4-FFF2-40B4-BE49-F238E27FC236}">
                            <a16:creationId xmlns:a16="http://schemas.microsoft.com/office/drawing/2014/main" id="{4F4D93A8-AECC-B746-9E63-3A338CFD29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262438"/>
                        <a:ext cx="5572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81" name="Object 29">
            <a:extLst>
              <a:ext uri="{FF2B5EF4-FFF2-40B4-BE49-F238E27FC236}">
                <a16:creationId xmlns:a16="http://schemas.microsoft.com/office/drawing/2014/main" id="{1C7B98AA-F872-EC4E-B233-AE2C65A76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4926013"/>
          <a:ext cx="5572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name="公式" r:id="rId15" imgW="4978400" imgH="5270500" progId="Equation.3">
                  <p:embed/>
                </p:oleObj>
              </mc:Choice>
              <mc:Fallback>
                <p:oleObj name="公式" r:id="rId15" imgW="4978400" imgH="5270500" progId="Equation.3">
                  <p:embed/>
                  <p:pic>
                    <p:nvPicPr>
                      <p:cNvPr id="893981" name="Object 29">
                        <a:extLst>
                          <a:ext uri="{FF2B5EF4-FFF2-40B4-BE49-F238E27FC236}">
                            <a16:creationId xmlns:a16="http://schemas.microsoft.com/office/drawing/2014/main" id="{1C7B98AA-F872-EC4E-B233-AE2C65A76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926013"/>
                        <a:ext cx="5572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AEB30AE-6A24-B740-B088-9A5D763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80EB-9F3B-4A4A-9D83-6E7B5322741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894978" name="Rectangle 2">
            <a:extLst>
              <a:ext uri="{FF2B5EF4-FFF2-40B4-BE49-F238E27FC236}">
                <a16:creationId xmlns:a16="http://schemas.microsoft.com/office/drawing/2014/main" id="{2DF1DB07-AEA9-2646-8B9E-0EDA41780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AutoNum type="circleNumDbPlain" startAt="6"/>
            </a:pPr>
            <a:r>
              <a:rPr lang="zh-CN" altLang="en-US" b="1"/>
              <a:t>停止准则</a:t>
            </a:r>
          </a:p>
          <a:p>
            <a:pPr marL="609600" indent="-609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AutoNum type="alphaUcPeriod"/>
            </a:pPr>
            <a:r>
              <a:rPr lang="zh-CN" altLang="en-US" b="1"/>
              <a:t>指定最大代数</a:t>
            </a:r>
            <a:r>
              <a:rPr lang="en-US" altLang="zh-CN" b="1"/>
              <a:t>(NG—Number of Max Generation)</a:t>
            </a:r>
          </a:p>
          <a:p>
            <a:pPr marL="609600" indent="-609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AutoNum type="alphaUcPeriod"/>
            </a:pPr>
            <a:r>
              <a:rPr lang="en-US" altLang="zh-CN" b="1"/>
              <a:t>               </a:t>
            </a:r>
            <a:r>
              <a:rPr lang="zh-CN" altLang="en-US" b="1"/>
              <a:t>很少用 ，麻烦</a:t>
            </a:r>
          </a:p>
        </p:txBody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EAE54314-5831-654F-87DA-E06F37DF2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二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的基本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894980" name="Object 4">
            <a:extLst>
              <a:ext uri="{FF2B5EF4-FFF2-40B4-BE49-F238E27FC236}">
                <a16:creationId xmlns:a16="http://schemas.microsoft.com/office/drawing/2014/main" id="{1E834456-D2A0-354A-B0B4-3219B33B9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1" y="3197225"/>
          <a:ext cx="15271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5" name="公式" r:id="rId3" imgW="16967200" imgH="8191500" progId="Equation.3">
                  <p:embed/>
                </p:oleObj>
              </mc:Choice>
              <mc:Fallback>
                <p:oleObj name="公式" r:id="rId3" imgW="16967200" imgH="8191500" progId="Equation.3">
                  <p:embed/>
                  <p:pic>
                    <p:nvPicPr>
                      <p:cNvPr id="894980" name="Object 4">
                        <a:extLst>
                          <a:ext uri="{FF2B5EF4-FFF2-40B4-BE49-F238E27FC236}">
                            <a16:creationId xmlns:a16="http://schemas.microsoft.com/office/drawing/2014/main" id="{1E834456-D2A0-354A-B0B4-3219B33B9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1" y="3197225"/>
                        <a:ext cx="15271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02A58-EE00-7942-A9EB-69657BE7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CD3C-9F06-4542-B844-1C31AB95F0D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53026" name="Rectangle 2">
            <a:extLst>
              <a:ext uri="{FF2B5EF4-FFF2-40B4-BE49-F238E27FC236}">
                <a16:creationId xmlns:a16="http://schemas.microsoft.com/office/drawing/2014/main" id="{0548A3C7-CE1A-D04C-952B-35E0217A0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近似求解方法</a:t>
            </a:r>
          </a:p>
        </p:txBody>
      </p:sp>
      <p:sp>
        <p:nvSpPr>
          <p:cNvPr id="1153027" name="Rectangle 3">
            <a:extLst>
              <a:ext uri="{FF2B5EF4-FFF2-40B4-BE49-F238E27FC236}">
                <a16:creationId xmlns:a16="http://schemas.microsoft.com/office/drawing/2014/main" id="{C1CD29E3-6D0C-644D-8AA7-236606277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元启发式算法</a:t>
            </a:r>
          </a:p>
          <a:p>
            <a:pPr lvl="1"/>
            <a:r>
              <a:rPr lang="zh-CN" altLang="en-US"/>
              <a:t>从算法的角度来讲，是不依赖于特定问题的启发式算法</a:t>
            </a:r>
          </a:p>
          <a:p>
            <a:pPr lvl="1"/>
            <a:r>
              <a:rPr lang="zh-CN" altLang="en-US"/>
              <a:t>其算法的基本框架不论对什么样的问题都具有通用性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7B617B7F-43CE-9F45-BC22-D5E23928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96335-112E-D142-97D1-E0CFC603E4A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896002" name="Rectangle 2">
            <a:extLst>
              <a:ext uri="{FF2B5EF4-FFF2-40B4-BE49-F238E27FC236}">
                <a16:creationId xmlns:a16="http://schemas.microsoft.com/office/drawing/2014/main" id="{442836BC-9FDA-D642-8393-3C1D9B624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40000"/>
              </a:lnSpc>
              <a:buNone/>
            </a:pPr>
            <a:r>
              <a:rPr lang="zh-CN" altLang="en-US" b="1"/>
              <a:t>例</a:t>
            </a:r>
            <a:r>
              <a:rPr lang="en-US" altLang="zh-CN" b="1"/>
              <a:t>1</a:t>
            </a:r>
            <a:r>
              <a:rPr lang="zh-CN" altLang="en-US"/>
              <a:t>：                                            ，              ，</a:t>
            </a:r>
            <a:r>
              <a:rPr lang="en-US" altLang="zh-CN"/>
              <a:t>NP=5</a:t>
            </a:r>
            <a:endParaRPr lang="en-US" altLang="zh-CN" sz="1200"/>
          </a:p>
          <a:p>
            <a:pPr marL="609600" indent="-609600">
              <a:lnSpc>
                <a:spcPct val="14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b="1"/>
              <a:t>简单分析</a:t>
            </a:r>
            <a:r>
              <a:rPr lang="zh-CN" altLang="en-US" b="1">
                <a:sym typeface="Wingdings" pitchFamily="2" charset="2"/>
              </a:rPr>
              <a:t>：</a:t>
            </a:r>
          </a:p>
          <a:p>
            <a:pPr marL="609600" indent="-609600">
              <a:lnSpc>
                <a:spcPct val="14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编码为五位的</a:t>
            </a:r>
            <a:r>
              <a:rPr lang="en-US" altLang="zh-CN" b="1"/>
              <a:t>0</a:t>
            </a:r>
            <a:r>
              <a:rPr lang="zh-CN" altLang="en-US" b="1"/>
              <a:t>，</a:t>
            </a:r>
            <a:r>
              <a:rPr lang="en-US" altLang="zh-CN" b="1"/>
              <a:t>1</a:t>
            </a:r>
            <a:r>
              <a:rPr lang="zh-CN" altLang="en-US" b="1"/>
              <a:t>编码，推导如下</a:t>
            </a:r>
            <a:endParaRPr lang="zh-CN" altLang="en-US" sz="1200" b="1"/>
          </a:p>
          <a:p>
            <a:pPr marL="609600" indent="-609600">
              <a:lnSpc>
                <a:spcPct val="140000"/>
              </a:lnSpc>
              <a:buNone/>
            </a:pPr>
            <a:r>
              <a:rPr lang="zh-CN" altLang="en-US" b="1"/>
              <a:t>设编码长度</a:t>
            </a:r>
            <a:r>
              <a:rPr lang="en-US" altLang="zh-CN" i="1"/>
              <a:t>L</a:t>
            </a:r>
            <a:r>
              <a:rPr lang="zh-CN" altLang="en-US" b="1"/>
              <a:t>，取决于            ，即编码精度</a:t>
            </a:r>
            <a:endParaRPr lang="zh-CN" altLang="en-US" sz="2400"/>
          </a:p>
          <a:p>
            <a:pPr marL="609600" indent="-609600">
              <a:lnSpc>
                <a:spcPct val="140000"/>
              </a:lnSpc>
              <a:buNone/>
            </a:pPr>
            <a:r>
              <a:rPr lang="zh-CN" altLang="en-US" b="1"/>
              <a:t>若要求编码精度为</a:t>
            </a:r>
            <a:r>
              <a:rPr lang="en-US" altLang="zh-CN" b="1"/>
              <a:t>1</a:t>
            </a:r>
            <a:r>
              <a:rPr lang="zh-CN" altLang="en-US" b="1"/>
              <a:t>，则由</a:t>
            </a:r>
            <a:r>
              <a:rPr lang="en-US" altLang="zh-CN" i="1"/>
              <a:t>C&lt;=1</a:t>
            </a:r>
            <a:r>
              <a:rPr lang="zh-CN" altLang="en-US" b="1"/>
              <a:t>可推得</a:t>
            </a:r>
            <a:r>
              <a:rPr lang="en-US" altLang="zh-CN" i="1"/>
              <a:t>L&gt;=5</a:t>
            </a:r>
          </a:p>
        </p:txBody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1ED1DA97-889A-9545-A089-8010B0DA0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计算举例（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896004" name="Object 4">
            <a:extLst>
              <a:ext uri="{FF2B5EF4-FFF2-40B4-BE49-F238E27FC236}">
                <a16:creationId xmlns:a16="http://schemas.microsoft.com/office/drawing/2014/main" id="{D2AFD335-C5FE-3A4C-8FCE-F0B052ACE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1557338"/>
          <a:ext cx="51847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9" name="公式" r:id="rId3" imgW="50609500" imgH="5270500" progId="Equation.3">
                  <p:embed/>
                </p:oleObj>
              </mc:Choice>
              <mc:Fallback>
                <p:oleObj name="公式" r:id="rId3" imgW="50609500" imgH="5270500" progId="Equation.3">
                  <p:embed/>
                  <p:pic>
                    <p:nvPicPr>
                      <p:cNvPr id="896004" name="Object 4">
                        <a:extLst>
                          <a:ext uri="{FF2B5EF4-FFF2-40B4-BE49-F238E27FC236}">
                            <a16:creationId xmlns:a16="http://schemas.microsoft.com/office/drawing/2014/main" id="{D2AFD335-C5FE-3A4C-8FCE-F0B052ACE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557338"/>
                        <a:ext cx="51847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05" name="Object 5">
            <a:extLst>
              <a:ext uri="{FF2B5EF4-FFF2-40B4-BE49-F238E27FC236}">
                <a16:creationId xmlns:a16="http://schemas.microsoft.com/office/drawing/2014/main" id="{9894B19B-6A2A-B643-92F8-303E1AF25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25" y="1533525"/>
          <a:ext cx="17287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0" name="公式" r:id="rId5" imgW="14046200" imgH="4978400" progId="Equation.3">
                  <p:embed/>
                </p:oleObj>
              </mc:Choice>
              <mc:Fallback>
                <p:oleObj name="公式" r:id="rId5" imgW="14046200" imgH="4978400" progId="Equation.3">
                  <p:embed/>
                  <p:pic>
                    <p:nvPicPr>
                      <p:cNvPr id="896005" name="Object 5">
                        <a:extLst>
                          <a:ext uri="{FF2B5EF4-FFF2-40B4-BE49-F238E27FC236}">
                            <a16:creationId xmlns:a16="http://schemas.microsoft.com/office/drawing/2014/main" id="{9894B19B-6A2A-B643-92F8-303E1AF25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5" y="1533525"/>
                        <a:ext cx="172878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06" name="Object 6">
            <a:extLst>
              <a:ext uri="{FF2B5EF4-FFF2-40B4-BE49-F238E27FC236}">
                <a16:creationId xmlns:a16="http://schemas.microsoft.com/office/drawing/2014/main" id="{C2D4C0B3-1064-CA4E-B195-32F10068B6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4" y="4440238"/>
          <a:ext cx="11969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1" name="Equation" r:id="rId7" imgW="15214600" imgH="9067800" progId="Equation.DSMT4">
                  <p:embed/>
                </p:oleObj>
              </mc:Choice>
              <mc:Fallback>
                <p:oleObj name="Equation" r:id="rId7" imgW="15214600" imgH="9067800" progId="Equation.DSMT4">
                  <p:embed/>
                  <p:pic>
                    <p:nvPicPr>
                      <p:cNvPr id="896006" name="Object 6">
                        <a:extLst>
                          <a:ext uri="{FF2B5EF4-FFF2-40B4-BE49-F238E27FC236}">
                            <a16:creationId xmlns:a16="http://schemas.microsoft.com/office/drawing/2014/main" id="{C2D4C0B3-1064-CA4E-B195-32F10068B6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4440238"/>
                        <a:ext cx="11969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07" name="Line 7">
            <a:extLst>
              <a:ext uri="{FF2B5EF4-FFF2-40B4-BE49-F238E27FC236}">
                <a16:creationId xmlns:a16="http://schemas.microsoft.com/office/drawing/2014/main" id="{C2217291-026A-164C-8F91-FCCEEDE9EC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75701" y="1412876"/>
            <a:ext cx="365125" cy="284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96008" name="Line 8">
            <a:extLst>
              <a:ext uri="{FF2B5EF4-FFF2-40B4-BE49-F238E27FC236}">
                <a16:creationId xmlns:a16="http://schemas.microsoft.com/office/drawing/2014/main" id="{FB818914-73A0-9F4D-A70B-B3A87CF97E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1" y="1412876"/>
            <a:ext cx="365125" cy="284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6009" name="Object 9">
            <a:extLst>
              <a:ext uri="{FF2B5EF4-FFF2-40B4-BE49-F238E27FC236}">
                <a16:creationId xmlns:a16="http://schemas.microsoft.com/office/drawing/2014/main" id="{70C21B3E-DF52-784B-AF5C-B20906E65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21764" y="1128713"/>
          <a:ext cx="32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2" name="公式" r:id="rId9" imgW="2921000" imgH="3213100" progId="Equation.3">
                  <p:embed/>
                </p:oleObj>
              </mc:Choice>
              <mc:Fallback>
                <p:oleObj name="公式" r:id="rId9" imgW="2921000" imgH="3213100" progId="Equation.3">
                  <p:embed/>
                  <p:pic>
                    <p:nvPicPr>
                      <p:cNvPr id="896009" name="Object 9">
                        <a:extLst>
                          <a:ext uri="{FF2B5EF4-FFF2-40B4-BE49-F238E27FC236}">
                            <a16:creationId xmlns:a16="http://schemas.microsoft.com/office/drawing/2014/main" id="{70C21B3E-DF52-784B-AF5C-B20906E652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764" y="1128713"/>
                        <a:ext cx="3270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10" name="Object 10">
            <a:extLst>
              <a:ext uri="{FF2B5EF4-FFF2-40B4-BE49-F238E27FC236}">
                <a16:creationId xmlns:a16="http://schemas.microsoft.com/office/drawing/2014/main" id="{9D28DC43-E89E-0444-9559-C3F095715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83726" y="1052514"/>
          <a:ext cx="288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3" name="公式" r:id="rId11" imgW="2921000" imgH="4102100" progId="Equation.3">
                  <p:embed/>
                </p:oleObj>
              </mc:Choice>
              <mc:Fallback>
                <p:oleObj name="公式" r:id="rId11" imgW="2921000" imgH="4102100" progId="Equation.3">
                  <p:embed/>
                  <p:pic>
                    <p:nvPicPr>
                      <p:cNvPr id="896010" name="Object 10">
                        <a:extLst>
                          <a:ext uri="{FF2B5EF4-FFF2-40B4-BE49-F238E27FC236}">
                            <a16:creationId xmlns:a16="http://schemas.microsoft.com/office/drawing/2014/main" id="{9D28DC43-E89E-0444-9559-C3F095715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3726" y="1052514"/>
                        <a:ext cx="288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70C3728F-7E06-F04C-B963-50C82F46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1D1-7107-C44D-B008-059A92CDC1C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897026" name="Rectangle 2">
            <a:extLst>
              <a:ext uri="{FF2B5EF4-FFF2-40B4-BE49-F238E27FC236}">
                <a16:creationId xmlns:a16="http://schemas.microsoft.com/office/drawing/2014/main" id="{8E385A60-DA87-9443-8301-69080D2CB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b="1">
                <a:latin typeface="宋体" panose="02010600030101010101" pitchFamily="2" charset="-122"/>
              </a:rPr>
              <a:t>②</a:t>
            </a:r>
          </a:p>
          <a:p>
            <a:pPr marL="609600" indent="-609600">
              <a:lnSpc>
                <a:spcPct val="120000"/>
              </a:lnSpc>
              <a:buNone/>
            </a:pPr>
            <a:endParaRPr lang="en-US" altLang="zh-CN" b="1"/>
          </a:p>
          <a:p>
            <a:pPr marL="609600" indent="-609600">
              <a:lnSpc>
                <a:spcPct val="120000"/>
              </a:lnSpc>
              <a:buNone/>
            </a:pPr>
            <a:r>
              <a:rPr lang="en-US" altLang="zh-CN" b="1"/>
              <a:t>							     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en-US" altLang="zh-CN" b="1"/>
              <a:t>						</a:t>
            </a:r>
          </a:p>
          <a:p>
            <a:pPr marL="609600" indent="-609600">
              <a:lnSpc>
                <a:spcPct val="120000"/>
              </a:lnSpc>
              <a:buNone/>
            </a:pPr>
            <a:endParaRPr lang="en-US" altLang="zh-CN" b="1"/>
          </a:p>
          <a:p>
            <a:pPr marL="609600" indent="-609600">
              <a:lnSpc>
                <a:spcPct val="120000"/>
              </a:lnSpc>
              <a:buNone/>
            </a:pPr>
            <a:r>
              <a:rPr lang="en-US" altLang="zh-CN" b="1"/>
              <a:t>														 </a:t>
            </a:r>
            <a:r>
              <a:rPr lang="zh-CN" altLang="en-US" b="1"/>
              <a:t>，最大值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				 ，最小值</a:t>
            </a:r>
            <a:endParaRPr lang="zh-CN" altLang="en-US"/>
          </a:p>
        </p:txBody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52D9D17C-0306-3B49-B8D6-AE33DF950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计算举例（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897028" name="Object 4">
            <a:extLst>
              <a:ext uri="{FF2B5EF4-FFF2-40B4-BE49-F238E27FC236}">
                <a16:creationId xmlns:a16="http://schemas.microsoft.com/office/drawing/2014/main" id="{FC7C22D7-8F44-FC4D-867C-0E7ACCC69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3716338"/>
          <a:ext cx="4895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3" name="公式" r:id="rId3" imgW="41541700" imgH="5270500" progId="Equation.3">
                  <p:embed/>
                </p:oleObj>
              </mc:Choice>
              <mc:Fallback>
                <p:oleObj name="公式" r:id="rId3" imgW="41541700" imgH="5270500" progId="Equation.3">
                  <p:embed/>
                  <p:pic>
                    <p:nvPicPr>
                      <p:cNvPr id="897028" name="Object 4">
                        <a:extLst>
                          <a:ext uri="{FF2B5EF4-FFF2-40B4-BE49-F238E27FC236}">
                            <a16:creationId xmlns:a16="http://schemas.microsoft.com/office/drawing/2014/main" id="{FC7C22D7-8F44-FC4D-867C-0E7ACCC692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716338"/>
                        <a:ext cx="48958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29" name="Object 5">
            <a:extLst>
              <a:ext uri="{FF2B5EF4-FFF2-40B4-BE49-F238E27FC236}">
                <a16:creationId xmlns:a16="http://schemas.microsoft.com/office/drawing/2014/main" id="{F65F1482-2605-8046-A4D8-6913A3FB2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0" y="4364039"/>
          <a:ext cx="3454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4" name="公式" r:id="rId5" imgW="28092400" imgH="4686300" progId="Equation.3">
                  <p:embed/>
                </p:oleObj>
              </mc:Choice>
              <mc:Fallback>
                <p:oleObj name="公式" r:id="rId5" imgW="28092400" imgH="4686300" progId="Equation.3">
                  <p:embed/>
                  <p:pic>
                    <p:nvPicPr>
                      <p:cNvPr id="897029" name="Object 5">
                        <a:extLst>
                          <a:ext uri="{FF2B5EF4-FFF2-40B4-BE49-F238E27FC236}">
                            <a16:creationId xmlns:a16="http://schemas.microsoft.com/office/drawing/2014/main" id="{F65F1482-2605-8046-A4D8-6913A3FB2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4364039"/>
                        <a:ext cx="3454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30" name="Object 6">
            <a:extLst>
              <a:ext uri="{FF2B5EF4-FFF2-40B4-BE49-F238E27FC236}">
                <a16:creationId xmlns:a16="http://schemas.microsoft.com/office/drawing/2014/main" id="{46C0CD9F-7291-954A-8AB9-C3D5DC72D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4941889"/>
          <a:ext cx="2879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5" name="公式" r:id="rId7" imgW="24574500" imgH="4686300" progId="Equation.3">
                  <p:embed/>
                </p:oleObj>
              </mc:Choice>
              <mc:Fallback>
                <p:oleObj name="公式" r:id="rId7" imgW="24574500" imgH="4686300" progId="Equation.3">
                  <p:embed/>
                  <p:pic>
                    <p:nvPicPr>
                      <p:cNvPr id="897030" name="Object 6">
                        <a:extLst>
                          <a:ext uri="{FF2B5EF4-FFF2-40B4-BE49-F238E27FC236}">
                            <a16:creationId xmlns:a16="http://schemas.microsoft.com/office/drawing/2014/main" id="{46C0CD9F-7291-954A-8AB9-C3D5DC72D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941889"/>
                        <a:ext cx="28797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31" name="Object 7">
            <a:extLst>
              <a:ext uri="{FF2B5EF4-FFF2-40B4-BE49-F238E27FC236}">
                <a16:creationId xmlns:a16="http://schemas.microsoft.com/office/drawing/2014/main" id="{ED19FD7E-35EA-F543-B883-FE28FF139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5516564"/>
          <a:ext cx="27352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6" name="公式" r:id="rId9" imgW="24866600" imgH="9944100" progId="Equation.3">
                  <p:embed/>
                </p:oleObj>
              </mc:Choice>
              <mc:Fallback>
                <p:oleObj name="公式" r:id="rId9" imgW="24866600" imgH="9944100" progId="Equation.3">
                  <p:embed/>
                  <p:pic>
                    <p:nvPicPr>
                      <p:cNvPr id="897031" name="Object 7">
                        <a:extLst>
                          <a:ext uri="{FF2B5EF4-FFF2-40B4-BE49-F238E27FC236}">
                            <a16:creationId xmlns:a16="http://schemas.microsoft.com/office/drawing/2014/main" id="{ED19FD7E-35EA-F543-B883-FE28FF139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5516564"/>
                        <a:ext cx="27352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7032" name="Group 8">
            <a:extLst>
              <a:ext uri="{FF2B5EF4-FFF2-40B4-BE49-F238E27FC236}">
                <a16:creationId xmlns:a16="http://schemas.microsoft.com/office/drawing/2014/main" id="{B5F3BB63-62DF-FB45-A1C8-9DD8750405ED}"/>
              </a:ext>
            </a:extLst>
          </p:cNvPr>
          <p:cNvGrpSpPr>
            <a:grpSpLocks/>
          </p:cNvGrpSpPr>
          <p:nvPr/>
        </p:nvGrpSpPr>
        <p:grpSpPr bwMode="auto">
          <a:xfrm>
            <a:off x="3614739" y="1341439"/>
            <a:ext cx="4137025" cy="2193925"/>
            <a:chOff x="291" y="346"/>
            <a:chExt cx="1905" cy="1537"/>
          </a:xfrm>
        </p:grpSpPr>
        <p:grpSp>
          <p:nvGrpSpPr>
            <p:cNvPr id="897033" name="Group 9">
              <a:extLst>
                <a:ext uri="{FF2B5EF4-FFF2-40B4-BE49-F238E27FC236}">
                  <a16:creationId xmlns:a16="http://schemas.microsoft.com/office/drawing/2014/main" id="{3A8575FC-002E-FD41-9B2E-F7DD91888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" y="436"/>
              <a:ext cx="1815" cy="1447"/>
              <a:chOff x="249" y="783"/>
              <a:chExt cx="1815" cy="1393"/>
            </a:xfrm>
          </p:grpSpPr>
          <p:sp>
            <p:nvSpPr>
              <p:cNvPr id="897034" name="Line 10">
                <a:extLst>
                  <a:ext uri="{FF2B5EF4-FFF2-40B4-BE49-F238E27FC236}">
                    <a16:creationId xmlns:a16="http://schemas.microsoft.com/office/drawing/2014/main" id="{5AF0496F-578D-1748-8B6A-996320626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2" y="783"/>
                <a:ext cx="0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897035" name="Group 11">
                <a:extLst>
                  <a:ext uri="{FF2B5EF4-FFF2-40B4-BE49-F238E27FC236}">
                    <a16:creationId xmlns:a16="http://schemas.microsoft.com/office/drawing/2014/main" id="{609652CE-F6B1-7D4B-B692-22CE78EB99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" y="902"/>
                <a:ext cx="1815" cy="1274"/>
                <a:chOff x="249" y="902"/>
                <a:chExt cx="1815" cy="1274"/>
              </a:xfrm>
            </p:grpSpPr>
            <p:sp>
              <p:nvSpPr>
                <p:cNvPr id="897036" name="Text Box 12">
                  <a:extLst>
                    <a:ext uri="{FF2B5EF4-FFF2-40B4-BE49-F238E27FC236}">
                      <a16:creationId xmlns:a16="http://schemas.microsoft.com/office/drawing/2014/main" id="{CEB7B1D8-286B-8946-B519-F6E85F7F5C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" y="1570"/>
                  <a:ext cx="280" cy="2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SzPct val="90000"/>
                  </a:pPr>
                  <a:r>
                    <a:rPr lang="en-US" altLang="zh-CN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100</a:t>
                  </a:r>
                </a:p>
              </p:txBody>
            </p:sp>
            <p:sp>
              <p:nvSpPr>
                <p:cNvPr id="897037" name="Text Box 13">
                  <a:extLst>
                    <a:ext uri="{FF2B5EF4-FFF2-40B4-BE49-F238E27FC236}">
                      <a16:creationId xmlns:a16="http://schemas.microsoft.com/office/drawing/2014/main" id="{4887C600-6575-5644-B423-14C7E7B0D1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2" y="1929"/>
                  <a:ext cx="215" cy="2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SzPct val="90000"/>
                  </a:pPr>
                  <a:r>
                    <a:rPr lang="en-US" altLang="zh-CN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10</a:t>
                  </a:r>
                </a:p>
              </p:txBody>
            </p:sp>
            <p:sp>
              <p:nvSpPr>
                <p:cNvPr id="897038" name="Text Box 14">
                  <a:extLst>
                    <a:ext uri="{FF2B5EF4-FFF2-40B4-BE49-F238E27FC236}">
                      <a16:creationId xmlns:a16="http://schemas.microsoft.com/office/drawing/2014/main" id="{E8C275BC-BE11-4044-966D-E8BC92A042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6" y="1917"/>
                  <a:ext cx="215" cy="2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SzPct val="90000"/>
                  </a:pPr>
                  <a:r>
                    <a:rPr lang="en-US" altLang="zh-CN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30</a:t>
                  </a:r>
                </a:p>
              </p:txBody>
            </p:sp>
            <p:sp>
              <p:nvSpPr>
                <p:cNvPr id="897039" name="Line 15">
                  <a:extLst>
                    <a:ext uri="{FF2B5EF4-FFF2-40B4-BE49-F238E27FC236}">
                      <a16:creationId xmlns:a16="http://schemas.microsoft.com/office/drawing/2014/main" id="{78C139E7-E9F3-A843-B95C-26E9D2B095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9" y="1781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7040" name="Line 16">
                  <a:extLst>
                    <a:ext uri="{FF2B5EF4-FFF2-40B4-BE49-F238E27FC236}">
                      <a16:creationId xmlns:a16="http://schemas.microsoft.com/office/drawing/2014/main" id="{EFEA9F04-7B9D-C04E-8868-5B74FA210E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2" y="1735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7041" name="Line 17">
                  <a:extLst>
                    <a:ext uri="{FF2B5EF4-FFF2-40B4-BE49-F238E27FC236}">
                      <a16:creationId xmlns:a16="http://schemas.microsoft.com/office/drawing/2014/main" id="{F79F4D43-8DC6-354B-94B5-BE5106473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2" y="1010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7042" name="Text Box 18">
                  <a:extLst>
                    <a:ext uri="{FF2B5EF4-FFF2-40B4-BE49-F238E27FC236}">
                      <a16:creationId xmlns:a16="http://schemas.microsoft.com/office/drawing/2014/main" id="{B6DC25A0-BC73-DA4E-9094-5AE8F8D471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" y="902"/>
                  <a:ext cx="345" cy="2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marL="609600" indent="-6096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SzPct val="90000"/>
                  </a:pPr>
                  <a:r>
                    <a:rPr lang="en-US" altLang="zh-CN" sz="2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4100</a:t>
                  </a:r>
                </a:p>
              </p:txBody>
            </p:sp>
            <p:sp>
              <p:nvSpPr>
                <p:cNvPr id="897043" name="Freeform 19">
                  <a:extLst>
                    <a:ext uri="{FF2B5EF4-FFF2-40B4-BE49-F238E27FC236}">
                      <a16:creationId xmlns:a16="http://schemas.microsoft.com/office/drawing/2014/main" id="{6110A120-97D9-9545-AC32-A16253DD0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" y="1305"/>
                  <a:ext cx="1367" cy="249"/>
                </a:xfrm>
                <a:custGeom>
                  <a:avLst/>
                  <a:gdLst>
                    <a:gd name="T0" fmla="*/ 0 w 1367"/>
                    <a:gd name="T1" fmla="*/ 771 h 808"/>
                    <a:gd name="T2" fmla="*/ 45 w 1367"/>
                    <a:gd name="T3" fmla="*/ 680 h 808"/>
                    <a:gd name="T4" fmla="*/ 272 w 1367"/>
                    <a:gd name="T5" fmla="*/ 0 h 808"/>
                    <a:gd name="T6" fmla="*/ 725 w 1367"/>
                    <a:gd name="T7" fmla="*/ 680 h 808"/>
                    <a:gd name="T8" fmla="*/ 1183 w 1367"/>
                    <a:gd name="T9" fmla="*/ 126 h 808"/>
                    <a:gd name="T10" fmla="*/ 1367 w 1367"/>
                    <a:gd name="T11" fmla="*/ 72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67" h="808">
                      <a:moveTo>
                        <a:pt x="0" y="771"/>
                      </a:moveTo>
                      <a:cubicBezTo>
                        <a:pt x="0" y="789"/>
                        <a:pt x="0" y="808"/>
                        <a:pt x="45" y="680"/>
                      </a:cubicBezTo>
                      <a:cubicBezTo>
                        <a:pt x="90" y="552"/>
                        <a:pt x="159" y="0"/>
                        <a:pt x="272" y="0"/>
                      </a:cubicBezTo>
                      <a:cubicBezTo>
                        <a:pt x="385" y="0"/>
                        <a:pt x="573" y="659"/>
                        <a:pt x="725" y="680"/>
                      </a:cubicBezTo>
                      <a:cubicBezTo>
                        <a:pt x="877" y="701"/>
                        <a:pt x="1076" y="227"/>
                        <a:pt x="1183" y="126"/>
                      </a:cubicBezTo>
                      <a:cubicBezTo>
                        <a:pt x="1290" y="25"/>
                        <a:pt x="1329" y="83"/>
                        <a:pt x="1367" y="7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7044" name="Line 20">
                  <a:extLst>
                    <a:ext uri="{FF2B5EF4-FFF2-40B4-BE49-F238E27FC236}">
                      <a16:creationId xmlns:a16="http://schemas.microsoft.com/office/drawing/2014/main" id="{0D03B1A5-537C-BF45-AF81-8861CE7EA9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1752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7045" name="Line 21">
                  <a:extLst>
                    <a:ext uri="{FF2B5EF4-FFF2-40B4-BE49-F238E27FC236}">
                      <a16:creationId xmlns:a16="http://schemas.microsoft.com/office/drawing/2014/main" id="{345587D4-D452-8B4C-B57E-1DAF6F337E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2" y="1842"/>
                  <a:ext cx="14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897046" name="Object 22">
              <a:extLst>
                <a:ext uri="{FF2B5EF4-FFF2-40B4-BE49-F238E27FC236}">
                  <a16:creationId xmlns:a16="http://schemas.microsoft.com/office/drawing/2014/main" id="{7F7621DD-EFB8-2D40-B292-9EBC50C34E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" y="1616"/>
            <a:ext cx="18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57" name="公式" r:id="rId11" imgW="2921000" imgH="3213100" progId="Equation.3">
                    <p:embed/>
                  </p:oleObj>
                </mc:Choice>
                <mc:Fallback>
                  <p:oleObj name="公式" r:id="rId11" imgW="2921000" imgH="3213100" progId="Equation.3">
                    <p:embed/>
                    <p:pic>
                      <p:nvPicPr>
                        <p:cNvPr id="897046" name="Object 22">
                          <a:extLst>
                            <a:ext uri="{FF2B5EF4-FFF2-40B4-BE49-F238E27FC236}">
                              <a16:creationId xmlns:a16="http://schemas.microsoft.com/office/drawing/2014/main" id="{7F7621DD-EFB8-2D40-B292-9EBC50C34E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1616"/>
                          <a:ext cx="181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7047" name="Object 23">
              <a:extLst>
                <a:ext uri="{FF2B5EF4-FFF2-40B4-BE49-F238E27FC236}">
                  <a16:creationId xmlns:a16="http://schemas.microsoft.com/office/drawing/2014/main" id="{C405FBD9-6819-3D46-8AAB-9C5DABF528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7" y="346"/>
            <a:ext cx="27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58" name="公式" r:id="rId13" imgW="7899400" imgH="4686300" progId="Equation.3">
                    <p:embed/>
                  </p:oleObj>
                </mc:Choice>
                <mc:Fallback>
                  <p:oleObj name="公式" r:id="rId13" imgW="7899400" imgH="4686300" progId="Equation.3">
                    <p:embed/>
                    <p:pic>
                      <p:nvPicPr>
                        <p:cNvPr id="897047" name="Object 23">
                          <a:extLst>
                            <a:ext uri="{FF2B5EF4-FFF2-40B4-BE49-F238E27FC236}">
                              <a16:creationId xmlns:a16="http://schemas.microsoft.com/office/drawing/2014/main" id="{C405FBD9-6819-3D46-8AAB-9C5DABF528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" y="346"/>
                          <a:ext cx="273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77BCA-7879-4545-AF5B-66C3614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188B-1F42-714A-A511-2DDBFAB66423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898050" name="Rectangle 2">
            <a:extLst>
              <a:ext uri="{FF2B5EF4-FFF2-40B4-BE49-F238E27FC236}">
                <a16:creationId xmlns:a16="http://schemas.microsoft.com/office/drawing/2014/main" id="{556187D0-22CD-E744-86DB-F8AD2A81C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zh-CN" altLang="en-US" b="1"/>
              <a:t>步骤：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产生初始种群</a:t>
            </a:r>
            <a:r>
              <a:rPr lang="en-US" altLang="zh-CN"/>
              <a:t>NG=10,t=0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判断停止准则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计算适值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用旋轮法正比选择</a:t>
            </a:r>
          </a:p>
          <a:p>
            <a:pPr marL="609600" indent="-609600">
              <a:lnSpc>
                <a:spcPct val="140000"/>
              </a:lnSpc>
              <a:buNone/>
            </a:pPr>
            <a:endParaRPr lang="en-US" altLang="zh-CN"/>
          </a:p>
        </p:txBody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F7EFB1AB-1273-E442-8CD8-436B263E1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计算举例（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灯片编号占位符 5">
            <a:extLst>
              <a:ext uri="{FF2B5EF4-FFF2-40B4-BE49-F238E27FC236}">
                <a16:creationId xmlns:a16="http://schemas.microsoft.com/office/drawing/2014/main" id="{DF7B8A49-C242-754C-BDB1-B000715C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1608-6D38-5540-9829-9C37CB6BF128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25F23F1E-5605-8D4B-A91B-2595E3477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arabicPeriod" startAt="3"/>
            </a:pPr>
            <a:r>
              <a:rPr lang="zh-CN" altLang="en-US" b="1"/>
              <a:t>计算生成的列表：</a:t>
            </a:r>
          </a:p>
          <a:p>
            <a:pPr marL="609600" indent="-609600">
              <a:lnSpc>
                <a:spcPct val="140000"/>
              </a:lnSpc>
              <a:buNone/>
            </a:pPr>
            <a:endParaRPr lang="en-US" altLang="zh-CN"/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C76556A6-B6A0-AE44-B064-4E3064C81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计算举例（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899076" name="Rectangle 4">
            <a:extLst>
              <a:ext uri="{FF2B5EF4-FFF2-40B4-BE49-F238E27FC236}">
                <a16:creationId xmlns:a16="http://schemas.microsoft.com/office/drawing/2014/main" id="{50984028-3288-5D4E-A767-61DB3348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2133600"/>
            <a:ext cx="8659812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</a:rPr>
              <a:t>表</a:t>
            </a:r>
            <a:r>
              <a:rPr lang="en-US" altLang="zh-CN" sz="2400">
                <a:solidFill>
                  <a:schemeClr val="tx1"/>
                </a:solidFill>
              </a:rPr>
              <a:t>1                                                   </a:t>
            </a:r>
            <a:r>
              <a:rPr lang="zh-CN" altLang="en-US" sz="2400">
                <a:solidFill>
                  <a:schemeClr val="tx1"/>
                </a:solidFill>
              </a:rPr>
              <a:t>表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899077" name="Group 5">
            <a:extLst>
              <a:ext uri="{FF2B5EF4-FFF2-40B4-BE49-F238E27FC236}">
                <a16:creationId xmlns:a16="http://schemas.microsoft.com/office/drawing/2014/main" id="{9B105636-F8BB-474F-A75B-E50383322A17}"/>
              </a:ext>
            </a:extLst>
          </p:cNvPr>
          <p:cNvGraphicFramePr>
            <a:graphicFrameLocks noGrp="1"/>
          </p:cNvGraphicFramePr>
          <p:nvPr/>
        </p:nvGraphicFramePr>
        <p:xfrm>
          <a:off x="1703389" y="2566989"/>
          <a:ext cx="8713787" cy="3959225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282475409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385743883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1860610369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919224234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4051349454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07384518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4099994745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174307521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3049254050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3034026456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1241730935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413370741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934463342"/>
                    </a:ext>
                  </a:extLst>
                </a:gridCol>
              </a:tblGrid>
              <a:tr h="12446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  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914400" indent="-457200"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295400" indent="-381000"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719263" indent="-342900"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241550" indent="-342900"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6987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1559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6131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07035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叉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子  串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  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184856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55784"/>
                  </a:ext>
                </a:extLst>
              </a:tr>
              <a:tr h="46355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08551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24182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327816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2804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225739"/>
                  </a:ext>
                </a:extLst>
              </a:tr>
              <a:tr h="463550">
                <a:tc gridSpan="6"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>
                        <a:buClr>
                          <a:schemeClr val="hlink"/>
                        </a:buClr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2"/>
                        </a:buClr>
                        <a:buSzPct val="5000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folHlink"/>
                        </a:buClr>
                        <a:buSzPct val="5000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94844"/>
                  </a:ext>
                </a:extLst>
              </a:tr>
            </a:tbl>
          </a:graphicData>
        </a:graphic>
      </p:graphicFrame>
      <p:grpSp>
        <p:nvGrpSpPr>
          <p:cNvPr id="899185" name="Group 113">
            <a:extLst>
              <a:ext uri="{FF2B5EF4-FFF2-40B4-BE49-F238E27FC236}">
                <a16:creationId xmlns:a16="http://schemas.microsoft.com/office/drawing/2014/main" id="{33834D1C-FC60-9D42-B50B-3124573CF9BC}"/>
              </a:ext>
            </a:extLst>
          </p:cNvPr>
          <p:cNvGrpSpPr>
            <a:grpSpLocks/>
          </p:cNvGrpSpPr>
          <p:nvPr/>
        </p:nvGrpSpPr>
        <p:grpSpPr bwMode="auto">
          <a:xfrm>
            <a:off x="1782764" y="2854325"/>
            <a:ext cx="8410575" cy="649288"/>
            <a:chOff x="278" y="1843"/>
            <a:chExt cx="5034" cy="409"/>
          </a:xfrm>
        </p:grpSpPr>
        <p:graphicFrame>
          <p:nvGraphicFramePr>
            <p:cNvPr id="899186" name="Object 114">
              <a:extLst>
                <a:ext uri="{FF2B5EF4-FFF2-40B4-BE49-F238E27FC236}">
                  <a16:creationId xmlns:a16="http://schemas.microsoft.com/office/drawing/2014/main" id="{DDF54868-E074-624C-A97F-8AA00F0D92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" y="1933"/>
            <a:ext cx="17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1" name="公式" r:id="rId3" imgW="2921000" imgH="4394200" progId="Equation.3">
                    <p:embed/>
                  </p:oleObj>
                </mc:Choice>
                <mc:Fallback>
                  <p:oleObj name="公式" r:id="rId3" imgW="2921000" imgH="4394200" progId="Equation.3">
                    <p:embed/>
                    <p:pic>
                      <p:nvPicPr>
                        <p:cNvPr id="899186" name="Object 114">
                          <a:extLst>
                            <a:ext uri="{FF2B5EF4-FFF2-40B4-BE49-F238E27FC236}">
                              <a16:creationId xmlns:a16="http://schemas.microsoft.com/office/drawing/2014/main" id="{DDF54868-E074-624C-A97F-8AA00F0D92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" y="1933"/>
                          <a:ext cx="17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9187" name="Object 115">
              <a:extLst>
                <a:ext uri="{FF2B5EF4-FFF2-40B4-BE49-F238E27FC236}">
                  <a16:creationId xmlns:a16="http://schemas.microsoft.com/office/drawing/2014/main" id="{D472CCFD-13A9-184C-A34A-4E28A05330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9" y="1843"/>
            <a:ext cx="278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2" name="公式" r:id="rId5" imgW="4102100" imgH="5562600" progId="Equation.3">
                    <p:embed/>
                  </p:oleObj>
                </mc:Choice>
                <mc:Fallback>
                  <p:oleObj name="公式" r:id="rId5" imgW="4102100" imgH="5562600" progId="Equation.3">
                    <p:embed/>
                    <p:pic>
                      <p:nvPicPr>
                        <p:cNvPr id="899187" name="Object 115">
                          <a:extLst>
                            <a:ext uri="{FF2B5EF4-FFF2-40B4-BE49-F238E27FC236}">
                              <a16:creationId xmlns:a16="http://schemas.microsoft.com/office/drawing/2014/main" id="{D472CCFD-13A9-184C-A34A-4E28A05330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1843"/>
                          <a:ext cx="278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9188" name="Object 116">
              <a:extLst>
                <a:ext uri="{FF2B5EF4-FFF2-40B4-BE49-F238E27FC236}">
                  <a16:creationId xmlns:a16="http://schemas.microsoft.com/office/drawing/2014/main" id="{91A84B66-0CD5-1B44-B71E-53F479FB9A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7" y="1888"/>
            <a:ext cx="26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3" name="公式" r:id="rId7" imgW="4102100" imgH="5562600" progId="Equation.3">
                    <p:embed/>
                  </p:oleObj>
                </mc:Choice>
                <mc:Fallback>
                  <p:oleObj name="公式" r:id="rId7" imgW="4102100" imgH="5562600" progId="Equation.3">
                    <p:embed/>
                    <p:pic>
                      <p:nvPicPr>
                        <p:cNvPr id="899188" name="Object 116">
                          <a:extLst>
                            <a:ext uri="{FF2B5EF4-FFF2-40B4-BE49-F238E27FC236}">
                              <a16:creationId xmlns:a16="http://schemas.microsoft.com/office/drawing/2014/main" id="{91A84B66-0CD5-1B44-B71E-53F479FB9A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" y="1888"/>
                          <a:ext cx="26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9189" name="Object 117">
              <a:extLst>
                <a:ext uri="{FF2B5EF4-FFF2-40B4-BE49-F238E27FC236}">
                  <a16:creationId xmlns:a16="http://schemas.microsoft.com/office/drawing/2014/main" id="{DD75948C-0CBD-384E-AFAB-00CB81C6D3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1" y="1878"/>
            <a:ext cx="36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4" name="公式" r:id="rId9" imgW="6146800" imgH="5562600" progId="Equation.3">
                    <p:embed/>
                  </p:oleObj>
                </mc:Choice>
                <mc:Fallback>
                  <p:oleObj name="公式" r:id="rId9" imgW="6146800" imgH="5562600" progId="Equation.3">
                    <p:embed/>
                    <p:pic>
                      <p:nvPicPr>
                        <p:cNvPr id="899189" name="Object 117">
                          <a:extLst>
                            <a:ext uri="{FF2B5EF4-FFF2-40B4-BE49-F238E27FC236}">
                              <a16:creationId xmlns:a16="http://schemas.microsoft.com/office/drawing/2014/main" id="{DD75948C-0CBD-384E-AFAB-00CB81C6D3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1878"/>
                          <a:ext cx="36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9190" name="Object 118">
              <a:extLst>
                <a:ext uri="{FF2B5EF4-FFF2-40B4-BE49-F238E27FC236}">
                  <a16:creationId xmlns:a16="http://schemas.microsoft.com/office/drawing/2014/main" id="{66790BB1-27B3-084C-A6A2-72B7D81CE7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3" y="1888"/>
            <a:ext cx="24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5" name="公式" r:id="rId11" imgW="3797300" imgH="4978400" progId="Equation.3">
                    <p:embed/>
                  </p:oleObj>
                </mc:Choice>
                <mc:Fallback>
                  <p:oleObj name="公式" r:id="rId11" imgW="3797300" imgH="4978400" progId="Equation.3">
                    <p:embed/>
                    <p:pic>
                      <p:nvPicPr>
                        <p:cNvPr id="899190" name="Object 118">
                          <a:extLst>
                            <a:ext uri="{FF2B5EF4-FFF2-40B4-BE49-F238E27FC236}">
                              <a16:creationId xmlns:a16="http://schemas.microsoft.com/office/drawing/2014/main" id="{66790BB1-27B3-084C-A6A2-72B7D81CE7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1888"/>
                          <a:ext cx="24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9191" name="Object 119">
              <a:extLst>
                <a:ext uri="{FF2B5EF4-FFF2-40B4-BE49-F238E27FC236}">
                  <a16:creationId xmlns:a16="http://schemas.microsoft.com/office/drawing/2014/main" id="{4E1E5FE5-4049-9D4B-B8F5-E72C9F2255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1" y="1888"/>
            <a:ext cx="26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6" name="公式" r:id="rId13" imgW="4102100" imgH="4978400" progId="Equation.3">
                    <p:embed/>
                  </p:oleObj>
                </mc:Choice>
                <mc:Fallback>
                  <p:oleObj name="公式" r:id="rId13" imgW="4102100" imgH="4978400" progId="Equation.3">
                    <p:embed/>
                    <p:pic>
                      <p:nvPicPr>
                        <p:cNvPr id="899191" name="Object 119">
                          <a:extLst>
                            <a:ext uri="{FF2B5EF4-FFF2-40B4-BE49-F238E27FC236}">
                              <a16:creationId xmlns:a16="http://schemas.microsoft.com/office/drawing/2014/main" id="{4E1E5FE5-4049-9D4B-B8F5-E72C9F2255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1" y="1888"/>
                          <a:ext cx="26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9192" name="Object 120">
              <a:extLst>
                <a:ext uri="{FF2B5EF4-FFF2-40B4-BE49-F238E27FC236}">
                  <a16:creationId xmlns:a16="http://schemas.microsoft.com/office/drawing/2014/main" id="{D21762FD-EB74-C34A-B39A-41E24FD2D3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0" y="1888"/>
            <a:ext cx="26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7" name="公式" r:id="rId15" imgW="4102100" imgH="5562600" progId="Equation.3">
                    <p:embed/>
                  </p:oleObj>
                </mc:Choice>
                <mc:Fallback>
                  <p:oleObj name="公式" r:id="rId15" imgW="4102100" imgH="5562600" progId="Equation.3">
                    <p:embed/>
                    <p:pic>
                      <p:nvPicPr>
                        <p:cNvPr id="899192" name="Object 120">
                          <a:extLst>
                            <a:ext uri="{FF2B5EF4-FFF2-40B4-BE49-F238E27FC236}">
                              <a16:creationId xmlns:a16="http://schemas.microsoft.com/office/drawing/2014/main" id="{D21762FD-EB74-C34A-B39A-41E24FD2D3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1888"/>
                          <a:ext cx="26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9193" name="Object 121">
              <a:extLst>
                <a:ext uri="{FF2B5EF4-FFF2-40B4-BE49-F238E27FC236}">
                  <a16:creationId xmlns:a16="http://schemas.microsoft.com/office/drawing/2014/main" id="{4B4CB099-1015-7840-AB0A-B5EB8A2596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2" y="1888"/>
            <a:ext cx="36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8" name="公式" r:id="rId16" imgW="9359900" imgH="5562600" progId="Equation.3">
                    <p:embed/>
                  </p:oleObj>
                </mc:Choice>
                <mc:Fallback>
                  <p:oleObj name="公式" r:id="rId16" imgW="9359900" imgH="5562600" progId="Equation.3">
                    <p:embed/>
                    <p:pic>
                      <p:nvPicPr>
                        <p:cNvPr id="899193" name="Object 121">
                          <a:extLst>
                            <a:ext uri="{FF2B5EF4-FFF2-40B4-BE49-F238E27FC236}">
                              <a16:creationId xmlns:a16="http://schemas.microsoft.com/office/drawing/2014/main" id="{4B4CB099-1015-7840-AB0A-B5EB8A2596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2" y="1888"/>
                          <a:ext cx="36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9194" name="Object 122">
              <a:extLst>
                <a:ext uri="{FF2B5EF4-FFF2-40B4-BE49-F238E27FC236}">
                  <a16:creationId xmlns:a16="http://schemas.microsoft.com/office/drawing/2014/main" id="{6B6C4B13-7CD1-204B-8227-CA6E250B57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7" y="1933"/>
            <a:ext cx="29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09" name="公式" r:id="rId18" imgW="9359900" imgH="5562600" progId="Equation.3">
                    <p:embed/>
                  </p:oleObj>
                </mc:Choice>
                <mc:Fallback>
                  <p:oleObj name="公式" r:id="rId18" imgW="9359900" imgH="5562600" progId="Equation.3">
                    <p:embed/>
                    <p:pic>
                      <p:nvPicPr>
                        <p:cNvPr id="899194" name="Object 122">
                          <a:extLst>
                            <a:ext uri="{FF2B5EF4-FFF2-40B4-BE49-F238E27FC236}">
                              <a16:creationId xmlns:a16="http://schemas.microsoft.com/office/drawing/2014/main" id="{6B6C4B13-7CD1-204B-8227-CA6E250B57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1933"/>
                          <a:ext cx="295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9195" name="Object 123">
            <a:extLst>
              <a:ext uri="{FF2B5EF4-FFF2-40B4-BE49-F238E27FC236}">
                <a16:creationId xmlns:a16="http://schemas.microsoft.com/office/drawing/2014/main" id="{AE9EB80F-CCE6-8642-86DC-510257251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6" y="6021389"/>
          <a:ext cx="46402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0" name="公式" r:id="rId19" imgW="76949300" imgH="8191500" progId="Equation.3">
                  <p:embed/>
                </p:oleObj>
              </mc:Choice>
              <mc:Fallback>
                <p:oleObj name="公式" r:id="rId19" imgW="76949300" imgH="8191500" progId="Equation.3">
                  <p:embed/>
                  <p:pic>
                    <p:nvPicPr>
                      <p:cNvPr id="899195" name="Object 123">
                        <a:extLst>
                          <a:ext uri="{FF2B5EF4-FFF2-40B4-BE49-F238E27FC236}">
                            <a16:creationId xmlns:a16="http://schemas.microsoft.com/office/drawing/2014/main" id="{AE9EB80F-CCE6-8642-86DC-510257251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6" y="6021389"/>
                        <a:ext cx="46402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196" name="Object 124">
            <a:extLst>
              <a:ext uri="{FF2B5EF4-FFF2-40B4-BE49-F238E27FC236}">
                <a16:creationId xmlns:a16="http://schemas.microsoft.com/office/drawing/2014/main" id="{66542FBD-B1E3-1942-AD04-E2CDEC120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25" y="6103939"/>
          <a:ext cx="31130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1" name="公式" r:id="rId21" imgW="29552900" imgH="4978400" progId="Equation.3">
                  <p:embed/>
                </p:oleObj>
              </mc:Choice>
              <mc:Fallback>
                <p:oleObj name="公式" r:id="rId21" imgW="29552900" imgH="4978400" progId="Equation.3">
                  <p:embed/>
                  <p:pic>
                    <p:nvPicPr>
                      <p:cNvPr id="899196" name="Object 124">
                        <a:extLst>
                          <a:ext uri="{FF2B5EF4-FFF2-40B4-BE49-F238E27FC236}">
                            <a16:creationId xmlns:a16="http://schemas.microsoft.com/office/drawing/2014/main" id="{66542FBD-B1E3-1942-AD04-E2CDEC120E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6103939"/>
                        <a:ext cx="31130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57357422-F7C1-554F-9DD6-C46A2D6F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C46B-8E71-0740-BE8D-81ACE4E49B9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900098" name="Rectangle 2">
            <a:extLst>
              <a:ext uri="{FF2B5EF4-FFF2-40B4-BE49-F238E27FC236}">
                <a16:creationId xmlns:a16="http://schemas.microsoft.com/office/drawing/2014/main" id="{70CBD8E2-B3E4-EF4D-AAFF-F923BEAFA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arabicPeriod" startAt="4"/>
            </a:pPr>
            <a:r>
              <a:rPr lang="zh-CN" altLang="en-US" b="1"/>
              <a:t>观察</a:t>
            </a:r>
            <a:r>
              <a:rPr lang="zh-CN" altLang="en-US" b="1">
                <a:sym typeface="Wingdings" pitchFamily="2" charset="2"/>
              </a:rPr>
              <a:t>结果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⑴	</a:t>
            </a:r>
            <a:r>
              <a:rPr lang="zh-CN" altLang="en-US" b="1">
                <a:sym typeface="Wingdings" pitchFamily="2" charset="2"/>
              </a:rPr>
              <a:t>整个种群在改善   ：</a:t>
            </a:r>
            <a:r>
              <a:rPr lang="en-US" altLang="zh-CN" b="1">
                <a:sym typeface="Wingdings" pitchFamily="2" charset="2"/>
              </a:rPr>
              <a:t>2325     2992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b="1"/>
              <a:t>⑵	</a:t>
            </a:r>
            <a:r>
              <a:rPr lang="zh-CN" altLang="en-US" b="1">
                <a:sym typeface="Wingdings" pitchFamily="2" charset="2"/>
              </a:rPr>
              <a:t>模板    </a:t>
            </a:r>
            <a:r>
              <a:rPr lang="en-US" altLang="zh-CN" b="1">
                <a:sym typeface="Wingdings" pitchFamily="2" charset="2"/>
              </a:rPr>
              <a:t>0</a:t>
            </a:r>
            <a:r>
              <a:rPr lang="ar-SA" altLang="zh-CN" b="1">
                <a:sym typeface="Wingdings" pitchFamily="2" charset="2"/>
              </a:rPr>
              <a:t>٭٭٭٭</a:t>
            </a:r>
            <a:r>
              <a:rPr lang="zh-CN" altLang="en-US" b="1">
                <a:sym typeface="Wingdings" pitchFamily="2" charset="2"/>
              </a:rPr>
              <a:t>较好，而    </a:t>
            </a:r>
            <a:r>
              <a:rPr lang="en-US" altLang="zh-CN" b="1">
                <a:sym typeface="Wingdings" pitchFamily="2" charset="2"/>
              </a:rPr>
              <a:t>1 </a:t>
            </a:r>
            <a:r>
              <a:rPr lang="ar-SA" altLang="zh-CN" b="1">
                <a:sym typeface="Wingdings" pitchFamily="2" charset="2"/>
              </a:rPr>
              <a:t>٭٭٭٭</a:t>
            </a:r>
            <a:r>
              <a:rPr lang="zh-CN" altLang="en-US" b="1">
                <a:sym typeface="Wingdings" pitchFamily="2" charset="2"/>
              </a:rPr>
              <a:t>较差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⑶	</a:t>
            </a:r>
            <a:r>
              <a:rPr lang="zh-CN" altLang="en-US" b="1">
                <a:sym typeface="Wingdings" pitchFamily="2" charset="2"/>
              </a:rPr>
              <a:t>“好坏”数量的变化    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>
                <a:sym typeface="Wingdings" pitchFamily="2" charset="2"/>
              </a:rPr>
              <a:t>		：</a:t>
            </a:r>
            <a:r>
              <a:rPr lang="en-US" altLang="zh-CN" b="1">
                <a:sym typeface="Wingdings" pitchFamily="2" charset="2"/>
              </a:rPr>
              <a:t>2    3  </a:t>
            </a:r>
            <a:r>
              <a:rPr lang="zh-CN" altLang="en-US" b="1">
                <a:sym typeface="Wingdings" pitchFamily="2" charset="2"/>
              </a:rPr>
              <a:t>；    ：</a:t>
            </a:r>
            <a:r>
              <a:rPr lang="en-US" altLang="zh-CN" b="1">
                <a:sym typeface="Wingdings" pitchFamily="2" charset="2"/>
              </a:rPr>
              <a:t>3    2</a:t>
            </a:r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D3AF3288-CDAE-2C4F-A956-8E66F23E7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计算举例（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00100" name="Object 4">
            <a:extLst>
              <a:ext uri="{FF2B5EF4-FFF2-40B4-BE49-F238E27FC236}">
                <a16:creationId xmlns:a16="http://schemas.microsoft.com/office/drawing/2014/main" id="{9B8D513B-934B-414D-B572-D99E9192F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6214" y="2060576"/>
          <a:ext cx="4794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5" name="公式" r:id="rId3" imgW="3505200" imgH="5270500" progId="Equation.3">
                  <p:embed/>
                </p:oleObj>
              </mc:Choice>
              <mc:Fallback>
                <p:oleObj name="公式" r:id="rId3" imgW="3505200" imgH="5270500" progId="Equation.3">
                  <p:embed/>
                  <p:pic>
                    <p:nvPicPr>
                      <p:cNvPr id="900100" name="Object 4">
                        <a:extLst>
                          <a:ext uri="{FF2B5EF4-FFF2-40B4-BE49-F238E27FC236}">
                            <a16:creationId xmlns:a16="http://schemas.microsoft.com/office/drawing/2014/main" id="{9B8D513B-934B-414D-B572-D99E9192F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4" y="2060576"/>
                        <a:ext cx="4794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01" name="Line 5">
            <a:extLst>
              <a:ext uri="{FF2B5EF4-FFF2-40B4-BE49-F238E27FC236}">
                <a16:creationId xmlns:a16="http://schemas.microsoft.com/office/drawing/2014/main" id="{FDC50567-3A8E-8140-A4E7-58881260D1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4063" y="2349501"/>
            <a:ext cx="3603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0102" name="Object 6">
            <a:extLst>
              <a:ext uri="{FF2B5EF4-FFF2-40B4-BE49-F238E27FC236}">
                <a16:creationId xmlns:a16="http://schemas.microsoft.com/office/drawing/2014/main" id="{1C5C899A-588C-6842-BA34-FB96AA623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676" y="2781301"/>
          <a:ext cx="5508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6" name="公式" r:id="rId5" imgW="3797300" imgH="4978400" progId="Equation.3">
                  <p:embed/>
                </p:oleObj>
              </mc:Choice>
              <mc:Fallback>
                <p:oleObj name="公式" r:id="rId5" imgW="3797300" imgH="4978400" progId="Equation.3">
                  <p:embed/>
                  <p:pic>
                    <p:nvPicPr>
                      <p:cNvPr id="900102" name="Object 6">
                        <a:extLst>
                          <a:ext uri="{FF2B5EF4-FFF2-40B4-BE49-F238E27FC236}">
                            <a16:creationId xmlns:a16="http://schemas.microsoft.com/office/drawing/2014/main" id="{1C5C899A-588C-6842-BA34-FB96AA623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6" y="2781301"/>
                        <a:ext cx="5508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103" name="Object 7">
            <a:extLst>
              <a:ext uri="{FF2B5EF4-FFF2-40B4-BE49-F238E27FC236}">
                <a16:creationId xmlns:a16="http://schemas.microsoft.com/office/drawing/2014/main" id="{ABA70576-AC44-2146-B825-D3CE40C94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2075" y="2852739"/>
          <a:ext cx="4460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7" name="公式" r:id="rId7" imgW="4394200" imgH="4978400" progId="Equation.3">
                  <p:embed/>
                </p:oleObj>
              </mc:Choice>
              <mc:Fallback>
                <p:oleObj name="公式" r:id="rId7" imgW="4394200" imgH="4978400" progId="Equation.3">
                  <p:embed/>
                  <p:pic>
                    <p:nvPicPr>
                      <p:cNvPr id="900103" name="Object 7">
                        <a:extLst>
                          <a:ext uri="{FF2B5EF4-FFF2-40B4-BE49-F238E27FC236}">
                            <a16:creationId xmlns:a16="http://schemas.microsoft.com/office/drawing/2014/main" id="{ABA70576-AC44-2146-B825-D3CE40C94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2852739"/>
                        <a:ext cx="4460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104" name="Object 8">
            <a:extLst>
              <a:ext uri="{FF2B5EF4-FFF2-40B4-BE49-F238E27FC236}">
                <a16:creationId xmlns:a16="http://schemas.microsoft.com/office/drawing/2014/main" id="{E025BEB2-F04F-C740-A6A7-53DEE0889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1" y="4221164"/>
          <a:ext cx="4810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8" name="公式" r:id="rId9" imgW="3797300" imgH="4978400" progId="Equation.3">
                  <p:embed/>
                </p:oleObj>
              </mc:Choice>
              <mc:Fallback>
                <p:oleObj name="公式" r:id="rId9" imgW="3797300" imgH="4978400" progId="Equation.3">
                  <p:embed/>
                  <p:pic>
                    <p:nvPicPr>
                      <p:cNvPr id="900104" name="Object 8">
                        <a:extLst>
                          <a:ext uri="{FF2B5EF4-FFF2-40B4-BE49-F238E27FC236}">
                            <a16:creationId xmlns:a16="http://schemas.microsoft.com/office/drawing/2014/main" id="{E025BEB2-F04F-C740-A6A7-53DEE0889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1" y="4221164"/>
                        <a:ext cx="4810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05" name="Line 9">
            <a:extLst>
              <a:ext uri="{FF2B5EF4-FFF2-40B4-BE49-F238E27FC236}">
                <a16:creationId xmlns:a16="http://schemas.microsoft.com/office/drawing/2014/main" id="{C0AC2D36-0A0E-AD45-B5C8-742D09C664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440239"/>
            <a:ext cx="287338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0106" name="Object 10">
            <a:extLst>
              <a:ext uri="{FF2B5EF4-FFF2-40B4-BE49-F238E27FC236}">
                <a16:creationId xmlns:a16="http://schemas.microsoft.com/office/drawing/2014/main" id="{8DAEBF5F-65C9-EB47-9B53-71B215DA2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149726"/>
          <a:ext cx="508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9" name="公式" r:id="rId10" imgW="4394200" imgH="4978400" progId="Equation.3">
                  <p:embed/>
                </p:oleObj>
              </mc:Choice>
              <mc:Fallback>
                <p:oleObj name="公式" r:id="rId10" imgW="4394200" imgH="4978400" progId="Equation.3">
                  <p:embed/>
                  <p:pic>
                    <p:nvPicPr>
                      <p:cNvPr id="900106" name="Object 10">
                        <a:extLst>
                          <a:ext uri="{FF2B5EF4-FFF2-40B4-BE49-F238E27FC236}">
                            <a16:creationId xmlns:a16="http://schemas.microsoft.com/office/drawing/2014/main" id="{8DAEBF5F-65C9-EB47-9B53-71B215DA2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49726"/>
                        <a:ext cx="5080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07" name="Line 11">
            <a:extLst>
              <a:ext uri="{FF2B5EF4-FFF2-40B4-BE49-F238E27FC236}">
                <a16:creationId xmlns:a16="http://schemas.microsoft.com/office/drawing/2014/main" id="{8CFDE993-5101-F44D-8BD4-62D24EFBB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4365626"/>
            <a:ext cx="28733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AD4C7BC-F60C-3D46-9490-5F2482CC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F865-5600-6D4A-9D06-1DBA6A256B1E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901122" name="Rectangle 2">
            <a:extLst>
              <a:ext uri="{FF2B5EF4-FFF2-40B4-BE49-F238E27FC236}">
                <a16:creationId xmlns:a16="http://schemas.microsoft.com/office/drawing/2014/main" id="{7A949C6C-1309-814A-8603-56AFD87C3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结果</a:t>
            </a:r>
            <a:r>
              <a:rPr lang="en-US" altLang="zh-CN" b="1"/>
              <a:t>(3)</a:t>
            </a:r>
            <a:r>
              <a:rPr lang="zh-CN" altLang="en-US" b="1"/>
              <a:t>数量变化可由表</a:t>
            </a:r>
            <a:r>
              <a:rPr lang="en-US" altLang="zh-CN" b="1"/>
              <a:t>1</a:t>
            </a:r>
            <a:r>
              <a:rPr lang="zh-CN" altLang="en-US" b="1"/>
              <a:t>中的数据推导出：</a:t>
            </a:r>
          </a:p>
          <a:p>
            <a:pPr marL="609600" indent="-609600">
              <a:buClr>
                <a:schemeClr val="tx1"/>
              </a:buClr>
              <a:buNone/>
            </a:pPr>
            <a:endParaRPr lang="zh-CN" altLang="en-US" b="1"/>
          </a:p>
          <a:p>
            <a:pPr marL="609600" indent="-609600">
              <a:buClr>
                <a:schemeClr val="tx1"/>
              </a:buClr>
              <a:buNone/>
            </a:pPr>
            <a:endParaRPr lang="zh-CN" altLang="en-US" b="1"/>
          </a:p>
          <a:p>
            <a:pPr marL="609600" indent="-609600">
              <a:buClr>
                <a:schemeClr val="tx1"/>
              </a:buClr>
              <a:buNone/>
            </a:pPr>
            <a:endParaRPr lang="zh-CN" altLang="en-US" b="1"/>
          </a:p>
          <a:p>
            <a:pPr marL="609600" indent="-609600">
              <a:buClr>
                <a:schemeClr val="tx1"/>
              </a:buClr>
              <a:buNone/>
            </a:pPr>
            <a:r>
              <a:rPr lang="zh-CN" altLang="en-US" b="1"/>
              <a:t>同理：</a:t>
            </a:r>
          </a:p>
          <a:p>
            <a:pPr marL="609600" indent="-609600">
              <a:buClr>
                <a:schemeClr val="tx1"/>
              </a:buClr>
              <a:buNone/>
            </a:pPr>
            <a:endParaRPr lang="zh-CN" altLang="en-US" b="1"/>
          </a:p>
          <a:p>
            <a:pPr marL="609600" indent="-609600">
              <a:buClr>
                <a:schemeClr val="tx1"/>
              </a:buClr>
              <a:buNone/>
            </a:pPr>
            <a:endParaRPr lang="zh-CN" altLang="en-US" b="1"/>
          </a:p>
          <a:p>
            <a:pPr marL="609600" indent="-609600">
              <a:buClr>
                <a:schemeClr val="tx1"/>
              </a:buClr>
              <a:buNone/>
            </a:pPr>
            <a:endParaRPr lang="zh-CN" altLang="en-US" b="1"/>
          </a:p>
          <a:p>
            <a:pPr marL="609600" indent="-609600">
              <a:buClr>
                <a:schemeClr val="tx1"/>
              </a:buClr>
              <a:buNone/>
            </a:pPr>
            <a:r>
              <a:rPr lang="zh-CN" altLang="en-US" b="1"/>
              <a:t>	</a:t>
            </a:r>
            <a:r>
              <a:rPr lang="en-US" altLang="zh-CN"/>
              <a:t>=0.9         =0.02</a:t>
            </a:r>
          </a:p>
        </p:txBody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54D0104E-A4CD-3A42-A69B-648CC9593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计算举例（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01124" name="Object 4">
            <a:extLst>
              <a:ext uri="{FF2B5EF4-FFF2-40B4-BE49-F238E27FC236}">
                <a16:creationId xmlns:a16="http://schemas.microsoft.com/office/drawing/2014/main" id="{A646D666-BB37-CB4C-9800-1971D81A8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1" y="1870076"/>
          <a:ext cx="7110413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49" name="公式" r:id="rId3" imgW="88938100" imgH="18135600" progId="Equation.3">
                  <p:embed/>
                </p:oleObj>
              </mc:Choice>
              <mc:Fallback>
                <p:oleObj name="公式" r:id="rId3" imgW="88938100" imgH="18135600" progId="Equation.3">
                  <p:embed/>
                  <p:pic>
                    <p:nvPicPr>
                      <p:cNvPr id="901124" name="Object 4">
                        <a:extLst>
                          <a:ext uri="{FF2B5EF4-FFF2-40B4-BE49-F238E27FC236}">
                            <a16:creationId xmlns:a16="http://schemas.microsoft.com/office/drawing/2014/main" id="{A646D666-BB37-CB4C-9800-1971D81A8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1" y="1870076"/>
                        <a:ext cx="7110413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5" name="Object 5">
            <a:extLst>
              <a:ext uri="{FF2B5EF4-FFF2-40B4-BE49-F238E27FC236}">
                <a16:creationId xmlns:a16="http://schemas.microsoft.com/office/drawing/2014/main" id="{0BDAA80E-3A05-2041-B2F3-268DC2A4C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5413" y="3824288"/>
          <a:ext cx="672465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0" name="公式" r:id="rId5" imgW="69634100" imgH="18135600" progId="Equation.3">
                  <p:embed/>
                </p:oleObj>
              </mc:Choice>
              <mc:Fallback>
                <p:oleObj name="公式" r:id="rId5" imgW="69634100" imgH="18135600" progId="Equation.3">
                  <p:embed/>
                  <p:pic>
                    <p:nvPicPr>
                      <p:cNvPr id="901125" name="Object 5">
                        <a:extLst>
                          <a:ext uri="{FF2B5EF4-FFF2-40B4-BE49-F238E27FC236}">
                            <a16:creationId xmlns:a16="http://schemas.microsoft.com/office/drawing/2014/main" id="{0BDAA80E-3A05-2041-B2F3-268DC2A4C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3824288"/>
                        <a:ext cx="672465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6" name="Object 6">
            <a:extLst>
              <a:ext uri="{FF2B5EF4-FFF2-40B4-BE49-F238E27FC236}">
                <a16:creationId xmlns:a16="http://schemas.microsoft.com/office/drawing/2014/main" id="{A49ABC2C-70A1-3C4A-A6B0-2AF3AE4AA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4763" y="5589588"/>
          <a:ext cx="4810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1" name="公式" r:id="rId7" imgW="4394200" imgH="5270500" progId="Equation.3">
                  <p:embed/>
                </p:oleObj>
              </mc:Choice>
              <mc:Fallback>
                <p:oleObj name="公式" r:id="rId7" imgW="4394200" imgH="5270500" progId="Equation.3">
                  <p:embed/>
                  <p:pic>
                    <p:nvPicPr>
                      <p:cNvPr id="901126" name="Object 6">
                        <a:extLst>
                          <a:ext uri="{FF2B5EF4-FFF2-40B4-BE49-F238E27FC236}">
                            <a16:creationId xmlns:a16="http://schemas.microsoft.com/office/drawing/2014/main" id="{A49ABC2C-70A1-3C4A-A6B0-2AF3AE4AA4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5589588"/>
                        <a:ext cx="4810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7" name="Object 7">
            <a:extLst>
              <a:ext uri="{FF2B5EF4-FFF2-40B4-BE49-F238E27FC236}">
                <a16:creationId xmlns:a16="http://schemas.microsoft.com/office/drawing/2014/main" id="{6C147783-8FB1-6F4C-B498-BCF6549EF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5589588"/>
          <a:ext cx="5143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2" name="公式" r:id="rId9" imgW="3797300" imgH="5270500" progId="Equation.3">
                  <p:embed/>
                </p:oleObj>
              </mc:Choice>
              <mc:Fallback>
                <p:oleObj name="公式" r:id="rId9" imgW="3797300" imgH="5270500" progId="Equation.3">
                  <p:embed/>
                  <p:pic>
                    <p:nvPicPr>
                      <p:cNvPr id="901127" name="Object 7">
                        <a:extLst>
                          <a:ext uri="{FF2B5EF4-FFF2-40B4-BE49-F238E27FC236}">
                            <a16:creationId xmlns:a16="http://schemas.microsoft.com/office/drawing/2014/main" id="{6C147783-8FB1-6F4C-B498-BCF6549EF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589588"/>
                        <a:ext cx="5143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DAA44DF2-41A6-D240-A1CD-907A6253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C6E4-C26E-5C4F-AB97-B6EF3B28395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902146" name="Rectangle 2">
            <a:extLst>
              <a:ext uri="{FF2B5EF4-FFF2-40B4-BE49-F238E27FC236}">
                <a16:creationId xmlns:a16="http://schemas.microsoft.com/office/drawing/2014/main" id="{AD4736A8-68C3-4044-AE87-78476FF74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812800" indent="-8128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 startAt="2"/>
            </a:pPr>
            <a:r>
              <a:rPr lang="zh-CN" altLang="en-US" b="1"/>
              <a:t>双亲的选择方法：</a:t>
            </a:r>
          </a:p>
          <a:p>
            <a:pPr marL="812800" indent="-8128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romanUcPeriod"/>
            </a:pPr>
            <a:r>
              <a:rPr lang="zh-CN" altLang="en-US" b="1"/>
              <a:t>随机选：</a:t>
            </a:r>
          </a:p>
          <a:p>
            <a:pPr marL="812800" indent="-8128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	产生               ， </a:t>
            </a:r>
          </a:p>
          <a:p>
            <a:pPr marL="812800" indent="-8128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romanUcPeriod" startAt="2"/>
            </a:pPr>
            <a:r>
              <a:rPr lang="zh-CN" altLang="en-US" b="1"/>
              <a:t>比例选</a:t>
            </a:r>
            <a:r>
              <a:rPr lang="en-US" altLang="zh-CN" b="1"/>
              <a:t>:</a:t>
            </a:r>
          </a:p>
          <a:p>
            <a:pPr marL="812800" indent="-81280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b="1"/>
              <a:t>	</a:t>
            </a:r>
            <a:r>
              <a:rPr lang="zh-CN" altLang="en-US" b="1"/>
              <a:t>产生           ，当                   ，选择个体</a:t>
            </a:r>
          </a:p>
          <a:p>
            <a:pPr marL="812800" indent="-8128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romanUcPeriod" startAt="3"/>
            </a:pPr>
            <a:r>
              <a:rPr lang="zh-CN" altLang="en-US" b="1"/>
              <a:t>父亲优选，母亲随机选：</a:t>
            </a:r>
          </a:p>
          <a:p>
            <a:pPr marL="812800" indent="-8128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	选    ， </a:t>
            </a:r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8611F17F-9B19-AB44-A0D1-762D0ED35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计算举例（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902148" name="Group 4">
            <a:extLst>
              <a:ext uri="{FF2B5EF4-FFF2-40B4-BE49-F238E27FC236}">
                <a16:creationId xmlns:a16="http://schemas.microsoft.com/office/drawing/2014/main" id="{41BF087A-2483-6E44-80FC-47B14CF0994A}"/>
              </a:ext>
            </a:extLst>
          </p:cNvPr>
          <p:cNvGrpSpPr>
            <a:grpSpLocks/>
          </p:cNvGrpSpPr>
          <p:nvPr/>
        </p:nvGrpSpPr>
        <p:grpSpPr bwMode="auto">
          <a:xfrm>
            <a:off x="3576638" y="2760663"/>
            <a:ext cx="5040312" cy="596900"/>
            <a:chOff x="1474" y="2704"/>
            <a:chExt cx="2585" cy="330"/>
          </a:xfrm>
        </p:grpSpPr>
        <p:graphicFrame>
          <p:nvGraphicFramePr>
            <p:cNvPr id="902149" name="Object 5">
              <a:extLst>
                <a:ext uri="{FF2B5EF4-FFF2-40B4-BE49-F238E27FC236}">
                  <a16:creationId xmlns:a16="http://schemas.microsoft.com/office/drawing/2014/main" id="{D21570A5-2684-A946-8E9B-43FA9BC03A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2704"/>
            <a:ext cx="817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73" name="公式" r:id="rId3" imgW="16967200" imgH="5270500" progId="Equation.3">
                    <p:embed/>
                  </p:oleObj>
                </mc:Choice>
                <mc:Fallback>
                  <p:oleObj name="公式" r:id="rId3" imgW="16967200" imgH="5270500" progId="Equation.3">
                    <p:embed/>
                    <p:pic>
                      <p:nvPicPr>
                        <p:cNvPr id="902149" name="Object 5">
                          <a:extLst>
                            <a:ext uri="{FF2B5EF4-FFF2-40B4-BE49-F238E27FC236}">
                              <a16:creationId xmlns:a16="http://schemas.microsoft.com/office/drawing/2014/main" id="{D21570A5-2684-A946-8E9B-43FA9BC03A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704"/>
                          <a:ext cx="817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2150" name="Object 6">
              <a:extLst>
                <a:ext uri="{FF2B5EF4-FFF2-40B4-BE49-F238E27FC236}">
                  <a16:creationId xmlns:a16="http://schemas.microsoft.com/office/drawing/2014/main" id="{E306F812-D265-D34A-A20E-C46F7353F8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2735"/>
            <a:ext cx="158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74" name="公式" r:id="rId5" imgW="32766000" imgH="4978400" progId="Equation.3">
                    <p:embed/>
                  </p:oleObj>
                </mc:Choice>
                <mc:Fallback>
                  <p:oleObj name="公式" r:id="rId5" imgW="32766000" imgH="4978400" progId="Equation.3">
                    <p:embed/>
                    <p:pic>
                      <p:nvPicPr>
                        <p:cNvPr id="902150" name="Object 6">
                          <a:extLst>
                            <a:ext uri="{FF2B5EF4-FFF2-40B4-BE49-F238E27FC236}">
                              <a16:creationId xmlns:a16="http://schemas.microsoft.com/office/drawing/2014/main" id="{E306F812-D265-D34A-A20E-C46F7353F8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735"/>
                          <a:ext cx="158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2151" name="Object 7">
            <a:extLst>
              <a:ext uri="{FF2B5EF4-FFF2-40B4-BE49-F238E27FC236}">
                <a16:creationId xmlns:a16="http://schemas.microsoft.com/office/drawing/2014/main" id="{D622EAA2-AB81-4047-A885-48CDDC836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4149725"/>
          <a:ext cx="13668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5" name="公式" r:id="rId7" imgW="16967200" imgH="5270500" progId="Equation.3">
                  <p:embed/>
                </p:oleObj>
              </mc:Choice>
              <mc:Fallback>
                <p:oleObj name="公式" r:id="rId7" imgW="16967200" imgH="5270500" progId="Equation.3">
                  <p:embed/>
                  <p:pic>
                    <p:nvPicPr>
                      <p:cNvPr id="902151" name="Object 7">
                        <a:extLst>
                          <a:ext uri="{FF2B5EF4-FFF2-40B4-BE49-F238E27FC236}">
                            <a16:creationId xmlns:a16="http://schemas.microsoft.com/office/drawing/2014/main" id="{D622EAA2-AB81-4047-A885-48CDDC836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149725"/>
                        <a:ext cx="13668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52" name="Object 8">
            <a:extLst>
              <a:ext uri="{FF2B5EF4-FFF2-40B4-BE49-F238E27FC236}">
                <a16:creationId xmlns:a16="http://schemas.microsoft.com/office/drawing/2014/main" id="{EA8EDB98-45CC-AE48-ACC2-E091AA162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175" y="4221164"/>
          <a:ext cx="21605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6" name="公式" r:id="rId8" imgW="23698200" imgH="5270500" progId="Equation.3">
                  <p:embed/>
                </p:oleObj>
              </mc:Choice>
              <mc:Fallback>
                <p:oleObj name="公式" r:id="rId8" imgW="23698200" imgH="5270500" progId="Equation.3">
                  <p:embed/>
                  <p:pic>
                    <p:nvPicPr>
                      <p:cNvPr id="902152" name="Object 8">
                        <a:extLst>
                          <a:ext uri="{FF2B5EF4-FFF2-40B4-BE49-F238E27FC236}">
                            <a16:creationId xmlns:a16="http://schemas.microsoft.com/office/drawing/2014/main" id="{EA8EDB98-45CC-AE48-ACC2-E091AA162A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4221164"/>
                        <a:ext cx="21605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53" name="Object 9">
            <a:extLst>
              <a:ext uri="{FF2B5EF4-FFF2-40B4-BE49-F238E27FC236}">
                <a16:creationId xmlns:a16="http://schemas.microsoft.com/office/drawing/2014/main" id="{86ACD59B-3C3A-7042-96C3-2770A5DA6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45664" y="4221163"/>
          <a:ext cx="2381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7" name="公式" r:id="rId10" imgW="2044700" imgH="3797300" progId="Equation.3">
                  <p:embed/>
                </p:oleObj>
              </mc:Choice>
              <mc:Fallback>
                <p:oleObj name="公式" r:id="rId10" imgW="2044700" imgH="3797300" progId="Equation.3">
                  <p:embed/>
                  <p:pic>
                    <p:nvPicPr>
                      <p:cNvPr id="902153" name="Object 9">
                        <a:extLst>
                          <a:ext uri="{FF2B5EF4-FFF2-40B4-BE49-F238E27FC236}">
                            <a16:creationId xmlns:a16="http://schemas.microsoft.com/office/drawing/2014/main" id="{86ACD59B-3C3A-7042-96C3-2770A5DA6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5664" y="4221163"/>
                        <a:ext cx="2381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2154" name="Group 10">
            <a:extLst>
              <a:ext uri="{FF2B5EF4-FFF2-40B4-BE49-F238E27FC236}">
                <a16:creationId xmlns:a16="http://schemas.microsoft.com/office/drawing/2014/main" id="{CE3C6DC2-044D-6F48-A695-C9994FB1C6FD}"/>
              </a:ext>
            </a:extLst>
          </p:cNvPr>
          <p:cNvGrpSpPr>
            <a:grpSpLocks/>
          </p:cNvGrpSpPr>
          <p:nvPr/>
        </p:nvGrpSpPr>
        <p:grpSpPr bwMode="auto">
          <a:xfrm>
            <a:off x="3086100" y="5516563"/>
            <a:ext cx="3225800" cy="576262"/>
            <a:chOff x="2799" y="3294"/>
            <a:chExt cx="1851" cy="318"/>
          </a:xfrm>
        </p:grpSpPr>
        <p:graphicFrame>
          <p:nvGraphicFramePr>
            <p:cNvPr id="902155" name="Object 11">
              <a:extLst>
                <a:ext uri="{FF2B5EF4-FFF2-40B4-BE49-F238E27FC236}">
                  <a16:creationId xmlns:a16="http://schemas.microsoft.com/office/drawing/2014/main" id="{3AD566F8-95AE-B747-B065-9DD05F033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9" y="3294"/>
            <a:ext cx="26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78" name="公式" r:id="rId12" imgW="4102100" imgH="4978400" progId="Equation.3">
                    <p:embed/>
                  </p:oleObj>
                </mc:Choice>
                <mc:Fallback>
                  <p:oleObj name="公式" r:id="rId12" imgW="4102100" imgH="4978400" progId="Equation.3">
                    <p:embed/>
                    <p:pic>
                      <p:nvPicPr>
                        <p:cNvPr id="902155" name="Object 11">
                          <a:extLst>
                            <a:ext uri="{FF2B5EF4-FFF2-40B4-BE49-F238E27FC236}">
                              <a16:creationId xmlns:a16="http://schemas.microsoft.com/office/drawing/2014/main" id="{3AD566F8-95AE-B747-B065-9DD05F033F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9" y="3294"/>
                          <a:ext cx="26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2156" name="Object 12">
              <a:extLst>
                <a:ext uri="{FF2B5EF4-FFF2-40B4-BE49-F238E27FC236}">
                  <a16:creationId xmlns:a16="http://schemas.microsoft.com/office/drawing/2014/main" id="{45256771-1C52-D640-B2BE-EC0D3EA7D2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8" y="3308"/>
            <a:ext cx="145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79" name="公式" r:id="rId14" imgW="28092400" imgH="4978400" progId="Equation.3">
                    <p:embed/>
                  </p:oleObj>
                </mc:Choice>
                <mc:Fallback>
                  <p:oleObj name="公式" r:id="rId14" imgW="28092400" imgH="4978400" progId="Equation.3">
                    <p:embed/>
                    <p:pic>
                      <p:nvPicPr>
                        <p:cNvPr id="902156" name="Object 12">
                          <a:extLst>
                            <a:ext uri="{FF2B5EF4-FFF2-40B4-BE49-F238E27FC236}">
                              <a16:creationId xmlns:a16="http://schemas.microsoft.com/office/drawing/2014/main" id="{45256771-1C52-D640-B2BE-EC0D3EA7D2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308"/>
                          <a:ext cx="145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8135D-1BE3-4D43-A054-BCC1402C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A922-D9CC-0B4E-8539-41CD5BC30EB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903170" name="Rectangle 2">
            <a:extLst>
              <a:ext uri="{FF2B5EF4-FFF2-40B4-BE49-F238E27FC236}">
                <a16:creationId xmlns:a16="http://schemas.microsoft.com/office/drawing/2014/main" id="{F2940DBB-506A-CA4F-BB8D-DDE4D755C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又称概形理论</a:t>
            </a:r>
            <a:r>
              <a:rPr lang="en-US" altLang="zh-CN"/>
              <a:t>(Schema Theory)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en-US" altLang="zh-CN" b="1"/>
              <a:t>1.</a:t>
            </a:r>
            <a:r>
              <a:rPr lang="zh-CN" altLang="en-US" b="1"/>
              <a:t>模板的概念：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   若干位确定，若干位不确定的一类个体的总称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   表示，如</a:t>
            </a:r>
            <a:r>
              <a:rPr lang="en-US" altLang="zh-CN">
                <a:sym typeface="Wingdings" pitchFamily="2" charset="2"/>
              </a:rPr>
              <a:t>0</a:t>
            </a:r>
            <a:r>
              <a:rPr lang="ar-SA" altLang="zh-CN">
                <a:sym typeface="Wingdings" pitchFamily="2" charset="2"/>
              </a:rPr>
              <a:t>٭٭٭٭</a:t>
            </a:r>
            <a:r>
              <a:rPr lang="zh-CN" altLang="en-US">
                <a:sym typeface="Wingdings" pitchFamily="2" charset="2"/>
              </a:rPr>
              <a:t>和</a:t>
            </a:r>
            <a:r>
              <a:rPr lang="en-US" altLang="zh-CN">
                <a:sym typeface="Wingdings" pitchFamily="2" charset="2"/>
              </a:rPr>
              <a:t>1 </a:t>
            </a:r>
            <a:r>
              <a:rPr lang="ar-SA" altLang="zh-CN">
                <a:effectLst/>
                <a:sym typeface="Wingdings" pitchFamily="2" charset="2"/>
              </a:rPr>
              <a:t>٭٭٭٭</a:t>
            </a:r>
            <a:r>
              <a:rPr lang="zh-CN" altLang="en-US">
                <a:sym typeface="Wingdings" pitchFamily="2" charset="2"/>
              </a:rPr>
              <a:t>。</a:t>
            </a:r>
          </a:p>
        </p:txBody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0CD08969-9B7E-6C4B-894C-87F296EA1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的结构理论（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4EF409C-2F5F-C746-AC35-9A345C23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2770-3BD1-044F-ADA1-783CCF575ECF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904194" name="Rectangle 2">
            <a:extLst>
              <a:ext uri="{FF2B5EF4-FFF2-40B4-BE49-F238E27FC236}">
                <a16:creationId xmlns:a16="http://schemas.microsoft.com/office/drawing/2014/main" id="{F3CF8F61-EA2B-F34C-9BBB-79F42C11A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>
                <a:sym typeface="Wingdings" pitchFamily="2" charset="2"/>
              </a:rPr>
              <a:t>模板的长度     ：  </a:t>
            </a:r>
          </a:p>
          <a:p>
            <a:pPr marL="609600" indent="-609600">
              <a:lnSpc>
                <a:spcPct val="110000"/>
              </a:lnSpc>
              <a:buClr>
                <a:schemeClr val="tx1"/>
              </a:buClr>
              <a:buNone/>
            </a:pPr>
            <a:r>
              <a:rPr lang="zh-CN" altLang="en-US" b="1">
                <a:sym typeface="Wingdings" pitchFamily="2" charset="2"/>
              </a:rPr>
              <a:t>     模板第一个确定位与最后一个确定位之间的长度。</a:t>
            </a:r>
          </a:p>
          <a:p>
            <a:pPr marL="609600" indent="-609600">
              <a:lnSpc>
                <a:spcPct val="110000"/>
              </a:lnSpc>
              <a:buClr>
                <a:schemeClr val="tx1"/>
              </a:buClr>
              <a:buFont typeface="Wingdings" pitchFamily="2" charset="2"/>
              <a:buAutoNum type="circleNumDbPlain" startAt="2"/>
            </a:pPr>
            <a:r>
              <a:rPr lang="zh-CN" altLang="en-US" b="1">
                <a:sym typeface="Wingdings" pitchFamily="2" charset="2"/>
              </a:rPr>
              <a:t>模板的阶数      ：</a:t>
            </a:r>
          </a:p>
          <a:p>
            <a:pPr marL="609600" indent="-609600">
              <a:lnSpc>
                <a:spcPct val="110000"/>
              </a:lnSpc>
              <a:buClr>
                <a:schemeClr val="tx1"/>
              </a:buClr>
              <a:buNone/>
            </a:pPr>
            <a:r>
              <a:rPr lang="zh-CN" altLang="en-US" b="1">
                <a:sym typeface="Wingdings" pitchFamily="2" charset="2"/>
              </a:rPr>
              <a:t>      模板中确定位的个数。</a:t>
            </a:r>
          </a:p>
          <a:p>
            <a:pPr marL="609600" indent="-609600">
              <a:buNone/>
            </a:pPr>
            <a:endParaRPr lang="zh-CN" altLang="en-US" sz="1200" b="1">
              <a:sym typeface="Wingdings" pitchFamily="2" charset="2"/>
            </a:endParaRPr>
          </a:p>
          <a:p>
            <a:pPr marL="609600" indent="-609600">
              <a:buNone/>
            </a:pPr>
            <a:r>
              <a:rPr lang="zh-CN" altLang="en-US" b="1">
                <a:sym typeface="Wingdings" pitchFamily="2" charset="2"/>
              </a:rPr>
              <a:t>例如：   </a:t>
            </a:r>
            <a:r>
              <a:rPr lang="en-US" altLang="zh-CN" b="1">
                <a:sym typeface="Wingdings" pitchFamily="2" charset="2"/>
              </a:rPr>
              <a:t>—— </a:t>
            </a:r>
            <a:r>
              <a:rPr lang="ar-SA" altLang="zh-CN" b="1">
                <a:sym typeface="Wingdings" pitchFamily="2" charset="2"/>
              </a:rPr>
              <a:t>٭</a:t>
            </a:r>
            <a:r>
              <a:rPr lang="en-US" altLang="zh-CN" b="1">
                <a:sym typeface="Wingdings" pitchFamily="2" charset="2"/>
              </a:rPr>
              <a:t>1</a:t>
            </a:r>
            <a:r>
              <a:rPr lang="ar-SA" altLang="zh-CN" b="1">
                <a:sym typeface="Wingdings" pitchFamily="2" charset="2"/>
              </a:rPr>
              <a:t>٭</a:t>
            </a:r>
            <a:r>
              <a:rPr lang="en-US" altLang="zh-CN" b="1">
                <a:sym typeface="Wingdings" pitchFamily="2" charset="2"/>
              </a:rPr>
              <a:t>1</a:t>
            </a:r>
            <a:r>
              <a:rPr lang="ar-SA" altLang="zh-CN" b="1">
                <a:sym typeface="Wingdings" pitchFamily="2" charset="2"/>
              </a:rPr>
              <a:t>٭</a:t>
            </a:r>
            <a:r>
              <a:rPr lang="en-US" altLang="zh-CN" b="1">
                <a:sym typeface="Wingdings" pitchFamily="2" charset="2"/>
              </a:rPr>
              <a:t>0 </a:t>
            </a:r>
            <a:r>
              <a:rPr lang="ar-SA" altLang="zh-CN" b="1">
                <a:sym typeface="Wingdings" pitchFamily="2" charset="2"/>
              </a:rPr>
              <a:t>٭ ٭</a:t>
            </a:r>
            <a:r>
              <a:rPr lang="zh-CN" altLang="en-US" b="1">
                <a:sym typeface="Wingdings" pitchFamily="2" charset="2"/>
              </a:rPr>
              <a:t>，     </a:t>
            </a:r>
            <a:r>
              <a:rPr lang="en-US" altLang="zh-CN" b="1">
                <a:sym typeface="Wingdings" pitchFamily="2" charset="2"/>
              </a:rPr>
              <a:t>=4</a:t>
            </a:r>
            <a:r>
              <a:rPr lang="zh-CN" altLang="en-US" b="1">
                <a:sym typeface="Wingdings" pitchFamily="2" charset="2"/>
              </a:rPr>
              <a:t>，     </a:t>
            </a:r>
            <a:r>
              <a:rPr lang="en-US" altLang="zh-CN" b="1">
                <a:sym typeface="Wingdings" pitchFamily="2" charset="2"/>
              </a:rPr>
              <a:t>=3</a:t>
            </a:r>
          </a:p>
        </p:txBody>
      </p:sp>
      <p:sp>
        <p:nvSpPr>
          <p:cNvPr id="904195" name="Rectangle 3">
            <a:extLst>
              <a:ext uri="{FF2B5EF4-FFF2-40B4-BE49-F238E27FC236}">
                <a16:creationId xmlns:a16="http://schemas.microsoft.com/office/drawing/2014/main" id="{6BB7C221-90E5-3845-A50E-611A73470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的结构理论（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04196" name="Object 4">
            <a:extLst>
              <a:ext uri="{FF2B5EF4-FFF2-40B4-BE49-F238E27FC236}">
                <a16:creationId xmlns:a16="http://schemas.microsoft.com/office/drawing/2014/main" id="{74D094D4-9168-6548-A697-EE7DA445C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412876"/>
          <a:ext cx="5476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1" name="公式" r:id="rId3" imgW="6146800" imgH="4686300" progId="Equation.3">
                  <p:embed/>
                </p:oleObj>
              </mc:Choice>
              <mc:Fallback>
                <p:oleObj name="公式" r:id="rId3" imgW="6146800" imgH="4686300" progId="Equation.3">
                  <p:embed/>
                  <p:pic>
                    <p:nvPicPr>
                      <p:cNvPr id="904196" name="Object 4">
                        <a:extLst>
                          <a:ext uri="{FF2B5EF4-FFF2-40B4-BE49-F238E27FC236}">
                            <a16:creationId xmlns:a16="http://schemas.microsoft.com/office/drawing/2014/main" id="{74D094D4-9168-6548-A697-EE7DA445C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412876"/>
                        <a:ext cx="5476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197" name="Object 5">
            <a:extLst>
              <a:ext uri="{FF2B5EF4-FFF2-40B4-BE49-F238E27FC236}">
                <a16:creationId xmlns:a16="http://schemas.microsoft.com/office/drawing/2014/main" id="{7BF0272F-DC2F-6746-93EC-672225FC8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13101"/>
          <a:ext cx="609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2" name="公式" r:id="rId5" imgW="7899400" imgH="4686300" progId="Equation.3">
                  <p:embed/>
                </p:oleObj>
              </mc:Choice>
              <mc:Fallback>
                <p:oleObj name="公式" r:id="rId5" imgW="7899400" imgH="4686300" progId="Equation.3">
                  <p:embed/>
                  <p:pic>
                    <p:nvPicPr>
                      <p:cNvPr id="904197" name="Object 5">
                        <a:extLst>
                          <a:ext uri="{FF2B5EF4-FFF2-40B4-BE49-F238E27FC236}">
                            <a16:creationId xmlns:a16="http://schemas.microsoft.com/office/drawing/2014/main" id="{7BF0272F-DC2F-6746-93EC-672225FC8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13101"/>
                        <a:ext cx="609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198" name="Object 6">
            <a:extLst>
              <a:ext uri="{FF2B5EF4-FFF2-40B4-BE49-F238E27FC236}">
                <a16:creationId xmlns:a16="http://schemas.microsoft.com/office/drawing/2014/main" id="{563845B0-1F62-BA4C-A1B8-497F347A1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2264" y="4638675"/>
          <a:ext cx="5492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" name="公式" r:id="rId7" imgW="6146800" imgH="4686300" progId="Equation.3">
                  <p:embed/>
                </p:oleObj>
              </mc:Choice>
              <mc:Fallback>
                <p:oleObj name="公式" r:id="rId7" imgW="6146800" imgH="4686300" progId="Equation.3">
                  <p:embed/>
                  <p:pic>
                    <p:nvPicPr>
                      <p:cNvPr id="904198" name="Object 6">
                        <a:extLst>
                          <a:ext uri="{FF2B5EF4-FFF2-40B4-BE49-F238E27FC236}">
                            <a16:creationId xmlns:a16="http://schemas.microsoft.com/office/drawing/2014/main" id="{563845B0-1F62-BA4C-A1B8-497F347A1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4638675"/>
                        <a:ext cx="5492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199" name="Object 7">
            <a:extLst>
              <a:ext uri="{FF2B5EF4-FFF2-40B4-BE49-F238E27FC236}">
                <a16:creationId xmlns:a16="http://schemas.microsoft.com/office/drawing/2014/main" id="{09186672-AE13-1447-8C61-3168D6F4C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0689" y="4652963"/>
          <a:ext cx="6635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4" name="公式" r:id="rId8" imgW="7899400" imgH="4686300" progId="Equation.3">
                  <p:embed/>
                </p:oleObj>
              </mc:Choice>
              <mc:Fallback>
                <p:oleObj name="公式" r:id="rId8" imgW="7899400" imgH="4686300" progId="Equation.3">
                  <p:embed/>
                  <p:pic>
                    <p:nvPicPr>
                      <p:cNvPr id="904199" name="Object 7">
                        <a:extLst>
                          <a:ext uri="{FF2B5EF4-FFF2-40B4-BE49-F238E27FC236}">
                            <a16:creationId xmlns:a16="http://schemas.microsoft.com/office/drawing/2014/main" id="{09186672-AE13-1447-8C61-3168D6F4C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4652963"/>
                        <a:ext cx="6635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200" name="Object 8">
            <a:extLst>
              <a:ext uri="{FF2B5EF4-FFF2-40B4-BE49-F238E27FC236}">
                <a16:creationId xmlns:a16="http://schemas.microsoft.com/office/drawing/2014/main" id="{B69638C4-6602-9E46-889E-8AB147517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4652963"/>
          <a:ext cx="4540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5" name="公式" r:id="rId9" imgW="3213100" imgH="4102100" progId="Equation.3">
                  <p:embed/>
                </p:oleObj>
              </mc:Choice>
              <mc:Fallback>
                <p:oleObj name="公式" r:id="rId9" imgW="3213100" imgH="4102100" progId="Equation.3">
                  <p:embed/>
                  <p:pic>
                    <p:nvPicPr>
                      <p:cNvPr id="904200" name="Object 8">
                        <a:extLst>
                          <a:ext uri="{FF2B5EF4-FFF2-40B4-BE49-F238E27FC236}">
                            <a16:creationId xmlns:a16="http://schemas.microsoft.com/office/drawing/2014/main" id="{B69638C4-6602-9E46-889E-8AB147517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652963"/>
                        <a:ext cx="4540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E16874A9-48FD-904A-92A9-7718EB52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20B7-DDD8-444C-84FB-D7D61496D15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905218" name="Rectangle 2">
            <a:extLst>
              <a:ext uri="{FF2B5EF4-FFF2-40B4-BE49-F238E27FC236}">
                <a16:creationId xmlns:a16="http://schemas.microsoft.com/office/drawing/2014/main" id="{D4A28350-1886-8342-BCE8-AAC93C7BF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711200" indent="-7112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 startAt="3"/>
            </a:pPr>
            <a:r>
              <a:rPr lang="zh-CN" altLang="en-US" b="1">
                <a:sym typeface="Wingdings" pitchFamily="2" charset="2"/>
              </a:rPr>
              <a:t>常识：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romanUcPeriod"/>
            </a:pPr>
            <a:r>
              <a:rPr lang="en-US" altLang="zh-CN" b="1">
                <a:sym typeface="Wingdings" pitchFamily="2" charset="2"/>
              </a:rPr>
              <a:t>n</a:t>
            </a:r>
            <a:r>
              <a:rPr lang="zh-CN" altLang="en-US" b="1">
                <a:sym typeface="Wingdings" pitchFamily="2" charset="2"/>
              </a:rPr>
              <a:t>位编码总长</a:t>
            </a:r>
            <a:r>
              <a:rPr lang="en-US" altLang="zh-CN" b="1">
                <a:sym typeface="Wingdings" pitchFamily="2" charset="2"/>
              </a:rPr>
              <a:t>n-1;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romanUcPeriod" startAt="2"/>
            </a:pPr>
            <a:r>
              <a:rPr lang="zh-CN" altLang="en-US" b="1">
                <a:sym typeface="Wingdings" pitchFamily="2" charset="2"/>
              </a:rPr>
              <a:t>阶数为       的概型，  中的个体总数为         </a:t>
            </a:r>
            <a:r>
              <a:rPr lang="en-US" altLang="zh-CN" b="1">
                <a:sym typeface="Wingdings" pitchFamily="2" charset="2"/>
              </a:rPr>
              <a:t>;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romanUcPeriod" startAt="3"/>
            </a:pPr>
            <a:r>
              <a:rPr lang="zh-CN" altLang="en-US" b="1">
                <a:sym typeface="Wingdings" pitchFamily="2" charset="2"/>
              </a:rPr>
              <a:t>对于一个</a:t>
            </a:r>
            <a:r>
              <a:rPr lang="en-US" altLang="zh-CN" b="1">
                <a:sym typeface="Wingdings" pitchFamily="2" charset="2"/>
              </a:rPr>
              <a:t>n</a:t>
            </a:r>
            <a:r>
              <a:rPr lang="zh-CN" altLang="en-US" b="1">
                <a:sym typeface="Wingdings" pitchFamily="2" charset="2"/>
              </a:rPr>
              <a:t>位二进制表达，染色体长度为</a:t>
            </a:r>
            <a:r>
              <a:rPr lang="en-US" altLang="zh-CN" b="1">
                <a:sym typeface="Wingdings" pitchFamily="2" charset="2"/>
              </a:rPr>
              <a:t>n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en-US" altLang="zh-CN" b="1">
                <a:sym typeface="Wingdings" pitchFamily="2" charset="2"/>
              </a:rPr>
              <a:t>                       </a:t>
            </a:r>
            <a:r>
              <a:rPr lang="zh-CN" altLang="en-US" b="1">
                <a:sym typeface="Wingdings" pitchFamily="2" charset="2"/>
              </a:rPr>
              <a:t>模板度</a:t>
            </a:r>
            <a:r>
              <a:rPr lang="en-US" altLang="zh-CN" b="1">
                <a:sym typeface="Wingdings" pitchFamily="2" charset="2"/>
              </a:rPr>
              <a:t>&gt;</a:t>
            </a:r>
            <a:r>
              <a:rPr lang="zh-CN" altLang="en-US" b="1">
                <a:sym typeface="Wingdings" pitchFamily="2" charset="2"/>
              </a:rPr>
              <a:t>个体数</a:t>
            </a:r>
            <a:r>
              <a:rPr lang="en-US" altLang="zh-CN" b="1">
                <a:sym typeface="Wingdings" pitchFamily="2" charset="2"/>
              </a:rPr>
              <a:t>(    &gt;    ) </a:t>
            </a:r>
            <a:r>
              <a:rPr lang="zh-CN" altLang="en-US" b="1">
                <a:sym typeface="Wingdings" pitchFamily="2" charset="2"/>
              </a:rPr>
              <a:t>，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>
                <a:sym typeface="Wingdings" pitchFamily="2" charset="2"/>
              </a:rPr>
              <a:t>             即分类方法数</a:t>
            </a:r>
            <a:r>
              <a:rPr lang="en-US" altLang="zh-CN" b="1">
                <a:sym typeface="Wingdings" pitchFamily="2" charset="2"/>
              </a:rPr>
              <a:t>&gt;</a:t>
            </a:r>
            <a:r>
              <a:rPr lang="zh-CN" altLang="en-US" b="1">
                <a:sym typeface="Wingdings" pitchFamily="2" charset="2"/>
              </a:rPr>
              <a:t>个体总数。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>
                <a:sym typeface="Wingdings" pitchFamily="2" charset="2"/>
              </a:rPr>
              <a:t>因模板因子、个体因子分别为</a:t>
            </a:r>
            <a:r>
              <a:rPr lang="en-US" altLang="zh-CN" b="1">
                <a:solidFill>
                  <a:srgbClr val="FF0000"/>
                </a:solidFill>
                <a:sym typeface="Wingdings" pitchFamily="2" charset="2"/>
              </a:rPr>
              <a:t>(0</a:t>
            </a:r>
            <a:r>
              <a:rPr lang="zh-CN" altLang="en-US" b="1">
                <a:solidFill>
                  <a:srgbClr val="FF0000"/>
                </a:solidFill>
                <a:sym typeface="Wingdings" pitchFamily="2" charset="2"/>
              </a:rPr>
              <a:t>，</a:t>
            </a:r>
            <a:r>
              <a:rPr lang="en-US" altLang="zh-CN" b="1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zh-CN" altLang="en-US" b="1">
                <a:solidFill>
                  <a:srgbClr val="FF0000"/>
                </a:solidFill>
                <a:sym typeface="Wingdings" pitchFamily="2" charset="2"/>
              </a:rPr>
              <a:t>， </a:t>
            </a:r>
            <a:r>
              <a:rPr lang="ar-SA" altLang="zh-CN" b="1">
                <a:solidFill>
                  <a:srgbClr val="FF0000"/>
                </a:solidFill>
                <a:sym typeface="Wingdings" pitchFamily="2" charset="2"/>
              </a:rPr>
              <a:t>٭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zh-CN" altLang="en-US" b="1">
                <a:solidFill>
                  <a:srgbClr val="FF0000"/>
                </a:solidFill>
                <a:sym typeface="Wingdings" pitchFamily="2" charset="2"/>
              </a:rPr>
              <a:t>、 </a:t>
            </a:r>
            <a:r>
              <a:rPr lang="en-US" altLang="zh-CN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zh-CN" altLang="en-US" b="1">
                <a:solidFill>
                  <a:srgbClr val="FF0000"/>
                </a:solidFill>
                <a:sym typeface="Wingdings" pitchFamily="2" charset="2"/>
              </a:rPr>
              <a:t>，</a:t>
            </a:r>
            <a:r>
              <a:rPr lang="en-US" altLang="zh-CN" b="1">
                <a:solidFill>
                  <a:srgbClr val="FF0000"/>
                </a:solidFill>
                <a:sym typeface="Wingdings" pitchFamily="2" charset="2"/>
              </a:rPr>
              <a:t>1) </a:t>
            </a:r>
            <a:r>
              <a:rPr lang="zh-CN" altLang="en-US">
                <a:sym typeface="Wingdings" pitchFamily="2" charset="2"/>
              </a:rPr>
              <a:t>。</a:t>
            </a:r>
            <a:endParaRPr lang="ar-SA" altLang="zh-CN">
              <a:sym typeface="Wingdings" pitchFamily="2" charset="2"/>
            </a:endParaRPr>
          </a:p>
        </p:txBody>
      </p:sp>
      <p:sp>
        <p:nvSpPr>
          <p:cNvPr id="905219" name="Rectangle 3">
            <a:extLst>
              <a:ext uri="{FF2B5EF4-FFF2-40B4-BE49-F238E27FC236}">
                <a16:creationId xmlns:a16="http://schemas.microsoft.com/office/drawing/2014/main" id="{FD6B2921-EF7F-5248-9864-35FA67EFD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的结构理论（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05220" name="Object 4">
            <a:extLst>
              <a:ext uri="{FF2B5EF4-FFF2-40B4-BE49-F238E27FC236}">
                <a16:creationId xmlns:a16="http://schemas.microsoft.com/office/drawing/2014/main" id="{6BFB7B75-93C2-EE41-BBA6-76DB8C6C9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1" y="2781301"/>
          <a:ext cx="396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5" name="公式" r:id="rId3" imgW="3213100" imgH="4102100" progId="Equation.3">
                  <p:embed/>
                </p:oleObj>
              </mc:Choice>
              <mc:Fallback>
                <p:oleObj name="公式" r:id="rId3" imgW="3213100" imgH="4102100" progId="Equation.3">
                  <p:embed/>
                  <p:pic>
                    <p:nvPicPr>
                      <p:cNvPr id="905220" name="Object 4">
                        <a:extLst>
                          <a:ext uri="{FF2B5EF4-FFF2-40B4-BE49-F238E27FC236}">
                            <a16:creationId xmlns:a16="http://schemas.microsoft.com/office/drawing/2014/main" id="{6BFB7B75-93C2-EE41-BBA6-76DB8C6C9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2781301"/>
                        <a:ext cx="3968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21" name="Object 5">
            <a:extLst>
              <a:ext uri="{FF2B5EF4-FFF2-40B4-BE49-F238E27FC236}">
                <a16:creationId xmlns:a16="http://schemas.microsoft.com/office/drawing/2014/main" id="{20D42491-460B-5E43-827F-4479E2803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8" y="2852739"/>
          <a:ext cx="6096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6" name="公式" r:id="rId5" imgW="7899400" imgH="4686300" progId="Equation.3">
                  <p:embed/>
                </p:oleObj>
              </mc:Choice>
              <mc:Fallback>
                <p:oleObj name="公式" r:id="rId5" imgW="7899400" imgH="4686300" progId="Equation.3">
                  <p:embed/>
                  <p:pic>
                    <p:nvPicPr>
                      <p:cNvPr id="905221" name="Object 5">
                        <a:extLst>
                          <a:ext uri="{FF2B5EF4-FFF2-40B4-BE49-F238E27FC236}">
                            <a16:creationId xmlns:a16="http://schemas.microsoft.com/office/drawing/2014/main" id="{20D42491-460B-5E43-827F-4479E2803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852739"/>
                        <a:ext cx="6096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22" name="Object 6">
            <a:extLst>
              <a:ext uri="{FF2B5EF4-FFF2-40B4-BE49-F238E27FC236}">
                <a16:creationId xmlns:a16="http://schemas.microsoft.com/office/drawing/2014/main" id="{BDE2480A-4C65-CC43-89B0-AD4A1C43C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09113" y="2728914"/>
          <a:ext cx="863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7" name="公式" r:id="rId7" imgW="9067800" imgH="4394200" progId="Equation.3">
                  <p:embed/>
                </p:oleObj>
              </mc:Choice>
              <mc:Fallback>
                <p:oleObj name="公式" r:id="rId7" imgW="9067800" imgH="4394200" progId="Equation.3">
                  <p:embed/>
                  <p:pic>
                    <p:nvPicPr>
                      <p:cNvPr id="905222" name="Object 6">
                        <a:extLst>
                          <a:ext uri="{FF2B5EF4-FFF2-40B4-BE49-F238E27FC236}">
                            <a16:creationId xmlns:a16="http://schemas.microsoft.com/office/drawing/2014/main" id="{BDE2480A-4C65-CC43-89B0-AD4A1C43C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9113" y="2728914"/>
                        <a:ext cx="863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5223" name="Group 7">
            <a:extLst>
              <a:ext uri="{FF2B5EF4-FFF2-40B4-BE49-F238E27FC236}">
                <a16:creationId xmlns:a16="http://schemas.microsoft.com/office/drawing/2014/main" id="{9C270E28-F1A7-7F4D-B847-99556E15A964}"/>
              </a:ext>
            </a:extLst>
          </p:cNvPr>
          <p:cNvGrpSpPr>
            <a:grpSpLocks/>
          </p:cNvGrpSpPr>
          <p:nvPr/>
        </p:nvGrpSpPr>
        <p:grpSpPr bwMode="auto">
          <a:xfrm>
            <a:off x="7377114" y="4149725"/>
            <a:ext cx="1095375" cy="503238"/>
            <a:chOff x="2098" y="1842"/>
            <a:chExt cx="599" cy="272"/>
          </a:xfrm>
        </p:grpSpPr>
        <p:graphicFrame>
          <p:nvGraphicFramePr>
            <p:cNvPr id="905224" name="Object 8">
              <a:extLst>
                <a:ext uri="{FF2B5EF4-FFF2-40B4-BE49-F238E27FC236}">
                  <a16:creationId xmlns:a16="http://schemas.microsoft.com/office/drawing/2014/main" id="{77DF768E-F5DC-954F-8DD2-3A80A0D0F4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8" y="1842"/>
            <a:ext cx="23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8" name="公式" r:id="rId9" imgW="4102100" imgH="4686300" progId="Equation.3">
                    <p:embed/>
                  </p:oleObj>
                </mc:Choice>
                <mc:Fallback>
                  <p:oleObj name="公式" r:id="rId9" imgW="4102100" imgH="4686300" progId="Equation.3">
                    <p:embed/>
                    <p:pic>
                      <p:nvPicPr>
                        <p:cNvPr id="905224" name="Object 8">
                          <a:extLst>
                            <a:ext uri="{FF2B5EF4-FFF2-40B4-BE49-F238E27FC236}">
                              <a16:creationId xmlns:a16="http://schemas.microsoft.com/office/drawing/2014/main" id="{77DF768E-F5DC-954F-8DD2-3A80A0D0F4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8" y="1842"/>
                          <a:ext cx="23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5225" name="Object 9">
              <a:extLst>
                <a:ext uri="{FF2B5EF4-FFF2-40B4-BE49-F238E27FC236}">
                  <a16:creationId xmlns:a16="http://schemas.microsoft.com/office/drawing/2014/main" id="{2801E550-780B-D442-9412-6F5445C833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1842"/>
            <a:ext cx="22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49" name="公式" r:id="rId11" imgW="4102100" imgH="4394200" progId="Equation.3">
                    <p:embed/>
                  </p:oleObj>
                </mc:Choice>
                <mc:Fallback>
                  <p:oleObj name="公式" r:id="rId11" imgW="4102100" imgH="4394200" progId="Equation.3">
                    <p:embed/>
                    <p:pic>
                      <p:nvPicPr>
                        <p:cNvPr id="905225" name="Object 9">
                          <a:extLst>
                            <a:ext uri="{FF2B5EF4-FFF2-40B4-BE49-F238E27FC236}">
                              <a16:creationId xmlns:a16="http://schemas.microsoft.com/office/drawing/2014/main" id="{2801E550-780B-D442-9412-6F5445C833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842"/>
                          <a:ext cx="22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A30D6-E68B-7743-B454-5E753DAA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3E0F-4FF9-7E42-B0FD-BDF33F706CB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54050" name="Rectangle 2">
            <a:extLst>
              <a:ext uri="{FF2B5EF4-FFF2-40B4-BE49-F238E27FC236}">
                <a16:creationId xmlns:a16="http://schemas.microsoft.com/office/drawing/2014/main" id="{828C2F03-4C3B-8943-8B73-079692FBF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常用启发式方法</a:t>
            </a:r>
          </a:p>
        </p:txBody>
      </p:sp>
      <p:sp>
        <p:nvSpPr>
          <p:cNvPr id="1154051" name="Rectangle 3">
            <a:extLst>
              <a:ext uri="{FF2B5EF4-FFF2-40B4-BE49-F238E27FC236}">
                <a16:creationId xmlns:a16="http://schemas.microsoft.com/office/drawing/2014/main" id="{BEDFDCDD-2D24-AF43-8845-48DB5370C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贪婪算法</a:t>
            </a:r>
            <a:r>
              <a:rPr lang="en-US" altLang="zh-CN"/>
              <a:t>(greedy method)</a:t>
            </a:r>
          </a:p>
          <a:p>
            <a:pPr lvl="1"/>
            <a:r>
              <a:rPr lang="zh-CN" altLang="en-US"/>
              <a:t>采用逐步构造最优解的方法。在每个阶段都做出一个看上去最优的决策（在一定的标准下）。决策一旦做出就不可再更改。</a:t>
            </a:r>
          </a:p>
          <a:p>
            <a:pPr lvl="1"/>
            <a:r>
              <a:rPr lang="zh-CN" altLang="en-US"/>
              <a:t>做出贪婪决策的依据成为贪婪准则（</a:t>
            </a:r>
            <a:r>
              <a:rPr lang="en-US" altLang="zh-CN"/>
              <a:t>greedy criterion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一种近似求解方法</a:t>
            </a:r>
          </a:p>
          <a:p>
            <a:pPr lvl="1"/>
            <a:r>
              <a:rPr lang="zh-CN" altLang="en-US"/>
              <a:t>货箱装船、机器调度、最短路径等方面都有应用。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C7DE12EB-6565-D44D-BA94-ED85B8A2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EDA7F-348D-0242-A44E-F1C4C589C21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906242" name="Rectangle 2">
            <a:extLst>
              <a:ext uri="{FF2B5EF4-FFF2-40B4-BE49-F238E27FC236}">
                <a16:creationId xmlns:a16="http://schemas.microsoft.com/office/drawing/2014/main" id="{4B234F91-D119-FD48-9D73-09BD75BA9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zh-CN" altLang="en-US" b="1"/>
              <a:t>模板理论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引理</a:t>
            </a:r>
            <a:r>
              <a:rPr lang="en-US" altLang="zh-CN" b="1"/>
              <a:t>1</a:t>
            </a:r>
            <a:r>
              <a:rPr lang="zh-CN" altLang="en-US" b="1"/>
              <a:t>：在正比选择下，模板在第       代的期望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个体数为：                                 其中          是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第   代   模板中所有个体的适值均值与种群中所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有个体的适值均值的比，      是第   代     的个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体数。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如例</a:t>
            </a:r>
            <a:r>
              <a:rPr lang="en-US" altLang="zh-CN" b="1"/>
              <a:t>1</a:t>
            </a:r>
            <a:r>
              <a:rPr lang="zh-CN" altLang="en-US" b="1"/>
              <a:t>中：    </a:t>
            </a:r>
            <a:r>
              <a:rPr lang="en-US" altLang="zh-CN" b="1"/>
              <a:t>0</a:t>
            </a:r>
            <a:r>
              <a:rPr lang="ar-SA" altLang="zh-CN" b="1"/>
              <a:t>٭٭٭٭</a:t>
            </a:r>
            <a:r>
              <a:rPr lang="en-US" altLang="zh-CN"/>
              <a:t> </a:t>
            </a:r>
            <a:r>
              <a:rPr lang="zh-CN" altLang="en-US"/>
              <a:t>，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/>
              <a:t>	      </a:t>
            </a:r>
            <a:r>
              <a:rPr lang="en-US" altLang="zh-CN"/>
              <a:t>=1.4858</a:t>
            </a:r>
            <a:r>
              <a:rPr lang="zh-CN" altLang="en-US"/>
              <a:t>，         </a:t>
            </a:r>
            <a:r>
              <a:rPr lang="en-US" altLang="zh-CN"/>
              <a:t>=2</a:t>
            </a:r>
            <a:r>
              <a:rPr lang="zh-CN" altLang="en-US"/>
              <a:t>，            </a:t>
            </a:r>
            <a:r>
              <a:rPr lang="en-US" altLang="zh-CN"/>
              <a:t>=3</a:t>
            </a:r>
          </a:p>
        </p:txBody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3821312A-F09F-3946-BA02-9C8A4B179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的结构理论（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06244" name="Object 4">
            <a:extLst>
              <a:ext uri="{FF2B5EF4-FFF2-40B4-BE49-F238E27FC236}">
                <a16:creationId xmlns:a16="http://schemas.microsoft.com/office/drawing/2014/main" id="{251A06FF-3D7C-E540-BAAD-4E13C8A09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9" y="2124075"/>
          <a:ext cx="7191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9" name="公式" r:id="rId3" imgW="6731000" imgH="4102100" progId="Equation.3">
                  <p:embed/>
                </p:oleObj>
              </mc:Choice>
              <mc:Fallback>
                <p:oleObj name="公式" r:id="rId3" imgW="6731000" imgH="4102100" progId="Equation.3">
                  <p:embed/>
                  <p:pic>
                    <p:nvPicPr>
                      <p:cNvPr id="906244" name="Object 4">
                        <a:extLst>
                          <a:ext uri="{FF2B5EF4-FFF2-40B4-BE49-F238E27FC236}">
                            <a16:creationId xmlns:a16="http://schemas.microsoft.com/office/drawing/2014/main" id="{251A06FF-3D7C-E540-BAAD-4E13C8A09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9" y="2124075"/>
                        <a:ext cx="7191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45" name="Object 5">
            <a:extLst>
              <a:ext uri="{FF2B5EF4-FFF2-40B4-BE49-F238E27FC236}">
                <a16:creationId xmlns:a16="http://schemas.microsoft.com/office/drawing/2014/main" id="{6C75EDC5-6387-2A45-A026-B5CE4DF30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2797175"/>
          <a:ext cx="39608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0" name="Equation" r:id="rId5" imgW="36283900" imgH="4686300" progId="Equation.DSMT4">
                  <p:embed/>
                </p:oleObj>
              </mc:Choice>
              <mc:Fallback>
                <p:oleObj name="Equation" r:id="rId5" imgW="36283900" imgH="4686300" progId="Equation.DSMT4">
                  <p:embed/>
                  <p:pic>
                    <p:nvPicPr>
                      <p:cNvPr id="906245" name="Object 5">
                        <a:extLst>
                          <a:ext uri="{FF2B5EF4-FFF2-40B4-BE49-F238E27FC236}">
                            <a16:creationId xmlns:a16="http://schemas.microsoft.com/office/drawing/2014/main" id="{6C75EDC5-6387-2A45-A026-B5CE4DF30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2797175"/>
                        <a:ext cx="396081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46" name="Object 6">
            <a:extLst>
              <a:ext uri="{FF2B5EF4-FFF2-40B4-BE49-F238E27FC236}">
                <a16:creationId xmlns:a16="http://schemas.microsoft.com/office/drawing/2014/main" id="{23513D0E-2C8C-4349-A5DD-5BE34446F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3925" y="2871789"/>
          <a:ext cx="9350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1" name="Equation" r:id="rId7" imgW="9944100" imgH="4686300" progId="Equation.DSMT4">
                  <p:embed/>
                </p:oleObj>
              </mc:Choice>
              <mc:Fallback>
                <p:oleObj name="Equation" r:id="rId7" imgW="9944100" imgH="4686300" progId="Equation.DSMT4">
                  <p:embed/>
                  <p:pic>
                    <p:nvPicPr>
                      <p:cNvPr id="906246" name="Object 6">
                        <a:extLst>
                          <a:ext uri="{FF2B5EF4-FFF2-40B4-BE49-F238E27FC236}">
                            <a16:creationId xmlns:a16="http://schemas.microsoft.com/office/drawing/2014/main" id="{23513D0E-2C8C-4349-A5DD-5BE34446F2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5" y="2871789"/>
                        <a:ext cx="9350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47" name="Object 7">
            <a:extLst>
              <a:ext uri="{FF2B5EF4-FFF2-40B4-BE49-F238E27FC236}">
                <a16:creationId xmlns:a16="http://schemas.microsoft.com/office/drawing/2014/main" id="{7E839CC2-F7C5-8948-8CB7-06FEE0A56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7264" y="3571876"/>
          <a:ext cx="484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2" name="公式" r:id="rId9" imgW="2044700" imgH="3505200" progId="Equation.3">
                  <p:embed/>
                </p:oleObj>
              </mc:Choice>
              <mc:Fallback>
                <p:oleObj name="公式" r:id="rId9" imgW="2044700" imgH="3505200" progId="Equation.3">
                  <p:embed/>
                  <p:pic>
                    <p:nvPicPr>
                      <p:cNvPr id="906247" name="Object 7">
                        <a:extLst>
                          <a:ext uri="{FF2B5EF4-FFF2-40B4-BE49-F238E27FC236}">
                            <a16:creationId xmlns:a16="http://schemas.microsoft.com/office/drawing/2014/main" id="{7E839CC2-F7C5-8948-8CB7-06FEE0A56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4" y="3571876"/>
                        <a:ext cx="4841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48" name="Object 8">
            <a:extLst>
              <a:ext uri="{FF2B5EF4-FFF2-40B4-BE49-F238E27FC236}">
                <a16:creationId xmlns:a16="http://schemas.microsoft.com/office/drawing/2014/main" id="{E41EF4A2-EDBD-3A4E-83AC-D5B08F85F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6" y="3500439"/>
          <a:ext cx="3968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3" name="公式" r:id="rId11" imgW="3213100" imgH="4102100" progId="Equation.3">
                  <p:embed/>
                </p:oleObj>
              </mc:Choice>
              <mc:Fallback>
                <p:oleObj name="公式" r:id="rId11" imgW="3213100" imgH="4102100" progId="Equation.3">
                  <p:embed/>
                  <p:pic>
                    <p:nvPicPr>
                      <p:cNvPr id="906248" name="Object 8">
                        <a:extLst>
                          <a:ext uri="{FF2B5EF4-FFF2-40B4-BE49-F238E27FC236}">
                            <a16:creationId xmlns:a16="http://schemas.microsoft.com/office/drawing/2014/main" id="{E41EF4A2-EDBD-3A4E-83AC-D5B08F85F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500439"/>
                        <a:ext cx="3968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49" name="Object 9">
            <a:extLst>
              <a:ext uri="{FF2B5EF4-FFF2-40B4-BE49-F238E27FC236}">
                <a16:creationId xmlns:a16="http://schemas.microsoft.com/office/drawing/2014/main" id="{25125690-20A0-F841-BCAC-52FA1D1E8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3" y="4221164"/>
          <a:ext cx="863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公式" r:id="rId13" imgW="10236200" imgH="4686300" progId="Equation.3">
                  <p:embed/>
                </p:oleObj>
              </mc:Choice>
              <mc:Fallback>
                <p:oleObj name="公式" r:id="rId13" imgW="10236200" imgH="4686300" progId="Equation.3">
                  <p:embed/>
                  <p:pic>
                    <p:nvPicPr>
                      <p:cNvPr id="906249" name="Object 9">
                        <a:extLst>
                          <a:ext uri="{FF2B5EF4-FFF2-40B4-BE49-F238E27FC236}">
                            <a16:creationId xmlns:a16="http://schemas.microsoft.com/office/drawing/2014/main" id="{25125690-20A0-F841-BCAC-52FA1D1E8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221164"/>
                        <a:ext cx="863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50" name="Object 10">
            <a:extLst>
              <a:ext uri="{FF2B5EF4-FFF2-40B4-BE49-F238E27FC236}">
                <a16:creationId xmlns:a16="http://schemas.microsoft.com/office/drawing/2014/main" id="{76407399-B5AE-4544-B7B2-0E47ABD5F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1613" y="4221164"/>
          <a:ext cx="5064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5" name="公式" r:id="rId15" imgW="2044700" imgH="3505200" progId="Equation.3">
                  <p:embed/>
                </p:oleObj>
              </mc:Choice>
              <mc:Fallback>
                <p:oleObj name="公式" r:id="rId15" imgW="2044700" imgH="3505200" progId="Equation.3">
                  <p:embed/>
                  <p:pic>
                    <p:nvPicPr>
                      <p:cNvPr id="906250" name="Object 10">
                        <a:extLst>
                          <a:ext uri="{FF2B5EF4-FFF2-40B4-BE49-F238E27FC236}">
                            <a16:creationId xmlns:a16="http://schemas.microsoft.com/office/drawing/2014/main" id="{76407399-B5AE-4544-B7B2-0E47ABD5F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613" y="4221164"/>
                        <a:ext cx="5064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51" name="Object 11">
            <a:extLst>
              <a:ext uri="{FF2B5EF4-FFF2-40B4-BE49-F238E27FC236}">
                <a16:creationId xmlns:a16="http://schemas.microsoft.com/office/drawing/2014/main" id="{AAA3119C-4503-A148-A9E2-86744B040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8389" y="4221164"/>
          <a:ext cx="3952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6" name="公式" r:id="rId16" imgW="3213100" imgH="4102100" progId="Equation.3">
                  <p:embed/>
                </p:oleObj>
              </mc:Choice>
              <mc:Fallback>
                <p:oleObj name="公式" r:id="rId16" imgW="3213100" imgH="4102100" progId="Equation.3">
                  <p:embed/>
                  <p:pic>
                    <p:nvPicPr>
                      <p:cNvPr id="906251" name="Object 11">
                        <a:extLst>
                          <a:ext uri="{FF2B5EF4-FFF2-40B4-BE49-F238E27FC236}">
                            <a16:creationId xmlns:a16="http://schemas.microsoft.com/office/drawing/2014/main" id="{AAA3119C-4503-A148-A9E2-86744B040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4221164"/>
                        <a:ext cx="3952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52" name="Object 12">
            <a:extLst>
              <a:ext uri="{FF2B5EF4-FFF2-40B4-BE49-F238E27FC236}">
                <a16:creationId xmlns:a16="http://schemas.microsoft.com/office/drawing/2014/main" id="{4346B680-073C-F440-8FA7-C258A30A4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6094414"/>
          <a:ext cx="7921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7" name="公式" r:id="rId17" imgW="9944100" imgH="4686300" progId="Equation.3">
                  <p:embed/>
                </p:oleObj>
              </mc:Choice>
              <mc:Fallback>
                <p:oleObj name="公式" r:id="rId17" imgW="9944100" imgH="4686300" progId="Equation.3">
                  <p:embed/>
                  <p:pic>
                    <p:nvPicPr>
                      <p:cNvPr id="906252" name="Object 12">
                        <a:extLst>
                          <a:ext uri="{FF2B5EF4-FFF2-40B4-BE49-F238E27FC236}">
                            <a16:creationId xmlns:a16="http://schemas.microsoft.com/office/drawing/2014/main" id="{4346B680-073C-F440-8FA7-C258A30A4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6094414"/>
                        <a:ext cx="7921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53" name="Object 13">
            <a:extLst>
              <a:ext uri="{FF2B5EF4-FFF2-40B4-BE49-F238E27FC236}">
                <a16:creationId xmlns:a16="http://schemas.microsoft.com/office/drawing/2014/main" id="{578DF183-2D90-C848-8C45-F43C8FB67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9013" y="6094413"/>
          <a:ext cx="792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8" name="公式" r:id="rId18" imgW="10236200" imgH="4686300" progId="Equation.3">
                  <p:embed/>
                </p:oleObj>
              </mc:Choice>
              <mc:Fallback>
                <p:oleObj name="公式" r:id="rId18" imgW="10236200" imgH="4686300" progId="Equation.3">
                  <p:embed/>
                  <p:pic>
                    <p:nvPicPr>
                      <p:cNvPr id="906253" name="Object 13">
                        <a:extLst>
                          <a:ext uri="{FF2B5EF4-FFF2-40B4-BE49-F238E27FC236}">
                            <a16:creationId xmlns:a16="http://schemas.microsoft.com/office/drawing/2014/main" id="{578DF183-2D90-C848-8C45-F43C8FB67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6094413"/>
                        <a:ext cx="7921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54" name="Object 14">
            <a:extLst>
              <a:ext uri="{FF2B5EF4-FFF2-40B4-BE49-F238E27FC236}">
                <a16:creationId xmlns:a16="http://schemas.microsoft.com/office/drawing/2014/main" id="{72B4D4A1-516B-2C4B-B13E-558ADCC44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1389" y="5459413"/>
          <a:ext cx="3905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9" name="Equation" r:id="rId19" imgW="3505200" imgH="4686300" progId="Equation.DSMT4">
                  <p:embed/>
                </p:oleObj>
              </mc:Choice>
              <mc:Fallback>
                <p:oleObj name="Equation" r:id="rId19" imgW="3505200" imgH="4686300" progId="Equation.DSMT4">
                  <p:embed/>
                  <p:pic>
                    <p:nvPicPr>
                      <p:cNvPr id="906254" name="Object 14">
                        <a:extLst>
                          <a:ext uri="{FF2B5EF4-FFF2-40B4-BE49-F238E27FC236}">
                            <a16:creationId xmlns:a16="http://schemas.microsoft.com/office/drawing/2014/main" id="{72B4D4A1-516B-2C4B-B13E-558ADCC44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9" y="5459413"/>
                        <a:ext cx="3905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255" name="Object 15">
            <a:extLst>
              <a:ext uri="{FF2B5EF4-FFF2-40B4-BE49-F238E27FC236}">
                <a16:creationId xmlns:a16="http://schemas.microsoft.com/office/drawing/2014/main" id="{40B5AC9B-8365-E64E-975B-2446A164E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6364" y="6092826"/>
          <a:ext cx="1152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0" name="公式" r:id="rId21" imgW="14046200" imgH="4978400" progId="Equation.3">
                  <p:embed/>
                </p:oleObj>
              </mc:Choice>
              <mc:Fallback>
                <p:oleObj name="公式" r:id="rId21" imgW="14046200" imgH="4978400" progId="Equation.3">
                  <p:embed/>
                  <p:pic>
                    <p:nvPicPr>
                      <p:cNvPr id="906255" name="Object 15">
                        <a:extLst>
                          <a:ext uri="{FF2B5EF4-FFF2-40B4-BE49-F238E27FC236}">
                            <a16:creationId xmlns:a16="http://schemas.microsoft.com/office/drawing/2014/main" id="{40B5AC9B-8365-E64E-975B-2446A164E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4" y="6092826"/>
                        <a:ext cx="1152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F27379-BF49-4444-88A2-8BBA4BC1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60B8-A3AE-4D41-AB50-F9DEDE6CC49A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1EB8E9D7-33AB-984B-84AC-53D6004E9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 b="1"/>
              <a:t>证明：</a:t>
            </a:r>
          </a:p>
        </p:txBody>
      </p:sp>
      <p:sp>
        <p:nvSpPr>
          <p:cNvPr id="907267" name="Rectangle 3">
            <a:extLst>
              <a:ext uri="{FF2B5EF4-FFF2-40B4-BE49-F238E27FC236}">
                <a16:creationId xmlns:a16="http://schemas.microsoft.com/office/drawing/2014/main" id="{078802B7-53F9-B941-A14D-5349B7D9D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的结构理论（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07268" name="Object 4">
            <a:extLst>
              <a:ext uri="{FF2B5EF4-FFF2-40B4-BE49-F238E27FC236}">
                <a16:creationId xmlns:a16="http://schemas.microsoft.com/office/drawing/2014/main" id="{3E9212D9-CA91-F54C-9B6D-C7D21E082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2193926"/>
          <a:ext cx="6880225" cy="339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3" name="Equation" r:id="rId3" imgW="85140800" imgH="33350200" progId="Equation.DSMT4">
                  <p:embed/>
                </p:oleObj>
              </mc:Choice>
              <mc:Fallback>
                <p:oleObj name="Equation" r:id="rId3" imgW="85140800" imgH="33350200" progId="Equation.DSMT4">
                  <p:embed/>
                  <p:pic>
                    <p:nvPicPr>
                      <p:cNvPr id="907268" name="Object 4">
                        <a:extLst>
                          <a:ext uri="{FF2B5EF4-FFF2-40B4-BE49-F238E27FC236}">
                            <a16:creationId xmlns:a16="http://schemas.microsoft.com/office/drawing/2014/main" id="{3E9212D9-CA91-F54C-9B6D-C7D21E082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193926"/>
                        <a:ext cx="6880225" cy="339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096C81C2-E77C-C14C-9A2E-8A2B5E87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225F-48BF-8645-B18A-2957982ECF6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908290" name="Rectangle 2">
            <a:extLst>
              <a:ext uri="{FF2B5EF4-FFF2-40B4-BE49-F238E27FC236}">
                <a16:creationId xmlns:a16="http://schemas.microsoft.com/office/drawing/2014/main" id="{55EA23C6-15B5-4346-8135-88377892E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 b="1"/>
              <a:t>注释</a:t>
            </a:r>
            <a:r>
              <a:rPr lang="en-US" altLang="zh-CN" b="1"/>
              <a:t>:</a:t>
            </a:r>
            <a:endParaRPr lang="en-US" altLang="zh-CN" sz="1200" b="1"/>
          </a:p>
          <a:p>
            <a:pPr marL="609600" indent="-609600">
              <a:lnSpc>
                <a:spcPct val="19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种群的适值和为：                ，</a:t>
            </a:r>
          </a:p>
          <a:p>
            <a:pPr marL="609600" indent="-609600">
              <a:lnSpc>
                <a:spcPct val="190000"/>
              </a:lnSpc>
              <a:buClr>
                <a:schemeClr val="tx1"/>
              </a:buClr>
              <a:buNone/>
            </a:pPr>
            <a:r>
              <a:rPr lang="zh-CN" altLang="en-US" b="1"/>
              <a:t>		则选择概率为：</a:t>
            </a:r>
          </a:p>
          <a:p>
            <a:pPr marL="609600" indent="-609600">
              <a:lnSpc>
                <a:spcPct val="140000"/>
              </a:lnSpc>
              <a:buClr>
                <a:schemeClr val="tx1"/>
              </a:buClr>
              <a:buFont typeface="Wingdings" pitchFamily="2" charset="2"/>
              <a:buAutoNum type="circleNumDbPlain" startAt="2"/>
            </a:pPr>
            <a:r>
              <a:rPr lang="zh-CN" altLang="en-US" b="1"/>
              <a:t>     为   中的个体总数，且                 下标随遗传的进行而变化；</a:t>
            </a:r>
          </a:p>
        </p:txBody>
      </p:sp>
      <p:sp>
        <p:nvSpPr>
          <p:cNvPr id="908291" name="Rectangle 3">
            <a:extLst>
              <a:ext uri="{FF2B5EF4-FFF2-40B4-BE49-F238E27FC236}">
                <a16:creationId xmlns:a16="http://schemas.microsoft.com/office/drawing/2014/main" id="{041225F1-0788-874B-8550-D34FF838D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的结构理论（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08292" name="Object 4">
            <a:extLst>
              <a:ext uri="{FF2B5EF4-FFF2-40B4-BE49-F238E27FC236}">
                <a16:creationId xmlns:a16="http://schemas.microsoft.com/office/drawing/2014/main" id="{EEDBB0BA-5447-4D4D-981C-9096408EF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1" y="2060576"/>
          <a:ext cx="18716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7" name="Equation" r:id="rId3" imgW="18427700" imgH="9944100" progId="Equation.DSMT4">
                  <p:embed/>
                </p:oleObj>
              </mc:Choice>
              <mc:Fallback>
                <p:oleObj name="Equation" r:id="rId3" imgW="18427700" imgH="9944100" progId="Equation.DSMT4">
                  <p:embed/>
                  <p:pic>
                    <p:nvPicPr>
                      <p:cNvPr id="908292" name="Object 4">
                        <a:extLst>
                          <a:ext uri="{FF2B5EF4-FFF2-40B4-BE49-F238E27FC236}">
                            <a16:creationId xmlns:a16="http://schemas.microsoft.com/office/drawing/2014/main" id="{EEDBB0BA-5447-4D4D-981C-9096408EFF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060576"/>
                        <a:ext cx="187166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8293" name="Object 5">
            <a:extLst>
              <a:ext uri="{FF2B5EF4-FFF2-40B4-BE49-F238E27FC236}">
                <a16:creationId xmlns:a16="http://schemas.microsoft.com/office/drawing/2014/main" id="{1D52CDCE-15D8-434A-84B0-AF75FE39F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2997200"/>
          <a:ext cx="25209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8" name="Equation" r:id="rId5" imgW="21653500" imgH="13754100" progId="Equation.DSMT4">
                  <p:embed/>
                </p:oleObj>
              </mc:Choice>
              <mc:Fallback>
                <p:oleObj name="Equation" r:id="rId5" imgW="21653500" imgH="13754100" progId="Equation.DSMT4">
                  <p:embed/>
                  <p:pic>
                    <p:nvPicPr>
                      <p:cNvPr id="908293" name="Object 5">
                        <a:extLst>
                          <a:ext uri="{FF2B5EF4-FFF2-40B4-BE49-F238E27FC236}">
                            <a16:creationId xmlns:a16="http://schemas.microsoft.com/office/drawing/2014/main" id="{1D52CDCE-15D8-434A-84B0-AF75FE39F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2997200"/>
                        <a:ext cx="252095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8294" name="Object 6">
            <a:extLst>
              <a:ext uri="{FF2B5EF4-FFF2-40B4-BE49-F238E27FC236}">
                <a16:creationId xmlns:a16="http://schemas.microsoft.com/office/drawing/2014/main" id="{831EA375-A6C0-8549-A072-D1B247A4D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4221163"/>
          <a:ext cx="50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9" name="公式" r:id="rId7" imgW="5562600" imgH="4102100" progId="Equation.3">
                  <p:embed/>
                </p:oleObj>
              </mc:Choice>
              <mc:Fallback>
                <p:oleObj name="公式" r:id="rId7" imgW="5562600" imgH="4102100" progId="Equation.3">
                  <p:embed/>
                  <p:pic>
                    <p:nvPicPr>
                      <p:cNvPr id="908294" name="Object 6">
                        <a:extLst>
                          <a:ext uri="{FF2B5EF4-FFF2-40B4-BE49-F238E27FC236}">
                            <a16:creationId xmlns:a16="http://schemas.microsoft.com/office/drawing/2014/main" id="{831EA375-A6C0-8549-A072-D1B247A4D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4221163"/>
                        <a:ext cx="50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8295" name="Object 7">
            <a:extLst>
              <a:ext uri="{FF2B5EF4-FFF2-40B4-BE49-F238E27FC236}">
                <a16:creationId xmlns:a16="http://schemas.microsoft.com/office/drawing/2014/main" id="{68633F0D-EDAA-4849-BC37-2D5BCA639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6" y="4221163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0" name="公式" r:id="rId9" imgW="3213100" imgH="4102100" progId="Equation.3">
                  <p:embed/>
                </p:oleObj>
              </mc:Choice>
              <mc:Fallback>
                <p:oleObj name="公式" r:id="rId9" imgW="3213100" imgH="4102100" progId="Equation.3">
                  <p:embed/>
                  <p:pic>
                    <p:nvPicPr>
                      <p:cNvPr id="908295" name="Object 7">
                        <a:extLst>
                          <a:ext uri="{FF2B5EF4-FFF2-40B4-BE49-F238E27FC236}">
                            <a16:creationId xmlns:a16="http://schemas.microsoft.com/office/drawing/2014/main" id="{68633F0D-EDAA-4849-BC37-2D5BCA639B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4221163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8296" name="Object 8">
            <a:extLst>
              <a:ext uri="{FF2B5EF4-FFF2-40B4-BE49-F238E27FC236}">
                <a16:creationId xmlns:a16="http://schemas.microsoft.com/office/drawing/2014/main" id="{6EBA34E9-6F1C-6841-97C7-445AB2035C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5650" y="4221164"/>
          <a:ext cx="1727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1" name="公式" r:id="rId11" imgW="18719800" imgH="4686300" progId="Equation.3">
                  <p:embed/>
                </p:oleObj>
              </mc:Choice>
              <mc:Fallback>
                <p:oleObj name="公式" r:id="rId11" imgW="18719800" imgH="4686300" progId="Equation.3">
                  <p:embed/>
                  <p:pic>
                    <p:nvPicPr>
                      <p:cNvPr id="908296" name="Object 8">
                        <a:extLst>
                          <a:ext uri="{FF2B5EF4-FFF2-40B4-BE49-F238E27FC236}">
                            <a16:creationId xmlns:a16="http://schemas.microsoft.com/office/drawing/2014/main" id="{6EBA34E9-6F1C-6841-97C7-445AB2035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4221164"/>
                        <a:ext cx="1727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36775CB-B3F2-624B-9FCE-8650CAC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0DF2-886A-C74C-B7DC-EE5BFE5F6CF9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909314" name="Rectangle 2">
            <a:extLst>
              <a:ext uri="{FF2B5EF4-FFF2-40B4-BE49-F238E27FC236}">
                <a16:creationId xmlns:a16="http://schemas.microsoft.com/office/drawing/2014/main" id="{0261C4C0-DF17-BA4C-9D24-8E4CE6D48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 startAt="3"/>
            </a:pPr>
            <a:r>
              <a:rPr lang="en-US" altLang="zh-CN" b="1"/>
              <a:t>    </a:t>
            </a:r>
            <a:r>
              <a:rPr lang="zh-CN" altLang="en-US" b="1"/>
              <a:t>为   模板中所有个体的适值均值</a:t>
            </a:r>
            <a:r>
              <a:rPr lang="en-US" altLang="zh-CN" b="1"/>
              <a:t>;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 startAt="3"/>
            </a:pPr>
            <a:r>
              <a:rPr lang="en-US" altLang="zh-CN" b="1"/>
              <a:t>    </a:t>
            </a:r>
            <a:r>
              <a:rPr lang="zh-CN" altLang="en-US" b="1"/>
              <a:t>为种群的适值均值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 startAt="3"/>
            </a:pPr>
            <a:r>
              <a:rPr lang="zh-CN" altLang="en-US" b="1"/>
              <a:t>只要均值        </a:t>
            </a:r>
            <a:r>
              <a:rPr lang="en-US" altLang="zh-CN" b="1"/>
              <a:t>&gt;1</a:t>
            </a:r>
            <a:r>
              <a:rPr lang="zh-CN" altLang="en-US" b="1"/>
              <a:t>，则好的种群的个体会越来越多。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问题：以上证明没有考虑交叉变异，那么交叉变异会不会破坏种群模板    ？概率有多大？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endParaRPr lang="en-US" altLang="zh-CN">
              <a:sym typeface="Wingdings" pitchFamily="2" charset="2"/>
            </a:endParaRPr>
          </a:p>
        </p:txBody>
      </p:sp>
      <p:sp>
        <p:nvSpPr>
          <p:cNvPr id="909315" name="Rectangle 3">
            <a:extLst>
              <a:ext uri="{FF2B5EF4-FFF2-40B4-BE49-F238E27FC236}">
                <a16:creationId xmlns:a16="http://schemas.microsoft.com/office/drawing/2014/main" id="{B303C879-F0FA-B746-B46E-008680EA7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的结构理论（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09316" name="Object 4">
            <a:extLst>
              <a:ext uri="{FF2B5EF4-FFF2-40B4-BE49-F238E27FC236}">
                <a16:creationId xmlns:a16="http://schemas.microsoft.com/office/drawing/2014/main" id="{041D9AE8-5C04-EC4F-B8E6-59D04D637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1412876"/>
          <a:ext cx="7207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1" name="Equation" r:id="rId3" imgW="4102100" imgH="5562600" progId="Equation.DSMT4">
                  <p:embed/>
                </p:oleObj>
              </mc:Choice>
              <mc:Fallback>
                <p:oleObj name="Equation" r:id="rId3" imgW="4102100" imgH="5562600" progId="Equation.DSMT4">
                  <p:embed/>
                  <p:pic>
                    <p:nvPicPr>
                      <p:cNvPr id="909316" name="Object 4">
                        <a:extLst>
                          <a:ext uri="{FF2B5EF4-FFF2-40B4-BE49-F238E27FC236}">
                            <a16:creationId xmlns:a16="http://schemas.microsoft.com/office/drawing/2014/main" id="{041D9AE8-5C04-EC4F-B8E6-59D04D637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412876"/>
                        <a:ext cx="7207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9317" name="Object 5">
            <a:extLst>
              <a:ext uri="{FF2B5EF4-FFF2-40B4-BE49-F238E27FC236}">
                <a16:creationId xmlns:a16="http://schemas.microsoft.com/office/drawing/2014/main" id="{D7505F12-20F9-4A45-BA74-FB71440CC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1" y="1484313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2" name="公式" r:id="rId5" imgW="3213100" imgH="4102100" progId="Equation.3">
                  <p:embed/>
                </p:oleObj>
              </mc:Choice>
              <mc:Fallback>
                <p:oleObj name="公式" r:id="rId5" imgW="3213100" imgH="4102100" progId="Equation.3">
                  <p:embed/>
                  <p:pic>
                    <p:nvPicPr>
                      <p:cNvPr id="909317" name="Object 5">
                        <a:extLst>
                          <a:ext uri="{FF2B5EF4-FFF2-40B4-BE49-F238E27FC236}">
                            <a16:creationId xmlns:a16="http://schemas.microsoft.com/office/drawing/2014/main" id="{D7505F12-20F9-4A45-BA74-FB71440CC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1484313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9318" name="Object 6">
            <a:extLst>
              <a:ext uri="{FF2B5EF4-FFF2-40B4-BE49-F238E27FC236}">
                <a16:creationId xmlns:a16="http://schemas.microsoft.com/office/drawing/2014/main" id="{CA111E63-214D-1B4B-B8CF-E09659B29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1" y="2103438"/>
          <a:ext cx="384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3" name="Equation" r:id="rId7" imgW="3505200" imgH="5270500" progId="Equation.DSMT4">
                  <p:embed/>
                </p:oleObj>
              </mc:Choice>
              <mc:Fallback>
                <p:oleObj name="Equation" r:id="rId7" imgW="3505200" imgH="5270500" progId="Equation.DSMT4">
                  <p:embed/>
                  <p:pic>
                    <p:nvPicPr>
                      <p:cNvPr id="909318" name="Object 6">
                        <a:extLst>
                          <a:ext uri="{FF2B5EF4-FFF2-40B4-BE49-F238E27FC236}">
                            <a16:creationId xmlns:a16="http://schemas.microsoft.com/office/drawing/2014/main" id="{CA111E63-214D-1B4B-B8CF-E09659B29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2103438"/>
                        <a:ext cx="3841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9319" name="Object 7">
            <a:extLst>
              <a:ext uri="{FF2B5EF4-FFF2-40B4-BE49-F238E27FC236}">
                <a16:creationId xmlns:a16="http://schemas.microsoft.com/office/drawing/2014/main" id="{780FE410-02CA-D843-B77F-8B4B4A54B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1" y="2830513"/>
          <a:ext cx="790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4" name="Equation" r:id="rId9" imgW="9944100" imgH="4686300" progId="Equation.DSMT4">
                  <p:embed/>
                </p:oleObj>
              </mc:Choice>
              <mc:Fallback>
                <p:oleObj name="Equation" r:id="rId9" imgW="9944100" imgH="4686300" progId="Equation.DSMT4">
                  <p:embed/>
                  <p:pic>
                    <p:nvPicPr>
                      <p:cNvPr id="909319" name="Object 7">
                        <a:extLst>
                          <a:ext uri="{FF2B5EF4-FFF2-40B4-BE49-F238E27FC236}">
                            <a16:creationId xmlns:a16="http://schemas.microsoft.com/office/drawing/2014/main" id="{780FE410-02CA-D843-B77F-8B4B4A54B5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1" y="2830513"/>
                        <a:ext cx="7905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9320" name="Object 8">
            <a:extLst>
              <a:ext uri="{FF2B5EF4-FFF2-40B4-BE49-F238E27FC236}">
                <a16:creationId xmlns:a16="http://schemas.microsoft.com/office/drawing/2014/main" id="{4ADB9C66-6368-904C-9BBB-7000600F0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26" y="4725988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5" name="公式" r:id="rId11" imgW="3213100" imgH="4102100" progId="Equation.3">
                  <p:embed/>
                </p:oleObj>
              </mc:Choice>
              <mc:Fallback>
                <p:oleObj name="公式" r:id="rId11" imgW="3213100" imgH="4102100" progId="Equation.3">
                  <p:embed/>
                  <p:pic>
                    <p:nvPicPr>
                      <p:cNvPr id="909320" name="Object 8">
                        <a:extLst>
                          <a:ext uri="{FF2B5EF4-FFF2-40B4-BE49-F238E27FC236}">
                            <a16:creationId xmlns:a16="http://schemas.microsoft.com/office/drawing/2014/main" id="{4ADB9C66-6368-904C-9BBB-7000600F0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4725988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44816303-812D-2F43-88DE-DF6B6DEB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42D1-2D64-4943-812E-08DB13FE015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910338" name="Rectangle 2">
            <a:extLst>
              <a:ext uri="{FF2B5EF4-FFF2-40B4-BE49-F238E27FC236}">
                <a16:creationId xmlns:a16="http://schemas.microsoft.com/office/drawing/2014/main" id="{E8C8A6CC-A3DC-4D42-A55B-0074B94A2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引理</a:t>
            </a:r>
            <a:r>
              <a:rPr lang="en-US" altLang="zh-CN" b="1"/>
              <a:t>2</a:t>
            </a:r>
            <a:r>
              <a:rPr lang="zh-CN" altLang="en-US" b="1"/>
              <a:t>：第   代以概率    做交叉，对长度为     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的概型    ，则在第     代中个体为概型   的概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率下界为：</a:t>
            </a:r>
          </a:p>
          <a:p>
            <a:pPr marL="609600" indent="-609600">
              <a:lnSpc>
                <a:spcPct val="120000"/>
              </a:lnSpc>
              <a:buNone/>
            </a:pPr>
            <a:endParaRPr lang="zh-CN" altLang="en-US" b="1"/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其中       为第   代个体为   的概率。</a:t>
            </a:r>
            <a:endParaRPr lang="zh-CN" altLang="en-US">
              <a:sym typeface="Wingdings" pitchFamily="2" charset="2"/>
            </a:endParaRPr>
          </a:p>
        </p:txBody>
      </p:sp>
      <p:sp>
        <p:nvSpPr>
          <p:cNvPr id="910339" name="Rectangle 3">
            <a:extLst>
              <a:ext uri="{FF2B5EF4-FFF2-40B4-BE49-F238E27FC236}">
                <a16:creationId xmlns:a16="http://schemas.microsoft.com/office/drawing/2014/main" id="{090BD7D8-BA2F-A24B-9675-A057B5B60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的结构理论（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10340" name="Object 4">
            <a:extLst>
              <a:ext uri="{FF2B5EF4-FFF2-40B4-BE49-F238E27FC236}">
                <a16:creationId xmlns:a16="http://schemas.microsoft.com/office/drawing/2014/main" id="{1C9A46F3-59CD-094B-AF58-59D1CFA7A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2614" y="1484314"/>
          <a:ext cx="6492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5" name="公式" r:id="rId3" imgW="3797300" imgH="5270500" progId="Equation.3">
                  <p:embed/>
                </p:oleObj>
              </mc:Choice>
              <mc:Fallback>
                <p:oleObj name="公式" r:id="rId3" imgW="3797300" imgH="5270500" progId="Equation.3">
                  <p:embed/>
                  <p:pic>
                    <p:nvPicPr>
                      <p:cNvPr id="910340" name="Object 4">
                        <a:extLst>
                          <a:ext uri="{FF2B5EF4-FFF2-40B4-BE49-F238E27FC236}">
                            <a16:creationId xmlns:a16="http://schemas.microsoft.com/office/drawing/2014/main" id="{1C9A46F3-59CD-094B-AF58-59D1CFA7A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4" y="1484314"/>
                        <a:ext cx="6492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41" name="Object 5">
            <a:extLst>
              <a:ext uri="{FF2B5EF4-FFF2-40B4-BE49-F238E27FC236}">
                <a16:creationId xmlns:a16="http://schemas.microsoft.com/office/drawing/2014/main" id="{8B787649-9738-3C4C-A19E-82EFE6D46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7614" y="1485900"/>
          <a:ext cx="414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6" name="公式" r:id="rId5" imgW="2044700" imgH="3505200" progId="Equation.3">
                  <p:embed/>
                </p:oleObj>
              </mc:Choice>
              <mc:Fallback>
                <p:oleObj name="公式" r:id="rId5" imgW="2044700" imgH="3505200" progId="Equation.3">
                  <p:embed/>
                  <p:pic>
                    <p:nvPicPr>
                      <p:cNvPr id="910341" name="Object 5">
                        <a:extLst>
                          <a:ext uri="{FF2B5EF4-FFF2-40B4-BE49-F238E27FC236}">
                            <a16:creationId xmlns:a16="http://schemas.microsoft.com/office/drawing/2014/main" id="{8B787649-9738-3C4C-A19E-82EFE6D46F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4" y="1485900"/>
                        <a:ext cx="414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42" name="Object 6">
            <a:extLst>
              <a:ext uri="{FF2B5EF4-FFF2-40B4-BE49-F238E27FC236}">
                <a16:creationId xmlns:a16="http://schemas.microsoft.com/office/drawing/2014/main" id="{34795C44-5A35-2740-B5A7-F52185A9C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07526" y="1485900"/>
          <a:ext cx="504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7" name="公式" r:id="rId7" imgW="6146800" imgH="4686300" progId="Equation.3">
                  <p:embed/>
                </p:oleObj>
              </mc:Choice>
              <mc:Fallback>
                <p:oleObj name="公式" r:id="rId7" imgW="6146800" imgH="4686300" progId="Equation.3">
                  <p:embed/>
                  <p:pic>
                    <p:nvPicPr>
                      <p:cNvPr id="910342" name="Object 6">
                        <a:extLst>
                          <a:ext uri="{FF2B5EF4-FFF2-40B4-BE49-F238E27FC236}">
                            <a16:creationId xmlns:a16="http://schemas.microsoft.com/office/drawing/2014/main" id="{34795C44-5A35-2740-B5A7-F52185A9C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7526" y="1485900"/>
                        <a:ext cx="5048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43" name="Object 7">
            <a:extLst>
              <a:ext uri="{FF2B5EF4-FFF2-40B4-BE49-F238E27FC236}">
                <a16:creationId xmlns:a16="http://schemas.microsoft.com/office/drawing/2014/main" id="{640E46F8-1539-4A44-8DE2-2F2D9753B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6951" y="2133600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8" name="公式" r:id="rId9" imgW="3213100" imgH="4102100" progId="Equation.3">
                  <p:embed/>
                </p:oleObj>
              </mc:Choice>
              <mc:Fallback>
                <p:oleObj name="公式" r:id="rId9" imgW="3213100" imgH="4102100" progId="Equation.3">
                  <p:embed/>
                  <p:pic>
                    <p:nvPicPr>
                      <p:cNvPr id="910343" name="Object 7">
                        <a:extLst>
                          <a:ext uri="{FF2B5EF4-FFF2-40B4-BE49-F238E27FC236}">
                            <a16:creationId xmlns:a16="http://schemas.microsoft.com/office/drawing/2014/main" id="{640E46F8-1539-4A44-8DE2-2F2D9753B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1" y="2133600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44" name="Object 8">
            <a:extLst>
              <a:ext uri="{FF2B5EF4-FFF2-40B4-BE49-F238E27FC236}">
                <a16:creationId xmlns:a16="http://schemas.microsoft.com/office/drawing/2014/main" id="{200AE0B2-F8FD-0941-AA03-43FB2B1F2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0" y="2205038"/>
          <a:ext cx="4318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9" name="公式" r:id="rId11" imgW="6731000" imgH="4102100" progId="Equation.3">
                  <p:embed/>
                </p:oleObj>
              </mc:Choice>
              <mc:Fallback>
                <p:oleObj name="公式" r:id="rId11" imgW="6731000" imgH="4102100" progId="Equation.3">
                  <p:embed/>
                  <p:pic>
                    <p:nvPicPr>
                      <p:cNvPr id="910344" name="Object 8">
                        <a:extLst>
                          <a:ext uri="{FF2B5EF4-FFF2-40B4-BE49-F238E27FC236}">
                            <a16:creationId xmlns:a16="http://schemas.microsoft.com/office/drawing/2014/main" id="{200AE0B2-F8FD-0941-AA03-43FB2B1F2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205038"/>
                        <a:ext cx="4318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45" name="Object 9">
            <a:extLst>
              <a:ext uri="{FF2B5EF4-FFF2-40B4-BE49-F238E27FC236}">
                <a16:creationId xmlns:a16="http://schemas.microsoft.com/office/drawing/2014/main" id="{8B9FD579-9699-B342-9ABA-4ECA86B94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2205038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0" name="公式" r:id="rId13" imgW="3213100" imgH="4102100" progId="Equation.3">
                  <p:embed/>
                </p:oleObj>
              </mc:Choice>
              <mc:Fallback>
                <p:oleObj name="公式" r:id="rId13" imgW="3213100" imgH="4102100" progId="Equation.3">
                  <p:embed/>
                  <p:pic>
                    <p:nvPicPr>
                      <p:cNvPr id="910345" name="Object 9">
                        <a:extLst>
                          <a:ext uri="{FF2B5EF4-FFF2-40B4-BE49-F238E27FC236}">
                            <a16:creationId xmlns:a16="http://schemas.microsoft.com/office/drawing/2014/main" id="{8B9FD579-9699-B342-9ABA-4ECA86B94B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205038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46" name="Object 10">
            <a:extLst>
              <a:ext uri="{FF2B5EF4-FFF2-40B4-BE49-F238E27FC236}">
                <a16:creationId xmlns:a16="http://schemas.microsoft.com/office/drawing/2014/main" id="{4E0A65DE-4D7A-7745-A450-B930A44B5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5" y="3287714"/>
          <a:ext cx="562133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1" name="Equation" r:id="rId14" imgW="42418000" imgH="8775700" progId="Equation.DSMT4">
                  <p:embed/>
                </p:oleObj>
              </mc:Choice>
              <mc:Fallback>
                <p:oleObj name="Equation" r:id="rId14" imgW="42418000" imgH="8775700" progId="Equation.DSMT4">
                  <p:embed/>
                  <p:pic>
                    <p:nvPicPr>
                      <p:cNvPr id="910346" name="Object 10">
                        <a:extLst>
                          <a:ext uri="{FF2B5EF4-FFF2-40B4-BE49-F238E27FC236}">
                            <a16:creationId xmlns:a16="http://schemas.microsoft.com/office/drawing/2014/main" id="{4E0A65DE-4D7A-7745-A450-B930A44B5A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3287714"/>
                        <a:ext cx="562133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47" name="Object 11">
            <a:extLst>
              <a:ext uri="{FF2B5EF4-FFF2-40B4-BE49-F238E27FC236}">
                <a16:creationId xmlns:a16="http://schemas.microsoft.com/office/drawing/2014/main" id="{C5490D6C-0E95-694C-8BA9-037245BF7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4221163"/>
          <a:ext cx="7921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2" name="Equation" r:id="rId16" imgW="9359900" imgH="4978400" progId="Equation.DSMT4">
                  <p:embed/>
                </p:oleObj>
              </mc:Choice>
              <mc:Fallback>
                <p:oleObj name="Equation" r:id="rId16" imgW="9359900" imgH="4978400" progId="Equation.DSMT4">
                  <p:embed/>
                  <p:pic>
                    <p:nvPicPr>
                      <p:cNvPr id="910347" name="Object 11">
                        <a:extLst>
                          <a:ext uri="{FF2B5EF4-FFF2-40B4-BE49-F238E27FC236}">
                            <a16:creationId xmlns:a16="http://schemas.microsoft.com/office/drawing/2014/main" id="{C5490D6C-0E95-694C-8BA9-037245BF7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221163"/>
                        <a:ext cx="7921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48" name="Object 12">
            <a:extLst>
              <a:ext uri="{FF2B5EF4-FFF2-40B4-BE49-F238E27FC236}">
                <a16:creationId xmlns:a16="http://schemas.microsoft.com/office/drawing/2014/main" id="{9C63F8FB-4298-6E43-8861-1C59F6238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1800" y="4221163"/>
          <a:ext cx="414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3" name="公式" r:id="rId18" imgW="2044700" imgH="3505200" progId="Equation.3">
                  <p:embed/>
                </p:oleObj>
              </mc:Choice>
              <mc:Fallback>
                <p:oleObj name="公式" r:id="rId18" imgW="2044700" imgH="3505200" progId="Equation.3">
                  <p:embed/>
                  <p:pic>
                    <p:nvPicPr>
                      <p:cNvPr id="910348" name="Object 12">
                        <a:extLst>
                          <a:ext uri="{FF2B5EF4-FFF2-40B4-BE49-F238E27FC236}">
                            <a16:creationId xmlns:a16="http://schemas.microsoft.com/office/drawing/2014/main" id="{9C63F8FB-4298-6E43-8861-1C59F62382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4221163"/>
                        <a:ext cx="414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49" name="Object 13">
            <a:extLst>
              <a:ext uri="{FF2B5EF4-FFF2-40B4-BE49-F238E27FC236}">
                <a16:creationId xmlns:a16="http://schemas.microsoft.com/office/drawing/2014/main" id="{8478DC58-467B-5249-97C2-3F2243243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101" y="4221163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4" name="公式" r:id="rId19" imgW="3213100" imgH="4102100" progId="Equation.3">
                  <p:embed/>
                </p:oleObj>
              </mc:Choice>
              <mc:Fallback>
                <p:oleObj name="公式" r:id="rId19" imgW="3213100" imgH="4102100" progId="Equation.3">
                  <p:embed/>
                  <p:pic>
                    <p:nvPicPr>
                      <p:cNvPr id="910349" name="Object 13">
                        <a:extLst>
                          <a:ext uri="{FF2B5EF4-FFF2-40B4-BE49-F238E27FC236}">
                            <a16:creationId xmlns:a16="http://schemas.microsoft.com/office/drawing/2014/main" id="{8478DC58-467B-5249-97C2-3F2243243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1" y="4221163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A6E34A0B-4A57-E740-9135-0F4AA3C1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91F6-64CE-6142-B5DD-4113D314A08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0B86C62D-3335-C44F-9718-8F20163B2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 b="1"/>
              <a:t>引理</a:t>
            </a:r>
            <a:r>
              <a:rPr lang="en-US" altLang="zh-CN" b="1"/>
              <a:t>2</a:t>
            </a:r>
            <a:r>
              <a:rPr lang="zh-CN" altLang="en-US" b="1"/>
              <a:t>的证明</a:t>
            </a:r>
          </a:p>
          <a:p>
            <a:pPr marL="609600" indent="-609600">
              <a:buNone/>
            </a:pPr>
            <a:r>
              <a:rPr lang="zh-CN" altLang="en-US" b="1"/>
              <a:t>证明：交叉破坏   的条件</a:t>
            </a:r>
          </a:p>
          <a:p>
            <a:pPr marL="609600" indent="-609600">
              <a:lnSpc>
                <a:spcPct val="140000"/>
              </a:lnSpc>
              <a:buNone/>
            </a:pPr>
            <a:r>
              <a:rPr lang="zh-CN" altLang="en-US" b="1"/>
              <a:t>做了交叉：</a:t>
            </a:r>
          </a:p>
          <a:p>
            <a:pPr marL="609600" indent="-609600">
              <a:lnSpc>
                <a:spcPct val="140000"/>
              </a:lnSpc>
              <a:buNone/>
            </a:pPr>
            <a:r>
              <a:rPr lang="zh-CN" altLang="en-US" b="1"/>
              <a:t>交叉点在    内</a:t>
            </a:r>
            <a:r>
              <a:rPr lang="en-US" altLang="zh-CN" b="1"/>
              <a:t>:</a:t>
            </a:r>
          </a:p>
          <a:p>
            <a:pPr marL="609600" indent="-609600">
              <a:lnSpc>
                <a:spcPct val="140000"/>
              </a:lnSpc>
              <a:buNone/>
            </a:pPr>
            <a:r>
              <a:rPr lang="zh-CN" altLang="en-US" b="1"/>
              <a:t>配偶   不在   中</a:t>
            </a:r>
            <a:r>
              <a:rPr lang="zh-CN" altLang="en-US"/>
              <a:t>：</a:t>
            </a:r>
          </a:p>
          <a:p>
            <a:pPr marL="609600" indent="-609600">
              <a:lnSpc>
                <a:spcPct val="140000"/>
              </a:lnSpc>
              <a:buNone/>
            </a:pPr>
            <a:r>
              <a:rPr lang="zh-CN" altLang="en-US" b="1"/>
              <a:t>则不被破坏的概率：</a:t>
            </a:r>
          </a:p>
        </p:txBody>
      </p:sp>
      <p:sp>
        <p:nvSpPr>
          <p:cNvPr id="911363" name="Rectangle 3">
            <a:extLst>
              <a:ext uri="{FF2B5EF4-FFF2-40B4-BE49-F238E27FC236}">
                <a16:creationId xmlns:a16="http://schemas.microsoft.com/office/drawing/2014/main" id="{D1C5E1D3-CA31-9148-99C9-17D68838A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的结构理论（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11364" name="Object 4">
            <a:extLst>
              <a:ext uri="{FF2B5EF4-FFF2-40B4-BE49-F238E27FC236}">
                <a16:creationId xmlns:a16="http://schemas.microsoft.com/office/drawing/2014/main" id="{3B780BE9-9FBC-BD41-8B36-F207AED4A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8214" y="1989138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89" name="公式" r:id="rId3" imgW="3213100" imgH="4102100" progId="Equation.3">
                  <p:embed/>
                </p:oleObj>
              </mc:Choice>
              <mc:Fallback>
                <p:oleObj name="公式" r:id="rId3" imgW="3213100" imgH="4102100" progId="Equation.3">
                  <p:embed/>
                  <p:pic>
                    <p:nvPicPr>
                      <p:cNvPr id="911364" name="Object 4">
                        <a:extLst>
                          <a:ext uri="{FF2B5EF4-FFF2-40B4-BE49-F238E27FC236}">
                            <a16:creationId xmlns:a16="http://schemas.microsoft.com/office/drawing/2014/main" id="{3B780BE9-9FBC-BD41-8B36-F207AED4AA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4" y="1989138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65" name="Object 5">
            <a:extLst>
              <a:ext uri="{FF2B5EF4-FFF2-40B4-BE49-F238E27FC236}">
                <a16:creationId xmlns:a16="http://schemas.microsoft.com/office/drawing/2014/main" id="{0B854F54-160B-1A41-A296-204317351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1" y="3500438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0" name="公式" r:id="rId5" imgW="3213100" imgH="4102100" progId="Equation.3">
                  <p:embed/>
                </p:oleObj>
              </mc:Choice>
              <mc:Fallback>
                <p:oleObj name="公式" r:id="rId5" imgW="3213100" imgH="4102100" progId="Equation.3">
                  <p:embed/>
                  <p:pic>
                    <p:nvPicPr>
                      <p:cNvPr id="911365" name="Object 5">
                        <a:extLst>
                          <a:ext uri="{FF2B5EF4-FFF2-40B4-BE49-F238E27FC236}">
                            <a16:creationId xmlns:a16="http://schemas.microsoft.com/office/drawing/2014/main" id="{0B854F54-160B-1A41-A296-204317351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3500438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66" name="Object 6">
            <a:extLst>
              <a:ext uri="{FF2B5EF4-FFF2-40B4-BE49-F238E27FC236}">
                <a16:creationId xmlns:a16="http://schemas.microsoft.com/office/drawing/2014/main" id="{176D6115-1085-1748-9C3A-CCF78CE22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3435351"/>
          <a:ext cx="16557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1" name="公式" r:id="rId6" imgW="7607300" imgH="4978400" progId="Equation.3">
                  <p:embed/>
                </p:oleObj>
              </mc:Choice>
              <mc:Fallback>
                <p:oleObj name="公式" r:id="rId6" imgW="7607300" imgH="4978400" progId="Equation.3">
                  <p:embed/>
                  <p:pic>
                    <p:nvPicPr>
                      <p:cNvPr id="911366" name="Object 6">
                        <a:extLst>
                          <a:ext uri="{FF2B5EF4-FFF2-40B4-BE49-F238E27FC236}">
                            <a16:creationId xmlns:a16="http://schemas.microsoft.com/office/drawing/2014/main" id="{176D6115-1085-1748-9C3A-CCF78CE22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435351"/>
                        <a:ext cx="165576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67" name="Object 7">
            <a:extLst>
              <a:ext uri="{FF2B5EF4-FFF2-40B4-BE49-F238E27FC236}">
                <a16:creationId xmlns:a16="http://schemas.microsoft.com/office/drawing/2014/main" id="{400F0112-E43F-3045-9375-6FEE89B55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8" y="2781301"/>
          <a:ext cx="4953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2" name="公式" r:id="rId8" imgW="3797300" imgH="5270500" progId="Equation.3">
                  <p:embed/>
                </p:oleObj>
              </mc:Choice>
              <mc:Fallback>
                <p:oleObj name="公式" r:id="rId8" imgW="3797300" imgH="5270500" progId="Equation.3">
                  <p:embed/>
                  <p:pic>
                    <p:nvPicPr>
                      <p:cNvPr id="911367" name="Object 7">
                        <a:extLst>
                          <a:ext uri="{FF2B5EF4-FFF2-40B4-BE49-F238E27FC236}">
                            <a16:creationId xmlns:a16="http://schemas.microsoft.com/office/drawing/2014/main" id="{400F0112-E43F-3045-9375-6FEE89B55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781301"/>
                        <a:ext cx="4953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68" name="Object 8">
            <a:extLst>
              <a:ext uri="{FF2B5EF4-FFF2-40B4-BE49-F238E27FC236}">
                <a16:creationId xmlns:a16="http://schemas.microsoft.com/office/drawing/2014/main" id="{D36A1D35-EEDE-6849-B567-02BA20B2D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4281489"/>
          <a:ext cx="415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3" name="公式" r:id="rId10" imgW="4102100" imgH="4978400" progId="Equation.3">
                  <p:embed/>
                </p:oleObj>
              </mc:Choice>
              <mc:Fallback>
                <p:oleObj name="公式" r:id="rId10" imgW="4102100" imgH="4978400" progId="Equation.3">
                  <p:embed/>
                  <p:pic>
                    <p:nvPicPr>
                      <p:cNvPr id="911368" name="Object 8">
                        <a:extLst>
                          <a:ext uri="{FF2B5EF4-FFF2-40B4-BE49-F238E27FC236}">
                            <a16:creationId xmlns:a16="http://schemas.microsoft.com/office/drawing/2014/main" id="{D36A1D35-EEDE-6849-B567-02BA20B2D0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281489"/>
                        <a:ext cx="4159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69" name="Object 9">
            <a:extLst>
              <a:ext uri="{FF2B5EF4-FFF2-40B4-BE49-F238E27FC236}">
                <a16:creationId xmlns:a16="http://schemas.microsoft.com/office/drawing/2014/main" id="{5098A25F-738B-0448-A16F-132560B55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4614" y="4292600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4" name="公式" r:id="rId12" imgW="3213100" imgH="4102100" progId="Equation.3">
                  <p:embed/>
                </p:oleObj>
              </mc:Choice>
              <mc:Fallback>
                <p:oleObj name="公式" r:id="rId12" imgW="3213100" imgH="4102100" progId="Equation.3">
                  <p:embed/>
                  <p:pic>
                    <p:nvPicPr>
                      <p:cNvPr id="911369" name="Object 9">
                        <a:extLst>
                          <a:ext uri="{FF2B5EF4-FFF2-40B4-BE49-F238E27FC236}">
                            <a16:creationId xmlns:a16="http://schemas.microsoft.com/office/drawing/2014/main" id="{5098A25F-738B-0448-A16F-132560B55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4" y="4292600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0" name="Object 10">
            <a:extLst>
              <a:ext uri="{FF2B5EF4-FFF2-40B4-BE49-F238E27FC236}">
                <a16:creationId xmlns:a16="http://schemas.microsoft.com/office/drawing/2014/main" id="{325D0422-9359-DE40-AEE2-E8CB0FCD1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8" y="4348163"/>
          <a:ext cx="14398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5" name="Equation" r:id="rId13" imgW="13754100" imgH="4978400" progId="Equation.DSMT4">
                  <p:embed/>
                </p:oleObj>
              </mc:Choice>
              <mc:Fallback>
                <p:oleObj name="Equation" r:id="rId13" imgW="13754100" imgH="4978400" progId="Equation.DSMT4">
                  <p:embed/>
                  <p:pic>
                    <p:nvPicPr>
                      <p:cNvPr id="911370" name="Object 10">
                        <a:extLst>
                          <a:ext uri="{FF2B5EF4-FFF2-40B4-BE49-F238E27FC236}">
                            <a16:creationId xmlns:a16="http://schemas.microsoft.com/office/drawing/2014/main" id="{325D0422-9359-DE40-AEE2-E8CB0FCD1B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348163"/>
                        <a:ext cx="14398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1" name="Object 11">
            <a:extLst>
              <a:ext uri="{FF2B5EF4-FFF2-40B4-BE49-F238E27FC236}">
                <a16:creationId xmlns:a16="http://schemas.microsoft.com/office/drawing/2014/main" id="{22B6A778-4CF2-E245-9552-EC2B8B944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3038" y="5594351"/>
          <a:ext cx="63357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6" name="公式" r:id="rId15" imgW="45643800" imgH="9359900" progId="Equation.3">
                  <p:embed/>
                </p:oleObj>
              </mc:Choice>
              <mc:Fallback>
                <p:oleObj name="公式" r:id="rId15" imgW="45643800" imgH="9359900" progId="Equation.3">
                  <p:embed/>
                  <p:pic>
                    <p:nvPicPr>
                      <p:cNvPr id="911371" name="Object 11">
                        <a:extLst>
                          <a:ext uri="{FF2B5EF4-FFF2-40B4-BE49-F238E27FC236}">
                            <a16:creationId xmlns:a16="http://schemas.microsoft.com/office/drawing/2014/main" id="{22B6A778-4CF2-E245-9552-EC2B8B944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5594351"/>
                        <a:ext cx="633571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AA87D26-51DB-9448-BA5D-518E21D5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754F-40C3-E249-959D-5F1B05B405D8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912386" name="Rectangle 2">
            <a:extLst>
              <a:ext uri="{FF2B5EF4-FFF2-40B4-BE49-F238E27FC236}">
                <a16:creationId xmlns:a16="http://schemas.microsoft.com/office/drawing/2014/main" id="{C37988D0-DA7C-F94E-9C22-74AEB20D4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SzPct val="90000"/>
              <a:buNone/>
            </a:pPr>
            <a:r>
              <a:rPr lang="zh-CN" altLang="en-US" b="1"/>
              <a:t>思考：若   不属于概型    ，是否能产生后代为概型   ？</a:t>
            </a:r>
          </a:p>
          <a:p>
            <a:pPr marL="609600" indent="-609600">
              <a:lnSpc>
                <a:spcPct val="120000"/>
              </a:lnSpc>
              <a:buSzPct val="90000"/>
              <a:buNone/>
            </a:pPr>
            <a:r>
              <a:rPr lang="zh-CN" altLang="en-US" b="1"/>
              <a:t>	答案：可以</a:t>
            </a:r>
          </a:p>
          <a:p>
            <a:pPr marL="609600" indent="-609600">
              <a:lnSpc>
                <a:spcPct val="120000"/>
              </a:lnSpc>
              <a:buSzPct val="90000"/>
              <a:buNone/>
            </a:pPr>
            <a:endParaRPr lang="en-US" altLang="zh-CN" b="1"/>
          </a:p>
        </p:txBody>
      </p:sp>
      <p:sp>
        <p:nvSpPr>
          <p:cNvPr id="912387" name="Rectangle 3">
            <a:extLst>
              <a:ext uri="{FF2B5EF4-FFF2-40B4-BE49-F238E27FC236}">
                <a16:creationId xmlns:a16="http://schemas.microsoft.com/office/drawing/2014/main" id="{568E8442-0FD9-6741-A017-F22113B25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的结构理论（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12388" name="Object 4">
            <a:extLst>
              <a:ext uri="{FF2B5EF4-FFF2-40B4-BE49-F238E27FC236}">
                <a16:creationId xmlns:a16="http://schemas.microsoft.com/office/drawing/2014/main" id="{F2ABB804-426B-7345-87E2-380D8597A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1485900"/>
          <a:ext cx="4587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3" name="公式" r:id="rId3" imgW="4102100" imgH="4978400" progId="Equation.3">
                  <p:embed/>
                </p:oleObj>
              </mc:Choice>
              <mc:Fallback>
                <p:oleObj name="公式" r:id="rId3" imgW="4102100" imgH="4978400" progId="Equation.3">
                  <p:embed/>
                  <p:pic>
                    <p:nvPicPr>
                      <p:cNvPr id="912388" name="Object 4">
                        <a:extLst>
                          <a:ext uri="{FF2B5EF4-FFF2-40B4-BE49-F238E27FC236}">
                            <a16:creationId xmlns:a16="http://schemas.microsoft.com/office/drawing/2014/main" id="{F2ABB804-426B-7345-87E2-380D8597A2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1485900"/>
                        <a:ext cx="4587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89" name="Object 5">
            <a:extLst>
              <a:ext uri="{FF2B5EF4-FFF2-40B4-BE49-F238E27FC236}">
                <a16:creationId xmlns:a16="http://schemas.microsoft.com/office/drawing/2014/main" id="{02545F29-9B33-2D49-951F-7B82EDBEA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1539" y="1484313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4" name="公式" r:id="rId5" imgW="3213100" imgH="4102100" progId="Equation.3">
                  <p:embed/>
                </p:oleObj>
              </mc:Choice>
              <mc:Fallback>
                <p:oleObj name="公式" r:id="rId5" imgW="3213100" imgH="4102100" progId="Equation.3">
                  <p:embed/>
                  <p:pic>
                    <p:nvPicPr>
                      <p:cNvPr id="912389" name="Object 5">
                        <a:extLst>
                          <a:ext uri="{FF2B5EF4-FFF2-40B4-BE49-F238E27FC236}">
                            <a16:creationId xmlns:a16="http://schemas.microsoft.com/office/drawing/2014/main" id="{02545F29-9B33-2D49-951F-7B82EDBEA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9" y="1484313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90" name="Object 6">
            <a:extLst>
              <a:ext uri="{FF2B5EF4-FFF2-40B4-BE49-F238E27FC236}">
                <a16:creationId xmlns:a16="http://schemas.microsoft.com/office/drawing/2014/main" id="{8476F86A-A1CB-0741-A485-1B19951E0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8351" y="2060575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5" name="公式" r:id="rId7" imgW="3213100" imgH="4102100" progId="Equation.3">
                  <p:embed/>
                </p:oleObj>
              </mc:Choice>
              <mc:Fallback>
                <p:oleObj name="公式" r:id="rId7" imgW="3213100" imgH="4102100" progId="Equation.3">
                  <p:embed/>
                  <p:pic>
                    <p:nvPicPr>
                      <p:cNvPr id="912390" name="Object 6">
                        <a:extLst>
                          <a:ext uri="{FF2B5EF4-FFF2-40B4-BE49-F238E27FC236}">
                            <a16:creationId xmlns:a16="http://schemas.microsoft.com/office/drawing/2014/main" id="{8476F86A-A1CB-0741-A485-1B19951E0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1" y="2060575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2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EC326AB4-043C-F94E-BE87-41FD8278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2ED5-DD73-ED4B-A572-5DFAEE7CC660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913410" name="Rectangle 2">
            <a:extLst>
              <a:ext uri="{FF2B5EF4-FFF2-40B4-BE49-F238E27FC236}">
                <a16:creationId xmlns:a16="http://schemas.microsoft.com/office/drawing/2014/main" id="{43359D87-8580-724E-A42E-66214E43B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引理</a:t>
            </a:r>
            <a:r>
              <a:rPr lang="en-US" altLang="zh-CN" b="1"/>
              <a:t>3</a:t>
            </a:r>
            <a:r>
              <a:rPr lang="zh-CN" altLang="en-US" b="1"/>
              <a:t>：若第  代以   做变异，对于一个阶数为     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     的模板   </a:t>
            </a:r>
            <a:r>
              <a:rPr lang="en-US" altLang="zh-CN" b="1"/>
              <a:t>,</a:t>
            </a:r>
            <a:r>
              <a:rPr lang="zh-CN" altLang="en-US" b="1"/>
              <a:t>则在第       代仍为    的概率的下界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为：</a:t>
            </a:r>
          </a:p>
          <a:p>
            <a:pPr marL="609600" indent="-609600">
              <a:buNone/>
            </a:pPr>
            <a:r>
              <a:rPr lang="zh-CN" altLang="en-US" b="1"/>
              <a:t>证明：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对于    ，当      </a:t>
            </a:r>
            <a:r>
              <a:rPr lang="en-US" altLang="zh-CN" b="1"/>
              <a:t>=1</a:t>
            </a:r>
            <a:r>
              <a:rPr lang="zh-CN" altLang="en-US" b="1"/>
              <a:t>，不破坏的概率为	                          		    当      </a:t>
            </a:r>
            <a:r>
              <a:rPr lang="en-US" altLang="zh-CN" b="1"/>
              <a:t>&gt;1</a:t>
            </a:r>
            <a:r>
              <a:rPr lang="zh-CN" altLang="en-US" b="1"/>
              <a:t>，不破坏的概率为</a:t>
            </a:r>
          </a:p>
          <a:p>
            <a:pPr marL="609600" indent="-609600">
              <a:buNone/>
            </a:pPr>
            <a:r>
              <a:rPr lang="zh-CN" altLang="en-US" b="1"/>
              <a:t>取其泰勒展开式的第一项：</a:t>
            </a:r>
          </a:p>
        </p:txBody>
      </p:sp>
      <p:sp>
        <p:nvSpPr>
          <p:cNvPr id="913411" name="Rectangle 3">
            <a:extLst>
              <a:ext uri="{FF2B5EF4-FFF2-40B4-BE49-F238E27FC236}">
                <a16:creationId xmlns:a16="http://schemas.microsoft.com/office/drawing/2014/main" id="{5EDCA0C8-C2B0-C942-9172-56DF78C70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的结构理论（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13412" name="Object 4">
            <a:extLst>
              <a:ext uri="{FF2B5EF4-FFF2-40B4-BE49-F238E27FC236}">
                <a16:creationId xmlns:a16="http://schemas.microsoft.com/office/drawing/2014/main" id="{0661BF28-2198-0545-AA50-27C0469EB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1484313"/>
          <a:ext cx="414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7" name="公式" r:id="rId3" imgW="2044700" imgH="3505200" progId="Equation.3">
                  <p:embed/>
                </p:oleObj>
              </mc:Choice>
              <mc:Fallback>
                <p:oleObj name="公式" r:id="rId3" imgW="2044700" imgH="3505200" progId="Equation.3">
                  <p:embed/>
                  <p:pic>
                    <p:nvPicPr>
                      <p:cNvPr id="913412" name="Object 4">
                        <a:extLst>
                          <a:ext uri="{FF2B5EF4-FFF2-40B4-BE49-F238E27FC236}">
                            <a16:creationId xmlns:a16="http://schemas.microsoft.com/office/drawing/2014/main" id="{0661BF28-2198-0545-AA50-27C0469EB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484313"/>
                        <a:ext cx="414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13" name="Object 5">
            <a:extLst>
              <a:ext uri="{FF2B5EF4-FFF2-40B4-BE49-F238E27FC236}">
                <a16:creationId xmlns:a16="http://schemas.microsoft.com/office/drawing/2014/main" id="{01A75CBE-6BA6-C347-A758-8B3413C58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9525" y="1484314"/>
          <a:ext cx="4206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8" name="公式" r:id="rId5" imgW="4394200" imgH="5270500" progId="Equation.3">
                  <p:embed/>
                </p:oleObj>
              </mc:Choice>
              <mc:Fallback>
                <p:oleObj name="公式" r:id="rId5" imgW="4394200" imgH="5270500" progId="Equation.3">
                  <p:embed/>
                  <p:pic>
                    <p:nvPicPr>
                      <p:cNvPr id="913413" name="Object 5">
                        <a:extLst>
                          <a:ext uri="{FF2B5EF4-FFF2-40B4-BE49-F238E27FC236}">
                            <a16:creationId xmlns:a16="http://schemas.microsoft.com/office/drawing/2014/main" id="{01A75CBE-6BA6-C347-A758-8B3413C58E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1484314"/>
                        <a:ext cx="4206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14" name="Object 6">
            <a:extLst>
              <a:ext uri="{FF2B5EF4-FFF2-40B4-BE49-F238E27FC236}">
                <a16:creationId xmlns:a16="http://schemas.microsoft.com/office/drawing/2014/main" id="{37A1C486-B8A8-BB45-9F34-13AACE9D6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2133601"/>
          <a:ext cx="5032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9" name="公式" r:id="rId7" imgW="7899400" imgH="4686300" progId="Equation.3">
                  <p:embed/>
                </p:oleObj>
              </mc:Choice>
              <mc:Fallback>
                <p:oleObj name="公式" r:id="rId7" imgW="7899400" imgH="4686300" progId="Equation.3">
                  <p:embed/>
                  <p:pic>
                    <p:nvPicPr>
                      <p:cNvPr id="913414" name="Object 6">
                        <a:extLst>
                          <a:ext uri="{FF2B5EF4-FFF2-40B4-BE49-F238E27FC236}">
                            <a16:creationId xmlns:a16="http://schemas.microsoft.com/office/drawing/2014/main" id="{37A1C486-B8A8-BB45-9F34-13AACE9D6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133601"/>
                        <a:ext cx="5032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15" name="Object 7">
            <a:extLst>
              <a:ext uri="{FF2B5EF4-FFF2-40B4-BE49-F238E27FC236}">
                <a16:creationId xmlns:a16="http://schemas.microsoft.com/office/drawing/2014/main" id="{54FD41AC-A6EA-4347-B65F-7E1DD4E50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6" y="2133600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0" name="公式" r:id="rId9" imgW="3213100" imgH="4102100" progId="Equation.3">
                  <p:embed/>
                </p:oleObj>
              </mc:Choice>
              <mc:Fallback>
                <p:oleObj name="公式" r:id="rId9" imgW="3213100" imgH="4102100" progId="Equation.3">
                  <p:embed/>
                  <p:pic>
                    <p:nvPicPr>
                      <p:cNvPr id="913415" name="Object 7">
                        <a:extLst>
                          <a:ext uri="{FF2B5EF4-FFF2-40B4-BE49-F238E27FC236}">
                            <a16:creationId xmlns:a16="http://schemas.microsoft.com/office/drawing/2014/main" id="{54FD41AC-A6EA-4347-B65F-7E1DD4E505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2133600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16" name="Object 8">
            <a:extLst>
              <a:ext uri="{FF2B5EF4-FFF2-40B4-BE49-F238E27FC236}">
                <a16:creationId xmlns:a16="http://schemas.microsoft.com/office/drawing/2014/main" id="{9729FCD4-7382-E74A-AA80-9C42037D4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6" y="2205038"/>
          <a:ext cx="5762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1" name="公式" r:id="rId11" imgW="6731000" imgH="4102100" progId="Equation.3">
                  <p:embed/>
                </p:oleObj>
              </mc:Choice>
              <mc:Fallback>
                <p:oleObj name="公式" r:id="rId11" imgW="6731000" imgH="4102100" progId="Equation.3">
                  <p:embed/>
                  <p:pic>
                    <p:nvPicPr>
                      <p:cNvPr id="913416" name="Object 8">
                        <a:extLst>
                          <a:ext uri="{FF2B5EF4-FFF2-40B4-BE49-F238E27FC236}">
                            <a16:creationId xmlns:a16="http://schemas.microsoft.com/office/drawing/2014/main" id="{9729FCD4-7382-E74A-AA80-9C42037D4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2205038"/>
                        <a:ext cx="57626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17" name="Object 9">
            <a:extLst>
              <a:ext uri="{FF2B5EF4-FFF2-40B4-BE49-F238E27FC236}">
                <a16:creationId xmlns:a16="http://schemas.microsoft.com/office/drawing/2014/main" id="{7F0653A3-523F-3F45-A83E-E4166A4ED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1" y="2205038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2" name="公式" r:id="rId13" imgW="3213100" imgH="4102100" progId="Equation.3">
                  <p:embed/>
                </p:oleObj>
              </mc:Choice>
              <mc:Fallback>
                <p:oleObj name="公式" r:id="rId13" imgW="3213100" imgH="4102100" progId="Equation.3">
                  <p:embed/>
                  <p:pic>
                    <p:nvPicPr>
                      <p:cNvPr id="913417" name="Object 9">
                        <a:extLst>
                          <a:ext uri="{FF2B5EF4-FFF2-40B4-BE49-F238E27FC236}">
                            <a16:creationId xmlns:a16="http://schemas.microsoft.com/office/drawing/2014/main" id="{7F0653A3-523F-3F45-A83E-E4166A4ED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2205038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18" name="Object 10">
            <a:extLst>
              <a:ext uri="{FF2B5EF4-FFF2-40B4-BE49-F238E27FC236}">
                <a16:creationId xmlns:a16="http://schemas.microsoft.com/office/drawing/2014/main" id="{20D01303-FD38-AF4C-9416-BD02EFA0D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6" y="2997201"/>
          <a:ext cx="32416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3" name="Equation" r:id="rId14" imgW="34226500" imgH="5270500" progId="Equation.DSMT4">
                  <p:embed/>
                </p:oleObj>
              </mc:Choice>
              <mc:Fallback>
                <p:oleObj name="Equation" r:id="rId14" imgW="34226500" imgH="5270500" progId="Equation.DSMT4">
                  <p:embed/>
                  <p:pic>
                    <p:nvPicPr>
                      <p:cNvPr id="913418" name="Object 10">
                        <a:extLst>
                          <a:ext uri="{FF2B5EF4-FFF2-40B4-BE49-F238E27FC236}">
                            <a16:creationId xmlns:a16="http://schemas.microsoft.com/office/drawing/2014/main" id="{20D01303-FD38-AF4C-9416-BD02EFA0D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2997201"/>
                        <a:ext cx="32416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19" name="Object 11">
            <a:extLst>
              <a:ext uri="{FF2B5EF4-FFF2-40B4-BE49-F238E27FC236}">
                <a16:creationId xmlns:a16="http://schemas.microsoft.com/office/drawing/2014/main" id="{85A0BEBD-9BBB-1F47-B7FD-2B6EA46DC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4" y="4149725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4" name="公式" r:id="rId16" imgW="3213100" imgH="4102100" progId="Equation.3">
                  <p:embed/>
                </p:oleObj>
              </mc:Choice>
              <mc:Fallback>
                <p:oleObj name="公式" r:id="rId16" imgW="3213100" imgH="4102100" progId="Equation.3">
                  <p:embed/>
                  <p:pic>
                    <p:nvPicPr>
                      <p:cNvPr id="913419" name="Object 11">
                        <a:extLst>
                          <a:ext uri="{FF2B5EF4-FFF2-40B4-BE49-F238E27FC236}">
                            <a16:creationId xmlns:a16="http://schemas.microsoft.com/office/drawing/2014/main" id="{85A0BEBD-9BBB-1F47-B7FD-2B6EA46DC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4149725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20" name="Object 12">
            <a:extLst>
              <a:ext uri="{FF2B5EF4-FFF2-40B4-BE49-F238E27FC236}">
                <a16:creationId xmlns:a16="http://schemas.microsoft.com/office/drawing/2014/main" id="{57778F9E-EB35-5C4A-B142-D365E13421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4551" y="4076700"/>
          <a:ext cx="5048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5" name="公式" r:id="rId17" imgW="7899400" imgH="4686300" progId="Equation.3">
                  <p:embed/>
                </p:oleObj>
              </mc:Choice>
              <mc:Fallback>
                <p:oleObj name="公式" r:id="rId17" imgW="7899400" imgH="4686300" progId="Equation.3">
                  <p:embed/>
                  <p:pic>
                    <p:nvPicPr>
                      <p:cNvPr id="913420" name="Object 12">
                        <a:extLst>
                          <a:ext uri="{FF2B5EF4-FFF2-40B4-BE49-F238E27FC236}">
                            <a16:creationId xmlns:a16="http://schemas.microsoft.com/office/drawing/2014/main" id="{57778F9E-EB35-5C4A-B142-D365E13421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1" y="4076700"/>
                        <a:ext cx="5048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21" name="Object 13">
            <a:extLst>
              <a:ext uri="{FF2B5EF4-FFF2-40B4-BE49-F238E27FC236}">
                <a16:creationId xmlns:a16="http://schemas.microsoft.com/office/drawing/2014/main" id="{406A12B9-D4A2-9A47-AF14-E5D22CDFF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9" y="4652963"/>
          <a:ext cx="5048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6" name="公式" r:id="rId18" imgW="7899400" imgH="4686300" progId="Equation.3">
                  <p:embed/>
                </p:oleObj>
              </mc:Choice>
              <mc:Fallback>
                <p:oleObj name="公式" r:id="rId18" imgW="7899400" imgH="4686300" progId="Equation.3">
                  <p:embed/>
                  <p:pic>
                    <p:nvPicPr>
                      <p:cNvPr id="913421" name="Object 13">
                        <a:extLst>
                          <a:ext uri="{FF2B5EF4-FFF2-40B4-BE49-F238E27FC236}">
                            <a16:creationId xmlns:a16="http://schemas.microsoft.com/office/drawing/2014/main" id="{406A12B9-D4A2-9A47-AF14-E5D22CDFF6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4652963"/>
                        <a:ext cx="5048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22" name="Object 14">
            <a:extLst>
              <a:ext uri="{FF2B5EF4-FFF2-40B4-BE49-F238E27FC236}">
                <a16:creationId xmlns:a16="http://schemas.microsoft.com/office/drawing/2014/main" id="{923CC5A8-C3AC-874E-B703-CF4252D18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5726" y="4076701"/>
          <a:ext cx="7921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7" name="公式" r:id="rId19" imgW="8775700" imgH="5270500" progId="Equation.3">
                  <p:embed/>
                </p:oleObj>
              </mc:Choice>
              <mc:Fallback>
                <p:oleObj name="公式" r:id="rId19" imgW="8775700" imgH="5270500" progId="Equation.3">
                  <p:embed/>
                  <p:pic>
                    <p:nvPicPr>
                      <p:cNvPr id="913422" name="Object 14">
                        <a:extLst>
                          <a:ext uri="{FF2B5EF4-FFF2-40B4-BE49-F238E27FC236}">
                            <a16:creationId xmlns:a16="http://schemas.microsoft.com/office/drawing/2014/main" id="{923CC5A8-C3AC-874E-B703-CF4252D18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26" y="4076701"/>
                        <a:ext cx="7921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23" name="Object 15">
            <a:extLst>
              <a:ext uri="{FF2B5EF4-FFF2-40B4-BE49-F238E27FC236}">
                <a16:creationId xmlns:a16="http://schemas.microsoft.com/office/drawing/2014/main" id="{8A4ECFB5-4050-E14F-8E2C-291A73CF40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4288" y="4675189"/>
          <a:ext cx="14398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8" name="Equation" r:id="rId21" imgW="15214600" imgH="5854700" progId="Equation.DSMT4">
                  <p:embed/>
                </p:oleObj>
              </mc:Choice>
              <mc:Fallback>
                <p:oleObj name="Equation" r:id="rId21" imgW="15214600" imgH="5854700" progId="Equation.DSMT4">
                  <p:embed/>
                  <p:pic>
                    <p:nvPicPr>
                      <p:cNvPr id="913423" name="Object 15">
                        <a:extLst>
                          <a:ext uri="{FF2B5EF4-FFF2-40B4-BE49-F238E27FC236}">
                            <a16:creationId xmlns:a16="http://schemas.microsoft.com/office/drawing/2014/main" id="{8A4ECFB5-4050-E14F-8E2C-291A73CF4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8" y="4675189"/>
                        <a:ext cx="143986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24" name="Object 16">
            <a:extLst>
              <a:ext uri="{FF2B5EF4-FFF2-40B4-BE49-F238E27FC236}">
                <a16:creationId xmlns:a16="http://schemas.microsoft.com/office/drawing/2014/main" id="{98289BEB-892A-F542-8D06-37B8E05EF6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8889" y="5905501"/>
          <a:ext cx="18002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9" name="公式" r:id="rId23" imgW="17843500" imgH="5270500" progId="Equation.3">
                  <p:embed/>
                </p:oleObj>
              </mc:Choice>
              <mc:Fallback>
                <p:oleObj name="公式" r:id="rId23" imgW="17843500" imgH="5270500" progId="Equation.3">
                  <p:embed/>
                  <p:pic>
                    <p:nvPicPr>
                      <p:cNvPr id="913424" name="Object 16">
                        <a:extLst>
                          <a:ext uri="{FF2B5EF4-FFF2-40B4-BE49-F238E27FC236}">
                            <a16:creationId xmlns:a16="http://schemas.microsoft.com/office/drawing/2014/main" id="{98289BEB-892A-F542-8D06-37B8E05EF6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9" y="5905501"/>
                        <a:ext cx="18002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A82FE93E-7B01-A149-94F7-B25A3E9F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26CE-5018-0040-906D-07B18C85F2A1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914434" name="Rectangle 2">
            <a:extLst>
              <a:ext uri="{FF2B5EF4-FFF2-40B4-BE49-F238E27FC236}">
                <a16:creationId xmlns:a16="http://schemas.microsoft.com/office/drawing/2014/main" id="{3004EFDF-1249-EE4A-8B8B-3CB1CD524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buClr>
                <a:schemeClr val="tx1"/>
              </a:buClr>
              <a:buSzPct val="90000"/>
              <a:buNone/>
            </a:pPr>
            <a:r>
              <a:rPr lang="zh-CN" altLang="en-US" b="1">
                <a:latin typeface="宋体" panose="02010600030101010101" pitchFamily="2" charset="-122"/>
              </a:rPr>
              <a:t>主定理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概型定理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r>
              <a:rPr lang="zh-CN" altLang="en-US" b="1">
                <a:latin typeface="宋体" panose="02010600030101010101" pitchFamily="2" charset="-122"/>
              </a:rPr>
              <a:t>：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b="1"/>
              <a:t>第   代以概率    和    做交叉和变异时，长度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b="1"/>
              <a:t>为      ，阶数为     ，适值均值比为      的概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b="1"/>
              <a:t>型   在第      代的期望个体数的下界为：</a:t>
            </a:r>
          </a:p>
          <a:p>
            <a:pPr marL="609600" indent="-609600">
              <a:lnSpc>
                <a:spcPct val="110000"/>
              </a:lnSpc>
              <a:buNone/>
            </a:pPr>
            <a:endParaRPr lang="zh-CN" altLang="en-US" b="1"/>
          </a:p>
          <a:p>
            <a:pPr marL="609600" indent="-609600">
              <a:lnSpc>
                <a:spcPct val="110000"/>
              </a:lnSpc>
              <a:buNone/>
            </a:pPr>
            <a:endParaRPr lang="zh-CN" altLang="en-US" b="1"/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b="1"/>
              <a:t>当                                                               时，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b="1"/>
              <a:t>          随代数的增加而增加。</a:t>
            </a:r>
          </a:p>
        </p:txBody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72FAC754-0596-D741-BD27-8B410472B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algn="l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四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.Holland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的结构理论（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14436" name="Object 4">
            <a:extLst>
              <a:ext uri="{FF2B5EF4-FFF2-40B4-BE49-F238E27FC236}">
                <a16:creationId xmlns:a16="http://schemas.microsoft.com/office/drawing/2014/main" id="{CD4B0E0C-121F-C64E-95BB-D9FB115CF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2133600"/>
          <a:ext cx="414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1" name="公式" r:id="rId3" imgW="2044700" imgH="3505200" progId="Equation.3">
                  <p:embed/>
                </p:oleObj>
              </mc:Choice>
              <mc:Fallback>
                <p:oleObj name="公式" r:id="rId3" imgW="2044700" imgH="3505200" progId="Equation.3">
                  <p:embed/>
                  <p:pic>
                    <p:nvPicPr>
                      <p:cNvPr id="914436" name="Object 4">
                        <a:extLst>
                          <a:ext uri="{FF2B5EF4-FFF2-40B4-BE49-F238E27FC236}">
                            <a16:creationId xmlns:a16="http://schemas.microsoft.com/office/drawing/2014/main" id="{CD4B0E0C-121F-C64E-95BB-D9FB115CF3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133600"/>
                        <a:ext cx="414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37" name="Object 5">
            <a:extLst>
              <a:ext uri="{FF2B5EF4-FFF2-40B4-BE49-F238E27FC236}">
                <a16:creationId xmlns:a16="http://schemas.microsoft.com/office/drawing/2014/main" id="{15F0F618-8BE4-734B-98E7-7FB5A96E8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9" y="2060575"/>
          <a:ext cx="4206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2" name="公式" r:id="rId5" imgW="4394200" imgH="5270500" progId="Equation.3">
                  <p:embed/>
                </p:oleObj>
              </mc:Choice>
              <mc:Fallback>
                <p:oleObj name="公式" r:id="rId5" imgW="4394200" imgH="5270500" progId="Equation.3">
                  <p:embed/>
                  <p:pic>
                    <p:nvPicPr>
                      <p:cNvPr id="914437" name="Object 5">
                        <a:extLst>
                          <a:ext uri="{FF2B5EF4-FFF2-40B4-BE49-F238E27FC236}">
                            <a16:creationId xmlns:a16="http://schemas.microsoft.com/office/drawing/2014/main" id="{15F0F618-8BE4-734B-98E7-7FB5A96E8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2060575"/>
                        <a:ext cx="4206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38" name="Object 6">
            <a:extLst>
              <a:ext uri="{FF2B5EF4-FFF2-40B4-BE49-F238E27FC236}">
                <a16:creationId xmlns:a16="http://schemas.microsoft.com/office/drawing/2014/main" id="{A87E6187-6553-2849-8E02-96C3BD1B3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2060576"/>
          <a:ext cx="4953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3" name="公式" r:id="rId7" imgW="3797300" imgH="5270500" progId="Equation.3">
                  <p:embed/>
                </p:oleObj>
              </mc:Choice>
              <mc:Fallback>
                <p:oleObj name="公式" r:id="rId7" imgW="3797300" imgH="5270500" progId="Equation.3">
                  <p:embed/>
                  <p:pic>
                    <p:nvPicPr>
                      <p:cNvPr id="914438" name="Object 6">
                        <a:extLst>
                          <a:ext uri="{FF2B5EF4-FFF2-40B4-BE49-F238E27FC236}">
                            <a16:creationId xmlns:a16="http://schemas.microsoft.com/office/drawing/2014/main" id="{A87E6187-6553-2849-8E02-96C3BD1B3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2060576"/>
                        <a:ext cx="4953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39" name="Object 7">
            <a:extLst>
              <a:ext uri="{FF2B5EF4-FFF2-40B4-BE49-F238E27FC236}">
                <a16:creationId xmlns:a16="http://schemas.microsoft.com/office/drawing/2014/main" id="{0AE96DE9-BC1C-364F-B07F-C95558ADF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2708276"/>
          <a:ext cx="565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4" name="公式" r:id="rId9" imgW="6146800" imgH="4686300" progId="Equation.3">
                  <p:embed/>
                </p:oleObj>
              </mc:Choice>
              <mc:Fallback>
                <p:oleObj name="公式" r:id="rId9" imgW="6146800" imgH="4686300" progId="Equation.3">
                  <p:embed/>
                  <p:pic>
                    <p:nvPicPr>
                      <p:cNvPr id="914439" name="Object 7">
                        <a:extLst>
                          <a:ext uri="{FF2B5EF4-FFF2-40B4-BE49-F238E27FC236}">
                            <a16:creationId xmlns:a16="http://schemas.microsoft.com/office/drawing/2014/main" id="{0AE96DE9-BC1C-364F-B07F-C95558ADF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708276"/>
                        <a:ext cx="5651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40" name="Object 8">
            <a:extLst>
              <a:ext uri="{FF2B5EF4-FFF2-40B4-BE49-F238E27FC236}">
                <a16:creationId xmlns:a16="http://schemas.microsoft.com/office/drawing/2014/main" id="{1491BAD5-F02F-6E42-9BD6-B8132233A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4" y="2743200"/>
          <a:ext cx="5048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5" name="公式" r:id="rId11" imgW="7899400" imgH="4686300" progId="Equation.3">
                  <p:embed/>
                </p:oleObj>
              </mc:Choice>
              <mc:Fallback>
                <p:oleObj name="公式" r:id="rId11" imgW="7899400" imgH="4686300" progId="Equation.3">
                  <p:embed/>
                  <p:pic>
                    <p:nvPicPr>
                      <p:cNvPr id="914440" name="Object 8">
                        <a:extLst>
                          <a:ext uri="{FF2B5EF4-FFF2-40B4-BE49-F238E27FC236}">
                            <a16:creationId xmlns:a16="http://schemas.microsoft.com/office/drawing/2014/main" id="{1491BAD5-F02F-6E42-9BD6-B8132233A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2743200"/>
                        <a:ext cx="5048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41" name="Object 9">
            <a:extLst>
              <a:ext uri="{FF2B5EF4-FFF2-40B4-BE49-F238E27FC236}">
                <a16:creationId xmlns:a16="http://schemas.microsoft.com/office/drawing/2014/main" id="{968A9FE2-A592-A54B-87D2-E8238B4AD2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0688" y="2781300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6" name="公式" r:id="rId13" imgW="9944100" imgH="4686300" progId="Equation.3">
                  <p:embed/>
                </p:oleObj>
              </mc:Choice>
              <mc:Fallback>
                <p:oleObj name="公式" r:id="rId13" imgW="9944100" imgH="4686300" progId="Equation.3">
                  <p:embed/>
                  <p:pic>
                    <p:nvPicPr>
                      <p:cNvPr id="914441" name="Object 9">
                        <a:extLst>
                          <a:ext uri="{FF2B5EF4-FFF2-40B4-BE49-F238E27FC236}">
                            <a16:creationId xmlns:a16="http://schemas.microsoft.com/office/drawing/2014/main" id="{968A9FE2-A592-A54B-87D2-E8238B4AD2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2781300"/>
                        <a:ext cx="64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42" name="Object 10">
            <a:extLst>
              <a:ext uri="{FF2B5EF4-FFF2-40B4-BE49-F238E27FC236}">
                <a16:creationId xmlns:a16="http://schemas.microsoft.com/office/drawing/2014/main" id="{E73DC6B6-D492-3C40-B24C-F31D4B3CA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3357563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7" name="公式" r:id="rId15" imgW="3213100" imgH="4102100" progId="Equation.3">
                  <p:embed/>
                </p:oleObj>
              </mc:Choice>
              <mc:Fallback>
                <p:oleObj name="公式" r:id="rId15" imgW="3213100" imgH="4102100" progId="Equation.3">
                  <p:embed/>
                  <p:pic>
                    <p:nvPicPr>
                      <p:cNvPr id="914442" name="Object 10">
                        <a:extLst>
                          <a:ext uri="{FF2B5EF4-FFF2-40B4-BE49-F238E27FC236}">
                            <a16:creationId xmlns:a16="http://schemas.microsoft.com/office/drawing/2014/main" id="{E73DC6B6-D492-3C40-B24C-F31D4B3CA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357563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43" name="Object 11">
            <a:extLst>
              <a:ext uri="{FF2B5EF4-FFF2-40B4-BE49-F238E27FC236}">
                <a16:creationId xmlns:a16="http://schemas.microsoft.com/office/drawing/2014/main" id="{C2FB5922-4D3A-5E48-A8CB-FFED253CE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3357563"/>
          <a:ext cx="7207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8" name="公式" r:id="rId17" imgW="6731000" imgH="4102100" progId="Equation.3">
                  <p:embed/>
                </p:oleObj>
              </mc:Choice>
              <mc:Fallback>
                <p:oleObj name="公式" r:id="rId17" imgW="6731000" imgH="4102100" progId="Equation.3">
                  <p:embed/>
                  <p:pic>
                    <p:nvPicPr>
                      <p:cNvPr id="914443" name="Object 11">
                        <a:extLst>
                          <a:ext uri="{FF2B5EF4-FFF2-40B4-BE49-F238E27FC236}">
                            <a16:creationId xmlns:a16="http://schemas.microsoft.com/office/drawing/2014/main" id="{C2FB5922-4D3A-5E48-A8CB-FFED253CE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3357563"/>
                        <a:ext cx="7207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4444" name="Group 12">
            <a:extLst>
              <a:ext uri="{FF2B5EF4-FFF2-40B4-BE49-F238E27FC236}">
                <a16:creationId xmlns:a16="http://schemas.microsoft.com/office/drawing/2014/main" id="{1CB53A54-0955-764E-805F-F92036D4E546}"/>
              </a:ext>
            </a:extLst>
          </p:cNvPr>
          <p:cNvGrpSpPr>
            <a:grpSpLocks/>
          </p:cNvGrpSpPr>
          <p:nvPr/>
        </p:nvGrpSpPr>
        <p:grpSpPr bwMode="auto">
          <a:xfrm>
            <a:off x="1920875" y="3787776"/>
            <a:ext cx="8496300" cy="1370013"/>
            <a:chOff x="749" y="3520"/>
            <a:chExt cx="4853" cy="863"/>
          </a:xfrm>
        </p:grpSpPr>
        <p:graphicFrame>
          <p:nvGraphicFramePr>
            <p:cNvPr id="914445" name="Object 13">
              <a:extLst>
                <a:ext uri="{FF2B5EF4-FFF2-40B4-BE49-F238E27FC236}">
                  <a16:creationId xmlns:a16="http://schemas.microsoft.com/office/drawing/2014/main" id="{2C58E6A0-0584-4145-9AAA-E4D3A6C22C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9" y="3657"/>
            <a:ext cx="4853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69" name="Equation" r:id="rId19" imgW="80746600" imgH="10528300" progId="Equation.DSMT4">
                    <p:embed/>
                  </p:oleObj>
                </mc:Choice>
                <mc:Fallback>
                  <p:oleObj name="Equation" r:id="rId19" imgW="80746600" imgH="10528300" progId="Equation.DSMT4">
                    <p:embed/>
                    <p:pic>
                      <p:nvPicPr>
                        <p:cNvPr id="914445" name="Object 13">
                          <a:extLst>
                            <a:ext uri="{FF2B5EF4-FFF2-40B4-BE49-F238E27FC236}">
                              <a16:creationId xmlns:a16="http://schemas.microsoft.com/office/drawing/2014/main" id="{2C58E6A0-0584-4145-9AAA-E4D3A6C22C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3657"/>
                          <a:ext cx="4853" cy="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4446" name="Group 14">
              <a:extLst>
                <a:ext uri="{FF2B5EF4-FFF2-40B4-BE49-F238E27FC236}">
                  <a16:creationId xmlns:a16="http://schemas.microsoft.com/office/drawing/2014/main" id="{3E330E05-960C-B14E-B436-D14A75A58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5" y="3520"/>
              <a:ext cx="1928" cy="322"/>
              <a:chOff x="2685" y="1022"/>
              <a:chExt cx="1928" cy="322"/>
            </a:xfrm>
          </p:grpSpPr>
          <p:sp>
            <p:nvSpPr>
              <p:cNvPr id="914447" name="Text Box 15">
                <a:extLst>
                  <a:ext uri="{FF2B5EF4-FFF2-40B4-BE49-F238E27FC236}">
                    <a16:creationId xmlns:a16="http://schemas.microsoft.com/office/drawing/2014/main" id="{6A59F17D-1571-4746-9122-812A089AA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5" y="1026"/>
                <a:ext cx="631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609600" indent="-6096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:r>
                  <a:rPr lang="zh-CN" altLang="en-US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交叉破坏</a:t>
                </a:r>
              </a:p>
            </p:txBody>
          </p:sp>
          <p:sp>
            <p:nvSpPr>
              <p:cNvPr id="914448" name="Line 16">
                <a:extLst>
                  <a:ext uri="{FF2B5EF4-FFF2-40B4-BE49-F238E27FC236}">
                    <a16:creationId xmlns:a16="http://schemas.microsoft.com/office/drawing/2014/main" id="{FE024BBA-2B0F-4A43-83CA-EE8E8220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0" y="1207"/>
                <a:ext cx="181" cy="1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4449" name="Line 17">
                <a:extLst>
                  <a:ext uri="{FF2B5EF4-FFF2-40B4-BE49-F238E27FC236}">
                    <a16:creationId xmlns:a16="http://schemas.microsoft.com/office/drawing/2014/main" id="{C8B9158E-D795-CE46-B440-7EA1F51AB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0" y="1208"/>
                <a:ext cx="181" cy="1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4450" name="Text Box 18">
                <a:extLst>
                  <a:ext uri="{FF2B5EF4-FFF2-40B4-BE49-F238E27FC236}">
                    <a16:creationId xmlns:a16="http://schemas.microsoft.com/office/drawing/2014/main" id="{6E00DB50-C399-B145-9085-D149566CC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1022"/>
                <a:ext cx="6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609600" indent="-6096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:r>
                  <a:rPr lang="zh-CN" altLang="en-US" sz="2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变异破坏</a:t>
                </a:r>
              </a:p>
            </p:txBody>
          </p:sp>
        </p:grpSp>
      </p:grpSp>
      <p:graphicFrame>
        <p:nvGraphicFramePr>
          <p:cNvPr id="914451" name="Object 19">
            <a:extLst>
              <a:ext uri="{FF2B5EF4-FFF2-40B4-BE49-F238E27FC236}">
                <a16:creationId xmlns:a16="http://schemas.microsoft.com/office/drawing/2014/main" id="{4AE81007-3A74-AC49-8F72-CACF24247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4941889"/>
          <a:ext cx="718661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0" name="Equation" r:id="rId21" imgW="63779400" imgH="11696700" progId="Equation.DSMT4">
                  <p:embed/>
                </p:oleObj>
              </mc:Choice>
              <mc:Fallback>
                <p:oleObj name="Equation" r:id="rId21" imgW="63779400" imgH="11696700" progId="Equation.DSMT4">
                  <p:embed/>
                  <p:pic>
                    <p:nvPicPr>
                      <p:cNvPr id="914451" name="Object 19">
                        <a:extLst>
                          <a:ext uri="{FF2B5EF4-FFF2-40B4-BE49-F238E27FC236}">
                            <a16:creationId xmlns:a16="http://schemas.microsoft.com/office/drawing/2014/main" id="{4AE81007-3A74-AC49-8F72-CACF242470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941889"/>
                        <a:ext cx="718661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52" name="Object 20">
            <a:extLst>
              <a:ext uri="{FF2B5EF4-FFF2-40B4-BE49-F238E27FC236}">
                <a16:creationId xmlns:a16="http://schemas.microsoft.com/office/drawing/2014/main" id="{5D8C23F4-1B78-104E-A8F9-8A6A7AA0A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8514" y="5876925"/>
          <a:ext cx="858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1" name="Equation" r:id="rId23" imgW="9652000" imgH="4978400" progId="Equation.DSMT4">
                  <p:embed/>
                </p:oleObj>
              </mc:Choice>
              <mc:Fallback>
                <p:oleObj name="Equation" r:id="rId23" imgW="9652000" imgH="4978400" progId="Equation.DSMT4">
                  <p:embed/>
                  <p:pic>
                    <p:nvPicPr>
                      <p:cNvPr id="914452" name="Object 20">
                        <a:extLst>
                          <a:ext uri="{FF2B5EF4-FFF2-40B4-BE49-F238E27FC236}">
                            <a16:creationId xmlns:a16="http://schemas.microsoft.com/office/drawing/2014/main" id="{5D8C23F4-1B78-104E-A8F9-8A6A7AA0A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4" y="5876925"/>
                        <a:ext cx="8588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8B2C586B-2A02-AE48-8D81-4E53BB0C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7EC-8FB8-6141-898B-0BFE23A1829B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915458" name="Rectangle 2">
            <a:extLst>
              <a:ext uri="{FF2B5EF4-FFF2-40B4-BE49-F238E27FC236}">
                <a16:creationId xmlns:a16="http://schemas.microsoft.com/office/drawing/2014/main" id="{77DECFF1-F568-6644-BD9C-876CE08D9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b="1"/>
              <a:t>其它编码方法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顺序编码：用</a:t>
            </a:r>
            <a:r>
              <a:rPr lang="en-US" altLang="zh-CN" b="1"/>
              <a:t>1</a:t>
            </a:r>
            <a:r>
              <a:rPr lang="zh-CN" altLang="en-US" b="1"/>
              <a:t>到</a:t>
            </a:r>
            <a:r>
              <a:rPr lang="en-US" altLang="zh-CN" b="1"/>
              <a:t>N</a:t>
            </a:r>
            <a:r>
              <a:rPr lang="zh-CN" altLang="en-US" b="1"/>
              <a:t>的自然数的不同顺序来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编码，此种编码不允许重复，即                 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且           ，又称自然数编码。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该法适应范围很广：指派、旅行商问题，单机调度。</a:t>
            </a:r>
          </a:p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合法性问题：是否符合采用的编码规则的问题</a:t>
            </a:r>
          </a:p>
        </p:txBody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33AEE637-EB58-A54A-B7D5-81EAEF200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15460" name="Object 4">
            <a:extLst>
              <a:ext uri="{FF2B5EF4-FFF2-40B4-BE49-F238E27FC236}">
                <a16:creationId xmlns:a16="http://schemas.microsoft.com/office/drawing/2014/main" id="{A2EC0E59-5CD9-9646-B510-3FE6143EB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3500439"/>
          <a:ext cx="12969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5" name="公式" r:id="rId3" imgW="10820400" imgH="5562600" progId="Equation.3">
                  <p:embed/>
                </p:oleObj>
              </mc:Choice>
              <mc:Fallback>
                <p:oleObj name="公式" r:id="rId3" imgW="10820400" imgH="5562600" progId="Equation.3">
                  <p:embed/>
                  <p:pic>
                    <p:nvPicPr>
                      <p:cNvPr id="915460" name="Object 4">
                        <a:extLst>
                          <a:ext uri="{FF2B5EF4-FFF2-40B4-BE49-F238E27FC236}">
                            <a16:creationId xmlns:a16="http://schemas.microsoft.com/office/drawing/2014/main" id="{A2EC0E59-5CD9-9646-B510-3FE6143EB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500439"/>
                        <a:ext cx="129698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5461" name="Object 5">
            <a:extLst>
              <a:ext uri="{FF2B5EF4-FFF2-40B4-BE49-F238E27FC236}">
                <a16:creationId xmlns:a16="http://schemas.microsoft.com/office/drawing/2014/main" id="{73AFD9FC-5D40-1C4A-A639-FAE5994F43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0326" y="2852738"/>
          <a:ext cx="23034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6" name="公式" r:id="rId5" imgW="20193000" imgH="5270500" progId="Equation.3">
                  <p:embed/>
                </p:oleObj>
              </mc:Choice>
              <mc:Fallback>
                <p:oleObj name="公式" r:id="rId5" imgW="20193000" imgH="5270500" progId="Equation.3">
                  <p:embed/>
                  <p:pic>
                    <p:nvPicPr>
                      <p:cNvPr id="915461" name="Object 5">
                        <a:extLst>
                          <a:ext uri="{FF2B5EF4-FFF2-40B4-BE49-F238E27FC236}">
                            <a16:creationId xmlns:a16="http://schemas.microsoft.com/office/drawing/2014/main" id="{73AFD9FC-5D40-1C4A-A639-FAE5994F43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2852738"/>
                        <a:ext cx="23034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608EF-1E73-224A-B666-CA86B258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BFAC-44B7-4C45-8640-FDAD844A3CD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55074" name="Rectangle 2">
            <a:extLst>
              <a:ext uri="{FF2B5EF4-FFF2-40B4-BE49-F238E27FC236}">
                <a16:creationId xmlns:a16="http://schemas.microsoft.com/office/drawing/2014/main" id="{D98F7838-B662-E44A-BD40-7915E3615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贪婪算法</a:t>
            </a:r>
          </a:p>
        </p:txBody>
      </p:sp>
      <p:sp>
        <p:nvSpPr>
          <p:cNvPr id="1155075" name="Rectangle 3">
            <a:extLst>
              <a:ext uri="{FF2B5EF4-FFF2-40B4-BE49-F238E27FC236}">
                <a16:creationId xmlns:a16="http://schemas.microsoft.com/office/drawing/2014/main" id="{44657CC3-AF0F-6C47-976D-3F2736F05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924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/>
              <a:t>例</a:t>
            </a:r>
            <a:r>
              <a:rPr lang="en-US" altLang="zh-CN"/>
              <a:t>【</a:t>
            </a:r>
            <a:r>
              <a:rPr lang="zh-CN" altLang="en-US"/>
              <a:t>找零钱</a:t>
            </a:r>
            <a:r>
              <a:rPr lang="en-US" altLang="zh-CN"/>
              <a:t>】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一个小孩买了价值少于</a:t>
            </a:r>
            <a:r>
              <a:rPr lang="en-US" altLang="zh-CN"/>
              <a:t>1</a:t>
            </a:r>
            <a:r>
              <a:rPr lang="zh-CN" altLang="en-US"/>
              <a:t>美元的糖，并将</a:t>
            </a:r>
            <a:r>
              <a:rPr lang="en-US" altLang="zh-CN"/>
              <a:t>1</a:t>
            </a:r>
            <a:r>
              <a:rPr lang="zh-CN" altLang="en-US"/>
              <a:t>美元交给售货员，售货员希望用数目最少的硬币找给小孩。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假设硬币数目不限，面值为</a:t>
            </a:r>
            <a:r>
              <a:rPr lang="en-US" altLang="zh-CN"/>
              <a:t>25,10,5</a:t>
            </a:r>
            <a:r>
              <a:rPr lang="zh-CN" altLang="en-US"/>
              <a:t>，及</a:t>
            </a:r>
            <a:r>
              <a:rPr lang="en-US" altLang="zh-CN"/>
              <a:t>1</a:t>
            </a:r>
            <a:r>
              <a:rPr lang="zh-CN" altLang="en-US"/>
              <a:t>美分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售货员分步骤组成要找的零钱数，每次加入</a:t>
            </a:r>
            <a:r>
              <a:rPr lang="en-US" altLang="zh-CN"/>
              <a:t>1</a:t>
            </a:r>
            <a:r>
              <a:rPr lang="zh-CN" altLang="en-US"/>
              <a:t>个硬币，选择硬币时所采用的</a:t>
            </a:r>
            <a:r>
              <a:rPr lang="zh-CN" altLang="en-US" b="1">
                <a:solidFill>
                  <a:srgbClr val="FFFF00"/>
                </a:solidFill>
              </a:rPr>
              <a:t>贪婪准则</a:t>
            </a:r>
            <a:r>
              <a:rPr lang="zh-CN" altLang="en-US"/>
              <a:t>如下：</a:t>
            </a:r>
          </a:p>
          <a:p>
            <a:pPr lvl="2">
              <a:lnSpc>
                <a:spcPct val="80000"/>
              </a:lnSpc>
            </a:pPr>
            <a:r>
              <a:rPr lang="zh-CN" altLang="en-US"/>
              <a:t>每次都选择面值尽可能大的硬币，使找完的零钱数额尽量增大</a:t>
            </a:r>
          </a:p>
          <a:p>
            <a:pPr lvl="2">
              <a:lnSpc>
                <a:spcPct val="80000"/>
              </a:lnSpc>
            </a:pPr>
            <a:r>
              <a:rPr lang="zh-CN" altLang="en-US"/>
              <a:t>最终的零钱数额等于要找的零钱数额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假设需要找给小孩</a:t>
            </a:r>
            <a:r>
              <a:rPr lang="en-US" altLang="zh-CN"/>
              <a:t>67</a:t>
            </a:r>
            <a:r>
              <a:rPr lang="zh-CN" altLang="en-US"/>
              <a:t>美分</a:t>
            </a:r>
          </a:p>
          <a:p>
            <a:pPr lvl="2">
              <a:lnSpc>
                <a:spcPct val="80000"/>
              </a:lnSpc>
            </a:pPr>
            <a:r>
              <a:rPr lang="en-US" altLang="zh-CN"/>
              <a:t>67=25*2+10+5+1*2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贪婪算法有种直觉的倾向，在找零钱时，直觉告诉我们应使找出的硬币数目最少。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可以证明上述贪婪算法找零钱时所用的硬币数目的确最少。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01DA103-CB8D-AB42-9286-C1CAA0A8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11BF-585A-1144-A1F3-DFF4AA41450E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916482" name="Rectangle 2">
            <a:extLst>
              <a:ext uri="{FF2B5EF4-FFF2-40B4-BE49-F238E27FC236}">
                <a16:creationId xmlns:a16="http://schemas.microsoft.com/office/drawing/2014/main" id="{E4273B6F-960B-AC40-9E3D-6BFC3AAE6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 startAt="2"/>
            </a:pPr>
            <a:r>
              <a:rPr lang="zh-CN" altLang="en-US" b="1"/>
              <a:t>实数编码</a:t>
            </a:r>
          </a:p>
          <a:p>
            <a:pPr marL="609600" indent="-609600">
              <a:lnSpc>
                <a:spcPct val="130000"/>
              </a:lnSpc>
              <a:buNone/>
            </a:pPr>
            <a:r>
              <a:rPr lang="zh-CN" altLang="en-US" b="1"/>
              <a:t>特征：方便运算简单，但反映不出基因的特征</a:t>
            </a:r>
          </a:p>
          <a:p>
            <a:pPr marL="609600" indent="-609600">
              <a:lnSpc>
                <a:spcPct val="140000"/>
              </a:lnSpc>
              <a:buClr>
                <a:schemeClr val="tx1"/>
              </a:buClr>
              <a:buFont typeface="Wingdings" pitchFamily="2" charset="2"/>
              <a:buAutoNum type="circleNumDbPlain" startAt="3"/>
            </a:pPr>
            <a:r>
              <a:rPr lang="zh-CN" altLang="en-US" b="1"/>
              <a:t>整数编码</a:t>
            </a:r>
          </a:p>
          <a:p>
            <a:pPr marL="609600" indent="-609600">
              <a:lnSpc>
                <a:spcPct val="140000"/>
              </a:lnSpc>
              <a:buClr>
                <a:schemeClr val="tx1"/>
              </a:buClr>
              <a:buNone/>
            </a:pPr>
            <a:r>
              <a:rPr lang="zh-CN" altLang="en-US" b="1"/>
              <a:t>	应用于新产品投入，时间优化，伙伴挑选</a:t>
            </a:r>
          </a:p>
          <a:p>
            <a:pPr marL="609600" indent="-609600">
              <a:lnSpc>
                <a:spcPct val="130000"/>
              </a:lnSpc>
              <a:buNone/>
            </a:pPr>
            <a:r>
              <a:rPr lang="zh-CN" altLang="en-US" b="1"/>
              <a:t>例：</a:t>
            </a:r>
            <a:r>
              <a:rPr lang="en-US" altLang="zh-CN" b="1"/>
              <a:t>3212345 </a:t>
            </a:r>
            <a:r>
              <a:rPr lang="zh-CN" altLang="en-US" b="1"/>
              <a:t>对顺序编码来说是不合法的，而</a:t>
            </a:r>
          </a:p>
          <a:p>
            <a:pPr marL="609600" indent="-609600">
              <a:lnSpc>
                <a:spcPct val="130000"/>
              </a:lnSpc>
              <a:buNone/>
            </a:pPr>
            <a:r>
              <a:rPr lang="zh-CN" altLang="en-US" b="1"/>
              <a:t>对整数编码来说是合法的；</a:t>
            </a:r>
            <a:r>
              <a:rPr lang="en-US" altLang="zh-CN" b="1"/>
              <a:t>010200</a:t>
            </a:r>
            <a:r>
              <a:rPr lang="zh-CN" altLang="en-US" b="1"/>
              <a:t>不合法的</a:t>
            </a:r>
            <a:r>
              <a:rPr lang="en-US" altLang="zh-CN" b="1"/>
              <a:t>01</a:t>
            </a:r>
          </a:p>
          <a:p>
            <a:pPr marL="609600" indent="-609600">
              <a:lnSpc>
                <a:spcPct val="130000"/>
              </a:lnSpc>
              <a:buNone/>
            </a:pPr>
            <a:r>
              <a:rPr lang="zh-CN" altLang="en-US" b="1"/>
              <a:t>编码；</a:t>
            </a:r>
          </a:p>
        </p:txBody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0E325E74-B421-804A-A5CB-FE724DF15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16484" name="Object 4">
            <a:extLst>
              <a:ext uri="{FF2B5EF4-FFF2-40B4-BE49-F238E27FC236}">
                <a16:creationId xmlns:a16="http://schemas.microsoft.com/office/drawing/2014/main" id="{F25CA1D2-8F91-3D4D-A23B-CECF26127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5" y="1484314"/>
          <a:ext cx="28082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09" name="公式" r:id="rId3" imgW="26327100" imgH="5270500" progId="Equation.3">
                  <p:embed/>
                </p:oleObj>
              </mc:Choice>
              <mc:Fallback>
                <p:oleObj name="公式" r:id="rId3" imgW="26327100" imgH="5270500" progId="Equation.3">
                  <p:embed/>
                  <p:pic>
                    <p:nvPicPr>
                      <p:cNvPr id="916484" name="Object 4">
                        <a:extLst>
                          <a:ext uri="{FF2B5EF4-FFF2-40B4-BE49-F238E27FC236}">
                            <a16:creationId xmlns:a16="http://schemas.microsoft.com/office/drawing/2014/main" id="{F25CA1D2-8F91-3D4D-A23B-CECF26127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1484314"/>
                        <a:ext cx="28082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C6C5D-D35F-A14F-9D46-3DA9DF97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0000-959A-C741-B885-CF696E1B7B20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917506" name="Rectangle 2">
            <a:extLst>
              <a:ext uri="{FF2B5EF4-FFF2-40B4-BE49-F238E27FC236}">
                <a16:creationId xmlns:a16="http://schemas.microsoft.com/office/drawing/2014/main" id="{B5E9C930-1B19-2649-89D7-6D705F46C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 习（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A01E7B9F-6C67-1749-96BB-FC489D34D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对于编码长度为</a:t>
            </a:r>
            <a:r>
              <a:rPr lang="en-US" altLang="zh-CN">
                <a:latin typeface="宋体" panose="02010600030101010101" pitchFamily="2" charset="-122"/>
              </a:rPr>
              <a:t>7</a:t>
            </a:r>
            <a:r>
              <a:rPr lang="zh-CN" altLang="en-US">
                <a:latin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－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编码，判断以下编码的合法性</a:t>
            </a:r>
          </a:p>
          <a:p>
            <a:r>
              <a:rPr lang="en-US" altLang="zh-CN">
                <a:latin typeface="宋体" panose="02010600030101010101" pitchFamily="2" charset="-122"/>
              </a:rPr>
              <a:t>(1) [ 1 0 2 0 1 1 0 ],</a:t>
            </a:r>
          </a:p>
          <a:p>
            <a:r>
              <a:rPr lang="en-US" altLang="zh-CN">
                <a:latin typeface="宋体" panose="02010600030101010101" pitchFamily="2" charset="-122"/>
              </a:rPr>
              <a:t>(2) [ 1  0 1  1 0 0 ],</a:t>
            </a:r>
          </a:p>
          <a:p>
            <a:r>
              <a:rPr lang="en-US" altLang="zh-CN">
                <a:latin typeface="宋体" panose="02010600030101010101" pitchFamily="2" charset="-122"/>
              </a:rPr>
              <a:t>(3) [ 0 1 1 0 0 1 0 ],</a:t>
            </a:r>
          </a:p>
          <a:p>
            <a:r>
              <a:rPr lang="en-US" altLang="zh-CN">
                <a:latin typeface="宋体" panose="02010600030101010101" pitchFamily="2" charset="-122"/>
              </a:rPr>
              <a:t>(4) [ 0 0 0 0 0 0 0 ],</a:t>
            </a:r>
          </a:p>
          <a:p>
            <a:r>
              <a:rPr lang="en-US" altLang="zh-CN">
                <a:latin typeface="宋体" panose="02010600030101010101" pitchFamily="2" charset="-122"/>
              </a:rPr>
              <a:t>(5) [ 2 1 3 4 5 7 6 ].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EF8D7-3BAC-E143-9859-DFF5F774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0059-D052-9143-8512-5EE2681AD30F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918530" name="Rectangle 2">
            <a:extLst>
              <a:ext uri="{FF2B5EF4-FFF2-40B4-BE49-F238E27FC236}">
                <a16:creationId xmlns:a16="http://schemas.microsoft.com/office/drawing/2014/main" id="{4A82426E-A7DA-5A4A-BA48-7FA490006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 习（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3C6F47BD-8294-4A48-ABD8-4CF315DE6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对于编码长度为</a:t>
            </a:r>
            <a:r>
              <a:rPr lang="en-US" altLang="zh-CN">
                <a:latin typeface="宋体" panose="02010600030101010101" pitchFamily="2" charset="-122"/>
              </a:rPr>
              <a:t>7</a:t>
            </a:r>
            <a:r>
              <a:rPr lang="zh-CN" altLang="en-US">
                <a:latin typeface="宋体" panose="02010600030101010101" pitchFamily="2" charset="-122"/>
              </a:rPr>
              <a:t>的顺序编码，判断以下编码的合法性</a:t>
            </a:r>
          </a:p>
          <a:p>
            <a:r>
              <a:rPr lang="en-US" altLang="zh-CN">
                <a:latin typeface="宋体" panose="02010600030101010101" pitchFamily="2" charset="-122"/>
              </a:rPr>
              <a:t>(1) [ 7 1 2 0 4 3 5 ],</a:t>
            </a:r>
          </a:p>
          <a:p>
            <a:r>
              <a:rPr lang="en-US" altLang="zh-CN">
                <a:latin typeface="宋体" panose="02010600030101010101" pitchFamily="2" charset="-122"/>
              </a:rPr>
              <a:t>(2) [ 1  3 6  2 4 7 ],</a:t>
            </a:r>
          </a:p>
          <a:p>
            <a:r>
              <a:rPr lang="en-US" altLang="zh-CN">
                <a:latin typeface="宋体" panose="02010600030101010101" pitchFamily="2" charset="-122"/>
              </a:rPr>
              <a:t>(3) [ 2 1 3 5 4 7 6 ],</a:t>
            </a:r>
          </a:p>
          <a:p>
            <a:r>
              <a:rPr lang="en-US" altLang="zh-CN">
                <a:latin typeface="宋体" panose="02010600030101010101" pitchFamily="2" charset="-122"/>
              </a:rPr>
              <a:t>(4) [ 8 1 4 3 2 5 7 ],</a:t>
            </a:r>
          </a:p>
          <a:p>
            <a:r>
              <a:rPr lang="en-US" altLang="zh-CN">
                <a:latin typeface="宋体" panose="02010600030101010101" pitchFamily="2" charset="-122"/>
              </a:rPr>
              <a:t>(5) [ 2 1 3 2 5 7 6 ].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556BF-8020-4442-B8E7-A39ED42C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D469-D6DD-344B-9619-C5773FF12974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919554" name="Rectangle 2">
            <a:extLst>
              <a:ext uri="{FF2B5EF4-FFF2-40B4-BE49-F238E27FC236}">
                <a16:creationId xmlns:a16="http://schemas.microsoft.com/office/drawing/2014/main" id="{CBAD995C-716F-5F43-97C0-A12E1C353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 习（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022DC0D9-339B-F24F-A8E7-534B5EEC6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对于编码长度为</a:t>
            </a:r>
            <a:r>
              <a:rPr lang="en-US" altLang="zh-CN">
                <a:latin typeface="宋体" panose="02010600030101010101" pitchFamily="2" charset="-122"/>
              </a:rPr>
              <a:t>7</a:t>
            </a:r>
            <a:r>
              <a:rPr lang="zh-CN" altLang="en-US">
                <a:latin typeface="宋体" panose="02010600030101010101" pitchFamily="2" charset="-122"/>
              </a:rPr>
              <a:t>的实数编码，判断以下编码的合法性</a:t>
            </a:r>
          </a:p>
          <a:p>
            <a:r>
              <a:rPr lang="en-US" altLang="zh-CN">
                <a:latin typeface="宋体" panose="02010600030101010101" pitchFamily="2" charset="-122"/>
              </a:rPr>
              <a:t>(1) [ 3.5 1.9 2 7 1.8 1.7 0 ],</a:t>
            </a:r>
          </a:p>
          <a:p>
            <a:r>
              <a:rPr lang="en-US" altLang="zh-CN">
                <a:latin typeface="宋体" panose="02010600030101010101" pitchFamily="2" charset="-122"/>
              </a:rPr>
              <a:t>(2) [ 89.05 4.78 2 1 4.3 6.9 ],</a:t>
            </a:r>
          </a:p>
          <a:p>
            <a:r>
              <a:rPr lang="en-US" altLang="zh-CN">
                <a:latin typeface="宋体" panose="02010600030101010101" pitchFamily="2" charset="-122"/>
              </a:rPr>
              <a:t>(3) [ 0 1 1 0 0 1 0 ],</a:t>
            </a:r>
          </a:p>
          <a:p>
            <a:r>
              <a:rPr lang="en-US" altLang="zh-CN">
                <a:latin typeface="宋体" panose="02010600030101010101" pitchFamily="2" charset="-122"/>
              </a:rPr>
              <a:t>(4) [ 0 0 0 0 0 0 0 ],</a:t>
            </a:r>
          </a:p>
          <a:p>
            <a:r>
              <a:rPr lang="en-US" altLang="zh-CN">
                <a:latin typeface="宋体" panose="02010600030101010101" pitchFamily="2" charset="-122"/>
              </a:rPr>
              <a:t>(5) [ 2 1 3 4 5 7 6 ].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A691A40-764A-C34C-8223-8C469F00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299C-F344-B146-B40E-4DED577E8385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920578" name="Rectangle 2">
            <a:extLst>
              <a:ext uri="{FF2B5EF4-FFF2-40B4-BE49-F238E27FC236}">
                <a16:creationId xmlns:a16="http://schemas.microsoft.com/office/drawing/2014/main" id="{382B081A-16FB-D440-A23E-6408EC615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zh-CN" altLang="en-US" b="1"/>
              <a:t>遗传运算中的问题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	在顺序编码遗传运算的过程中会遇见不合法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的编码，应战的策略有二</a:t>
            </a:r>
            <a:r>
              <a:rPr lang="en-US" altLang="zh-CN" b="1"/>
              <a:t>:</a:t>
            </a:r>
            <a:r>
              <a:rPr lang="zh-CN" altLang="en-US" b="1"/>
              <a:t>拒绝或修复。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例如：经交叉后，后代编码不合法</a:t>
            </a:r>
          </a:p>
          <a:p>
            <a:pPr marL="990600" lvl="1" indent="-533400">
              <a:lnSpc>
                <a:spcPct val="120000"/>
              </a:lnSpc>
              <a:buClr>
                <a:schemeClr val="tx1"/>
              </a:buClr>
              <a:buSzPct val="80000"/>
              <a:buFont typeface="Wingdings" pitchFamily="2" charset="2"/>
              <a:buAutoNum type="circleNumDbPlain"/>
            </a:pPr>
            <a:r>
              <a:rPr lang="zh-CN" altLang="en-US" sz="3200" b="1"/>
              <a:t>         </a:t>
            </a:r>
            <a:r>
              <a:rPr lang="en-US" altLang="zh-CN" sz="3200" b="1"/>
              <a:t>21 ¦ 345 ¦ 67        21 ¦ 125 ¦ 67</a:t>
            </a:r>
          </a:p>
          <a:p>
            <a:pPr marL="990600" lvl="1" indent="-533400">
              <a:lnSpc>
                <a:spcPct val="120000"/>
              </a:lnSpc>
              <a:buClr>
                <a:schemeClr val="tx1"/>
              </a:buClr>
              <a:buSzPct val="80000"/>
              <a:buFont typeface="Wingdings" pitchFamily="2" charset="2"/>
              <a:buAutoNum type="circleNumDbPlain"/>
            </a:pPr>
            <a:r>
              <a:rPr lang="en-US" altLang="zh-CN" sz="3200" b="1"/>
              <a:t>         43 ¦ 125 ¦ 76        43 ¦ 345 ¦ 76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b="1"/>
              <a:t>我们采用下面的修复策略使以上的编码合法。</a:t>
            </a:r>
          </a:p>
        </p:txBody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88D03DC1-1DFD-EC4C-AAFC-B4C505004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20580" name="Object 4">
            <a:extLst>
              <a:ext uri="{FF2B5EF4-FFF2-40B4-BE49-F238E27FC236}">
                <a16:creationId xmlns:a16="http://schemas.microsoft.com/office/drawing/2014/main" id="{D3D9CE13-605A-014A-8A40-6A68B9BCC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1" y="4221164"/>
          <a:ext cx="4683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5" name="公式" r:id="rId3" imgW="3797300" imgH="4978400" progId="Equation.3">
                  <p:embed/>
                </p:oleObj>
              </mc:Choice>
              <mc:Fallback>
                <p:oleObj name="公式" r:id="rId3" imgW="3797300" imgH="4978400" progId="Equation.3">
                  <p:embed/>
                  <p:pic>
                    <p:nvPicPr>
                      <p:cNvPr id="920580" name="Object 4">
                        <a:extLst>
                          <a:ext uri="{FF2B5EF4-FFF2-40B4-BE49-F238E27FC236}">
                            <a16:creationId xmlns:a16="http://schemas.microsoft.com/office/drawing/2014/main" id="{D3D9CE13-605A-014A-8A40-6A68B9BCC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4221164"/>
                        <a:ext cx="4683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0581" name="Object 5">
            <a:extLst>
              <a:ext uri="{FF2B5EF4-FFF2-40B4-BE49-F238E27FC236}">
                <a16:creationId xmlns:a16="http://schemas.microsoft.com/office/drawing/2014/main" id="{9BEAED5D-11A6-C94F-A223-C66228078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9789" y="4724401"/>
          <a:ext cx="5048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6" name="公式" r:id="rId5" imgW="4102100" imgH="4978400" progId="Equation.3">
                  <p:embed/>
                </p:oleObj>
              </mc:Choice>
              <mc:Fallback>
                <p:oleObj name="公式" r:id="rId5" imgW="4102100" imgH="4978400" progId="Equation.3">
                  <p:embed/>
                  <p:pic>
                    <p:nvPicPr>
                      <p:cNvPr id="920581" name="Object 5">
                        <a:extLst>
                          <a:ext uri="{FF2B5EF4-FFF2-40B4-BE49-F238E27FC236}">
                            <a16:creationId xmlns:a16="http://schemas.microsoft.com/office/drawing/2014/main" id="{9BEAED5D-11A6-C94F-A223-C66228078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9" y="4724401"/>
                        <a:ext cx="5048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0582" name="Object 6">
            <a:extLst>
              <a:ext uri="{FF2B5EF4-FFF2-40B4-BE49-F238E27FC236}">
                <a16:creationId xmlns:a16="http://schemas.microsoft.com/office/drawing/2014/main" id="{6B80B55D-5BDE-5940-83B5-096B68B5F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7489" y="4232275"/>
          <a:ext cx="4651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7" name="公式" r:id="rId7" imgW="4102100" imgH="4978400" progId="Equation.3">
                  <p:embed/>
                </p:oleObj>
              </mc:Choice>
              <mc:Fallback>
                <p:oleObj name="公式" r:id="rId7" imgW="4102100" imgH="4978400" progId="Equation.3">
                  <p:embed/>
                  <p:pic>
                    <p:nvPicPr>
                      <p:cNvPr id="920582" name="Object 6">
                        <a:extLst>
                          <a:ext uri="{FF2B5EF4-FFF2-40B4-BE49-F238E27FC236}">
                            <a16:creationId xmlns:a16="http://schemas.microsoft.com/office/drawing/2014/main" id="{6B80B55D-5BDE-5940-83B5-096B68B5F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9" y="4232275"/>
                        <a:ext cx="4651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0583" name="Object 7">
            <a:extLst>
              <a:ext uri="{FF2B5EF4-FFF2-40B4-BE49-F238E27FC236}">
                <a16:creationId xmlns:a16="http://schemas.microsoft.com/office/drawing/2014/main" id="{DA1B2BA7-ECB7-BD4D-8E22-2D3072D28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9075" y="4732338"/>
          <a:ext cx="5349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8" name="公式" r:id="rId9" imgW="4686300" imgH="4978400" progId="Equation.3">
                  <p:embed/>
                </p:oleObj>
              </mc:Choice>
              <mc:Fallback>
                <p:oleObj name="公式" r:id="rId9" imgW="4686300" imgH="4978400" progId="Equation.3">
                  <p:embed/>
                  <p:pic>
                    <p:nvPicPr>
                      <p:cNvPr id="920583" name="Object 7">
                        <a:extLst>
                          <a:ext uri="{FF2B5EF4-FFF2-40B4-BE49-F238E27FC236}">
                            <a16:creationId xmlns:a16="http://schemas.microsoft.com/office/drawing/2014/main" id="{DA1B2BA7-ECB7-BD4D-8E22-2D3072D28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4732338"/>
                        <a:ext cx="53498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43FAD-F987-AA48-882E-B7A3E8C5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41C0-6312-A840-B3A3-D0A71A773531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921602" name="Rectangle 2">
            <a:extLst>
              <a:ext uri="{FF2B5EF4-FFF2-40B4-BE49-F238E27FC236}">
                <a16:creationId xmlns:a16="http://schemas.microsoft.com/office/drawing/2014/main" id="{2F2F1360-02AA-F840-BFB5-2AFCD094C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711200" indent="-7112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顺序编码的合法性修复：</a:t>
            </a:r>
          </a:p>
          <a:p>
            <a:pPr marL="711200" indent="-7112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romanUcPeriod"/>
            </a:pPr>
            <a:r>
              <a:rPr lang="zh-CN" altLang="en-US" b="1"/>
              <a:t>交叉修复策略</a:t>
            </a:r>
          </a:p>
          <a:p>
            <a:pPr marL="711200" indent="-711200">
              <a:lnSpc>
                <a:spcPct val="130000"/>
              </a:lnSpc>
              <a:buClr>
                <a:schemeClr val="tx1"/>
              </a:buClr>
              <a:buNone/>
            </a:pPr>
            <a:r>
              <a:rPr lang="zh-CN" altLang="en-US" b="1"/>
              <a:t>	它分为以下几种</a:t>
            </a:r>
          </a:p>
          <a:p>
            <a:pPr marL="711200" indent="-7112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zh-CN" altLang="en-US" b="1"/>
              <a:t>部分映射交叉</a:t>
            </a:r>
          </a:p>
          <a:p>
            <a:pPr marL="711200" indent="-7112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zh-CN" altLang="en-US" b="1"/>
              <a:t>顺序交叉</a:t>
            </a:r>
          </a:p>
          <a:p>
            <a:pPr marL="711200" indent="-7112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zh-CN" altLang="en-US" b="1"/>
              <a:t>循环交叉</a:t>
            </a:r>
          </a:p>
        </p:txBody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DB6A069F-6E7F-5541-9FDE-362018025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5A89A-19EF-1343-9FC6-F1EE1326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2AAE-1DE7-9F43-95FF-3D86348AF96F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BC4C9ADF-A506-D044-88B0-7CBF62BB4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711200" indent="-7112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lphaLcPeriod"/>
            </a:pPr>
            <a:r>
              <a:rPr lang="zh-CN" altLang="en-US" b="1"/>
              <a:t>部分映射交叉</a:t>
            </a:r>
            <a:r>
              <a:rPr lang="en-US" altLang="zh-CN" b="1"/>
              <a:t>(PMX)</a:t>
            </a:r>
          </a:p>
          <a:p>
            <a:pPr marL="711200" indent="-711200">
              <a:lnSpc>
                <a:spcPct val="130000"/>
              </a:lnSpc>
              <a:buNone/>
            </a:pPr>
            <a:r>
              <a:rPr lang="en-US" altLang="zh-CN" b="1"/>
              <a:t>      			( Partially Mapped Crossover)</a:t>
            </a:r>
          </a:p>
          <a:p>
            <a:pPr marL="711200" indent="-711200">
              <a:lnSpc>
                <a:spcPct val="130000"/>
              </a:lnSpc>
              <a:buNone/>
            </a:pPr>
            <a:r>
              <a:rPr lang="en-US" altLang="zh-CN" b="1"/>
              <a:t>PMX</a:t>
            </a:r>
            <a:r>
              <a:rPr lang="zh-CN" altLang="en-US" b="1"/>
              <a:t>步骤：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>
                <a:latin typeface="宋体" panose="02010600030101010101" pitchFamily="2" charset="-122"/>
              </a:rPr>
              <a:t>⑴</a:t>
            </a:r>
            <a:r>
              <a:rPr lang="zh-CN" altLang="en-US" b="1"/>
              <a:t>选切点</a:t>
            </a:r>
            <a:r>
              <a:rPr lang="en-US" altLang="zh-CN" b="1"/>
              <a:t>X,Y</a:t>
            </a:r>
            <a:r>
              <a:rPr lang="zh-CN" altLang="en-US" b="1"/>
              <a:t>；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>
                <a:latin typeface="宋体" panose="02010600030101010101" pitchFamily="2" charset="-122"/>
              </a:rPr>
              <a:t>⑵</a:t>
            </a:r>
            <a:r>
              <a:rPr lang="zh-CN" altLang="en-US" b="1"/>
              <a:t>交换中间部分；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>
                <a:latin typeface="宋体" panose="02010600030101010101" pitchFamily="2" charset="-122"/>
              </a:rPr>
              <a:t>⑶</a:t>
            </a:r>
            <a:r>
              <a:rPr lang="zh-CN" altLang="en-US" b="1"/>
              <a:t>确定映射关系；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>
                <a:latin typeface="宋体" panose="02010600030101010101" pitchFamily="2" charset="-122"/>
              </a:rPr>
              <a:t>⑷</a:t>
            </a:r>
            <a:r>
              <a:rPr lang="zh-CN" altLang="en-US" b="1"/>
              <a:t>将未换部分按映射关系恢复合法性。</a:t>
            </a:r>
          </a:p>
        </p:txBody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20F8FC67-D06A-F74D-9C06-C9DBC01A1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41052243-CCC4-5C46-ABD1-FAD9F11B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8A78-B6BB-9042-AD02-5F90CE909BC9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923650" name="Rectangle 2">
            <a:extLst>
              <a:ext uri="{FF2B5EF4-FFF2-40B4-BE49-F238E27FC236}">
                <a16:creationId xmlns:a16="http://schemas.microsoft.com/office/drawing/2014/main" id="{DFA96792-ABE9-B846-BBA0-40F56EF90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b="1"/>
              <a:t>PMX</a:t>
            </a:r>
            <a:r>
              <a:rPr lang="zh-CN" altLang="en-US" b="1"/>
              <a:t>例题</a:t>
            </a:r>
            <a:r>
              <a:rPr lang="zh-CN" altLang="en-US"/>
              <a:t>：</a:t>
            </a:r>
          </a:p>
        </p:txBody>
      </p:sp>
      <p:sp>
        <p:nvSpPr>
          <p:cNvPr id="923651" name="Rectangle 3">
            <a:extLst>
              <a:ext uri="{FF2B5EF4-FFF2-40B4-BE49-F238E27FC236}">
                <a16:creationId xmlns:a16="http://schemas.microsoft.com/office/drawing/2014/main" id="{B1B9AB4C-45CB-BB4F-8D7B-CCA6B2890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923652" name="Group 4">
            <a:extLst>
              <a:ext uri="{FF2B5EF4-FFF2-40B4-BE49-F238E27FC236}">
                <a16:creationId xmlns:a16="http://schemas.microsoft.com/office/drawing/2014/main" id="{3D584F94-7078-364E-8702-1A370E4CB5AB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2312989"/>
            <a:ext cx="7056437" cy="4211637"/>
            <a:chOff x="703" y="868"/>
            <a:chExt cx="4445" cy="2653"/>
          </a:xfrm>
        </p:grpSpPr>
        <p:sp>
          <p:nvSpPr>
            <p:cNvPr id="923653" name="Text Box 5">
              <a:extLst>
                <a:ext uri="{FF2B5EF4-FFF2-40B4-BE49-F238E27FC236}">
                  <a16:creationId xmlns:a16="http://schemas.microsoft.com/office/drawing/2014/main" id="{774D5A51-13E5-1141-AE5A-5B94134B6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186"/>
              <a:ext cx="2903" cy="30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映射关系：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3-1</a:t>
              </a:r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4-2</a:t>
              </a:r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5-5</a:t>
              </a:r>
            </a:p>
          </p:txBody>
        </p:sp>
        <p:sp>
          <p:nvSpPr>
            <p:cNvPr id="923654" name="Text Box 6">
              <a:extLst>
                <a:ext uri="{FF2B5EF4-FFF2-40B4-BE49-F238E27FC236}">
                  <a16:creationId xmlns:a16="http://schemas.microsoft.com/office/drawing/2014/main" id="{1C82D87D-CAC6-5D42-97B5-1B040743C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900"/>
              <a:ext cx="2587" cy="60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则：    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 3 ¦ 1 2 5 ¦ 6 7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2 1 ¦ 3 4 5 ¦ 7 6 </a:t>
              </a:r>
            </a:p>
          </p:txBody>
        </p:sp>
        <p:graphicFrame>
          <p:nvGraphicFramePr>
            <p:cNvPr id="923655" name="Object 7">
              <a:extLst>
                <a:ext uri="{FF2B5EF4-FFF2-40B4-BE49-F238E27FC236}">
                  <a16:creationId xmlns:a16="http://schemas.microsoft.com/office/drawing/2014/main" id="{7B09C615-C96D-A446-90CC-643144D68F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1" y="2946"/>
            <a:ext cx="18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577" name="公式" r:id="rId3" imgW="4102100" imgH="4978400" progId="Equation.3">
                    <p:embed/>
                  </p:oleObj>
                </mc:Choice>
                <mc:Fallback>
                  <p:oleObj name="公式" r:id="rId3" imgW="4102100" imgH="4978400" progId="Equation.3">
                    <p:embed/>
                    <p:pic>
                      <p:nvPicPr>
                        <p:cNvPr id="923655" name="Object 7">
                          <a:extLst>
                            <a:ext uri="{FF2B5EF4-FFF2-40B4-BE49-F238E27FC236}">
                              <a16:creationId xmlns:a16="http://schemas.microsoft.com/office/drawing/2014/main" id="{7B09C615-C96D-A446-90CC-643144D68F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2946"/>
                          <a:ext cx="18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56" name="Object 8">
              <a:extLst>
                <a:ext uri="{FF2B5EF4-FFF2-40B4-BE49-F238E27FC236}">
                  <a16:creationId xmlns:a16="http://schemas.microsoft.com/office/drawing/2014/main" id="{4653E5D6-9A6D-A647-A80B-EC6F85A1A0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3281"/>
            <a:ext cx="2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578" name="公式" r:id="rId5" imgW="4686300" imgH="4978400" progId="Equation.3">
                    <p:embed/>
                  </p:oleObj>
                </mc:Choice>
                <mc:Fallback>
                  <p:oleObj name="公式" r:id="rId5" imgW="4686300" imgH="4978400" progId="Equation.3">
                    <p:embed/>
                    <p:pic>
                      <p:nvPicPr>
                        <p:cNvPr id="923656" name="Object 8">
                          <a:extLst>
                            <a:ext uri="{FF2B5EF4-FFF2-40B4-BE49-F238E27FC236}">
                              <a16:creationId xmlns:a16="http://schemas.microsoft.com/office/drawing/2014/main" id="{4653E5D6-9A6D-A647-A80B-EC6F85A1A0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281"/>
                          <a:ext cx="21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657" name="Rectangle 9">
              <a:extLst>
                <a:ext uri="{FF2B5EF4-FFF2-40B4-BE49-F238E27FC236}">
                  <a16:creationId xmlns:a16="http://schemas.microsoft.com/office/drawing/2014/main" id="{77EF0702-D43D-8949-B58D-642BDA6A8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868"/>
              <a:ext cx="4445" cy="89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2 1 ¦ 3 4 5 ¦ 6 7                  ¦ 1 2 5 ¦      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4 3 ¦ 1 2 5 ¦ 7 6                  ¦ 3 4 5 ¦ </a:t>
              </a:r>
            </a:p>
          </p:txBody>
        </p:sp>
        <p:graphicFrame>
          <p:nvGraphicFramePr>
            <p:cNvPr id="923658" name="Object 10">
              <a:extLst>
                <a:ext uri="{FF2B5EF4-FFF2-40B4-BE49-F238E27FC236}">
                  <a16:creationId xmlns:a16="http://schemas.microsoft.com/office/drawing/2014/main" id="{3A96A2E1-E2E5-4A45-8400-E40E95265F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9" y="1167"/>
            <a:ext cx="1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579" name="公式" r:id="rId7" imgW="3797300" imgH="4978400" progId="Equation.3">
                    <p:embed/>
                  </p:oleObj>
                </mc:Choice>
                <mc:Fallback>
                  <p:oleObj name="公式" r:id="rId7" imgW="3797300" imgH="4978400" progId="Equation.3">
                    <p:embed/>
                    <p:pic>
                      <p:nvPicPr>
                        <p:cNvPr id="923658" name="Object 10">
                          <a:extLst>
                            <a:ext uri="{FF2B5EF4-FFF2-40B4-BE49-F238E27FC236}">
                              <a16:creationId xmlns:a16="http://schemas.microsoft.com/office/drawing/2014/main" id="{3A96A2E1-E2E5-4A45-8400-E40E95265F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1167"/>
                          <a:ext cx="1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59" name="Object 11">
              <a:extLst>
                <a:ext uri="{FF2B5EF4-FFF2-40B4-BE49-F238E27FC236}">
                  <a16:creationId xmlns:a16="http://schemas.microsoft.com/office/drawing/2014/main" id="{9FFEBE2D-C311-054B-93FC-5208DEE528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9" y="1455"/>
            <a:ext cx="20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580" name="公式" r:id="rId9" imgW="4102100" imgH="4978400" progId="Equation.3">
                    <p:embed/>
                  </p:oleObj>
                </mc:Choice>
                <mc:Fallback>
                  <p:oleObj name="公式" r:id="rId9" imgW="4102100" imgH="4978400" progId="Equation.3">
                    <p:embed/>
                    <p:pic>
                      <p:nvPicPr>
                        <p:cNvPr id="923659" name="Object 11">
                          <a:extLst>
                            <a:ext uri="{FF2B5EF4-FFF2-40B4-BE49-F238E27FC236}">
                              <a16:creationId xmlns:a16="http://schemas.microsoft.com/office/drawing/2014/main" id="{9FFEBE2D-C311-054B-93FC-5208DEE528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1455"/>
                          <a:ext cx="20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660" name="AutoShape 12">
              <a:extLst>
                <a:ext uri="{FF2B5EF4-FFF2-40B4-BE49-F238E27FC236}">
                  <a16:creationId xmlns:a16="http://schemas.microsoft.com/office/drawing/2014/main" id="{194BF9F3-14A8-6D4B-9B1B-B6D1C4B2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175"/>
              <a:ext cx="408" cy="462"/>
            </a:xfrm>
            <a:prstGeom prst="rightArrow">
              <a:avLst>
                <a:gd name="adj1" fmla="val 50000"/>
                <a:gd name="adj2" fmla="val 10625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61" name="Line 13">
              <a:extLst>
                <a:ext uri="{FF2B5EF4-FFF2-40B4-BE49-F238E27FC236}">
                  <a16:creationId xmlns:a16="http://schemas.microsoft.com/office/drawing/2014/main" id="{19714B1F-81A9-D44E-8E0B-23E044B29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38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62" name="Line 14">
              <a:extLst>
                <a:ext uri="{FF2B5EF4-FFF2-40B4-BE49-F238E27FC236}">
                  <a16:creationId xmlns:a16="http://schemas.microsoft.com/office/drawing/2014/main" id="{921E895B-EA8E-1E48-8313-81A278808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38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63" name="Line 15">
              <a:extLst>
                <a:ext uri="{FF2B5EF4-FFF2-40B4-BE49-F238E27FC236}">
                  <a16:creationId xmlns:a16="http://schemas.microsoft.com/office/drawing/2014/main" id="{39F90D26-8F45-7147-9A43-E3A9D94E8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138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64" name="Line 16">
              <a:extLst>
                <a:ext uri="{FF2B5EF4-FFF2-40B4-BE49-F238E27FC236}">
                  <a16:creationId xmlns:a16="http://schemas.microsoft.com/office/drawing/2014/main" id="{6B39E6FE-D127-3C40-91AA-4119DAF10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72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65" name="Line 17">
              <a:extLst>
                <a:ext uri="{FF2B5EF4-FFF2-40B4-BE49-F238E27FC236}">
                  <a16:creationId xmlns:a16="http://schemas.microsoft.com/office/drawing/2014/main" id="{FF4F61AC-8AB7-5C4C-A61A-C99B7F467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72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66" name="Line 18">
              <a:extLst>
                <a:ext uri="{FF2B5EF4-FFF2-40B4-BE49-F238E27FC236}">
                  <a16:creationId xmlns:a16="http://schemas.microsoft.com/office/drawing/2014/main" id="{F94AFDCC-6E6A-3A4E-A856-C7F8FE614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72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67" name="Line 19">
              <a:extLst>
                <a:ext uri="{FF2B5EF4-FFF2-40B4-BE49-F238E27FC236}">
                  <a16:creationId xmlns:a16="http://schemas.microsoft.com/office/drawing/2014/main" id="{4597AB86-2935-094D-A096-34674EB4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172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68" name="Line 20">
              <a:extLst>
                <a:ext uri="{FF2B5EF4-FFF2-40B4-BE49-F238E27FC236}">
                  <a16:creationId xmlns:a16="http://schemas.microsoft.com/office/drawing/2014/main" id="{C74603DA-590B-BC4E-8776-94F6494C0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38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69" name="Text Box 21">
              <a:extLst>
                <a:ext uri="{FF2B5EF4-FFF2-40B4-BE49-F238E27FC236}">
                  <a16:creationId xmlns:a16="http://schemas.microsoft.com/office/drawing/2014/main" id="{AE2AF29F-B8D9-0D47-A1F7-CC9F50840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" y="999"/>
              <a:ext cx="2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923670" name="Text Box 22">
              <a:extLst>
                <a:ext uri="{FF2B5EF4-FFF2-40B4-BE49-F238E27FC236}">
                  <a16:creationId xmlns:a16="http://schemas.microsoft.com/office/drawing/2014/main" id="{580DC070-1569-354A-AA8A-74D2F5C73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995"/>
              <a:ext cx="2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</a:p>
          </p:txBody>
        </p:sp>
        <p:sp>
          <p:nvSpPr>
            <p:cNvPr id="923671" name="AutoShape 23">
              <a:extLst>
                <a:ext uri="{FF2B5EF4-FFF2-40B4-BE49-F238E27FC236}">
                  <a16:creationId xmlns:a16="http://schemas.microsoft.com/office/drawing/2014/main" id="{E7934ADC-1703-5246-B68D-43A6FF795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834"/>
              <a:ext cx="91" cy="262"/>
            </a:xfrm>
            <a:prstGeom prst="downArrow">
              <a:avLst>
                <a:gd name="adj1" fmla="val 50000"/>
                <a:gd name="adj2" fmla="val 65659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72" name="AutoShape 24">
              <a:extLst>
                <a:ext uri="{FF2B5EF4-FFF2-40B4-BE49-F238E27FC236}">
                  <a16:creationId xmlns:a16="http://schemas.microsoft.com/office/drawing/2014/main" id="{31A4AB72-7C9F-3C41-9DBA-D78BAF0B1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560"/>
              <a:ext cx="91" cy="262"/>
            </a:xfrm>
            <a:prstGeom prst="downArrow">
              <a:avLst>
                <a:gd name="adj1" fmla="val 50000"/>
                <a:gd name="adj2" fmla="val 65659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6009F-5ABE-024E-9BDD-86676980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5EF0-18A1-634E-9CE3-DC0D8350EF7C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924674" name="Rectangle 2">
            <a:extLst>
              <a:ext uri="{FF2B5EF4-FFF2-40B4-BE49-F238E27FC236}">
                <a16:creationId xmlns:a16="http://schemas.microsoft.com/office/drawing/2014/main" id="{90E71478-9383-904F-9CDD-8D870CE05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711200" indent="-7112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alphaLcPeriod" startAt="2"/>
            </a:pPr>
            <a:r>
              <a:rPr lang="zh-CN" altLang="en-US" b="1"/>
              <a:t>顺序交叉</a:t>
            </a:r>
            <a:r>
              <a:rPr lang="en-US" altLang="zh-CN" b="1"/>
              <a:t>( OX</a:t>
            </a:r>
            <a:r>
              <a:rPr lang="en-US" altLang="zh-CN"/>
              <a:t> </a:t>
            </a:r>
            <a:r>
              <a:rPr lang="en-US" altLang="zh-CN" b="1"/>
              <a:t>)Order Crossover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b="1"/>
              <a:t>OX</a:t>
            </a:r>
            <a:r>
              <a:rPr lang="zh-CN" altLang="en-US" b="1"/>
              <a:t>步骤：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⑴    选切点</a:t>
            </a:r>
            <a:r>
              <a:rPr lang="en-US" altLang="zh-CN" b="1"/>
              <a:t>X,Y</a:t>
            </a:r>
            <a:r>
              <a:rPr lang="zh-CN" altLang="en-US" b="1"/>
              <a:t>；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⑵    交换中间部分；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⑶    从切点</a:t>
            </a:r>
            <a:r>
              <a:rPr lang="en-US" altLang="zh-CN" b="1"/>
              <a:t>Y</a:t>
            </a:r>
            <a:r>
              <a:rPr lang="zh-CN" altLang="en-US" b="1"/>
              <a:t>后第一个基因起列出原序，去掉已有基因；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⑷    </a:t>
            </a:r>
            <a:r>
              <a:rPr lang="en-US" altLang="zh-CN" b="1"/>
              <a:t>Y</a:t>
            </a:r>
            <a:r>
              <a:rPr lang="zh-CN" altLang="en-US" b="1"/>
              <a:t>后第一个位置起填入。</a:t>
            </a:r>
          </a:p>
        </p:txBody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D273DEEF-C29D-6F4B-A6F7-44750FC31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>
            <a:extLst>
              <a:ext uri="{FF2B5EF4-FFF2-40B4-BE49-F238E27FC236}">
                <a16:creationId xmlns:a16="http://schemas.microsoft.com/office/drawing/2014/main" id="{06BCBBDB-9A82-4D43-83AB-496AFD11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1534B-C6EC-D641-833E-9DA835323363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925698" name="Rectangle 2">
            <a:extLst>
              <a:ext uri="{FF2B5EF4-FFF2-40B4-BE49-F238E27FC236}">
                <a16:creationId xmlns:a16="http://schemas.microsoft.com/office/drawing/2014/main" id="{73ADB9DD-0D6E-E34A-91FA-243C699D8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711200" indent="-711200">
              <a:lnSpc>
                <a:spcPct val="120000"/>
              </a:lnSpc>
              <a:buNone/>
            </a:pPr>
            <a:r>
              <a:rPr lang="en-US" altLang="zh-CN" b="1"/>
              <a:t>OX</a:t>
            </a:r>
            <a:r>
              <a:rPr lang="zh-CN" altLang="en-US" b="1"/>
              <a:t>例题：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endParaRPr lang="en-US" altLang="zh-CN" b="1"/>
          </a:p>
        </p:txBody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91E452B5-2747-A04B-B31B-BC9C25710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925700" name="Group 4">
            <a:extLst>
              <a:ext uri="{FF2B5EF4-FFF2-40B4-BE49-F238E27FC236}">
                <a16:creationId xmlns:a16="http://schemas.microsoft.com/office/drawing/2014/main" id="{42B82DDE-0190-BE43-925B-965DCB170C11}"/>
              </a:ext>
            </a:extLst>
          </p:cNvPr>
          <p:cNvGrpSpPr>
            <a:grpSpLocks/>
          </p:cNvGrpSpPr>
          <p:nvPr/>
        </p:nvGrpSpPr>
        <p:grpSpPr bwMode="auto">
          <a:xfrm>
            <a:off x="2636838" y="2133600"/>
            <a:ext cx="7491412" cy="4464050"/>
            <a:chOff x="701" y="890"/>
            <a:chExt cx="4719" cy="2812"/>
          </a:xfrm>
        </p:grpSpPr>
        <p:sp>
          <p:nvSpPr>
            <p:cNvPr id="925701" name="Text Box 5">
              <a:extLst>
                <a:ext uri="{FF2B5EF4-FFF2-40B4-BE49-F238E27FC236}">
                  <a16:creationId xmlns:a16="http://schemas.microsoft.com/office/drawing/2014/main" id="{DEA327FB-D071-0D41-883F-D56A7BF3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" y="2296"/>
              <a:ext cx="4719" cy="30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列出基因：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6 7 2 1 3 4 5               7 6 4 3 1 2 5</a:t>
              </a:r>
            </a:p>
          </p:txBody>
        </p:sp>
        <p:sp>
          <p:nvSpPr>
            <p:cNvPr id="925702" name="Line 6">
              <a:extLst>
                <a:ext uri="{FF2B5EF4-FFF2-40B4-BE49-F238E27FC236}">
                  <a16:creationId xmlns:a16="http://schemas.microsoft.com/office/drawing/2014/main" id="{E9006FA5-E131-3C45-9755-B501604D8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1" y="2383"/>
              <a:ext cx="90" cy="13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03" name="Line 7">
              <a:extLst>
                <a:ext uri="{FF2B5EF4-FFF2-40B4-BE49-F238E27FC236}">
                  <a16:creationId xmlns:a16="http://schemas.microsoft.com/office/drawing/2014/main" id="{DF0BCB6C-1237-1E41-A074-6C63AA14F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9" y="2383"/>
              <a:ext cx="90" cy="13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04" name="Line 8">
              <a:extLst>
                <a:ext uri="{FF2B5EF4-FFF2-40B4-BE49-F238E27FC236}">
                  <a16:creationId xmlns:a16="http://schemas.microsoft.com/office/drawing/2014/main" id="{01EE7ADE-B1C1-A34D-8169-69C4211D2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5" y="2384"/>
              <a:ext cx="91" cy="13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05" name="Line 9">
              <a:extLst>
                <a:ext uri="{FF2B5EF4-FFF2-40B4-BE49-F238E27FC236}">
                  <a16:creationId xmlns:a16="http://schemas.microsoft.com/office/drawing/2014/main" id="{710BD4BD-4B9E-2947-86D4-A96788460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" y="2383"/>
              <a:ext cx="90" cy="13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06" name="Line 10">
              <a:extLst>
                <a:ext uri="{FF2B5EF4-FFF2-40B4-BE49-F238E27FC236}">
                  <a16:creationId xmlns:a16="http://schemas.microsoft.com/office/drawing/2014/main" id="{B8DF6469-AC77-B54D-A4FE-23EC45FF4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" y="2384"/>
              <a:ext cx="90" cy="13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07" name="Line 11">
              <a:extLst>
                <a:ext uri="{FF2B5EF4-FFF2-40B4-BE49-F238E27FC236}">
                  <a16:creationId xmlns:a16="http://schemas.microsoft.com/office/drawing/2014/main" id="{56CBF09C-5AC3-874F-BA3B-D7112B87E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2383"/>
              <a:ext cx="90" cy="13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08" name="Text Box 12">
              <a:extLst>
                <a:ext uri="{FF2B5EF4-FFF2-40B4-BE49-F238E27FC236}">
                  <a16:creationId xmlns:a16="http://schemas.microsoft.com/office/drawing/2014/main" id="{5AC40442-FD91-A54D-9351-2ACFB7472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" y="3098"/>
              <a:ext cx="2587" cy="604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则：    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 4 ¦ 1 2 5 ¦ 6 7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1 2 ¦ 3 4 5 ¦ 7 6 </a:t>
              </a:r>
            </a:p>
          </p:txBody>
        </p:sp>
        <p:graphicFrame>
          <p:nvGraphicFramePr>
            <p:cNvPr id="925709" name="Object 13">
              <a:extLst>
                <a:ext uri="{FF2B5EF4-FFF2-40B4-BE49-F238E27FC236}">
                  <a16:creationId xmlns:a16="http://schemas.microsoft.com/office/drawing/2014/main" id="{EE55DF73-DD64-8545-B390-8EEDDD7002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5" y="3148"/>
            <a:ext cx="18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25" name="公式" r:id="rId3" imgW="4102100" imgH="4978400" progId="Equation.3">
                    <p:embed/>
                  </p:oleObj>
                </mc:Choice>
                <mc:Fallback>
                  <p:oleObj name="公式" r:id="rId3" imgW="4102100" imgH="4978400" progId="Equation.3">
                    <p:embed/>
                    <p:pic>
                      <p:nvPicPr>
                        <p:cNvPr id="925709" name="Object 13">
                          <a:extLst>
                            <a:ext uri="{FF2B5EF4-FFF2-40B4-BE49-F238E27FC236}">
                              <a16:creationId xmlns:a16="http://schemas.microsoft.com/office/drawing/2014/main" id="{EE55DF73-DD64-8545-B390-8EEDDD7002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3148"/>
                          <a:ext cx="18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710" name="Object 14">
              <a:extLst>
                <a:ext uri="{FF2B5EF4-FFF2-40B4-BE49-F238E27FC236}">
                  <a16:creationId xmlns:a16="http://schemas.microsoft.com/office/drawing/2014/main" id="{B3293231-D6DC-2F46-A170-FAA6DEC27C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1" y="3453"/>
            <a:ext cx="21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26" name="公式" r:id="rId5" imgW="4686300" imgH="4978400" progId="Equation.3">
                    <p:embed/>
                  </p:oleObj>
                </mc:Choice>
                <mc:Fallback>
                  <p:oleObj name="公式" r:id="rId5" imgW="4686300" imgH="4978400" progId="Equation.3">
                    <p:embed/>
                    <p:pic>
                      <p:nvPicPr>
                        <p:cNvPr id="925710" name="Object 14">
                          <a:extLst>
                            <a:ext uri="{FF2B5EF4-FFF2-40B4-BE49-F238E27FC236}">
                              <a16:creationId xmlns:a16="http://schemas.microsoft.com/office/drawing/2014/main" id="{B3293231-D6DC-2F46-A170-FAA6DEC27C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1" y="3453"/>
                          <a:ext cx="21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711" name="Rectangle 15">
              <a:extLst>
                <a:ext uri="{FF2B5EF4-FFF2-40B4-BE49-F238E27FC236}">
                  <a16:creationId xmlns:a16="http://schemas.microsoft.com/office/drawing/2014/main" id="{D19551F1-6439-1045-9D7F-4E75F8499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890"/>
              <a:ext cx="4445" cy="89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2 1 ¦ 3 4 5 ¦ 6 7                  ¦ 1 2 5 ¦      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4 3 ¦ 1 2 5 ¦ 7 6                  ¦ 3 4 5 ¦ </a:t>
              </a:r>
            </a:p>
          </p:txBody>
        </p:sp>
        <p:graphicFrame>
          <p:nvGraphicFramePr>
            <p:cNvPr id="925712" name="Object 16">
              <a:extLst>
                <a:ext uri="{FF2B5EF4-FFF2-40B4-BE49-F238E27FC236}">
                  <a16:creationId xmlns:a16="http://schemas.microsoft.com/office/drawing/2014/main" id="{3FCB583A-AC5E-8843-B2E7-6A4FF50BEE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2" y="1194"/>
            <a:ext cx="1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27" name="公式" r:id="rId7" imgW="3797300" imgH="4978400" progId="Equation.3">
                    <p:embed/>
                  </p:oleObj>
                </mc:Choice>
                <mc:Fallback>
                  <p:oleObj name="公式" r:id="rId7" imgW="3797300" imgH="4978400" progId="Equation.3">
                    <p:embed/>
                    <p:pic>
                      <p:nvPicPr>
                        <p:cNvPr id="925712" name="Object 16">
                          <a:extLst>
                            <a:ext uri="{FF2B5EF4-FFF2-40B4-BE49-F238E27FC236}">
                              <a16:creationId xmlns:a16="http://schemas.microsoft.com/office/drawing/2014/main" id="{3FCB583A-AC5E-8843-B2E7-6A4FF50BEE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1194"/>
                          <a:ext cx="1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713" name="Object 17">
              <a:extLst>
                <a:ext uri="{FF2B5EF4-FFF2-40B4-BE49-F238E27FC236}">
                  <a16:creationId xmlns:a16="http://schemas.microsoft.com/office/drawing/2014/main" id="{B10A6C8F-D1F1-3B42-AFC1-EE9D338520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2" y="1467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28" name="公式" r:id="rId9" imgW="4102100" imgH="4978400" progId="Equation.3">
                    <p:embed/>
                  </p:oleObj>
                </mc:Choice>
                <mc:Fallback>
                  <p:oleObj name="公式" r:id="rId9" imgW="4102100" imgH="4978400" progId="Equation.3">
                    <p:embed/>
                    <p:pic>
                      <p:nvPicPr>
                        <p:cNvPr id="925713" name="Object 17">
                          <a:extLst>
                            <a:ext uri="{FF2B5EF4-FFF2-40B4-BE49-F238E27FC236}">
                              <a16:creationId xmlns:a16="http://schemas.microsoft.com/office/drawing/2014/main" id="{B10A6C8F-D1F1-3B42-AFC1-EE9D338520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1467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714" name="AutoShape 18">
              <a:extLst>
                <a:ext uri="{FF2B5EF4-FFF2-40B4-BE49-F238E27FC236}">
                  <a16:creationId xmlns:a16="http://schemas.microsoft.com/office/drawing/2014/main" id="{3F33D0A9-D981-A143-B3C1-8D317DB8B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" y="1170"/>
              <a:ext cx="408" cy="462"/>
            </a:xfrm>
            <a:prstGeom prst="rightArrow">
              <a:avLst>
                <a:gd name="adj1" fmla="val 50000"/>
                <a:gd name="adj2" fmla="val 117241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15" name="Line 19">
              <a:extLst>
                <a:ext uri="{FF2B5EF4-FFF2-40B4-BE49-F238E27FC236}">
                  <a16:creationId xmlns:a16="http://schemas.microsoft.com/office/drawing/2014/main" id="{237A773A-58FE-BE4B-934F-369D6C34E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2" y="140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16" name="Line 20">
              <a:extLst>
                <a:ext uri="{FF2B5EF4-FFF2-40B4-BE49-F238E27FC236}">
                  <a16:creationId xmlns:a16="http://schemas.microsoft.com/office/drawing/2014/main" id="{9B9A47D2-9E98-1E46-8EAF-475BF1395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140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17" name="Line 21">
              <a:extLst>
                <a:ext uri="{FF2B5EF4-FFF2-40B4-BE49-F238E27FC236}">
                  <a16:creationId xmlns:a16="http://schemas.microsoft.com/office/drawing/2014/main" id="{7A1B28C8-3405-6F4C-91AC-A24E3DEA9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1" y="140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18" name="Line 22">
              <a:extLst>
                <a:ext uri="{FF2B5EF4-FFF2-40B4-BE49-F238E27FC236}">
                  <a16:creationId xmlns:a16="http://schemas.microsoft.com/office/drawing/2014/main" id="{F0782E0C-E0D7-DA48-86DF-4D75DFD81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2" y="170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19" name="Line 23">
              <a:extLst>
                <a:ext uri="{FF2B5EF4-FFF2-40B4-BE49-F238E27FC236}">
                  <a16:creationId xmlns:a16="http://schemas.microsoft.com/office/drawing/2014/main" id="{8223949B-833B-974D-8BD5-B16DC2F2C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170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20" name="Line 24">
              <a:extLst>
                <a:ext uri="{FF2B5EF4-FFF2-40B4-BE49-F238E27FC236}">
                  <a16:creationId xmlns:a16="http://schemas.microsoft.com/office/drawing/2014/main" id="{71CA5D86-D85D-7345-88CC-8A3941DC9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170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21" name="Line 25">
              <a:extLst>
                <a:ext uri="{FF2B5EF4-FFF2-40B4-BE49-F238E27FC236}">
                  <a16:creationId xmlns:a16="http://schemas.microsoft.com/office/drawing/2014/main" id="{91A6B7D0-B1EB-604A-AF51-2773C6772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1" y="170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22" name="Line 26">
              <a:extLst>
                <a:ext uri="{FF2B5EF4-FFF2-40B4-BE49-F238E27FC236}">
                  <a16:creationId xmlns:a16="http://schemas.microsoft.com/office/drawing/2014/main" id="{7C0B3C0C-416B-F849-A3DB-F9975F7E2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140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23" name="Text Box 27">
              <a:extLst>
                <a:ext uri="{FF2B5EF4-FFF2-40B4-BE49-F238E27FC236}">
                  <a16:creationId xmlns:a16="http://schemas.microsoft.com/office/drawing/2014/main" id="{256F087C-B82B-8C42-B3C2-858779932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" y="1009"/>
              <a:ext cx="2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925724" name="Text Box 28">
              <a:extLst>
                <a:ext uri="{FF2B5EF4-FFF2-40B4-BE49-F238E27FC236}">
                  <a16:creationId xmlns:a16="http://schemas.microsoft.com/office/drawing/2014/main" id="{5111CB25-CEBB-6248-AE0F-BA259C0E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" y="1005"/>
              <a:ext cx="2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</a:p>
          </p:txBody>
        </p:sp>
        <p:sp>
          <p:nvSpPr>
            <p:cNvPr id="925725" name="AutoShape 29">
              <a:extLst>
                <a:ext uri="{FF2B5EF4-FFF2-40B4-BE49-F238E27FC236}">
                  <a16:creationId xmlns:a16="http://schemas.microsoft.com/office/drawing/2014/main" id="{30B1F27D-2C62-8A4D-98F6-97AF7E705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916"/>
              <a:ext cx="91" cy="271"/>
            </a:xfrm>
            <a:prstGeom prst="downArrow">
              <a:avLst>
                <a:gd name="adj1" fmla="val 50000"/>
                <a:gd name="adj2" fmla="val 84341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26" name="AutoShape 30">
              <a:extLst>
                <a:ext uri="{FF2B5EF4-FFF2-40B4-BE49-F238E27FC236}">
                  <a16:creationId xmlns:a16="http://schemas.microsoft.com/office/drawing/2014/main" id="{BA0C59CE-D534-DE4A-89CF-667E35873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722"/>
              <a:ext cx="91" cy="271"/>
            </a:xfrm>
            <a:prstGeom prst="downArrow">
              <a:avLst>
                <a:gd name="adj1" fmla="val 50000"/>
                <a:gd name="adj2" fmla="val 84341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E0580-69C5-3145-8355-970C08DC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8D8A-7378-6D40-87FD-2305C680AB4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56098" name="Rectangle 2">
            <a:extLst>
              <a:ext uri="{FF2B5EF4-FFF2-40B4-BE49-F238E27FC236}">
                <a16:creationId xmlns:a16="http://schemas.microsoft.com/office/drawing/2014/main" id="{576BC020-8867-9446-9729-CC8BD3124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贪婪算法</a:t>
            </a:r>
          </a:p>
        </p:txBody>
      </p:sp>
      <p:sp>
        <p:nvSpPr>
          <p:cNvPr id="1156099" name="Rectangle 3">
            <a:extLst>
              <a:ext uri="{FF2B5EF4-FFF2-40B4-BE49-F238E27FC236}">
                <a16:creationId xmlns:a16="http://schemas.microsoft.com/office/drawing/2014/main" id="{6862D6C0-9831-F848-A8C5-FE003D124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【</a:t>
            </a:r>
            <a:r>
              <a:rPr lang="zh-CN" altLang="en-US"/>
              <a:t>最短路径</a:t>
            </a:r>
            <a:r>
              <a:rPr lang="en-US" altLang="zh-CN"/>
              <a:t>】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给出一个有向网络，要求找一条从初始点</a:t>
            </a:r>
            <a:r>
              <a:rPr lang="en-US" altLang="zh-CN"/>
              <a:t>s</a:t>
            </a:r>
            <a:r>
              <a:rPr lang="zh-CN" altLang="en-US"/>
              <a:t>到达目的点</a:t>
            </a:r>
            <a:r>
              <a:rPr lang="en-US" altLang="zh-CN"/>
              <a:t>d</a:t>
            </a:r>
            <a:r>
              <a:rPr lang="zh-CN" altLang="en-US"/>
              <a:t>的最短路径。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贪婪算法分步构造这条路径，每一步加入一个顶点。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假设当前路径已经到达点</a:t>
            </a:r>
            <a:r>
              <a:rPr lang="en-US" altLang="zh-CN"/>
              <a:t>q</a:t>
            </a:r>
            <a:r>
              <a:rPr lang="zh-CN" altLang="en-US"/>
              <a:t>，且点</a:t>
            </a:r>
            <a:r>
              <a:rPr lang="en-US" altLang="zh-CN"/>
              <a:t>q</a:t>
            </a:r>
            <a:r>
              <a:rPr lang="zh-CN" altLang="en-US"/>
              <a:t>并不是目的点</a:t>
            </a:r>
            <a:r>
              <a:rPr lang="en-US" altLang="zh-CN"/>
              <a:t>d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加入下一个顶点所采用的贪婪准则为：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选择离</a:t>
            </a:r>
            <a:r>
              <a:rPr lang="en-US" altLang="zh-CN"/>
              <a:t>q</a:t>
            </a:r>
            <a:r>
              <a:rPr lang="zh-CN" altLang="en-US"/>
              <a:t>最近且目前不在路径中的顶点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这种贪婪算法并不一定能获得最短路径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2B3D5-6CF9-6441-AE58-ACFEE872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9F80-B791-DA4A-B099-A7A13E76E384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926722" name="Rectangle 2">
            <a:extLst>
              <a:ext uri="{FF2B5EF4-FFF2-40B4-BE49-F238E27FC236}">
                <a16:creationId xmlns:a16="http://schemas.microsoft.com/office/drawing/2014/main" id="{E536E242-49B3-6443-AFCC-5A3ADB8CD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711200" indent="-711200">
              <a:lnSpc>
                <a:spcPct val="120000"/>
              </a:lnSpc>
              <a:buNone/>
            </a:pPr>
            <a:r>
              <a:rPr lang="en-US" altLang="zh-CN"/>
              <a:t>OX</a:t>
            </a:r>
            <a:r>
              <a:rPr lang="zh-CN" altLang="en-US" b="1"/>
              <a:t>的特点：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/>
              <a:t>较好的保留了相邻关系、先后关系满足了</a:t>
            </a:r>
            <a:r>
              <a:rPr lang="en-US" altLang="zh-CN" b="1"/>
              <a:t>TSP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/>
              <a:t>问题的需要，但不保留位值特征。</a:t>
            </a:r>
            <a:endParaRPr lang="zh-CN" altLang="en-US"/>
          </a:p>
          <a:p>
            <a:pPr marL="711200" indent="-711200">
              <a:lnSpc>
                <a:spcPct val="110000"/>
              </a:lnSpc>
              <a:buNone/>
            </a:pPr>
            <a:endParaRPr lang="en-US" altLang="zh-CN" b="1"/>
          </a:p>
        </p:txBody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id="{BB6D0E58-095A-C14B-8CC9-BD2E8FA23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5F772D2-3421-B742-8970-42F39948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38E3-4205-AF42-835D-5A11C1009EC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927746" name="Rectangle 2">
            <a:extLst>
              <a:ext uri="{FF2B5EF4-FFF2-40B4-BE49-F238E27FC236}">
                <a16:creationId xmlns:a16="http://schemas.microsoft.com/office/drawing/2014/main" id="{33F23D33-8010-6247-8D8D-D30FB7F9F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711200" indent="-711200">
              <a:lnSpc>
                <a:spcPct val="120000"/>
              </a:lnSpc>
              <a:buClr>
                <a:schemeClr val="tx1"/>
              </a:buClr>
              <a:buSzPct val="90000"/>
              <a:buFont typeface="Wingdings" pitchFamily="2" charset="2"/>
              <a:buAutoNum type="alphaLcPeriod" startAt="3"/>
            </a:pPr>
            <a:r>
              <a:rPr lang="zh-CN" altLang="en-US" b="1"/>
              <a:t>循环交叉</a:t>
            </a:r>
            <a:r>
              <a:rPr lang="en-US" altLang="zh-CN" b="1"/>
              <a:t>(CX)  Cycle Crossover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/>
              <a:t>基本思想：子串位置上的值必须与父母的相同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/>
              <a:t>位置上的位值相等。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en-US" altLang="zh-CN" b="1"/>
              <a:t>CX</a:t>
            </a:r>
            <a:r>
              <a:rPr lang="zh-CN" altLang="en-US" b="1"/>
              <a:t>步骤：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⑴    选    的第一个元素作为   的第一位，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/>
              <a:t>	选    的第一个元素作为   的第一位；</a:t>
            </a:r>
          </a:p>
        </p:txBody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B59DF018-7766-E548-BC75-869CD1905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27748" name="Object 4">
            <a:extLst>
              <a:ext uri="{FF2B5EF4-FFF2-40B4-BE49-F238E27FC236}">
                <a16:creationId xmlns:a16="http://schemas.microsoft.com/office/drawing/2014/main" id="{3924877F-DF5C-7241-8FD7-EF4B73D61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868864"/>
          <a:ext cx="415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3" name="公式" r:id="rId3" imgW="4102100" imgH="4978400" progId="Equation.3">
                  <p:embed/>
                </p:oleObj>
              </mc:Choice>
              <mc:Fallback>
                <p:oleObj name="公式" r:id="rId3" imgW="4102100" imgH="4978400" progId="Equation.3">
                  <p:embed/>
                  <p:pic>
                    <p:nvPicPr>
                      <p:cNvPr id="927748" name="Object 4">
                        <a:extLst>
                          <a:ext uri="{FF2B5EF4-FFF2-40B4-BE49-F238E27FC236}">
                            <a16:creationId xmlns:a16="http://schemas.microsoft.com/office/drawing/2014/main" id="{3924877F-DF5C-7241-8FD7-EF4B73D61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868864"/>
                        <a:ext cx="4159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49" name="Object 5">
            <a:extLst>
              <a:ext uri="{FF2B5EF4-FFF2-40B4-BE49-F238E27FC236}">
                <a16:creationId xmlns:a16="http://schemas.microsoft.com/office/drawing/2014/main" id="{721E0767-D1DE-2847-8082-D9320E52A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6" y="4184650"/>
          <a:ext cx="4937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4" name="公式" r:id="rId5" imgW="3797300" imgH="4978400" progId="Equation.3">
                  <p:embed/>
                </p:oleObj>
              </mc:Choice>
              <mc:Fallback>
                <p:oleObj name="公式" r:id="rId5" imgW="3797300" imgH="4978400" progId="Equation.3">
                  <p:embed/>
                  <p:pic>
                    <p:nvPicPr>
                      <p:cNvPr id="927749" name="Object 5">
                        <a:extLst>
                          <a:ext uri="{FF2B5EF4-FFF2-40B4-BE49-F238E27FC236}">
                            <a16:creationId xmlns:a16="http://schemas.microsoft.com/office/drawing/2014/main" id="{721E0767-D1DE-2847-8082-D9320E52A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4184650"/>
                        <a:ext cx="4937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50" name="Object 6">
            <a:extLst>
              <a:ext uri="{FF2B5EF4-FFF2-40B4-BE49-F238E27FC236}">
                <a16:creationId xmlns:a16="http://schemas.microsoft.com/office/drawing/2014/main" id="{A83B3061-71A0-7944-98E2-AC34243F01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149725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5" name="公式" r:id="rId7" imgW="4102100" imgH="4978400" progId="Equation.3">
                  <p:embed/>
                </p:oleObj>
              </mc:Choice>
              <mc:Fallback>
                <p:oleObj name="公式" r:id="rId7" imgW="4102100" imgH="4978400" progId="Equation.3">
                  <p:embed/>
                  <p:pic>
                    <p:nvPicPr>
                      <p:cNvPr id="927750" name="Object 6">
                        <a:extLst>
                          <a:ext uri="{FF2B5EF4-FFF2-40B4-BE49-F238E27FC236}">
                            <a16:creationId xmlns:a16="http://schemas.microsoft.com/office/drawing/2014/main" id="{A83B3061-71A0-7944-98E2-AC34243F01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149725"/>
                        <a:ext cx="44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51" name="Object 7">
            <a:extLst>
              <a:ext uri="{FF2B5EF4-FFF2-40B4-BE49-F238E27FC236}">
                <a16:creationId xmlns:a16="http://schemas.microsoft.com/office/drawing/2014/main" id="{06CEFD79-10C1-3A4D-9CF4-9EBF11076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2264" y="4906964"/>
          <a:ext cx="5032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6" name="公式" r:id="rId9" imgW="4686300" imgH="4978400" progId="Equation.3">
                  <p:embed/>
                </p:oleObj>
              </mc:Choice>
              <mc:Fallback>
                <p:oleObj name="公式" r:id="rId9" imgW="4686300" imgH="4978400" progId="Equation.3">
                  <p:embed/>
                  <p:pic>
                    <p:nvPicPr>
                      <p:cNvPr id="927751" name="Object 7">
                        <a:extLst>
                          <a:ext uri="{FF2B5EF4-FFF2-40B4-BE49-F238E27FC236}">
                            <a16:creationId xmlns:a16="http://schemas.microsoft.com/office/drawing/2014/main" id="{06CEFD79-10C1-3A4D-9CF4-9EBF11076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4906964"/>
                        <a:ext cx="5032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94BA1FE3-F962-5C49-9703-0F5B1FC6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88F8-3386-D945-9C6A-E1D96DBF97C0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928770" name="Rectangle 2">
            <a:extLst>
              <a:ext uri="{FF2B5EF4-FFF2-40B4-BE49-F238E27FC236}">
                <a16:creationId xmlns:a16="http://schemas.microsoft.com/office/drawing/2014/main" id="{32511EDF-699D-8642-9F5A-F4BB9035F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b="1"/>
              <a:t>⑵    </a:t>
            </a:r>
            <a:r>
              <a:rPr lang="zh-CN" altLang="en-US" b="1"/>
              <a:t>到    中找    的第一个元素赋给    的相对位置</a:t>
            </a:r>
            <a:r>
              <a:rPr lang="en-US" altLang="zh-CN" b="1"/>
              <a:t>…</a:t>
            </a:r>
            <a:r>
              <a:rPr lang="zh-CN" altLang="en-US" b="1"/>
              <a:t>，重复此过程，直到    上得到    的第一个元素为止，称为一个循环；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⑶    对最前的基因按    、   基因轮替原则重复以上过程；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⑷    重复以上过程，直到所有位都完成。</a:t>
            </a:r>
          </a:p>
        </p:txBody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7C1288B9-579F-B34B-9170-AD0E42EFE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28772" name="Object 4">
            <a:extLst>
              <a:ext uri="{FF2B5EF4-FFF2-40B4-BE49-F238E27FC236}">
                <a16:creationId xmlns:a16="http://schemas.microsoft.com/office/drawing/2014/main" id="{021582E8-2F8F-7349-B349-C5F6DD711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1484314"/>
          <a:ext cx="3857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7" name="公式" r:id="rId3" imgW="3797300" imgH="4978400" progId="Equation.3">
                  <p:embed/>
                </p:oleObj>
              </mc:Choice>
              <mc:Fallback>
                <p:oleObj name="公式" r:id="rId3" imgW="3797300" imgH="4978400" progId="Equation.3">
                  <p:embed/>
                  <p:pic>
                    <p:nvPicPr>
                      <p:cNvPr id="928772" name="Object 4">
                        <a:extLst>
                          <a:ext uri="{FF2B5EF4-FFF2-40B4-BE49-F238E27FC236}">
                            <a16:creationId xmlns:a16="http://schemas.microsoft.com/office/drawing/2014/main" id="{021582E8-2F8F-7349-B349-C5F6DD711E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484314"/>
                        <a:ext cx="3857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773" name="Object 5">
            <a:extLst>
              <a:ext uri="{FF2B5EF4-FFF2-40B4-BE49-F238E27FC236}">
                <a16:creationId xmlns:a16="http://schemas.microsoft.com/office/drawing/2014/main" id="{51BB9F8B-0732-714C-9DF6-6847FC51A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2850" y="2060576"/>
          <a:ext cx="3571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8" name="公式" r:id="rId5" imgW="3797300" imgH="4978400" progId="Equation.3">
                  <p:embed/>
                </p:oleObj>
              </mc:Choice>
              <mc:Fallback>
                <p:oleObj name="公式" r:id="rId5" imgW="3797300" imgH="4978400" progId="Equation.3">
                  <p:embed/>
                  <p:pic>
                    <p:nvPicPr>
                      <p:cNvPr id="928773" name="Object 5">
                        <a:extLst>
                          <a:ext uri="{FF2B5EF4-FFF2-40B4-BE49-F238E27FC236}">
                            <a16:creationId xmlns:a16="http://schemas.microsoft.com/office/drawing/2014/main" id="{51BB9F8B-0732-714C-9DF6-6847FC51A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50" y="2060576"/>
                        <a:ext cx="3571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774" name="Object 6">
            <a:extLst>
              <a:ext uri="{FF2B5EF4-FFF2-40B4-BE49-F238E27FC236}">
                <a16:creationId xmlns:a16="http://schemas.microsoft.com/office/drawing/2014/main" id="{98A3737C-BBDD-7340-B57B-38C28EE22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9" y="1484314"/>
          <a:ext cx="4841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9" name="公式" r:id="rId6" imgW="4102100" imgH="4978400" progId="Equation.3">
                  <p:embed/>
                </p:oleObj>
              </mc:Choice>
              <mc:Fallback>
                <p:oleObj name="公式" r:id="rId6" imgW="4102100" imgH="4978400" progId="Equation.3">
                  <p:embed/>
                  <p:pic>
                    <p:nvPicPr>
                      <p:cNvPr id="928774" name="Object 6">
                        <a:extLst>
                          <a:ext uri="{FF2B5EF4-FFF2-40B4-BE49-F238E27FC236}">
                            <a16:creationId xmlns:a16="http://schemas.microsoft.com/office/drawing/2014/main" id="{98A3737C-BBDD-7340-B57B-38C28EE227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1484314"/>
                        <a:ext cx="4841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775" name="Object 7">
            <a:extLst>
              <a:ext uri="{FF2B5EF4-FFF2-40B4-BE49-F238E27FC236}">
                <a16:creationId xmlns:a16="http://schemas.microsoft.com/office/drawing/2014/main" id="{9488569C-4AFE-A445-8863-C8B32A650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1" y="2060576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0" name="公式" r:id="rId8" imgW="4102100" imgH="4978400" progId="Equation.3">
                  <p:embed/>
                </p:oleObj>
              </mc:Choice>
              <mc:Fallback>
                <p:oleObj name="公式" r:id="rId8" imgW="4102100" imgH="4978400" progId="Equation.3">
                  <p:embed/>
                  <p:pic>
                    <p:nvPicPr>
                      <p:cNvPr id="928775" name="Object 7">
                        <a:extLst>
                          <a:ext uri="{FF2B5EF4-FFF2-40B4-BE49-F238E27FC236}">
                            <a16:creationId xmlns:a16="http://schemas.microsoft.com/office/drawing/2014/main" id="{9488569C-4AFE-A445-8863-C8B32A6503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1" y="2060576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776" name="Object 8">
            <a:extLst>
              <a:ext uri="{FF2B5EF4-FFF2-40B4-BE49-F238E27FC236}">
                <a16:creationId xmlns:a16="http://schemas.microsoft.com/office/drawing/2014/main" id="{8FD2043A-1F63-2040-A6E8-43CF9A2DA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0688" y="1484313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1" name="公式" r:id="rId9" imgW="4102100" imgH="4978400" progId="Equation.3">
                  <p:embed/>
                </p:oleObj>
              </mc:Choice>
              <mc:Fallback>
                <p:oleObj name="公式" r:id="rId9" imgW="4102100" imgH="4978400" progId="Equation.3">
                  <p:embed/>
                  <p:pic>
                    <p:nvPicPr>
                      <p:cNvPr id="928776" name="Object 8">
                        <a:extLst>
                          <a:ext uri="{FF2B5EF4-FFF2-40B4-BE49-F238E27FC236}">
                            <a16:creationId xmlns:a16="http://schemas.microsoft.com/office/drawing/2014/main" id="{8FD2043A-1F63-2040-A6E8-43CF9A2DA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1484313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777" name="Object 9">
            <a:extLst>
              <a:ext uri="{FF2B5EF4-FFF2-40B4-BE49-F238E27FC236}">
                <a16:creationId xmlns:a16="http://schemas.microsoft.com/office/drawing/2014/main" id="{F6BA415A-C6FA-B846-8FC8-F8786B567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3284539"/>
          <a:ext cx="3857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2" name="公式" r:id="rId11" imgW="3797300" imgH="4978400" progId="Equation.3">
                  <p:embed/>
                </p:oleObj>
              </mc:Choice>
              <mc:Fallback>
                <p:oleObj name="公式" r:id="rId11" imgW="3797300" imgH="4978400" progId="Equation.3">
                  <p:embed/>
                  <p:pic>
                    <p:nvPicPr>
                      <p:cNvPr id="928777" name="Object 9">
                        <a:extLst>
                          <a:ext uri="{FF2B5EF4-FFF2-40B4-BE49-F238E27FC236}">
                            <a16:creationId xmlns:a16="http://schemas.microsoft.com/office/drawing/2014/main" id="{F6BA415A-C6FA-B846-8FC8-F8786B567F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3284539"/>
                        <a:ext cx="3857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8778" name="Object 10">
            <a:extLst>
              <a:ext uri="{FF2B5EF4-FFF2-40B4-BE49-F238E27FC236}">
                <a16:creationId xmlns:a16="http://schemas.microsoft.com/office/drawing/2014/main" id="{A3759250-422E-2F4A-9704-B7D230234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26" y="3286125"/>
          <a:ext cx="3857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3" name="公式" r:id="rId12" imgW="4102100" imgH="4978400" progId="Equation.3">
                  <p:embed/>
                </p:oleObj>
              </mc:Choice>
              <mc:Fallback>
                <p:oleObj name="公式" r:id="rId12" imgW="4102100" imgH="4978400" progId="Equation.3">
                  <p:embed/>
                  <p:pic>
                    <p:nvPicPr>
                      <p:cNvPr id="928778" name="Object 10">
                        <a:extLst>
                          <a:ext uri="{FF2B5EF4-FFF2-40B4-BE49-F238E27FC236}">
                            <a16:creationId xmlns:a16="http://schemas.microsoft.com/office/drawing/2014/main" id="{A3759250-422E-2F4A-9704-B7D2302349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6" y="3286125"/>
                        <a:ext cx="3857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5">
            <a:extLst>
              <a:ext uri="{FF2B5EF4-FFF2-40B4-BE49-F238E27FC236}">
                <a16:creationId xmlns:a16="http://schemas.microsoft.com/office/drawing/2014/main" id="{5E717357-9F63-5840-82A0-94713726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54DF-57F1-754D-9EE2-268060A08A0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929794" name="Rectangle 2">
            <a:extLst>
              <a:ext uri="{FF2B5EF4-FFF2-40B4-BE49-F238E27FC236}">
                <a16:creationId xmlns:a16="http://schemas.microsoft.com/office/drawing/2014/main" id="{2BD7CD1F-1A45-3744-99AB-0F1CBF696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711200" indent="-711200">
              <a:lnSpc>
                <a:spcPct val="120000"/>
              </a:lnSpc>
              <a:buNone/>
            </a:pPr>
            <a:r>
              <a:rPr lang="en-US" altLang="zh-CN" b="1"/>
              <a:t>CX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/>
              <a:t>例题：</a:t>
            </a:r>
          </a:p>
        </p:txBody>
      </p:sp>
      <p:sp>
        <p:nvSpPr>
          <p:cNvPr id="929795" name="Rectangle 3">
            <a:extLst>
              <a:ext uri="{FF2B5EF4-FFF2-40B4-BE49-F238E27FC236}">
                <a16:creationId xmlns:a16="http://schemas.microsoft.com/office/drawing/2014/main" id="{AD4806A2-3734-A749-8D37-23C89A92E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929796" name="Group 4">
            <a:extLst>
              <a:ext uri="{FF2B5EF4-FFF2-40B4-BE49-F238E27FC236}">
                <a16:creationId xmlns:a16="http://schemas.microsoft.com/office/drawing/2014/main" id="{54E74CAE-CA15-3E44-8DF4-BD931A7151C1}"/>
              </a:ext>
            </a:extLst>
          </p:cNvPr>
          <p:cNvGrpSpPr>
            <a:grpSpLocks/>
          </p:cNvGrpSpPr>
          <p:nvPr/>
        </p:nvGrpSpPr>
        <p:grpSpPr bwMode="auto">
          <a:xfrm>
            <a:off x="2640014" y="995364"/>
            <a:ext cx="7056437" cy="5457825"/>
            <a:chOff x="567" y="627"/>
            <a:chExt cx="4445" cy="3438"/>
          </a:xfrm>
        </p:grpSpPr>
        <p:sp>
          <p:nvSpPr>
            <p:cNvPr id="929797" name="Rectangle 5">
              <a:extLst>
                <a:ext uri="{FF2B5EF4-FFF2-40B4-BE49-F238E27FC236}">
                  <a16:creationId xmlns:a16="http://schemas.microsoft.com/office/drawing/2014/main" id="{AE032852-7B69-0F43-8E34-F05DCDFC3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638"/>
              <a:ext cx="4445" cy="6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2 4 5 3 8 9 6 1 7          2        3         6    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3 9 8 6 5 4 2 7 1          3        6         2      </a:t>
              </a:r>
            </a:p>
          </p:txBody>
        </p:sp>
        <p:graphicFrame>
          <p:nvGraphicFramePr>
            <p:cNvPr id="929798" name="Object 6">
              <a:extLst>
                <a:ext uri="{FF2B5EF4-FFF2-40B4-BE49-F238E27FC236}">
                  <a16:creationId xmlns:a16="http://schemas.microsoft.com/office/drawing/2014/main" id="{721190F9-00C9-5D43-AAA8-31E918DDB7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627"/>
            <a:ext cx="17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21" name="公式" r:id="rId3" imgW="3797300" imgH="4978400" progId="Equation.3">
                    <p:embed/>
                  </p:oleObj>
                </mc:Choice>
                <mc:Fallback>
                  <p:oleObj name="公式" r:id="rId3" imgW="3797300" imgH="4978400" progId="Equation.3">
                    <p:embed/>
                    <p:pic>
                      <p:nvPicPr>
                        <p:cNvPr id="929798" name="Object 6">
                          <a:extLst>
                            <a:ext uri="{FF2B5EF4-FFF2-40B4-BE49-F238E27FC236}">
                              <a16:creationId xmlns:a16="http://schemas.microsoft.com/office/drawing/2014/main" id="{721190F9-00C9-5D43-AAA8-31E918DDB7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627"/>
                          <a:ext cx="17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799" name="Object 7">
              <a:extLst>
                <a:ext uri="{FF2B5EF4-FFF2-40B4-BE49-F238E27FC236}">
                  <a16:creationId xmlns:a16="http://schemas.microsoft.com/office/drawing/2014/main" id="{D9224FA8-76ED-174C-80B4-E15C4AC8F2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900"/>
            <a:ext cx="20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22" name="公式" r:id="rId5" imgW="4102100" imgH="4978400" progId="Equation.3">
                    <p:embed/>
                  </p:oleObj>
                </mc:Choice>
                <mc:Fallback>
                  <p:oleObj name="公式" r:id="rId5" imgW="4102100" imgH="4978400" progId="Equation.3">
                    <p:embed/>
                    <p:pic>
                      <p:nvPicPr>
                        <p:cNvPr id="929799" name="Object 7">
                          <a:extLst>
                            <a:ext uri="{FF2B5EF4-FFF2-40B4-BE49-F238E27FC236}">
                              <a16:creationId xmlns:a16="http://schemas.microsoft.com/office/drawing/2014/main" id="{D9224FA8-76ED-174C-80B4-E15C4AC8F2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900"/>
                          <a:ext cx="20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800" name="AutoShape 8">
              <a:extLst>
                <a:ext uri="{FF2B5EF4-FFF2-40B4-BE49-F238E27FC236}">
                  <a16:creationId xmlns:a16="http://schemas.microsoft.com/office/drawing/2014/main" id="{0876630D-3433-4C4C-BCF7-0B43B76D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646"/>
              <a:ext cx="408" cy="462"/>
            </a:xfrm>
            <a:prstGeom prst="rightArrow">
              <a:avLst>
                <a:gd name="adj1" fmla="val 50000"/>
                <a:gd name="adj2" fmla="val 11208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01" name="Line 9">
              <a:extLst>
                <a:ext uri="{FF2B5EF4-FFF2-40B4-BE49-F238E27FC236}">
                  <a16:creationId xmlns:a16="http://schemas.microsoft.com/office/drawing/2014/main" id="{A3009CE9-D990-7C4B-861C-56FCEB144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87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02" name="Line 10">
              <a:extLst>
                <a:ext uri="{FF2B5EF4-FFF2-40B4-BE49-F238E27FC236}">
                  <a16:creationId xmlns:a16="http://schemas.microsoft.com/office/drawing/2014/main" id="{0E21B581-51E5-4143-A9B5-ABE632420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87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03" name="Line 11">
              <a:extLst>
                <a:ext uri="{FF2B5EF4-FFF2-40B4-BE49-F238E27FC236}">
                  <a16:creationId xmlns:a16="http://schemas.microsoft.com/office/drawing/2014/main" id="{19BE4C15-AAA5-4D4B-9ABF-1C9F24E03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87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04" name="Line 12">
              <a:extLst>
                <a:ext uri="{FF2B5EF4-FFF2-40B4-BE49-F238E27FC236}">
                  <a16:creationId xmlns:a16="http://schemas.microsoft.com/office/drawing/2014/main" id="{958F5688-C2AE-7F4F-A7AC-737E954E8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119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05" name="Line 13">
              <a:extLst>
                <a:ext uri="{FF2B5EF4-FFF2-40B4-BE49-F238E27FC236}">
                  <a16:creationId xmlns:a16="http://schemas.microsoft.com/office/drawing/2014/main" id="{53826CB2-9B08-2146-9DB0-24B4AFDE8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19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06" name="Line 14">
              <a:extLst>
                <a:ext uri="{FF2B5EF4-FFF2-40B4-BE49-F238E27FC236}">
                  <a16:creationId xmlns:a16="http://schemas.microsoft.com/office/drawing/2014/main" id="{5940CCFC-8138-2F4B-A02A-8B85E250D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19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07" name="Line 15">
              <a:extLst>
                <a:ext uri="{FF2B5EF4-FFF2-40B4-BE49-F238E27FC236}">
                  <a16:creationId xmlns:a16="http://schemas.microsoft.com/office/drawing/2014/main" id="{1D0E4F29-295D-C649-B93B-A77841A07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19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08" name="Line 16">
              <a:extLst>
                <a:ext uri="{FF2B5EF4-FFF2-40B4-BE49-F238E27FC236}">
                  <a16:creationId xmlns:a16="http://schemas.microsoft.com/office/drawing/2014/main" id="{7F6B20CD-8F02-BB43-B6C6-3F2E78828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87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09" name="AutoShape 17">
              <a:extLst>
                <a:ext uri="{FF2B5EF4-FFF2-40B4-BE49-F238E27FC236}">
                  <a16:creationId xmlns:a16="http://schemas.microsoft.com/office/drawing/2014/main" id="{39353E79-E9DB-7E43-B681-CD9DF59EC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223"/>
              <a:ext cx="91" cy="260"/>
            </a:xfrm>
            <a:prstGeom prst="downArrow">
              <a:avLst>
                <a:gd name="adj1" fmla="val 50000"/>
                <a:gd name="adj2" fmla="val 6208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10" name="Line 18">
              <a:extLst>
                <a:ext uri="{FF2B5EF4-FFF2-40B4-BE49-F238E27FC236}">
                  <a16:creationId xmlns:a16="http://schemas.microsoft.com/office/drawing/2014/main" id="{7A3A652E-1DF3-BD4F-954F-A62191D1A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87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11" name="Line 19">
              <a:extLst>
                <a:ext uri="{FF2B5EF4-FFF2-40B4-BE49-F238E27FC236}">
                  <a16:creationId xmlns:a16="http://schemas.microsoft.com/office/drawing/2014/main" id="{8D28CAEB-AB27-DE4F-9EC0-9253BA8CA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7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12" name="Line 20">
              <a:extLst>
                <a:ext uri="{FF2B5EF4-FFF2-40B4-BE49-F238E27FC236}">
                  <a16:creationId xmlns:a16="http://schemas.microsoft.com/office/drawing/2014/main" id="{70A3E5A8-D3E4-394B-9967-2BC1F509E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87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13" name="Line 21">
              <a:extLst>
                <a:ext uri="{FF2B5EF4-FFF2-40B4-BE49-F238E27FC236}">
                  <a16:creationId xmlns:a16="http://schemas.microsoft.com/office/drawing/2014/main" id="{62291584-ACE5-EB41-9E69-4C0CA4322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19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14" name="Line 22">
              <a:extLst>
                <a:ext uri="{FF2B5EF4-FFF2-40B4-BE49-F238E27FC236}">
                  <a16:creationId xmlns:a16="http://schemas.microsoft.com/office/drawing/2014/main" id="{06147E28-CBFB-BB4D-889C-443922BFF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19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15" name="Line 23">
              <a:extLst>
                <a:ext uri="{FF2B5EF4-FFF2-40B4-BE49-F238E27FC236}">
                  <a16:creationId xmlns:a16="http://schemas.microsoft.com/office/drawing/2014/main" id="{09F5E1D8-B29A-4143-8FF7-DA20B6604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19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16" name="Text Box 24">
              <a:extLst>
                <a:ext uri="{FF2B5EF4-FFF2-40B4-BE49-F238E27FC236}">
                  <a16:creationId xmlns:a16="http://schemas.microsoft.com/office/drawing/2014/main" id="{F962EBF2-C5A0-3F4C-80B5-3A335D9F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476"/>
              <a:ext cx="4127" cy="89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3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2             </a:t>
              </a:r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9      4  </a:t>
              </a:r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5     8  </a:t>
              </a:r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7     1 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  6</a:t>
              </a:r>
            </a:p>
          </p:txBody>
        </p:sp>
        <p:sp>
          <p:nvSpPr>
            <p:cNvPr id="929817" name="AutoShape 25">
              <a:extLst>
                <a:ext uri="{FF2B5EF4-FFF2-40B4-BE49-F238E27FC236}">
                  <a16:creationId xmlns:a16="http://schemas.microsoft.com/office/drawing/2014/main" id="{7FFFD81F-D372-9B45-8AA9-E733BC010C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32477">
              <a:off x="1020" y="1493"/>
              <a:ext cx="499" cy="32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700 w 21600"/>
                <a:gd name="T7" fmla="*/ 10800 h 21600"/>
                <a:gd name="T8" fmla="*/ 10800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18" name="AutoShape 26">
              <a:extLst>
                <a:ext uri="{FF2B5EF4-FFF2-40B4-BE49-F238E27FC236}">
                  <a16:creationId xmlns:a16="http://schemas.microsoft.com/office/drawing/2014/main" id="{F966931B-F5D1-E845-A8E2-A3C3E7B971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097483">
              <a:off x="1066" y="2015"/>
              <a:ext cx="454" cy="32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700 w 21600"/>
                <a:gd name="T7" fmla="*/ 10800 h 21600"/>
                <a:gd name="T8" fmla="*/ 10800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19" name="AutoShape 27">
              <a:extLst>
                <a:ext uri="{FF2B5EF4-FFF2-40B4-BE49-F238E27FC236}">
                  <a16:creationId xmlns:a16="http://schemas.microsoft.com/office/drawing/2014/main" id="{FAEEDD43-7DDD-CB4A-AD52-C060E07AD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595"/>
              <a:ext cx="499" cy="32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700 w 21600"/>
                <a:gd name="T7" fmla="*/ 10800 h 21600"/>
                <a:gd name="T8" fmla="*/ 10800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20" name="AutoShape 28">
              <a:extLst>
                <a:ext uri="{FF2B5EF4-FFF2-40B4-BE49-F238E27FC236}">
                  <a16:creationId xmlns:a16="http://schemas.microsoft.com/office/drawing/2014/main" id="{967C3F7C-66A6-5D4B-BBEE-905E17BEE1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335" y="1889"/>
              <a:ext cx="454" cy="32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700 w 21600"/>
                <a:gd name="T7" fmla="*/ 10800 h 21600"/>
                <a:gd name="T8" fmla="*/ 10800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21" name="AutoShape 29">
              <a:extLst>
                <a:ext uri="{FF2B5EF4-FFF2-40B4-BE49-F238E27FC236}">
                  <a16:creationId xmlns:a16="http://schemas.microsoft.com/office/drawing/2014/main" id="{6364C48C-0C44-AA49-BDB9-04D85184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595"/>
              <a:ext cx="499" cy="32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700 w 21600"/>
                <a:gd name="T7" fmla="*/ 10800 h 21600"/>
                <a:gd name="T8" fmla="*/ 10800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22" name="AutoShape 30">
              <a:extLst>
                <a:ext uri="{FF2B5EF4-FFF2-40B4-BE49-F238E27FC236}">
                  <a16:creationId xmlns:a16="http://schemas.microsoft.com/office/drawing/2014/main" id="{AC1C34DB-35DF-2D43-B0FA-BDD0CD8C80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287" y="1890"/>
              <a:ext cx="454" cy="32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700 w 21600"/>
                <a:gd name="T7" fmla="*/ 10800 h 21600"/>
                <a:gd name="T8" fmla="*/ 10800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23" name="Line 31">
              <a:extLst>
                <a:ext uri="{FF2B5EF4-FFF2-40B4-BE49-F238E27FC236}">
                  <a16:creationId xmlns:a16="http://schemas.microsoft.com/office/drawing/2014/main" id="{7D778F7D-059C-314D-9EAD-DE57E92D9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19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24" name="Line 32">
              <a:extLst>
                <a:ext uri="{FF2B5EF4-FFF2-40B4-BE49-F238E27FC236}">
                  <a16:creationId xmlns:a16="http://schemas.microsoft.com/office/drawing/2014/main" id="{9B1ABC27-B907-C54E-8712-BE07FA23F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119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25" name="Line 33">
              <a:extLst>
                <a:ext uri="{FF2B5EF4-FFF2-40B4-BE49-F238E27FC236}">
                  <a16:creationId xmlns:a16="http://schemas.microsoft.com/office/drawing/2014/main" id="{57B53F97-0C18-B241-A705-231DC6211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87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26" name="Line 34">
              <a:extLst>
                <a:ext uri="{FF2B5EF4-FFF2-40B4-BE49-F238E27FC236}">
                  <a16:creationId xmlns:a16="http://schemas.microsoft.com/office/drawing/2014/main" id="{3D8ABDDD-3DDC-9645-8846-A8FD8E45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87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27" name="AutoShape 35">
              <a:extLst>
                <a:ext uri="{FF2B5EF4-FFF2-40B4-BE49-F238E27FC236}">
                  <a16:creationId xmlns:a16="http://schemas.microsoft.com/office/drawing/2014/main" id="{A22C1A28-ED96-E945-BA25-00DF1B44D2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156838">
              <a:off x="1451" y="1743"/>
              <a:ext cx="499" cy="32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700 w 21600"/>
                <a:gd name="T7" fmla="*/ 10800 h 21600"/>
                <a:gd name="T8" fmla="*/ 10800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28" name="AutoShape 36">
              <a:extLst>
                <a:ext uri="{FF2B5EF4-FFF2-40B4-BE49-F238E27FC236}">
                  <a16:creationId xmlns:a16="http://schemas.microsoft.com/office/drawing/2014/main" id="{19A8BC3D-0E53-3049-B65D-B40C6D855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584"/>
              <a:ext cx="499" cy="32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700 w 21600"/>
                <a:gd name="T7" fmla="*/ 10800 h 21600"/>
                <a:gd name="T8" fmla="*/ 10800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29" name="AutoShape 37">
              <a:extLst>
                <a:ext uri="{FF2B5EF4-FFF2-40B4-BE49-F238E27FC236}">
                  <a16:creationId xmlns:a16="http://schemas.microsoft.com/office/drawing/2014/main" id="{D431A2B0-CA1B-E44A-9F19-AAEF0EA7E2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85" y="1879"/>
              <a:ext cx="454" cy="327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700 w 21600"/>
                <a:gd name="T7" fmla="*/ 10800 h 21600"/>
                <a:gd name="T8" fmla="*/ 10800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30" name="Rectangle 38">
              <a:extLst>
                <a:ext uri="{FF2B5EF4-FFF2-40B4-BE49-F238E27FC236}">
                  <a16:creationId xmlns:a16="http://schemas.microsoft.com/office/drawing/2014/main" id="{8838F896-39E7-AA4A-856B-FB0FBBAE8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601"/>
              <a:ext cx="2404" cy="6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2  9     3     4 6    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3  4     6     9 2   </a:t>
              </a:r>
            </a:p>
          </p:txBody>
        </p:sp>
        <p:sp>
          <p:nvSpPr>
            <p:cNvPr id="929831" name="Line 39">
              <a:extLst>
                <a:ext uri="{FF2B5EF4-FFF2-40B4-BE49-F238E27FC236}">
                  <a16:creationId xmlns:a16="http://schemas.microsoft.com/office/drawing/2014/main" id="{6D62ACE4-4397-DC4B-86F5-2312A5210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84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32" name="Line 40">
              <a:extLst>
                <a:ext uri="{FF2B5EF4-FFF2-40B4-BE49-F238E27FC236}">
                  <a16:creationId xmlns:a16="http://schemas.microsoft.com/office/drawing/2014/main" id="{846EC639-4BE2-F74D-AB88-32ADEDF57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84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33" name="Line 41">
              <a:extLst>
                <a:ext uri="{FF2B5EF4-FFF2-40B4-BE49-F238E27FC236}">
                  <a16:creationId xmlns:a16="http://schemas.microsoft.com/office/drawing/2014/main" id="{AF5A763F-EA53-954B-8BD7-07B551B72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84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34" name="Line 42">
              <a:extLst>
                <a:ext uri="{FF2B5EF4-FFF2-40B4-BE49-F238E27FC236}">
                  <a16:creationId xmlns:a16="http://schemas.microsoft.com/office/drawing/2014/main" id="{BC25A879-2C8B-DF4A-93D7-457545AB9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35" name="Line 43">
              <a:extLst>
                <a:ext uri="{FF2B5EF4-FFF2-40B4-BE49-F238E27FC236}">
                  <a16:creationId xmlns:a16="http://schemas.microsoft.com/office/drawing/2014/main" id="{7F1815EC-3794-5C4A-880A-06BAFC8BA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36" name="Line 44">
              <a:extLst>
                <a:ext uri="{FF2B5EF4-FFF2-40B4-BE49-F238E27FC236}">
                  <a16:creationId xmlns:a16="http://schemas.microsoft.com/office/drawing/2014/main" id="{7B9CFD02-890D-8343-8FD2-232CF3014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37" name="Line 45">
              <a:extLst>
                <a:ext uri="{FF2B5EF4-FFF2-40B4-BE49-F238E27FC236}">
                  <a16:creationId xmlns:a16="http://schemas.microsoft.com/office/drawing/2014/main" id="{FDA08A96-FC51-5B4D-A542-0D2A55E3D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38" name="Line 46">
              <a:extLst>
                <a:ext uri="{FF2B5EF4-FFF2-40B4-BE49-F238E27FC236}">
                  <a16:creationId xmlns:a16="http://schemas.microsoft.com/office/drawing/2014/main" id="{17CA0AF1-03AF-B14D-9AE0-B4EF5EC9E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84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39" name="Line 47">
              <a:extLst>
                <a:ext uri="{FF2B5EF4-FFF2-40B4-BE49-F238E27FC236}">
                  <a16:creationId xmlns:a16="http://schemas.microsoft.com/office/drawing/2014/main" id="{1D305B06-42FF-0A4B-AAAC-06E5E8070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84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40" name="Line 48">
              <a:extLst>
                <a:ext uri="{FF2B5EF4-FFF2-40B4-BE49-F238E27FC236}">
                  <a16:creationId xmlns:a16="http://schemas.microsoft.com/office/drawing/2014/main" id="{58BBCBC9-84DF-F944-9C1D-9BAC5BA24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84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41" name="Line 49">
              <a:extLst>
                <a:ext uri="{FF2B5EF4-FFF2-40B4-BE49-F238E27FC236}">
                  <a16:creationId xmlns:a16="http://schemas.microsoft.com/office/drawing/2014/main" id="{79B254A3-6DCE-B24B-9B60-BCAADFBF9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84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42" name="Line 50">
              <a:extLst>
                <a:ext uri="{FF2B5EF4-FFF2-40B4-BE49-F238E27FC236}">
                  <a16:creationId xmlns:a16="http://schemas.microsoft.com/office/drawing/2014/main" id="{B9283D16-BE06-C449-A22D-32A1C45D6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43" name="Line 51">
              <a:extLst>
                <a:ext uri="{FF2B5EF4-FFF2-40B4-BE49-F238E27FC236}">
                  <a16:creationId xmlns:a16="http://schemas.microsoft.com/office/drawing/2014/main" id="{711778E5-F213-C44E-BFF6-3E0F16894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44" name="Line 52">
              <a:extLst>
                <a:ext uri="{FF2B5EF4-FFF2-40B4-BE49-F238E27FC236}">
                  <a16:creationId xmlns:a16="http://schemas.microsoft.com/office/drawing/2014/main" id="{90A6DF6F-EC00-B74E-A711-AE9A4500D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45" name="Line 53">
              <a:extLst>
                <a:ext uri="{FF2B5EF4-FFF2-40B4-BE49-F238E27FC236}">
                  <a16:creationId xmlns:a16="http://schemas.microsoft.com/office/drawing/2014/main" id="{2E92BED3-FC4E-904D-8C17-9D186F5D6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46" name="Line 54">
              <a:extLst>
                <a:ext uri="{FF2B5EF4-FFF2-40B4-BE49-F238E27FC236}">
                  <a16:creationId xmlns:a16="http://schemas.microsoft.com/office/drawing/2014/main" id="{B5756014-E7AB-CC4B-949D-05004BB46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47" name="Line 55">
              <a:extLst>
                <a:ext uri="{FF2B5EF4-FFF2-40B4-BE49-F238E27FC236}">
                  <a16:creationId xmlns:a16="http://schemas.microsoft.com/office/drawing/2014/main" id="{DF933765-74BD-8242-A501-BB9F8D5B4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84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48" name="Line 56">
              <a:extLst>
                <a:ext uri="{FF2B5EF4-FFF2-40B4-BE49-F238E27FC236}">
                  <a16:creationId xmlns:a16="http://schemas.microsoft.com/office/drawing/2014/main" id="{F4AFB825-10E3-BC43-8CD9-403BA3F83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84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29849" name="Object 57">
              <a:extLst>
                <a:ext uri="{FF2B5EF4-FFF2-40B4-BE49-F238E27FC236}">
                  <a16:creationId xmlns:a16="http://schemas.microsoft.com/office/drawing/2014/main" id="{D9CE45EE-54CC-FA42-AB69-7A2865B4AA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" y="2659"/>
            <a:ext cx="18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23" name="公式" r:id="rId7" imgW="4102100" imgH="4978400" progId="Equation.3">
                    <p:embed/>
                  </p:oleObj>
                </mc:Choice>
                <mc:Fallback>
                  <p:oleObj name="公式" r:id="rId7" imgW="4102100" imgH="4978400" progId="Equation.3">
                    <p:embed/>
                    <p:pic>
                      <p:nvPicPr>
                        <p:cNvPr id="929849" name="Object 57">
                          <a:extLst>
                            <a:ext uri="{FF2B5EF4-FFF2-40B4-BE49-F238E27FC236}">
                              <a16:creationId xmlns:a16="http://schemas.microsoft.com/office/drawing/2014/main" id="{D9CE45EE-54CC-FA42-AB69-7A2865B4AA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659"/>
                          <a:ext cx="18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850" name="Object 58">
              <a:extLst>
                <a:ext uri="{FF2B5EF4-FFF2-40B4-BE49-F238E27FC236}">
                  <a16:creationId xmlns:a16="http://schemas.microsoft.com/office/drawing/2014/main" id="{554C425D-5397-C048-BADE-FC48754B8A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" y="2886"/>
            <a:ext cx="21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24" name="公式" r:id="rId9" imgW="4686300" imgH="4978400" progId="Equation.3">
                    <p:embed/>
                  </p:oleObj>
                </mc:Choice>
                <mc:Fallback>
                  <p:oleObj name="公式" r:id="rId9" imgW="4686300" imgH="4978400" progId="Equation.3">
                    <p:embed/>
                    <p:pic>
                      <p:nvPicPr>
                        <p:cNvPr id="929850" name="Object 58">
                          <a:extLst>
                            <a:ext uri="{FF2B5EF4-FFF2-40B4-BE49-F238E27FC236}">
                              <a16:creationId xmlns:a16="http://schemas.microsoft.com/office/drawing/2014/main" id="{554C425D-5397-C048-BADE-FC48754B8A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886"/>
                          <a:ext cx="21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851" name="AutoShape 59">
              <a:extLst>
                <a:ext uri="{FF2B5EF4-FFF2-40B4-BE49-F238E27FC236}">
                  <a16:creationId xmlns:a16="http://schemas.microsoft.com/office/drawing/2014/main" id="{9C03FCE1-940D-D540-BB24-DB48775B7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357"/>
              <a:ext cx="91" cy="260"/>
            </a:xfrm>
            <a:prstGeom prst="downArrow">
              <a:avLst>
                <a:gd name="adj1" fmla="val 50000"/>
                <a:gd name="adj2" fmla="val 6208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29852" name="Object 60">
              <a:extLst>
                <a:ext uri="{FF2B5EF4-FFF2-40B4-BE49-F238E27FC236}">
                  <a16:creationId xmlns:a16="http://schemas.microsoft.com/office/drawing/2014/main" id="{BE48A1F5-5C90-1F4E-9E76-1DFE0ED18C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8" y="1489"/>
            <a:ext cx="17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25" name="公式" r:id="rId11" imgW="3797300" imgH="4978400" progId="Equation.3">
                    <p:embed/>
                  </p:oleObj>
                </mc:Choice>
                <mc:Fallback>
                  <p:oleObj name="公式" r:id="rId11" imgW="3797300" imgH="4978400" progId="Equation.3">
                    <p:embed/>
                    <p:pic>
                      <p:nvPicPr>
                        <p:cNvPr id="929852" name="Object 60">
                          <a:extLst>
                            <a:ext uri="{FF2B5EF4-FFF2-40B4-BE49-F238E27FC236}">
                              <a16:creationId xmlns:a16="http://schemas.microsoft.com/office/drawing/2014/main" id="{BE48A1F5-5C90-1F4E-9E76-1DFE0ED18C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1489"/>
                          <a:ext cx="17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853" name="Object 61">
              <a:extLst>
                <a:ext uri="{FF2B5EF4-FFF2-40B4-BE49-F238E27FC236}">
                  <a16:creationId xmlns:a16="http://schemas.microsoft.com/office/drawing/2014/main" id="{5D3970A6-AAC6-A94A-B341-BE2CFC3DEA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1" y="1489"/>
            <a:ext cx="17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26" name="公式" r:id="rId12" imgW="3797300" imgH="4978400" progId="Equation.3">
                    <p:embed/>
                  </p:oleObj>
                </mc:Choice>
                <mc:Fallback>
                  <p:oleObj name="公式" r:id="rId12" imgW="3797300" imgH="4978400" progId="Equation.3">
                    <p:embed/>
                    <p:pic>
                      <p:nvPicPr>
                        <p:cNvPr id="929853" name="Object 61">
                          <a:extLst>
                            <a:ext uri="{FF2B5EF4-FFF2-40B4-BE49-F238E27FC236}">
                              <a16:creationId xmlns:a16="http://schemas.microsoft.com/office/drawing/2014/main" id="{5D3970A6-AAC6-A94A-B341-BE2CFC3DEA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" y="1489"/>
                          <a:ext cx="17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854" name="Object 62">
              <a:extLst>
                <a:ext uri="{FF2B5EF4-FFF2-40B4-BE49-F238E27FC236}">
                  <a16:creationId xmlns:a16="http://schemas.microsoft.com/office/drawing/2014/main" id="{9A55626C-20BB-774A-9BAC-6085CB4BF5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0" y="1490"/>
            <a:ext cx="20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27" name="公式" r:id="rId13" imgW="4102100" imgH="4978400" progId="Equation.3">
                    <p:embed/>
                  </p:oleObj>
                </mc:Choice>
                <mc:Fallback>
                  <p:oleObj name="公式" r:id="rId13" imgW="4102100" imgH="4978400" progId="Equation.3">
                    <p:embed/>
                    <p:pic>
                      <p:nvPicPr>
                        <p:cNvPr id="929854" name="Object 62">
                          <a:extLst>
                            <a:ext uri="{FF2B5EF4-FFF2-40B4-BE49-F238E27FC236}">
                              <a16:creationId xmlns:a16="http://schemas.microsoft.com/office/drawing/2014/main" id="{9A55626C-20BB-774A-9BAC-6085CB4BF5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1490"/>
                          <a:ext cx="20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855" name="Object 63">
              <a:extLst>
                <a:ext uri="{FF2B5EF4-FFF2-40B4-BE49-F238E27FC236}">
                  <a16:creationId xmlns:a16="http://schemas.microsoft.com/office/drawing/2014/main" id="{B8DE2596-9469-F54C-8B2C-5844A3B819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6" y="1467"/>
            <a:ext cx="20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28" name="公式" r:id="rId14" imgW="4102100" imgH="4978400" progId="Equation.3">
                    <p:embed/>
                  </p:oleObj>
                </mc:Choice>
                <mc:Fallback>
                  <p:oleObj name="公式" r:id="rId14" imgW="4102100" imgH="4978400" progId="Equation.3">
                    <p:embed/>
                    <p:pic>
                      <p:nvPicPr>
                        <p:cNvPr id="929855" name="Object 63">
                          <a:extLst>
                            <a:ext uri="{FF2B5EF4-FFF2-40B4-BE49-F238E27FC236}">
                              <a16:creationId xmlns:a16="http://schemas.microsoft.com/office/drawing/2014/main" id="{B8DE2596-9469-F54C-8B2C-5844A3B819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6" y="1467"/>
                          <a:ext cx="20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856" name="Rectangle 64">
              <a:extLst>
                <a:ext uri="{FF2B5EF4-FFF2-40B4-BE49-F238E27FC236}">
                  <a16:creationId xmlns:a16="http://schemas.microsoft.com/office/drawing/2014/main" id="{92D4B2BE-E925-4742-9D8A-BDD977CD1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463"/>
              <a:ext cx="2404" cy="6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09600" indent="-609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2  9  5 3 8  4 6 7 1   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90000"/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3  4  8 6 5  9 2 1 7  </a:t>
              </a:r>
            </a:p>
          </p:txBody>
        </p:sp>
        <p:sp>
          <p:nvSpPr>
            <p:cNvPr id="929857" name="Line 65">
              <a:extLst>
                <a:ext uri="{FF2B5EF4-FFF2-40B4-BE49-F238E27FC236}">
                  <a16:creationId xmlns:a16="http://schemas.microsoft.com/office/drawing/2014/main" id="{4C270985-732B-204D-9D8C-63B4179E1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370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58" name="Line 66">
              <a:extLst>
                <a:ext uri="{FF2B5EF4-FFF2-40B4-BE49-F238E27FC236}">
                  <a16:creationId xmlns:a16="http://schemas.microsoft.com/office/drawing/2014/main" id="{59B3E354-3560-2944-9B0B-9FC90FF30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70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59" name="Line 67">
              <a:extLst>
                <a:ext uri="{FF2B5EF4-FFF2-40B4-BE49-F238E27FC236}">
                  <a16:creationId xmlns:a16="http://schemas.microsoft.com/office/drawing/2014/main" id="{1C3E9FC8-0073-5F42-B33E-98C9B1554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70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60" name="Line 68">
              <a:extLst>
                <a:ext uri="{FF2B5EF4-FFF2-40B4-BE49-F238E27FC236}">
                  <a16:creationId xmlns:a16="http://schemas.microsoft.com/office/drawing/2014/main" id="{3AAE57EF-22E4-4040-A7DB-32AFEA89A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402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61" name="Line 69">
              <a:extLst>
                <a:ext uri="{FF2B5EF4-FFF2-40B4-BE49-F238E27FC236}">
                  <a16:creationId xmlns:a16="http://schemas.microsoft.com/office/drawing/2014/main" id="{D708A369-6BB1-DE40-B9D3-FF27FA600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402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62" name="Line 70">
              <a:extLst>
                <a:ext uri="{FF2B5EF4-FFF2-40B4-BE49-F238E27FC236}">
                  <a16:creationId xmlns:a16="http://schemas.microsoft.com/office/drawing/2014/main" id="{4DD4FB4C-52E2-BE4F-B776-373918A68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402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63" name="Line 71">
              <a:extLst>
                <a:ext uri="{FF2B5EF4-FFF2-40B4-BE49-F238E27FC236}">
                  <a16:creationId xmlns:a16="http://schemas.microsoft.com/office/drawing/2014/main" id="{B7814988-A3DC-3843-8359-0BB4C1C7F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402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64" name="Line 72">
              <a:extLst>
                <a:ext uri="{FF2B5EF4-FFF2-40B4-BE49-F238E27FC236}">
                  <a16:creationId xmlns:a16="http://schemas.microsoft.com/office/drawing/2014/main" id="{CF3A229A-E761-1A4F-A202-8648C4E14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70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65" name="Line 73">
              <a:extLst>
                <a:ext uri="{FF2B5EF4-FFF2-40B4-BE49-F238E27FC236}">
                  <a16:creationId xmlns:a16="http://schemas.microsoft.com/office/drawing/2014/main" id="{9A1539A6-AE7B-5449-99A9-2705AA8F2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70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66" name="Line 74">
              <a:extLst>
                <a:ext uri="{FF2B5EF4-FFF2-40B4-BE49-F238E27FC236}">
                  <a16:creationId xmlns:a16="http://schemas.microsoft.com/office/drawing/2014/main" id="{5C3B47E1-B96D-B840-94A8-A0A03A7C9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70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67" name="Line 75">
              <a:extLst>
                <a:ext uri="{FF2B5EF4-FFF2-40B4-BE49-F238E27FC236}">
                  <a16:creationId xmlns:a16="http://schemas.microsoft.com/office/drawing/2014/main" id="{51D06D5F-35CF-054A-8834-F761CA400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70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68" name="Line 76">
              <a:extLst>
                <a:ext uri="{FF2B5EF4-FFF2-40B4-BE49-F238E27FC236}">
                  <a16:creationId xmlns:a16="http://schemas.microsoft.com/office/drawing/2014/main" id="{4F0E2D84-1681-B647-869E-D1354EBD8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402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69" name="Line 77">
              <a:extLst>
                <a:ext uri="{FF2B5EF4-FFF2-40B4-BE49-F238E27FC236}">
                  <a16:creationId xmlns:a16="http://schemas.microsoft.com/office/drawing/2014/main" id="{225FF834-AD7B-2542-87C5-DF2840DAE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402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70" name="Line 78">
              <a:extLst>
                <a:ext uri="{FF2B5EF4-FFF2-40B4-BE49-F238E27FC236}">
                  <a16:creationId xmlns:a16="http://schemas.microsoft.com/office/drawing/2014/main" id="{02DAD15D-A9F7-1443-9333-4AB25ECDF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402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71" name="Line 79">
              <a:extLst>
                <a:ext uri="{FF2B5EF4-FFF2-40B4-BE49-F238E27FC236}">
                  <a16:creationId xmlns:a16="http://schemas.microsoft.com/office/drawing/2014/main" id="{89DABAC8-E6F7-E043-AF1D-8BDB8D1C8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402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72" name="Line 80">
              <a:extLst>
                <a:ext uri="{FF2B5EF4-FFF2-40B4-BE49-F238E27FC236}">
                  <a16:creationId xmlns:a16="http://schemas.microsoft.com/office/drawing/2014/main" id="{85985645-B313-A242-A3FF-4E3EE6A08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402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73" name="Line 81">
              <a:extLst>
                <a:ext uri="{FF2B5EF4-FFF2-40B4-BE49-F238E27FC236}">
                  <a16:creationId xmlns:a16="http://schemas.microsoft.com/office/drawing/2014/main" id="{ECB0015B-6A70-2342-B556-06F12D033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70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9874" name="Line 82">
              <a:extLst>
                <a:ext uri="{FF2B5EF4-FFF2-40B4-BE49-F238E27FC236}">
                  <a16:creationId xmlns:a16="http://schemas.microsoft.com/office/drawing/2014/main" id="{3092FA6D-4A63-4242-9AF7-CA5635492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70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29875" name="Object 83">
              <a:extLst>
                <a:ext uri="{FF2B5EF4-FFF2-40B4-BE49-F238E27FC236}">
                  <a16:creationId xmlns:a16="http://schemas.microsoft.com/office/drawing/2014/main" id="{F20AEC63-6AA7-DC48-8533-D6D919EAFC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" y="3521"/>
            <a:ext cx="18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29" name="公式" r:id="rId15" imgW="4102100" imgH="4978400" progId="Equation.3">
                    <p:embed/>
                  </p:oleObj>
                </mc:Choice>
                <mc:Fallback>
                  <p:oleObj name="公式" r:id="rId15" imgW="4102100" imgH="4978400" progId="Equation.3">
                    <p:embed/>
                    <p:pic>
                      <p:nvPicPr>
                        <p:cNvPr id="929875" name="Object 83">
                          <a:extLst>
                            <a:ext uri="{FF2B5EF4-FFF2-40B4-BE49-F238E27FC236}">
                              <a16:creationId xmlns:a16="http://schemas.microsoft.com/office/drawing/2014/main" id="{F20AEC63-6AA7-DC48-8533-D6D919EAFC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3521"/>
                          <a:ext cx="18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876" name="Object 84">
              <a:extLst>
                <a:ext uri="{FF2B5EF4-FFF2-40B4-BE49-F238E27FC236}">
                  <a16:creationId xmlns:a16="http://schemas.microsoft.com/office/drawing/2014/main" id="{BAC5508C-6624-0541-B5C2-106015853A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" y="3748"/>
            <a:ext cx="21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30" name="公式" r:id="rId16" imgW="4686300" imgH="4978400" progId="Equation.3">
                    <p:embed/>
                  </p:oleObj>
                </mc:Choice>
                <mc:Fallback>
                  <p:oleObj name="公式" r:id="rId16" imgW="4686300" imgH="4978400" progId="Equation.3">
                    <p:embed/>
                    <p:pic>
                      <p:nvPicPr>
                        <p:cNvPr id="929876" name="Object 84">
                          <a:extLst>
                            <a:ext uri="{FF2B5EF4-FFF2-40B4-BE49-F238E27FC236}">
                              <a16:creationId xmlns:a16="http://schemas.microsoft.com/office/drawing/2014/main" id="{BAC5508C-6624-0541-B5C2-106015853A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3748"/>
                          <a:ext cx="21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877" name="AutoShape 85">
              <a:extLst>
                <a:ext uri="{FF2B5EF4-FFF2-40B4-BE49-F238E27FC236}">
                  <a16:creationId xmlns:a16="http://schemas.microsoft.com/office/drawing/2014/main" id="{B33AF24C-84EA-2E4F-ACA3-94CED5C84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174"/>
              <a:ext cx="91" cy="260"/>
            </a:xfrm>
            <a:prstGeom prst="downArrow">
              <a:avLst>
                <a:gd name="adj1" fmla="val 50000"/>
                <a:gd name="adj2" fmla="val 62088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99C8C-68AB-FD4C-A579-F68E1456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BE4E-3D3A-3242-AC06-B6539F8E3F50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930818" name="Rectangle 2">
            <a:extLst>
              <a:ext uri="{FF2B5EF4-FFF2-40B4-BE49-F238E27FC236}">
                <a16:creationId xmlns:a16="http://schemas.microsoft.com/office/drawing/2014/main" id="{AF26217F-E64A-714B-B375-FB738EC0A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711200" indent="-711200">
              <a:lnSpc>
                <a:spcPct val="120000"/>
              </a:lnSpc>
              <a:buNone/>
            </a:pPr>
            <a:r>
              <a:rPr lang="en-US" altLang="zh-CN" b="1"/>
              <a:t>CX</a:t>
            </a:r>
            <a:r>
              <a:rPr lang="zh-CN" altLang="en-US" b="1"/>
              <a:t>的特点： 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/>
              <a:t>与</a:t>
            </a:r>
            <a:r>
              <a:rPr lang="en-US" altLang="zh-CN"/>
              <a:t>OX</a:t>
            </a:r>
            <a:r>
              <a:rPr lang="zh-CN" altLang="en-US" b="1"/>
              <a:t>的特点不同的是， </a:t>
            </a:r>
            <a:r>
              <a:rPr lang="en-US" altLang="zh-CN" b="1"/>
              <a:t>CX</a:t>
            </a:r>
            <a:r>
              <a:rPr lang="zh-CN" altLang="en-US" b="1"/>
              <a:t>较好的保留了位值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/>
              <a:t>特征，适合指派问题；而</a:t>
            </a:r>
            <a:r>
              <a:rPr lang="en-US" altLang="zh-CN"/>
              <a:t>OX</a:t>
            </a:r>
            <a:r>
              <a:rPr lang="zh-CN" altLang="en-US" b="1"/>
              <a:t>较好的保留了相邻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/>
              <a:t>关系、先后关系满足了</a:t>
            </a:r>
            <a:r>
              <a:rPr lang="en-US" altLang="zh-CN" b="1"/>
              <a:t>TSP</a:t>
            </a:r>
            <a:r>
              <a:rPr lang="zh-CN" altLang="en-US" b="1"/>
              <a:t>问题的需要。</a:t>
            </a:r>
          </a:p>
        </p:txBody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936A2ECF-0444-7348-9326-54D2C4354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13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37E4F-C7C1-6448-9A98-824E341B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8E9E-FCCA-0F4C-9816-B2135A715A2D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942082" name="Rectangle 2">
            <a:extLst>
              <a:ext uri="{FF2B5EF4-FFF2-40B4-BE49-F238E27FC236}">
                <a16:creationId xmlns:a16="http://schemas.microsoft.com/office/drawing/2014/main" id="{F39BF9A4-6ECB-7C47-9D96-285996A35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711200" indent="-711200">
              <a:buClr>
                <a:schemeClr val="tx1"/>
              </a:buClr>
              <a:buNone/>
            </a:pPr>
            <a:r>
              <a:rPr lang="zh-CN" altLang="en-US" b="1"/>
              <a:t>局部搜索、广域搜索与选择压力的关系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/>
              <a:t>     局部搜索与广域搜索是</a:t>
            </a:r>
            <a:r>
              <a:rPr lang="en-US" altLang="zh-CN" b="1"/>
              <a:t>GA</a:t>
            </a:r>
            <a:r>
              <a:rPr lang="zh-CN" altLang="en-US" b="1"/>
              <a:t>中的一对矛盾，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/>
              <a:t>好的算法要将以上二者综合考虑。算法开始重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/>
              <a:t>广域搜索，选择压力小；随迭代进行，逐步偏</a:t>
            </a:r>
          </a:p>
          <a:p>
            <a:pPr marL="711200" indent="-711200">
              <a:lnSpc>
                <a:spcPct val="120000"/>
              </a:lnSpc>
              <a:buNone/>
            </a:pPr>
            <a:r>
              <a:rPr lang="zh-CN" altLang="en-US" b="1"/>
              <a:t>重于局部搜索，选择压力大。</a:t>
            </a:r>
          </a:p>
        </p:txBody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E89CD619-ABE4-3441-8DE2-DFA891DBF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五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的各种变形（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14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A4305-4550-334B-BB38-6D53D5E6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B79B-C29E-7348-B511-7A3B48754E4E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989186" name="Rectangle 2">
            <a:extLst>
              <a:ext uri="{FF2B5EF4-FFF2-40B4-BE49-F238E27FC236}">
                <a16:creationId xmlns:a16="http://schemas.microsoft.com/office/drawing/2014/main" id="{8E71BDEE-F1E6-4F41-A4F8-AD499B6A6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b="1"/>
              <a:t>编码是成功的关键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最好能使编码空间与解空间一一对应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减少编码冗余，编码应尽可能短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便于遗传运算</a:t>
            </a:r>
            <a:r>
              <a:rPr lang="en-US" altLang="zh-CN" b="1"/>
              <a:t>——</a:t>
            </a:r>
            <a:r>
              <a:rPr lang="zh-CN" altLang="en-US" b="1"/>
              <a:t>有利于保持合法性、可行性</a:t>
            </a:r>
            <a:r>
              <a:rPr lang="en-US" altLang="zh-CN" b="1"/>
              <a:t>.</a:t>
            </a:r>
            <a:r>
              <a:rPr lang="zh-CN" altLang="en-US" b="1"/>
              <a:t>实在没有办法保持，要设计合理的修复程序，尽可能保持父辈的特征。</a:t>
            </a:r>
          </a:p>
        </p:txBody>
      </p:sp>
      <p:sp>
        <p:nvSpPr>
          <p:cNvPr id="989187" name="Rectangle 3">
            <a:extLst>
              <a:ext uri="{FF2B5EF4-FFF2-40B4-BE49-F238E27FC236}">
                <a16:creationId xmlns:a16="http://schemas.microsoft.com/office/drawing/2014/main" id="{31DF7843-D445-CF43-B06F-BC4B08865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七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学习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的几点体会（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3962B-A179-0445-B55B-8BE05765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AF61-6792-DC47-AB19-03D15F3F9607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990210" name="Rectangle 2">
            <a:extLst>
              <a:ext uri="{FF2B5EF4-FFF2-40B4-BE49-F238E27FC236}">
                <a16:creationId xmlns:a16="http://schemas.microsoft.com/office/drawing/2014/main" id="{D2A76BF6-22C2-B54F-BC2D-9E554530D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zh-CN" altLang="en-US" b="1"/>
              <a:t>遗传算子的设计有最大的创新空间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rabicPeriod" startAt="3"/>
            </a:pPr>
            <a:r>
              <a:rPr lang="zh-CN" altLang="en-US" b="1"/>
              <a:t>选择压力的调整使多样性和收敛性得到合适的分配。开始时多样性重要，重广域搜索；刚要结束时收敛性重要，重局域搜索。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None/>
            </a:pPr>
            <a:r>
              <a:rPr lang="zh-CN" altLang="en-US" b="1"/>
              <a:t>调整方法：适值函数的构造；合适的标定方法</a:t>
            </a:r>
          </a:p>
        </p:txBody>
      </p:sp>
      <p:sp>
        <p:nvSpPr>
          <p:cNvPr id="990211" name="Rectangle 3">
            <a:extLst>
              <a:ext uri="{FF2B5EF4-FFF2-40B4-BE49-F238E27FC236}">
                <a16:creationId xmlns:a16="http://schemas.microsoft.com/office/drawing/2014/main" id="{3BBE6490-9102-EB41-A1A3-4BED37A71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七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学习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的几点体会（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2CBBC-4FEA-B34B-B17F-EAE16C33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C2D-2BA8-F542-B765-BA2A1D4BBA31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991234" name="Rectangle 2">
            <a:extLst>
              <a:ext uri="{FF2B5EF4-FFF2-40B4-BE49-F238E27FC236}">
                <a16:creationId xmlns:a16="http://schemas.microsoft.com/office/drawing/2014/main" id="{4C815245-86C7-EB4A-9F27-F73F64280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rabicPeriod" startAt="4"/>
            </a:pPr>
            <a:r>
              <a:rPr lang="zh-CN" altLang="en-US" b="1"/>
              <a:t>在</a:t>
            </a:r>
            <a:r>
              <a:rPr lang="en-US" altLang="zh-CN" b="1"/>
              <a:t>GA</a:t>
            </a:r>
            <a:r>
              <a:rPr lang="zh-CN" altLang="en-US" b="1"/>
              <a:t>的研究中我们要做一些什么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扩大</a:t>
            </a:r>
            <a:r>
              <a:rPr lang="en-US" altLang="zh-CN" b="1"/>
              <a:t>GA</a:t>
            </a:r>
            <a:r>
              <a:rPr lang="zh-CN" altLang="en-US" b="1"/>
              <a:t>的应用</a:t>
            </a:r>
            <a:r>
              <a:rPr lang="en-US" altLang="zh-CN" b="1"/>
              <a:t>, GA</a:t>
            </a:r>
            <a:r>
              <a:rPr lang="zh-CN" altLang="en-US" b="1"/>
              <a:t>应用面广，适应性最好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算法改进方向的研究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理论研究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circleNumDbPlain"/>
            </a:pPr>
            <a:r>
              <a:rPr lang="zh-CN" altLang="en-US" b="1"/>
              <a:t>算法开发中的几个技术</a:t>
            </a:r>
            <a:r>
              <a:rPr lang="en-US" altLang="zh-CN" b="1"/>
              <a:t>(</a:t>
            </a:r>
            <a:r>
              <a:rPr lang="zh-CN" altLang="en-US" b="1"/>
              <a:t>见下页</a:t>
            </a:r>
            <a:r>
              <a:rPr lang="en-US" altLang="zh-CN" b="1"/>
              <a:t>)</a:t>
            </a:r>
          </a:p>
        </p:txBody>
      </p:sp>
      <p:sp>
        <p:nvSpPr>
          <p:cNvPr id="991235" name="Rectangle 3">
            <a:extLst>
              <a:ext uri="{FF2B5EF4-FFF2-40B4-BE49-F238E27FC236}">
                <a16:creationId xmlns:a16="http://schemas.microsoft.com/office/drawing/2014/main" id="{6622EC87-1C3E-2248-A7CB-93C4D13A9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七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学习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的几点体会（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E2ED0A5-42D2-D944-BB22-ECDF2549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6DFF-EBB4-2F45-AF14-FD20B3401213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992258" name="Rectangle 2">
            <a:extLst>
              <a:ext uri="{FF2B5EF4-FFF2-40B4-BE49-F238E27FC236}">
                <a16:creationId xmlns:a16="http://schemas.microsoft.com/office/drawing/2014/main" id="{C53477B5-D227-5744-B823-469B62228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711200" indent="-7112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romanUcPeriod"/>
            </a:pPr>
            <a:r>
              <a:rPr lang="zh-CN" altLang="en-US" b="1"/>
              <a:t>参数整定：经验加反复试验</a:t>
            </a:r>
            <a:r>
              <a:rPr lang="en-US" altLang="zh-CN" b="1"/>
              <a:t>(Tuning)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如：     ，	  ，</a:t>
            </a:r>
            <a:r>
              <a:rPr lang="en-US" altLang="zh-CN" b="1"/>
              <a:t>NG</a:t>
            </a:r>
            <a:r>
              <a:rPr lang="zh-CN" altLang="en-US" b="1"/>
              <a:t>，</a:t>
            </a:r>
            <a:r>
              <a:rPr lang="en-US" altLang="zh-CN" b="1"/>
              <a:t>NP</a:t>
            </a:r>
            <a:r>
              <a:rPr lang="zh-CN" altLang="en-US" b="1"/>
              <a:t>几种参数的选定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romanUcPeriod" startAt="2"/>
            </a:pPr>
            <a:r>
              <a:rPr lang="zh-CN" altLang="en-US" b="1"/>
              <a:t>判断好坏算法的办法：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⑴	快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⑵	能解的问题大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⑶	达优率高，大问题</a:t>
            </a:r>
            <a:r>
              <a:rPr lang="en-US" altLang="zh-CN" b="1"/>
              <a:t>50%</a:t>
            </a:r>
            <a:r>
              <a:rPr lang="zh-CN" altLang="en-US" b="1"/>
              <a:t>的达优率</a:t>
            </a:r>
          </a:p>
        </p:txBody>
      </p:sp>
      <p:sp>
        <p:nvSpPr>
          <p:cNvPr id="992259" name="Rectangle 3">
            <a:extLst>
              <a:ext uri="{FF2B5EF4-FFF2-40B4-BE49-F238E27FC236}">
                <a16:creationId xmlns:a16="http://schemas.microsoft.com/office/drawing/2014/main" id="{57E52178-4620-F446-A75D-9746DE193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七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学习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的几点体会（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aphicFrame>
        <p:nvGraphicFramePr>
          <p:cNvPr id="992260" name="Object 4">
            <a:extLst>
              <a:ext uri="{FF2B5EF4-FFF2-40B4-BE49-F238E27FC236}">
                <a16:creationId xmlns:a16="http://schemas.microsoft.com/office/drawing/2014/main" id="{270491E4-D192-AA4D-B772-637731C07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3363" y="2133601"/>
          <a:ext cx="514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5" name="公式" r:id="rId3" imgW="3797300" imgH="5270500" progId="Equation.3">
                  <p:embed/>
                </p:oleObj>
              </mc:Choice>
              <mc:Fallback>
                <p:oleObj name="公式" r:id="rId3" imgW="3797300" imgH="5270500" progId="Equation.3">
                  <p:embed/>
                  <p:pic>
                    <p:nvPicPr>
                      <p:cNvPr id="992260" name="Object 4">
                        <a:extLst>
                          <a:ext uri="{FF2B5EF4-FFF2-40B4-BE49-F238E27FC236}">
                            <a16:creationId xmlns:a16="http://schemas.microsoft.com/office/drawing/2014/main" id="{270491E4-D192-AA4D-B772-637731C07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2133601"/>
                        <a:ext cx="5143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2261" name="Object 5">
            <a:extLst>
              <a:ext uri="{FF2B5EF4-FFF2-40B4-BE49-F238E27FC236}">
                <a16:creationId xmlns:a16="http://schemas.microsoft.com/office/drawing/2014/main" id="{C06DEF17-54A5-A944-AF6D-BB53B08CD0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9014" y="2133601"/>
          <a:ext cx="4794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6" name="公式" r:id="rId5" imgW="4394200" imgH="5270500" progId="Equation.3">
                  <p:embed/>
                </p:oleObj>
              </mc:Choice>
              <mc:Fallback>
                <p:oleObj name="公式" r:id="rId5" imgW="4394200" imgH="5270500" progId="Equation.3">
                  <p:embed/>
                  <p:pic>
                    <p:nvPicPr>
                      <p:cNvPr id="992261" name="Object 5">
                        <a:extLst>
                          <a:ext uri="{FF2B5EF4-FFF2-40B4-BE49-F238E27FC236}">
                            <a16:creationId xmlns:a16="http://schemas.microsoft.com/office/drawing/2014/main" id="{C06DEF17-54A5-A944-AF6D-BB53B08CD0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4" y="2133601"/>
                        <a:ext cx="4794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70B39-6C62-0A46-9D79-20C6AA17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CB84-E43C-2443-8476-4B0FF44519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42754" name="Rectangle 2">
            <a:extLst>
              <a:ext uri="{FF2B5EF4-FFF2-40B4-BE49-F238E27FC236}">
                <a16:creationId xmlns:a16="http://schemas.microsoft.com/office/drawing/2014/main" id="{E7D7C97C-D77D-2F40-9D89-37DD199C9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zh-CN" altLang="en-US" b="1">
                <a:latin typeface="宋体" panose="02010600030101010101" pitchFamily="2" charset="-122"/>
              </a:rPr>
              <a:t>对问题的描述要宽松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目标和约束函数</a:t>
            </a:r>
            <a:r>
              <a:rPr lang="en-US" altLang="zh-CN" b="1">
                <a:latin typeface="宋体" panose="02010600030101010101" pitchFamily="2" charset="-122"/>
              </a:rPr>
              <a:t>)——  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None/>
            </a:pPr>
            <a:r>
              <a:rPr lang="en-US" altLang="zh-CN" b="1">
                <a:latin typeface="宋体" panose="02010600030101010101" pitchFamily="2" charset="-122"/>
              </a:rPr>
              <a:t>	</a:t>
            </a:r>
            <a:r>
              <a:rPr lang="zh-CN" altLang="en-US" b="1">
                <a:latin typeface="宋体" panose="02010600030101010101" pitchFamily="2" charset="-122"/>
              </a:rPr>
              <a:t>可以用一段程序来描述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程序中带判断、循环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r>
              <a:rPr lang="zh-CN" altLang="en-US" b="1">
                <a:latin typeface="宋体" panose="02010600030101010101" pitchFamily="2" charset="-122"/>
              </a:rPr>
              <a:t>，函数可以非连续、非凸、非可微、非显式；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zh-CN" altLang="en-US" b="1"/>
              <a:t>并不苛求最优解</a:t>
            </a:r>
            <a:r>
              <a:rPr lang="en-US" altLang="zh-CN" b="1"/>
              <a:t>——</a:t>
            </a:r>
            <a:r>
              <a:rPr lang="zh-CN" altLang="en-US" b="1"/>
              <a:t>通常满意解、理想解就可以了；</a:t>
            </a: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B86AA4D3-AF31-DA42-84C5-7C9234066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实际问题中对最优化方法的要求</a:t>
            </a:r>
            <a:r>
              <a:rPr lang="zh-CN" altLang="en-US" sz="3600" b="1">
                <a:ea typeface="华文新魏" panose="02010800040101010101" pitchFamily="2" charset="-122"/>
              </a:rPr>
              <a:t>（</a:t>
            </a:r>
            <a:r>
              <a:rPr lang="en-US" altLang="zh-CN" sz="3600" b="1">
                <a:ea typeface="华文新魏" panose="02010800040101010101" pitchFamily="2" charset="-122"/>
              </a:rPr>
              <a:t>1</a:t>
            </a:r>
            <a:r>
              <a:rPr lang="zh-CN" altLang="en-US" sz="3600" b="1"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9521D-1C0D-0E4A-925E-9EF39976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DE99-5598-4445-B601-44AECEB3E006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993282" name="Rectangle 2">
            <a:extLst>
              <a:ext uri="{FF2B5EF4-FFF2-40B4-BE49-F238E27FC236}">
                <a16:creationId xmlns:a16="http://schemas.microsoft.com/office/drawing/2014/main" id="{5C4C548D-FBFE-EA4F-BA85-285A47C6B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711200" indent="-711200">
              <a:lnSpc>
                <a:spcPct val="120000"/>
              </a:lnSpc>
              <a:buClr>
                <a:schemeClr val="tx1"/>
              </a:buClr>
              <a:buFont typeface="Wingdings" pitchFamily="2" charset="2"/>
              <a:buAutoNum type="romanUcPeriod" startAt="3"/>
            </a:pPr>
            <a:r>
              <a:rPr lang="zh-CN" altLang="en-US" b="1"/>
              <a:t>算例的选择：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⑴  自己编的</a:t>
            </a:r>
            <a:r>
              <a:rPr lang="en-US" altLang="zh-CN" b="1"/>
              <a:t>——</a:t>
            </a:r>
            <a:r>
              <a:rPr lang="zh-CN" altLang="en-US" b="1"/>
              <a:t>没有说服力，但可以解释算法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⑵  随机产生的</a:t>
            </a:r>
            <a:r>
              <a:rPr lang="en-US" altLang="zh-CN" b="1"/>
              <a:t>——</a:t>
            </a:r>
            <a:r>
              <a:rPr lang="zh-CN" altLang="en-US" b="1"/>
              <a:t>适合没有前例的例子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⑶  文献的例子</a:t>
            </a:r>
            <a:r>
              <a:rPr lang="en-US" altLang="zh-CN" b="1"/>
              <a:t>——</a:t>
            </a:r>
            <a:r>
              <a:rPr lang="zh-CN" altLang="en-US" b="1"/>
              <a:t>面较大</a:t>
            </a:r>
          </a:p>
          <a:p>
            <a:pPr marL="711200" indent="-711200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b="1"/>
              <a:t>⑷  网上的例子</a:t>
            </a:r>
            <a:r>
              <a:rPr lang="en-US" altLang="zh-CN" b="1"/>
              <a:t>——</a:t>
            </a:r>
            <a:r>
              <a:rPr lang="zh-CN" altLang="en-US" b="1"/>
              <a:t>典型问题</a:t>
            </a:r>
            <a:r>
              <a:rPr lang="en-US" altLang="zh-CN" b="1"/>
              <a:t>QAP,TSP</a:t>
            </a:r>
          </a:p>
        </p:txBody>
      </p:sp>
      <p:sp>
        <p:nvSpPr>
          <p:cNvPr id="993283" name="Rectangle 3">
            <a:extLst>
              <a:ext uri="{FF2B5EF4-FFF2-40B4-BE49-F238E27FC236}">
                <a16:creationId xmlns:a16="http://schemas.microsoft.com/office/drawing/2014/main" id="{D2D65C29-3F5C-5847-9789-7D0DDDA76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七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学习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GA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的几点体会（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37A5A-43B6-254F-9AF2-BD0BD451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5C5-7C3C-1040-A87C-FAD7F92A9A8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43778" name="Rectangle 2">
            <a:extLst>
              <a:ext uri="{FF2B5EF4-FFF2-40B4-BE49-F238E27FC236}">
                <a16:creationId xmlns:a16="http://schemas.microsoft.com/office/drawing/2014/main" id="{C51DDD5C-2376-0D4D-8347-0C72E45A8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8"/>
            <a:ext cx="8642350" cy="5111750"/>
          </a:xfrm>
        </p:spPr>
        <p:txBody>
          <a:bodyPr/>
          <a:lstStyle/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rabicPeriod" startAt="3"/>
            </a:pPr>
            <a:r>
              <a:rPr lang="zh-CN" altLang="en-US" b="1"/>
              <a:t>计算快速、高效</a:t>
            </a:r>
            <a:r>
              <a:rPr lang="en-US" altLang="zh-CN" b="1"/>
              <a:t>,</a:t>
            </a:r>
            <a:r>
              <a:rPr lang="zh-CN" altLang="en-US" b="1"/>
              <a:t>可随时终止</a:t>
            </a:r>
            <a:r>
              <a:rPr lang="en-US" altLang="zh-CN" b="1"/>
              <a:t>(</a:t>
            </a:r>
            <a:r>
              <a:rPr lang="zh-CN" altLang="en-US" b="1"/>
              <a:t>根据时间定解的质量</a:t>
            </a:r>
            <a:r>
              <a:rPr lang="en-US" altLang="zh-CN" b="1"/>
              <a:t>)</a:t>
            </a:r>
            <a:r>
              <a:rPr lang="zh-CN" altLang="en-US" b="1"/>
              <a:t>；</a:t>
            </a:r>
          </a:p>
          <a:p>
            <a:pPr marL="609600" indent="-609600">
              <a:lnSpc>
                <a:spcPct val="130000"/>
              </a:lnSpc>
              <a:buClr>
                <a:schemeClr val="tx1"/>
              </a:buClr>
              <a:buFont typeface="Wingdings" pitchFamily="2" charset="2"/>
              <a:buAutoNum type="arabicPeriod" startAt="4"/>
            </a:pPr>
            <a:r>
              <a:rPr lang="zh-CN" altLang="en-US" b="1"/>
              <a:t>能够处理数据、信息的不确定性</a:t>
            </a:r>
            <a:r>
              <a:rPr lang="en-US" altLang="zh-CN" b="1"/>
              <a:t>(</a:t>
            </a:r>
            <a:r>
              <a:rPr lang="zh-CN" altLang="en-US" b="1"/>
              <a:t>如数据的模糊性，事件的随机性</a:t>
            </a:r>
            <a:r>
              <a:rPr lang="en-US" altLang="zh-CN" b="1"/>
              <a:t>)</a:t>
            </a:r>
            <a:r>
              <a:rPr lang="zh-CN" altLang="en-US" b="1"/>
              <a:t>。</a:t>
            </a:r>
          </a:p>
        </p:txBody>
      </p:sp>
      <p:sp>
        <p:nvSpPr>
          <p:cNvPr id="843779" name="Rectangle 3">
            <a:extLst>
              <a:ext uri="{FF2B5EF4-FFF2-40B4-BE49-F238E27FC236}">
                <a16:creationId xmlns:a16="http://schemas.microsoft.com/office/drawing/2014/main" id="{2F42DD0F-4B61-5A44-BFCF-AC8758744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0376" y="188913"/>
            <a:ext cx="8613775" cy="647700"/>
          </a:xfrm>
          <a:noFill/>
          <a:ln/>
        </p:spPr>
        <p:txBody>
          <a:bodyPr anchorCtr="0"/>
          <a:lstStyle/>
          <a:p>
            <a:pPr marL="762000" indent="-762000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实际问题中对最优化方法的要求（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4853</Words>
  <Application>Microsoft Macintosh PowerPoint</Application>
  <PresentationFormat>宽屏</PresentationFormat>
  <Paragraphs>717</Paragraphs>
  <Slides>80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89" baseType="lpstr">
      <vt:lpstr>等线</vt:lpstr>
      <vt:lpstr>等线 Light</vt:lpstr>
      <vt:lpstr>华文新魏</vt:lpstr>
      <vt:lpstr>宋体</vt:lpstr>
      <vt:lpstr>Arial</vt:lpstr>
      <vt:lpstr>Wingdings</vt:lpstr>
      <vt:lpstr>Office 主题​​</vt:lpstr>
      <vt:lpstr>Microsoft 公式 3.0</vt:lpstr>
      <vt:lpstr>MathType 5.0 Equation</vt:lpstr>
      <vt:lpstr>求解方法分类</vt:lpstr>
      <vt:lpstr>近似求解方法</vt:lpstr>
      <vt:lpstr>近似求解方法</vt:lpstr>
      <vt:lpstr>近似求解方法</vt:lpstr>
      <vt:lpstr>常用启发式方法</vt:lpstr>
      <vt:lpstr>贪婪算法</vt:lpstr>
      <vt:lpstr>贪婪算法</vt:lpstr>
      <vt:lpstr>实际问题中对最优化方法的要求（1）</vt:lpstr>
      <vt:lpstr>实际问题中对最优化方法的要求（2）</vt:lpstr>
      <vt:lpstr>智能优化算法的产生与发展（1）</vt:lpstr>
      <vt:lpstr>四.智能优化算法的产生与发展（2）</vt:lpstr>
      <vt:lpstr>四.智能优化算法的产生与发展（3）</vt:lpstr>
      <vt:lpstr>四.智能优化算法的产生与发展（4）</vt:lpstr>
      <vt:lpstr>五.应用前景局限性和研究方向、注意事项（1）</vt:lpstr>
      <vt:lpstr>应用前景局限性和研究方向、注意事项（2）</vt:lpstr>
      <vt:lpstr>五.应用前景局限性和研究方向、注意事项（3）</vt:lpstr>
      <vt:lpstr>遗传算法</vt:lpstr>
      <vt:lpstr>一.导言（1）</vt:lpstr>
      <vt:lpstr>一.导言（2）</vt:lpstr>
      <vt:lpstr>一.导言（3）</vt:lpstr>
      <vt:lpstr>一.导言（4）</vt:lpstr>
      <vt:lpstr>一.导言（5）</vt:lpstr>
      <vt:lpstr>一.导言（6）</vt:lpstr>
      <vt:lpstr>一.导言（7）</vt:lpstr>
      <vt:lpstr>二.Holland的基本GA（1）</vt:lpstr>
      <vt:lpstr>二.Holland的基本GA（2）</vt:lpstr>
      <vt:lpstr>二.Holland的基本GA（3）</vt:lpstr>
      <vt:lpstr>二.Holland的基本GA（4）</vt:lpstr>
      <vt:lpstr>二.Holland的基本GA（5）</vt:lpstr>
      <vt:lpstr>二.Holland的基本GA（6）</vt:lpstr>
      <vt:lpstr>二.Holland的基本GA（7）</vt:lpstr>
      <vt:lpstr>二.Holland的基本GA（9）</vt:lpstr>
      <vt:lpstr>二.Holland的基本GA（10）</vt:lpstr>
      <vt:lpstr>二.Holland的基本GA（11）</vt:lpstr>
      <vt:lpstr>二.Holland的基本GA（12）</vt:lpstr>
      <vt:lpstr>二.Holland的基本GA（13）</vt:lpstr>
      <vt:lpstr>二.Holland的基本GA（14）</vt:lpstr>
      <vt:lpstr>二.Holland的基本GA（15）</vt:lpstr>
      <vt:lpstr>二.Holland的基本GA（16）</vt:lpstr>
      <vt:lpstr>三.计算举例（1）</vt:lpstr>
      <vt:lpstr>三.计算举例（2）</vt:lpstr>
      <vt:lpstr>三.计算举例（3）</vt:lpstr>
      <vt:lpstr>三.计算举例（4）</vt:lpstr>
      <vt:lpstr>三.计算举例（5）</vt:lpstr>
      <vt:lpstr>三.计算举例（6）</vt:lpstr>
      <vt:lpstr>三.计算举例（7）</vt:lpstr>
      <vt:lpstr>四.Holland的结构理论（1）</vt:lpstr>
      <vt:lpstr>四.Holland的结构理论（2）</vt:lpstr>
      <vt:lpstr>四.Holland的结构理论（3）</vt:lpstr>
      <vt:lpstr>四.Holland的结构理论（4）</vt:lpstr>
      <vt:lpstr>四.Holland的结构理论（5）</vt:lpstr>
      <vt:lpstr>四.Holland的结构理论（6）</vt:lpstr>
      <vt:lpstr>四.Holland的结构理论（7）</vt:lpstr>
      <vt:lpstr>四.Holland的结构理论（8）</vt:lpstr>
      <vt:lpstr>四.Holland的结构理论（9）</vt:lpstr>
      <vt:lpstr>四.Holland的结构理论（10）</vt:lpstr>
      <vt:lpstr>四.Holland的结构理论（11）</vt:lpstr>
      <vt:lpstr>四.Holland的结构理论（12）</vt:lpstr>
      <vt:lpstr>五.GA的各种变形（1）</vt:lpstr>
      <vt:lpstr>五.GA的各种变形（2）</vt:lpstr>
      <vt:lpstr>练 习（1）</vt:lpstr>
      <vt:lpstr>练 习（2）</vt:lpstr>
      <vt:lpstr>练 习（3）</vt:lpstr>
      <vt:lpstr>五.GA的各种变形（3）</vt:lpstr>
      <vt:lpstr>五.GA的各种变形（4）</vt:lpstr>
      <vt:lpstr>五.GA的各种变形（5）</vt:lpstr>
      <vt:lpstr>五.GA的各种变形（6）</vt:lpstr>
      <vt:lpstr>五.GA的各种变形（7）</vt:lpstr>
      <vt:lpstr>五.GA的各种变形（8）</vt:lpstr>
      <vt:lpstr>五.GA的各种变形（9）</vt:lpstr>
      <vt:lpstr>五.GA的各种变形（10）</vt:lpstr>
      <vt:lpstr>五.GA的各种变形（11）</vt:lpstr>
      <vt:lpstr>五.GA的各种变形（12）</vt:lpstr>
      <vt:lpstr>五.GA的各种变形（13）</vt:lpstr>
      <vt:lpstr>五.GA的各种变形（14）</vt:lpstr>
      <vt:lpstr>七.学习GA的几点体会（1）</vt:lpstr>
      <vt:lpstr>七.学习GA的几点体会（2）</vt:lpstr>
      <vt:lpstr>七.学习GA的几点体会（3）</vt:lpstr>
      <vt:lpstr>七.学习GA的几点体会（4）</vt:lpstr>
      <vt:lpstr>七.学习GA的几点体会（5）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求解方法分类</dc:title>
  <dc:creator>靳 洪博</dc:creator>
  <cp:lastModifiedBy>靳 洪博</cp:lastModifiedBy>
  <cp:revision>1</cp:revision>
  <dcterms:created xsi:type="dcterms:W3CDTF">2022-04-03T02:08:55Z</dcterms:created>
  <dcterms:modified xsi:type="dcterms:W3CDTF">2022-04-03T02:09:31Z</dcterms:modified>
</cp:coreProperties>
</file>