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media/image26.JPG" ContentType="image/jpeg"/>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4" r:id="rId2"/>
  </p:sldMasterIdLst>
  <p:notesMasterIdLst>
    <p:notesMasterId r:id="rId40"/>
  </p:notesMasterIdLst>
  <p:sldIdLst>
    <p:sldId id="1830" r:id="rId3"/>
    <p:sldId id="2212" r:id="rId4"/>
    <p:sldId id="1852" r:id="rId5"/>
    <p:sldId id="2182" r:id="rId6"/>
    <p:sldId id="2186" r:id="rId7"/>
    <p:sldId id="2187" r:id="rId8"/>
    <p:sldId id="2188" r:id="rId9"/>
    <p:sldId id="2196" r:id="rId10"/>
    <p:sldId id="2197" r:id="rId11"/>
    <p:sldId id="2194" r:id="rId12"/>
    <p:sldId id="2213" r:id="rId13"/>
    <p:sldId id="2181" r:id="rId14"/>
    <p:sldId id="2183" r:id="rId15"/>
    <p:sldId id="2184" r:id="rId16"/>
    <p:sldId id="2223" r:id="rId17"/>
    <p:sldId id="2214" r:id="rId18"/>
    <p:sldId id="2222" r:id="rId19"/>
    <p:sldId id="2224" r:id="rId20"/>
    <p:sldId id="2215" r:id="rId21"/>
    <p:sldId id="268" r:id="rId22"/>
    <p:sldId id="264" r:id="rId23"/>
    <p:sldId id="265" r:id="rId24"/>
    <p:sldId id="266" r:id="rId25"/>
    <p:sldId id="267" r:id="rId26"/>
    <p:sldId id="2193" r:id="rId27"/>
    <p:sldId id="2216" r:id="rId28"/>
    <p:sldId id="2217" r:id="rId29"/>
    <p:sldId id="2218" r:id="rId30"/>
    <p:sldId id="2192" r:id="rId31"/>
    <p:sldId id="2195" r:id="rId32"/>
    <p:sldId id="2202" r:id="rId33"/>
    <p:sldId id="2211" r:id="rId34"/>
    <p:sldId id="2210" r:id="rId35"/>
    <p:sldId id="2209" r:id="rId36"/>
    <p:sldId id="2220" r:id="rId37"/>
    <p:sldId id="2219" r:id="rId38"/>
    <p:sldId id="2221" r:id="rId3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69" autoAdjust="0"/>
    <p:restoredTop sz="94660"/>
  </p:normalViewPr>
  <p:slideViewPr>
    <p:cSldViewPr snapToGrid="0">
      <p:cViewPr varScale="1">
        <p:scale>
          <a:sx n="86" d="100"/>
          <a:sy n="86" d="100"/>
        </p:scale>
        <p:origin x="47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D66856-C9A4-4EA1-998F-F334023676FA}" type="datetimeFigureOut">
              <a:rPr lang="zh-CN" altLang="en-US" smtClean="0"/>
              <a:t>2022/11/17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11AA70-3760-497A-ADAF-2ED46B972A56}" type="slidenum">
              <a:rPr lang="zh-CN" altLang="en-US" smtClean="0"/>
              <a:t>‹#›</a:t>
            </a:fld>
            <a:endParaRPr lang="zh-CN" altLang="en-US"/>
          </a:p>
        </p:txBody>
      </p:sp>
    </p:spTree>
    <p:extLst>
      <p:ext uri="{BB962C8B-B14F-4D97-AF65-F5344CB8AC3E}">
        <p14:creationId xmlns:p14="http://schemas.microsoft.com/office/powerpoint/2010/main" val="29604935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6868564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9123794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9123794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9123794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4432894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3135042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在论文中给出的实验结果表格中，可以看出，在</a:t>
            </a:r>
            <a:r>
              <a:rPr kumimoji="0" lang="en-US" altLang="zh-CN" sz="18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2名玩家</a:t>
            </a:r>
            <a:r>
              <a:rPr kumimoji="0" lang="zh-CN" altLang="en-US" sz="18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的hanabi游戏中，sad算法达到了最佳，但在</a:t>
            </a:r>
            <a:r>
              <a:rPr kumimoji="0" lang="en-US" altLang="zh-CN" sz="18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3-5</a:t>
            </a:r>
            <a:r>
              <a:rPr kumimoji="0" lang="zh-CN" altLang="en-US" sz="18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名玩家的游戏中，</a:t>
            </a:r>
            <a:r>
              <a:rPr kumimoji="0" lang="en-US" altLang="zh-CN" sz="18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SAD算法</a:t>
            </a:r>
            <a:r>
              <a:rPr kumimoji="0" lang="zh-CN" altLang="en-US" sz="18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的性能还有一定的提升空间。</a:t>
            </a:r>
            <a:endParaRPr kumimoji="0" lang="en-US" altLang="zh-CN" sz="18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其中可能的原因是</a:t>
            </a:r>
            <a:endParaRPr kumimoji="0" lang="en-US" altLang="zh-CN" sz="18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1. 中心化训练，去中心化执行：Agent各自有各自的策略网络，训练的时候有一个中央控制器，它会收集所有Agent的观测、动作、以及奖励，中央控制器帮助Agent训练策略网络，训练结束之后，就不再用中央控制器了，每个Agent根据自己的观测，用自己的策略网络做决策，不需要跟中央控制器通信。</a:t>
            </a:r>
            <a:r>
              <a:rPr kumimoji="0" lang="zh-CN" altLang="en-US" sz="18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在所有智能体之间</a:t>
            </a:r>
            <a:r>
              <a:rPr kumimoji="0" lang="en-US" altLang="zh-CN" sz="18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无信息交互，独立决策</a:t>
            </a:r>
            <a:r>
              <a:rPr kumimoji="0" lang="zh-CN" altLang="en-US" sz="18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a:t>
            </a: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8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2. 在强化学习中加入搜索</a:t>
            </a:r>
            <a:r>
              <a:rPr lang="zh-CN" altLang="en-US" dirty="0">
                <a:ea typeface="宋体" charset="-122"/>
              </a:rPr>
              <a:t>，比如阿尔法go 下棋时使用的是蒙特卡洛树搜索，策略网络和价值网络的目的是辅助MCTS，降低MCTS的深度和宽度，加入搜索</a:t>
            </a:r>
            <a:r>
              <a:rPr kumimoji="0" lang="zh-CN" altLang="en-US"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已经在扑克、围棋等不同领域产生了</a:t>
            </a:r>
            <a:r>
              <a:rPr kumimoji="0" lang="en-US" altLang="zh-CN"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SOTA</a:t>
            </a:r>
            <a:r>
              <a:rPr kumimoji="0" lang="zh-CN" altLang="en-US"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结果。但扑克、围棋游戏中玩家不是完全合作关系，不过我们可以尝试将这个技巧扩展到完全合作游戏上，从而提升智能体的表现。</a:t>
            </a:r>
          </a:p>
        </p:txBody>
      </p:sp>
      <p:sp>
        <p:nvSpPr>
          <p:cNvPr id="4" name="灯片编号占位符 3"/>
          <p:cNvSpPr>
            <a:spLocks noGrp="1"/>
          </p:cNvSpPr>
          <p:nvPr>
            <p:ph type="sldNum" sz="quarter" idx="5"/>
          </p:nvPr>
        </p:nvSpPr>
        <p:spPr/>
        <p:txBody>
          <a:bodyPr/>
          <a:lstStyle/>
          <a:p>
            <a:fld id="{BF11AA70-3760-497A-ADAF-2ED46B972A56}" type="slidenum">
              <a:rPr lang="zh-CN" altLang="en-US" smtClean="0"/>
              <a:t>36</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971098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2220583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9123794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4479631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9123794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单智能体应用广泛</a:t>
            </a: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4285425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单智能体应用广泛</a:t>
            </a: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2044819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单智能体应用广泛</a:t>
            </a: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4680409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单智能体应用广泛</a:t>
            </a: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1922763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目录样式2-2">
    <p:spTree>
      <p:nvGrpSpPr>
        <p:cNvPr id="1" name=""/>
        <p:cNvGrpSpPr/>
        <p:nvPr/>
      </p:nvGrpSpPr>
      <p:grpSpPr>
        <a:xfrm>
          <a:off x="0" y="0"/>
          <a:ext cx="0" cy="0"/>
          <a:chOff x="0" y="0"/>
          <a:chExt cx="0" cy="0"/>
        </a:xfrm>
      </p:grpSpPr>
      <p:sp>
        <p:nvSpPr>
          <p:cNvPr id="6" name="PA-矩形 7">
            <a:extLst>
              <a:ext uri="{FF2B5EF4-FFF2-40B4-BE49-F238E27FC236}">
                <a16:creationId xmlns:a16="http://schemas.microsoft.com/office/drawing/2014/main" id="{EEC7E5F7-20FD-444B-9E6C-FF353F66717A}"/>
              </a:ext>
            </a:extLst>
          </p:cNvPr>
          <p:cNvSpPr/>
          <p:nvPr userDrawn="1">
            <p:custDataLst>
              <p:tags r:id="rId1"/>
            </p:custData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PA-矩形 7">
            <a:extLst>
              <a:ext uri="{FF2B5EF4-FFF2-40B4-BE49-F238E27FC236}">
                <a16:creationId xmlns:a16="http://schemas.microsoft.com/office/drawing/2014/main" id="{59644A98-44CE-4FDE-8172-3327AAE72C45}"/>
              </a:ext>
            </a:extLst>
          </p:cNvPr>
          <p:cNvSpPr/>
          <p:nvPr userDrawn="1">
            <p:custDataLst>
              <p:tags r:id="rId2"/>
            </p:custDataLst>
          </p:nvPr>
        </p:nvSpPr>
        <p:spPr>
          <a:xfrm>
            <a:off x="0" y="0"/>
            <a:ext cx="12192000" cy="6858000"/>
          </a:xfrm>
          <a:prstGeom prst="rect">
            <a:avLst/>
          </a:prstGeom>
          <a:gradFill flip="none" rotWithShape="1">
            <a:gsLst>
              <a:gs pos="0">
                <a:schemeClr val="accent1">
                  <a:alpha val="0"/>
                </a:schemeClr>
              </a:gs>
              <a:gs pos="52200">
                <a:schemeClr val="accent1"/>
              </a:gs>
              <a:gs pos="100000">
                <a:schemeClr val="accent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4" name="直接连接符 3">
            <a:extLst>
              <a:ext uri="{FF2B5EF4-FFF2-40B4-BE49-F238E27FC236}">
                <a16:creationId xmlns:a16="http://schemas.microsoft.com/office/drawing/2014/main" id="{BC809FD0-A9F1-4139-8386-4A9BEBA1CE80}"/>
              </a:ext>
            </a:extLst>
          </p:cNvPr>
          <p:cNvCxnSpPr/>
          <p:nvPr userDrawn="1"/>
        </p:nvCxnSpPr>
        <p:spPr>
          <a:xfrm>
            <a:off x="5723340" y="1294827"/>
            <a:ext cx="745319"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直接连接符 4">
            <a:extLst>
              <a:ext uri="{FF2B5EF4-FFF2-40B4-BE49-F238E27FC236}">
                <a16:creationId xmlns:a16="http://schemas.microsoft.com/office/drawing/2014/main" id="{8D352C72-A8BD-49E0-9C6C-2C7B147AF3AE}"/>
              </a:ext>
            </a:extLst>
          </p:cNvPr>
          <p:cNvCxnSpPr/>
          <p:nvPr userDrawn="1"/>
        </p:nvCxnSpPr>
        <p:spPr>
          <a:xfrm>
            <a:off x="5723340" y="5613415"/>
            <a:ext cx="745319"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13" name="图片 12"/>
          <p:cNvPicPr>
            <a:picLocks noChangeAspect="1"/>
          </p:cNvPicPr>
          <p:nvPr userDrawn="1"/>
        </p:nvPicPr>
        <p:blipFill rotWithShape="1">
          <a:blip r:embed="rId4" cstate="print">
            <a:extLst>
              <a:ext uri="{28A0092B-C50C-407E-A947-70E740481C1C}">
                <a14:useLocalDpi xmlns:a14="http://schemas.microsoft.com/office/drawing/2010/main"/>
              </a:ext>
            </a:extLst>
          </a:blip>
          <a:srcRect l="49471"/>
          <a:stretch/>
        </p:blipFill>
        <p:spPr>
          <a:xfrm>
            <a:off x="-34506" y="163259"/>
            <a:ext cx="3298317" cy="6531481"/>
          </a:xfrm>
          <a:prstGeom prst="rect">
            <a:avLst/>
          </a:prstGeom>
        </p:spPr>
      </p:pic>
      <p:pic>
        <p:nvPicPr>
          <p:cNvPr id="14" name="图片 13"/>
          <p:cNvPicPr>
            <a:picLocks noChangeAspect="1"/>
          </p:cNvPicPr>
          <p:nvPr userDrawn="1"/>
        </p:nvPicPr>
        <p:blipFill rotWithShape="1">
          <a:blip r:embed="rId4" cstate="print">
            <a:extLst>
              <a:ext uri="{28A0092B-C50C-407E-A947-70E740481C1C}">
                <a14:useLocalDpi xmlns:a14="http://schemas.microsoft.com/office/drawing/2010/main"/>
              </a:ext>
            </a:extLst>
          </a:blip>
          <a:srcRect r="49912"/>
          <a:stretch/>
        </p:blipFill>
        <p:spPr>
          <a:xfrm>
            <a:off x="8928190" y="163258"/>
            <a:ext cx="3269562" cy="6531481"/>
          </a:xfrm>
          <a:prstGeom prst="rect">
            <a:avLst/>
          </a:prstGeom>
        </p:spPr>
      </p:pic>
    </p:spTree>
    <p:extLst>
      <p:ext uri="{BB962C8B-B14F-4D97-AF65-F5344CB8AC3E}">
        <p14:creationId xmlns:p14="http://schemas.microsoft.com/office/powerpoint/2010/main" val="14106089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内页样式1-常规">
    <p:spTree>
      <p:nvGrpSpPr>
        <p:cNvPr id="1" name=""/>
        <p:cNvGrpSpPr/>
        <p:nvPr/>
      </p:nvGrpSpPr>
      <p:grpSpPr>
        <a:xfrm>
          <a:off x="0" y="0"/>
          <a:ext cx="0" cy="0"/>
          <a:chOff x="0" y="0"/>
          <a:chExt cx="0" cy="0"/>
        </a:xfrm>
      </p:grpSpPr>
      <p:cxnSp>
        <p:nvCxnSpPr>
          <p:cNvPr id="2" name="直接连接符 1"/>
          <p:cNvCxnSpPr/>
          <p:nvPr userDrawn="1"/>
        </p:nvCxnSpPr>
        <p:spPr>
          <a:xfrm>
            <a:off x="1550089" y="863157"/>
            <a:ext cx="10318623"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24" name="矩形 23">
            <a:extLst>
              <a:ext uri="{FF2B5EF4-FFF2-40B4-BE49-F238E27FC236}">
                <a16:creationId xmlns:a16="http://schemas.microsoft.com/office/drawing/2014/main" id="{6833366C-F485-4B9F-89F5-27A807162B12}"/>
              </a:ext>
            </a:extLst>
          </p:cNvPr>
          <p:cNvSpPr/>
          <p:nvPr userDrawn="1"/>
        </p:nvSpPr>
        <p:spPr>
          <a:xfrm>
            <a:off x="11155416" y="6188075"/>
            <a:ext cx="713296" cy="669925"/>
          </a:xfrm>
          <a:prstGeom prst="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C10D966C-9DD4-4144-A316-29077EB905B4}"/>
              </a:ext>
            </a:extLst>
          </p:cNvPr>
          <p:cNvSpPr/>
          <p:nvPr userDrawn="1"/>
        </p:nvSpPr>
        <p:spPr>
          <a:xfrm>
            <a:off x="318632" y="0"/>
            <a:ext cx="1048735" cy="87312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12" name="标题 11"/>
          <p:cNvSpPr>
            <a:spLocks noGrp="1"/>
          </p:cNvSpPr>
          <p:nvPr>
            <p:ph type="title"/>
          </p:nvPr>
        </p:nvSpPr>
        <p:spPr>
          <a:xfrm>
            <a:off x="1606550" y="344317"/>
            <a:ext cx="8643848" cy="4801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lang="zh-CN" altLang="en-US" sz="2800" b="1" baseline="0">
                <a:latin typeface="微软雅黑" panose="020B0503020204020204" pitchFamily="34" charset="-122"/>
                <a:ea typeface="微软雅黑" panose="020B0503020204020204" pitchFamily="34" charset="-122"/>
                <a:cs typeface="+mn-cs"/>
              </a:defRPr>
            </a:lvl1pPr>
          </a:lstStyle>
          <a:p>
            <a:pPr lvl="0" eaLnBrk="1" hangingPunct="1"/>
            <a:r>
              <a:rPr lang="zh-CN" altLang="en-US" dirty="0"/>
              <a:t>单击此处编辑母版标题样式</a:t>
            </a:r>
          </a:p>
        </p:txBody>
      </p:sp>
      <p:sp>
        <p:nvSpPr>
          <p:cNvPr id="5" name="矩形 4">
            <a:extLst>
              <a:ext uri="{FF2B5EF4-FFF2-40B4-BE49-F238E27FC236}">
                <a16:creationId xmlns:a16="http://schemas.microsoft.com/office/drawing/2014/main" id="{6833366C-F485-4B9F-89F5-27A807162B12}"/>
              </a:ext>
            </a:extLst>
          </p:cNvPr>
          <p:cNvSpPr/>
          <p:nvPr userDrawn="1"/>
        </p:nvSpPr>
        <p:spPr>
          <a:xfrm>
            <a:off x="318631" y="6188075"/>
            <a:ext cx="10844339" cy="66992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文本框 5"/>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fld id="{4CE2CC6A-3CD6-4EB2-A6B9-76993E7CF1F2}" type="slidenum">
              <a:rPr lang="zh-CN" altLang="en-US" sz="1600" smtClean="0">
                <a:solidFill>
                  <a:srgbClr val="F2F2F2"/>
                </a:solidFill>
                <a:latin typeface="微软雅黑" panose="020B0503020204020204" pitchFamily="34" charset="-122"/>
              </a:rPr>
              <a:pPr algn="ctr" eaLnBrk="1" hangingPunct="1">
                <a:defRPr/>
              </a:pPr>
              <a:t>‹#›</a:t>
            </a:fld>
            <a:endParaRPr lang="zh-CN" altLang="en-US" sz="1600" dirty="0">
              <a:solidFill>
                <a:srgbClr val="F2F2F2"/>
              </a:solidFill>
              <a:latin typeface="微软雅黑" panose="020B0503020204020204" pitchFamily="34" charset="-122"/>
            </a:endParaRPr>
          </a:p>
        </p:txBody>
      </p:sp>
      <p:sp>
        <p:nvSpPr>
          <p:cNvPr id="25" name="矩形 24">
            <a:extLst>
              <a:ext uri="{FF2B5EF4-FFF2-40B4-BE49-F238E27FC236}">
                <a16:creationId xmlns:a16="http://schemas.microsoft.com/office/drawing/2014/main" id="{C10D966C-9DD4-4144-A316-29077EB905B4}"/>
              </a:ext>
            </a:extLst>
          </p:cNvPr>
          <p:cNvSpPr/>
          <p:nvPr userDrawn="1"/>
        </p:nvSpPr>
        <p:spPr>
          <a:xfrm>
            <a:off x="1378908" y="-1612"/>
            <a:ext cx="167082" cy="87473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grpSp>
        <p:nvGrpSpPr>
          <p:cNvPr id="56" name="组合 55"/>
          <p:cNvGrpSpPr/>
          <p:nvPr userDrawn="1"/>
        </p:nvGrpSpPr>
        <p:grpSpPr>
          <a:xfrm>
            <a:off x="598941" y="6399999"/>
            <a:ext cx="2542613" cy="276499"/>
            <a:chOff x="598941" y="6399999"/>
            <a:chExt cx="2542613" cy="276499"/>
          </a:xfrm>
          <a:solidFill>
            <a:schemeClr val="bg1"/>
          </a:solidFill>
        </p:grpSpPr>
        <p:grpSp>
          <p:nvGrpSpPr>
            <p:cNvPr id="33" name="组合 32">
              <a:extLst>
                <a:ext uri="{FF2B5EF4-FFF2-40B4-BE49-F238E27FC236}">
                  <a16:creationId xmlns:a16="http://schemas.microsoft.com/office/drawing/2014/main" id="{2B6AF4F4-F405-428E-ACB6-6C287CCD9962}"/>
                </a:ext>
              </a:extLst>
            </p:cNvPr>
            <p:cNvGrpSpPr/>
            <p:nvPr/>
          </p:nvGrpSpPr>
          <p:grpSpPr>
            <a:xfrm>
              <a:off x="2055693" y="6402621"/>
              <a:ext cx="1085861" cy="270805"/>
              <a:chOff x="10340336" y="2247899"/>
              <a:chExt cx="2724438" cy="679451"/>
            </a:xfrm>
            <a:grpFill/>
          </p:grpSpPr>
          <p:sp>
            <p:nvSpPr>
              <p:cNvPr id="47" name="Freeform 5">
                <a:extLst>
                  <a:ext uri="{FF2B5EF4-FFF2-40B4-BE49-F238E27FC236}">
                    <a16:creationId xmlns:a16="http://schemas.microsoft.com/office/drawing/2014/main" id="{7EF8326A-A460-4F1F-A35E-22F6C0E02782}"/>
                  </a:ext>
                </a:extLst>
              </p:cNvPr>
              <p:cNvSpPr>
                <a:spLocks/>
              </p:cNvSpPr>
              <p:nvPr/>
            </p:nvSpPr>
            <p:spPr bwMode="auto">
              <a:xfrm>
                <a:off x="11868131" y="2285206"/>
                <a:ext cx="534988" cy="603250"/>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8" name="Freeform 6">
                <a:extLst>
                  <a:ext uri="{FF2B5EF4-FFF2-40B4-BE49-F238E27FC236}">
                    <a16:creationId xmlns:a16="http://schemas.microsoft.com/office/drawing/2014/main" id="{CC1FA68D-3307-481A-8E89-D3CB2E8693F4}"/>
                  </a:ext>
                </a:extLst>
              </p:cNvPr>
              <p:cNvSpPr>
                <a:spLocks/>
              </p:cNvSpPr>
              <p:nvPr/>
            </p:nvSpPr>
            <p:spPr bwMode="auto">
              <a:xfrm>
                <a:off x="12756799" y="2388393"/>
                <a:ext cx="307975" cy="463550"/>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49" name="组合 48">
                <a:extLst>
                  <a:ext uri="{FF2B5EF4-FFF2-40B4-BE49-F238E27FC236}">
                    <a16:creationId xmlns:a16="http://schemas.microsoft.com/office/drawing/2014/main" id="{C7A6E3E5-9A1F-4E06-9E71-F1D7E5C11C32}"/>
                  </a:ext>
                </a:extLst>
              </p:cNvPr>
              <p:cNvGrpSpPr/>
              <p:nvPr/>
            </p:nvGrpSpPr>
            <p:grpSpPr>
              <a:xfrm>
                <a:off x="10340336" y="2247899"/>
                <a:ext cx="547688" cy="679451"/>
                <a:chOff x="5548313" y="2084388"/>
                <a:chExt cx="547688" cy="679451"/>
              </a:xfrm>
              <a:grpFill/>
            </p:grpSpPr>
            <p:sp>
              <p:nvSpPr>
                <p:cNvPr id="54" name="Freeform 7">
                  <a:extLst>
                    <a:ext uri="{FF2B5EF4-FFF2-40B4-BE49-F238E27FC236}">
                      <a16:creationId xmlns:a16="http://schemas.microsoft.com/office/drawing/2014/main" id="{02368C72-9CA0-44B0-93EC-F396645A3423}"/>
                    </a:ext>
                  </a:extLst>
                </p:cNvPr>
                <p:cNvSpPr>
                  <a:spLocks/>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8">
                  <a:extLst>
                    <a:ext uri="{FF2B5EF4-FFF2-40B4-BE49-F238E27FC236}">
                      <a16:creationId xmlns:a16="http://schemas.microsoft.com/office/drawing/2014/main" id="{68AB8704-3F31-41E0-B209-31D0A83BAA2E}"/>
                    </a:ext>
                  </a:extLst>
                </p:cNvPr>
                <p:cNvSpPr>
                  <a:spLocks/>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0" name="组合 49">
                <a:extLst>
                  <a:ext uri="{FF2B5EF4-FFF2-40B4-BE49-F238E27FC236}">
                    <a16:creationId xmlns:a16="http://schemas.microsoft.com/office/drawing/2014/main" id="{B92E7EB9-3312-4310-B5FA-50F0FA6CFB99}"/>
                  </a:ext>
                </a:extLst>
              </p:cNvPr>
              <p:cNvGrpSpPr/>
              <p:nvPr/>
            </p:nvGrpSpPr>
            <p:grpSpPr>
              <a:xfrm>
                <a:off x="11192276" y="2400300"/>
                <a:ext cx="322175" cy="373063"/>
                <a:chOff x="3792874" y="3138488"/>
                <a:chExt cx="322175" cy="373063"/>
              </a:xfrm>
              <a:grpFill/>
            </p:grpSpPr>
            <p:sp>
              <p:nvSpPr>
                <p:cNvPr id="51" name="Freeform 15">
                  <a:extLst>
                    <a:ext uri="{FF2B5EF4-FFF2-40B4-BE49-F238E27FC236}">
                      <a16:creationId xmlns:a16="http://schemas.microsoft.com/office/drawing/2014/main" id="{4A24723D-38DD-4916-B1AF-76A903317407}"/>
                    </a:ext>
                  </a:extLst>
                </p:cNvPr>
                <p:cNvSpPr>
                  <a:spLocks/>
                </p:cNvSpPr>
                <p:nvPr/>
              </p:nvSpPr>
              <p:spPr bwMode="auto">
                <a:xfrm>
                  <a:off x="3792874" y="3235325"/>
                  <a:ext cx="112625"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16">
                  <a:extLst>
                    <a:ext uri="{FF2B5EF4-FFF2-40B4-BE49-F238E27FC236}">
                      <a16:creationId xmlns:a16="http://schemas.microsoft.com/office/drawing/2014/main" id="{FB4C6AFE-87EF-4FB7-829C-F7529116EE44}"/>
                    </a:ext>
                  </a:extLst>
                </p:cNvPr>
                <p:cNvSpPr>
                  <a:spLocks/>
                </p:cNvSpPr>
                <p:nvPr/>
              </p:nvSpPr>
              <p:spPr bwMode="auto">
                <a:xfrm>
                  <a:off x="3980111" y="3138488"/>
                  <a:ext cx="134938" cy="373063"/>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17">
                  <a:extLst>
                    <a:ext uri="{FF2B5EF4-FFF2-40B4-BE49-F238E27FC236}">
                      <a16:creationId xmlns:a16="http://schemas.microsoft.com/office/drawing/2014/main" id="{7BBE01C1-D3BA-489E-BE5E-C63059DA7AF9}"/>
                    </a:ext>
                  </a:extLst>
                </p:cNvPr>
                <p:cNvSpPr>
                  <a:spLocks/>
                </p:cNvSpPr>
                <p:nvPr/>
              </p:nvSpPr>
              <p:spPr bwMode="auto">
                <a:xfrm>
                  <a:off x="3872924" y="3138488"/>
                  <a:ext cx="75438" cy="79375"/>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34" name="组合 33">
              <a:extLst>
                <a:ext uri="{FF2B5EF4-FFF2-40B4-BE49-F238E27FC236}">
                  <a16:creationId xmlns:a16="http://schemas.microsoft.com/office/drawing/2014/main" id="{E582171C-E91E-4DDB-B720-D9EDE8C54B5C}"/>
                </a:ext>
              </a:extLst>
            </p:cNvPr>
            <p:cNvGrpSpPr/>
            <p:nvPr/>
          </p:nvGrpSpPr>
          <p:grpSpPr>
            <a:xfrm>
              <a:off x="598941" y="6399999"/>
              <a:ext cx="1102619" cy="276499"/>
              <a:chOff x="6738929" y="2270918"/>
              <a:chExt cx="2766486" cy="693738"/>
            </a:xfrm>
            <a:grpFill/>
          </p:grpSpPr>
          <p:grpSp>
            <p:nvGrpSpPr>
              <p:cNvPr id="35" name="组合 34">
                <a:extLst>
                  <a:ext uri="{FF2B5EF4-FFF2-40B4-BE49-F238E27FC236}">
                    <a16:creationId xmlns:a16="http://schemas.microsoft.com/office/drawing/2014/main" id="{4EB45816-40C4-4065-9181-C29D2BECD84E}"/>
                  </a:ext>
                </a:extLst>
              </p:cNvPr>
              <p:cNvGrpSpPr/>
              <p:nvPr/>
            </p:nvGrpSpPr>
            <p:grpSpPr>
              <a:xfrm>
                <a:off x="8180494" y="2355056"/>
                <a:ext cx="484188" cy="509588"/>
                <a:chOff x="6113463" y="3541713"/>
                <a:chExt cx="484188" cy="509588"/>
              </a:xfrm>
              <a:grpFill/>
            </p:grpSpPr>
            <p:sp>
              <p:nvSpPr>
                <p:cNvPr id="45" name="Freeform 9">
                  <a:extLst>
                    <a:ext uri="{FF2B5EF4-FFF2-40B4-BE49-F238E27FC236}">
                      <a16:creationId xmlns:a16="http://schemas.microsoft.com/office/drawing/2014/main" id="{70888479-5294-457A-8111-462CE4F104F2}"/>
                    </a:ext>
                  </a:extLst>
                </p:cNvPr>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10">
                  <a:extLst>
                    <a:ext uri="{FF2B5EF4-FFF2-40B4-BE49-F238E27FC236}">
                      <a16:creationId xmlns:a16="http://schemas.microsoft.com/office/drawing/2014/main" id="{3C581795-C09D-460E-9472-8181F266F0EF}"/>
                    </a:ext>
                  </a:extLst>
                </p:cNvPr>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6" name="组合 35">
                <a:extLst>
                  <a:ext uri="{FF2B5EF4-FFF2-40B4-BE49-F238E27FC236}">
                    <a16:creationId xmlns:a16="http://schemas.microsoft.com/office/drawing/2014/main" id="{C43281D5-D15F-4210-8FEF-5D0B83A54FD6}"/>
                  </a:ext>
                </a:extLst>
              </p:cNvPr>
              <p:cNvGrpSpPr/>
              <p:nvPr/>
            </p:nvGrpSpPr>
            <p:grpSpPr>
              <a:xfrm>
                <a:off x="6738929" y="2270918"/>
                <a:ext cx="549275" cy="693738"/>
                <a:chOff x="6108700" y="2066926"/>
                <a:chExt cx="549275" cy="693738"/>
              </a:xfrm>
              <a:grpFill/>
            </p:grpSpPr>
            <p:sp>
              <p:nvSpPr>
                <p:cNvPr id="43" name="Freeform 13">
                  <a:extLst>
                    <a:ext uri="{FF2B5EF4-FFF2-40B4-BE49-F238E27FC236}">
                      <a16:creationId xmlns:a16="http://schemas.microsoft.com/office/drawing/2014/main" id="{0965091B-D712-42AC-844D-24578409DB9A}"/>
                    </a:ext>
                  </a:extLst>
                </p:cNvPr>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14">
                  <a:extLst>
                    <a:ext uri="{FF2B5EF4-FFF2-40B4-BE49-F238E27FC236}">
                      <a16:creationId xmlns:a16="http://schemas.microsoft.com/office/drawing/2014/main" id="{EDF1A89C-87D3-4066-B020-1AF4B9A41344}"/>
                    </a:ext>
                  </a:extLst>
                </p:cNvPr>
                <p:cNvSpPr>
                  <a:spLocks/>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7" name="组合 36">
                <a:extLst>
                  <a:ext uri="{FF2B5EF4-FFF2-40B4-BE49-F238E27FC236}">
                    <a16:creationId xmlns:a16="http://schemas.microsoft.com/office/drawing/2014/main" id="{CD1C2EA2-DECB-4C4E-997D-8417E76BE944}"/>
                  </a:ext>
                </a:extLst>
              </p:cNvPr>
              <p:cNvGrpSpPr/>
              <p:nvPr/>
            </p:nvGrpSpPr>
            <p:grpSpPr>
              <a:xfrm>
                <a:off x="7532962" y="2451100"/>
                <a:ext cx="368300" cy="317500"/>
                <a:chOff x="6186488" y="2930526"/>
                <a:chExt cx="368300" cy="317500"/>
              </a:xfrm>
              <a:grpFill/>
            </p:grpSpPr>
            <p:sp>
              <p:nvSpPr>
                <p:cNvPr id="40" name="Freeform 18">
                  <a:extLst>
                    <a:ext uri="{FF2B5EF4-FFF2-40B4-BE49-F238E27FC236}">
                      <a16:creationId xmlns:a16="http://schemas.microsoft.com/office/drawing/2014/main" id="{58E0037C-7932-4788-ADA9-47256329EEB7}"/>
                    </a:ext>
                  </a:extLst>
                </p:cNvPr>
                <p:cNvSpPr>
                  <a:spLocks/>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19">
                  <a:extLst>
                    <a:ext uri="{FF2B5EF4-FFF2-40B4-BE49-F238E27FC236}">
                      <a16:creationId xmlns:a16="http://schemas.microsoft.com/office/drawing/2014/main" id="{B78F413E-1D51-491F-A6EC-02810949F837}"/>
                    </a:ext>
                  </a:extLst>
                </p:cNvPr>
                <p:cNvSpPr>
                  <a:spLocks/>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20">
                  <a:extLst>
                    <a:ext uri="{FF2B5EF4-FFF2-40B4-BE49-F238E27FC236}">
                      <a16:creationId xmlns:a16="http://schemas.microsoft.com/office/drawing/2014/main" id="{28D425C4-CE02-4413-BBE1-2E9FA0CC0E90}"/>
                    </a:ext>
                  </a:extLst>
                </p:cNvPr>
                <p:cNvSpPr>
                  <a:spLocks/>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8" name="Freeform 11">
                <a:extLst>
                  <a:ext uri="{FF2B5EF4-FFF2-40B4-BE49-F238E27FC236}">
                    <a16:creationId xmlns:a16="http://schemas.microsoft.com/office/drawing/2014/main" id="{9E7CBDC3-9BA0-4307-8967-3267E5966ED9}"/>
                  </a:ext>
                </a:extLst>
              </p:cNvPr>
              <p:cNvSpPr>
                <a:spLocks noEditPoints="1"/>
              </p:cNvSpPr>
              <p:nvPr/>
            </p:nvSpPr>
            <p:spPr bwMode="auto">
              <a:xfrm>
                <a:off x="9065451" y="2270918"/>
                <a:ext cx="439964" cy="615950"/>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9" name="Freeform 12">
                <a:extLst>
                  <a:ext uri="{FF2B5EF4-FFF2-40B4-BE49-F238E27FC236}">
                    <a16:creationId xmlns:a16="http://schemas.microsoft.com/office/drawing/2014/main" id="{D88D9717-3185-4A77-8E18-2A8659D441F7}"/>
                  </a:ext>
                </a:extLst>
              </p:cNvPr>
              <p:cNvSpPr>
                <a:spLocks/>
              </p:cNvSpPr>
              <p:nvPr/>
            </p:nvSpPr>
            <p:spPr bwMode="auto">
              <a:xfrm>
                <a:off x="8878184" y="2293480"/>
                <a:ext cx="236904" cy="593388"/>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pic>
        <p:nvPicPr>
          <p:cNvPr id="57" name="图片 56"/>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837818" y="347339"/>
            <a:ext cx="1969223" cy="432990"/>
          </a:xfrm>
          <a:prstGeom prst="rect">
            <a:avLst/>
          </a:prstGeom>
        </p:spPr>
      </p:pic>
      <p:cxnSp>
        <p:nvCxnSpPr>
          <p:cNvPr id="7" name="直接连接符 6"/>
          <p:cNvCxnSpPr/>
          <p:nvPr userDrawn="1"/>
        </p:nvCxnSpPr>
        <p:spPr>
          <a:xfrm>
            <a:off x="1366474" y="-17822"/>
            <a:ext cx="0" cy="107941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userDrawn="1"/>
        </p:nvCxnSpPr>
        <p:spPr>
          <a:xfrm>
            <a:off x="11155416" y="6119786"/>
            <a:ext cx="0" cy="76063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85102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封面样式4-首页">
    <p:spTree>
      <p:nvGrpSpPr>
        <p:cNvPr id="1" name=""/>
        <p:cNvGrpSpPr/>
        <p:nvPr/>
      </p:nvGrpSpPr>
      <p:grpSpPr>
        <a:xfrm>
          <a:off x="0" y="0"/>
          <a:ext cx="0" cy="0"/>
          <a:chOff x="0" y="0"/>
          <a:chExt cx="0" cy="0"/>
        </a:xfrm>
      </p:grpSpPr>
      <p:pic>
        <p:nvPicPr>
          <p:cNvPr id="39" name="图片 38"/>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4768810" y="7452"/>
            <a:ext cx="7423189" cy="6850548"/>
          </a:xfrm>
          <a:prstGeom prst="rect">
            <a:avLst/>
          </a:prstGeom>
        </p:spPr>
      </p:pic>
      <p:sp>
        <p:nvSpPr>
          <p:cNvPr id="7" name="矩形 6">
            <a:extLst>
              <a:ext uri="{FF2B5EF4-FFF2-40B4-BE49-F238E27FC236}">
                <a16:creationId xmlns:a16="http://schemas.microsoft.com/office/drawing/2014/main" id="{84971C8F-15BA-41DC-9278-53FA77C2E557}"/>
              </a:ext>
            </a:extLst>
          </p:cNvPr>
          <p:cNvSpPr/>
          <p:nvPr userDrawn="1"/>
        </p:nvSpPr>
        <p:spPr>
          <a:xfrm>
            <a:off x="-2" y="0"/>
            <a:ext cx="12192001" cy="6858000"/>
          </a:xfrm>
          <a:prstGeom prst="rect">
            <a:avLst/>
          </a:prstGeom>
          <a:gradFill>
            <a:gsLst>
              <a:gs pos="100000">
                <a:schemeClr val="accent1">
                  <a:lumMod val="100000"/>
                  <a:alpha val="0"/>
                </a:schemeClr>
              </a:gs>
              <a:gs pos="50000">
                <a:schemeClr val="accent1">
                  <a:lumMod val="100000"/>
                </a:schemeClr>
              </a:gs>
              <a:gs pos="0">
                <a:schemeClr val="accent1">
                  <a:lumMod val="10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5" name="组合 14"/>
          <p:cNvGrpSpPr/>
          <p:nvPr userDrawn="1"/>
        </p:nvGrpSpPr>
        <p:grpSpPr>
          <a:xfrm>
            <a:off x="706026" y="5927166"/>
            <a:ext cx="4041392" cy="448671"/>
            <a:chOff x="582366" y="5719539"/>
            <a:chExt cx="6136451" cy="681262"/>
          </a:xfrm>
          <a:gradFill flip="none" rotWithShape="1">
            <a:gsLst>
              <a:gs pos="100000">
                <a:schemeClr val="bg1">
                  <a:alpha val="12000"/>
                </a:schemeClr>
              </a:gs>
              <a:gs pos="0">
                <a:schemeClr val="bg1">
                  <a:alpha val="4000"/>
                </a:schemeClr>
              </a:gs>
            </a:gsLst>
            <a:lin ang="16200000" scaled="1"/>
            <a:tileRect/>
          </a:gradFill>
        </p:grpSpPr>
        <p:grpSp>
          <p:nvGrpSpPr>
            <p:cNvPr id="16" name="组合 15">
              <a:extLst>
                <a:ext uri="{FF2B5EF4-FFF2-40B4-BE49-F238E27FC236}">
                  <a16:creationId xmlns:a16="http://schemas.microsoft.com/office/drawing/2014/main" id="{2B6AF4F4-F405-428E-ACB6-6C287CCD9962}"/>
                </a:ext>
              </a:extLst>
            </p:cNvPr>
            <p:cNvGrpSpPr/>
            <p:nvPr/>
          </p:nvGrpSpPr>
          <p:grpSpPr>
            <a:xfrm>
              <a:off x="4043374" y="5725999"/>
              <a:ext cx="2675443" cy="667232"/>
              <a:chOff x="10340336" y="2247899"/>
              <a:chExt cx="2724438" cy="679451"/>
            </a:xfrm>
            <a:grpFill/>
          </p:grpSpPr>
          <p:sp>
            <p:nvSpPr>
              <p:cNvPr id="30" name="Freeform 5">
                <a:extLst>
                  <a:ext uri="{FF2B5EF4-FFF2-40B4-BE49-F238E27FC236}">
                    <a16:creationId xmlns:a16="http://schemas.microsoft.com/office/drawing/2014/main" id="{7EF8326A-A460-4F1F-A35E-22F6C0E02782}"/>
                  </a:ext>
                </a:extLst>
              </p:cNvPr>
              <p:cNvSpPr>
                <a:spLocks/>
              </p:cNvSpPr>
              <p:nvPr/>
            </p:nvSpPr>
            <p:spPr bwMode="auto">
              <a:xfrm>
                <a:off x="11868131" y="2285206"/>
                <a:ext cx="534988" cy="603250"/>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1" name="Freeform 6">
                <a:extLst>
                  <a:ext uri="{FF2B5EF4-FFF2-40B4-BE49-F238E27FC236}">
                    <a16:creationId xmlns:a16="http://schemas.microsoft.com/office/drawing/2014/main" id="{CC1FA68D-3307-481A-8E89-D3CB2E8693F4}"/>
                  </a:ext>
                </a:extLst>
              </p:cNvPr>
              <p:cNvSpPr>
                <a:spLocks/>
              </p:cNvSpPr>
              <p:nvPr/>
            </p:nvSpPr>
            <p:spPr bwMode="auto">
              <a:xfrm>
                <a:off x="12756799" y="2388393"/>
                <a:ext cx="307975" cy="463550"/>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32" name="组合 31">
                <a:extLst>
                  <a:ext uri="{FF2B5EF4-FFF2-40B4-BE49-F238E27FC236}">
                    <a16:creationId xmlns:a16="http://schemas.microsoft.com/office/drawing/2014/main" id="{C7A6E3E5-9A1F-4E06-9E71-F1D7E5C11C32}"/>
                  </a:ext>
                </a:extLst>
              </p:cNvPr>
              <p:cNvGrpSpPr/>
              <p:nvPr/>
            </p:nvGrpSpPr>
            <p:grpSpPr>
              <a:xfrm>
                <a:off x="10340336" y="2247899"/>
                <a:ext cx="547688" cy="679451"/>
                <a:chOff x="5548313" y="2084388"/>
                <a:chExt cx="547688" cy="679451"/>
              </a:xfrm>
              <a:grpFill/>
            </p:grpSpPr>
            <p:sp>
              <p:nvSpPr>
                <p:cNvPr id="37" name="Freeform 7">
                  <a:extLst>
                    <a:ext uri="{FF2B5EF4-FFF2-40B4-BE49-F238E27FC236}">
                      <a16:creationId xmlns:a16="http://schemas.microsoft.com/office/drawing/2014/main" id="{02368C72-9CA0-44B0-93EC-F396645A3423}"/>
                    </a:ext>
                  </a:extLst>
                </p:cNvPr>
                <p:cNvSpPr>
                  <a:spLocks/>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8">
                  <a:extLst>
                    <a:ext uri="{FF2B5EF4-FFF2-40B4-BE49-F238E27FC236}">
                      <a16:creationId xmlns:a16="http://schemas.microsoft.com/office/drawing/2014/main" id="{68AB8704-3F31-41E0-B209-31D0A83BAA2E}"/>
                    </a:ext>
                  </a:extLst>
                </p:cNvPr>
                <p:cNvSpPr>
                  <a:spLocks/>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3" name="组合 32">
                <a:extLst>
                  <a:ext uri="{FF2B5EF4-FFF2-40B4-BE49-F238E27FC236}">
                    <a16:creationId xmlns:a16="http://schemas.microsoft.com/office/drawing/2014/main" id="{B92E7EB9-3312-4310-B5FA-50F0FA6CFB99}"/>
                  </a:ext>
                </a:extLst>
              </p:cNvPr>
              <p:cNvGrpSpPr/>
              <p:nvPr/>
            </p:nvGrpSpPr>
            <p:grpSpPr>
              <a:xfrm>
                <a:off x="11192276" y="2400300"/>
                <a:ext cx="322175" cy="373063"/>
                <a:chOff x="3792874" y="3138488"/>
                <a:chExt cx="322175" cy="373063"/>
              </a:xfrm>
              <a:grpFill/>
            </p:grpSpPr>
            <p:sp>
              <p:nvSpPr>
                <p:cNvPr id="34" name="Freeform 15">
                  <a:extLst>
                    <a:ext uri="{FF2B5EF4-FFF2-40B4-BE49-F238E27FC236}">
                      <a16:creationId xmlns:a16="http://schemas.microsoft.com/office/drawing/2014/main" id="{4A24723D-38DD-4916-B1AF-76A903317407}"/>
                    </a:ext>
                  </a:extLst>
                </p:cNvPr>
                <p:cNvSpPr>
                  <a:spLocks/>
                </p:cNvSpPr>
                <p:nvPr/>
              </p:nvSpPr>
              <p:spPr bwMode="auto">
                <a:xfrm>
                  <a:off x="3792874" y="3235325"/>
                  <a:ext cx="112625"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16">
                  <a:extLst>
                    <a:ext uri="{FF2B5EF4-FFF2-40B4-BE49-F238E27FC236}">
                      <a16:creationId xmlns:a16="http://schemas.microsoft.com/office/drawing/2014/main" id="{FB4C6AFE-87EF-4FB7-829C-F7529116EE44}"/>
                    </a:ext>
                  </a:extLst>
                </p:cNvPr>
                <p:cNvSpPr>
                  <a:spLocks/>
                </p:cNvSpPr>
                <p:nvPr/>
              </p:nvSpPr>
              <p:spPr bwMode="auto">
                <a:xfrm>
                  <a:off x="3980111" y="3138488"/>
                  <a:ext cx="134938" cy="373063"/>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17">
                  <a:extLst>
                    <a:ext uri="{FF2B5EF4-FFF2-40B4-BE49-F238E27FC236}">
                      <a16:creationId xmlns:a16="http://schemas.microsoft.com/office/drawing/2014/main" id="{7BBE01C1-D3BA-489E-BE5E-C63059DA7AF9}"/>
                    </a:ext>
                  </a:extLst>
                </p:cNvPr>
                <p:cNvSpPr>
                  <a:spLocks/>
                </p:cNvSpPr>
                <p:nvPr/>
              </p:nvSpPr>
              <p:spPr bwMode="auto">
                <a:xfrm>
                  <a:off x="3872924" y="3138488"/>
                  <a:ext cx="75438" cy="79375"/>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17" name="组合 16">
              <a:extLst>
                <a:ext uri="{FF2B5EF4-FFF2-40B4-BE49-F238E27FC236}">
                  <a16:creationId xmlns:a16="http://schemas.microsoft.com/office/drawing/2014/main" id="{E582171C-E91E-4DDB-B720-D9EDE8C54B5C}"/>
                </a:ext>
              </a:extLst>
            </p:cNvPr>
            <p:cNvGrpSpPr/>
            <p:nvPr/>
          </p:nvGrpSpPr>
          <p:grpSpPr>
            <a:xfrm>
              <a:off x="582366" y="5719539"/>
              <a:ext cx="2716733" cy="681262"/>
              <a:chOff x="6738929" y="2270918"/>
              <a:chExt cx="2766486" cy="693738"/>
            </a:xfrm>
            <a:grpFill/>
          </p:grpSpPr>
          <p:grpSp>
            <p:nvGrpSpPr>
              <p:cNvPr id="18" name="组合 17">
                <a:extLst>
                  <a:ext uri="{FF2B5EF4-FFF2-40B4-BE49-F238E27FC236}">
                    <a16:creationId xmlns:a16="http://schemas.microsoft.com/office/drawing/2014/main" id="{4EB45816-40C4-4065-9181-C29D2BECD84E}"/>
                  </a:ext>
                </a:extLst>
              </p:cNvPr>
              <p:cNvGrpSpPr/>
              <p:nvPr/>
            </p:nvGrpSpPr>
            <p:grpSpPr>
              <a:xfrm>
                <a:off x="8180494" y="2355056"/>
                <a:ext cx="484188" cy="509588"/>
                <a:chOff x="6113463" y="3541713"/>
                <a:chExt cx="484188" cy="509588"/>
              </a:xfrm>
              <a:grpFill/>
            </p:grpSpPr>
            <p:sp>
              <p:nvSpPr>
                <p:cNvPr id="28" name="Freeform 9">
                  <a:extLst>
                    <a:ext uri="{FF2B5EF4-FFF2-40B4-BE49-F238E27FC236}">
                      <a16:creationId xmlns:a16="http://schemas.microsoft.com/office/drawing/2014/main" id="{70888479-5294-457A-8111-462CE4F104F2}"/>
                    </a:ext>
                  </a:extLst>
                </p:cNvPr>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10">
                  <a:extLst>
                    <a:ext uri="{FF2B5EF4-FFF2-40B4-BE49-F238E27FC236}">
                      <a16:creationId xmlns:a16="http://schemas.microsoft.com/office/drawing/2014/main" id="{3C581795-C09D-460E-9472-8181F266F0EF}"/>
                    </a:ext>
                  </a:extLst>
                </p:cNvPr>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9" name="组合 18">
                <a:extLst>
                  <a:ext uri="{FF2B5EF4-FFF2-40B4-BE49-F238E27FC236}">
                    <a16:creationId xmlns:a16="http://schemas.microsoft.com/office/drawing/2014/main" id="{C43281D5-D15F-4210-8FEF-5D0B83A54FD6}"/>
                  </a:ext>
                </a:extLst>
              </p:cNvPr>
              <p:cNvGrpSpPr/>
              <p:nvPr/>
            </p:nvGrpSpPr>
            <p:grpSpPr>
              <a:xfrm>
                <a:off x="6738929" y="2270918"/>
                <a:ext cx="549275" cy="693738"/>
                <a:chOff x="6108700" y="2066926"/>
                <a:chExt cx="549275" cy="693738"/>
              </a:xfrm>
              <a:grpFill/>
            </p:grpSpPr>
            <p:sp>
              <p:nvSpPr>
                <p:cNvPr id="26" name="Freeform 13">
                  <a:extLst>
                    <a:ext uri="{FF2B5EF4-FFF2-40B4-BE49-F238E27FC236}">
                      <a16:creationId xmlns:a16="http://schemas.microsoft.com/office/drawing/2014/main" id="{0965091B-D712-42AC-844D-24578409DB9A}"/>
                    </a:ext>
                  </a:extLst>
                </p:cNvPr>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14">
                  <a:extLst>
                    <a:ext uri="{FF2B5EF4-FFF2-40B4-BE49-F238E27FC236}">
                      <a16:creationId xmlns:a16="http://schemas.microsoft.com/office/drawing/2014/main" id="{EDF1A89C-87D3-4066-B020-1AF4B9A41344}"/>
                    </a:ext>
                  </a:extLst>
                </p:cNvPr>
                <p:cNvSpPr>
                  <a:spLocks/>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0" name="组合 19">
                <a:extLst>
                  <a:ext uri="{FF2B5EF4-FFF2-40B4-BE49-F238E27FC236}">
                    <a16:creationId xmlns:a16="http://schemas.microsoft.com/office/drawing/2014/main" id="{CD1C2EA2-DECB-4C4E-997D-8417E76BE944}"/>
                  </a:ext>
                </a:extLst>
              </p:cNvPr>
              <p:cNvGrpSpPr/>
              <p:nvPr/>
            </p:nvGrpSpPr>
            <p:grpSpPr>
              <a:xfrm>
                <a:off x="7532962" y="2451100"/>
                <a:ext cx="368300" cy="317500"/>
                <a:chOff x="6186488" y="2930526"/>
                <a:chExt cx="368300" cy="317500"/>
              </a:xfrm>
              <a:grpFill/>
            </p:grpSpPr>
            <p:sp>
              <p:nvSpPr>
                <p:cNvPr id="23" name="Freeform 18">
                  <a:extLst>
                    <a:ext uri="{FF2B5EF4-FFF2-40B4-BE49-F238E27FC236}">
                      <a16:creationId xmlns:a16="http://schemas.microsoft.com/office/drawing/2014/main" id="{58E0037C-7932-4788-ADA9-47256329EEB7}"/>
                    </a:ext>
                  </a:extLst>
                </p:cNvPr>
                <p:cNvSpPr>
                  <a:spLocks/>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19">
                  <a:extLst>
                    <a:ext uri="{FF2B5EF4-FFF2-40B4-BE49-F238E27FC236}">
                      <a16:creationId xmlns:a16="http://schemas.microsoft.com/office/drawing/2014/main" id="{B78F413E-1D51-491F-A6EC-02810949F837}"/>
                    </a:ext>
                  </a:extLst>
                </p:cNvPr>
                <p:cNvSpPr>
                  <a:spLocks/>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20">
                  <a:extLst>
                    <a:ext uri="{FF2B5EF4-FFF2-40B4-BE49-F238E27FC236}">
                      <a16:creationId xmlns:a16="http://schemas.microsoft.com/office/drawing/2014/main" id="{28D425C4-CE02-4413-BBE1-2E9FA0CC0E90}"/>
                    </a:ext>
                  </a:extLst>
                </p:cNvPr>
                <p:cNvSpPr>
                  <a:spLocks/>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1" name="Freeform 11">
                <a:extLst>
                  <a:ext uri="{FF2B5EF4-FFF2-40B4-BE49-F238E27FC236}">
                    <a16:creationId xmlns:a16="http://schemas.microsoft.com/office/drawing/2014/main" id="{9E7CBDC3-9BA0-4307-8967-3267E5966ED9}"/>
                  </a:ext>
                </a:extLst>
              </p:cNvPr>
              <p:cNvSpPr>
                <a:spLocks noEditPoints="1"/>
              </p:cNvSpPr>
              <p:nvPr/>
            </p:nvSpPr>
            <p:spPr bwMode="auto">
              <a:xfrm>
                <a:off x="9065451" y="2270918"/>
                <a:ext cx="439964" cy="615950"/>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 name="Freeform 12">
                <a:extLst>
                  <a:ext uri="{FF2B5EF4-FFF2-40B4-BE49-F238E27FC236}">
                    <a16:creationId xmlns:a16="http://schemas.microsoft.com/office/drawing/2014/main" id="{D88D9717-3185-4A77-8E18-2A8659D441F7}"/>
                  </a:ext>
                </a:extLst>
              </p:cNvPr>
              <p:cNvSpPr>
                <a:spLocks/>
              </p:cNvSpPr>
              <p:nvPr/>
            </p:nvSpPr>
            <p:spPr bwMode="auto">
              <a:xfrm>
                <a:off x="8878184" y="2293480"/>
                <a:ext cx="236904" cy="593388"/>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pic>
        <p:nvPicPr>
          <p:cNvPr id="40" name="图片 39"/>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540452" y="479393"/>
            <a:ext cx="2203058" cy="616640"/>
          </a:xfrm>
          <a:prstGeom prst="rect">
            <a:avLst/>
          </a:prstGeom>
        </p:spPr>
      </p:pic>
    </p:spTree>
    <p:extLst>
      <p:ext uri="{BB962C8B-B14F-4D97-AF65-F5344CB8AC3E}">
        <p14:creationId xmlns:p14="http://schemas.microsoft.com/office/powerpoint/2010/main" val="26314103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内页样式1-常规">
    <p:spTree>
      <p:nvGrpSpPr>
        <p:cNvPr id="1" name=""/>
        <p:cNvGrpSpPr/>
        <p:nvPr/>
      </p:nvGrpSpPr>
      <p:grpSpPr>
        <a:xfrm>
          <a:off x="0" y="0"/>
          <a:ext cx="0" cy="0"/>
          <a:chOff x="0" y="0"/>
          <a:chExt cx="0" cy="0"/>
        </a:xfrm>
      </p:grpSpPr>
      <p:cxnSp>
        <p:nvCxnSpPr>
          <p:cNvPr id="2" name="直接连接符 1"/>
          <p:cNvCxnSpPr/>
          <p:nvPr userDrawn="1"/>
        </p:nvCxnSpPr>
        <p:spPr>
          <a:xfrm>
            <a:off x="1550089" y="863157"/>
            <a:ext cx="10318623"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24" name="矩形 23">
            <a:extLst>
              <a:ext uri="{FF2B5EF4-FFF2-40B4-BE49-F238E27FC236}">
                <a16:creationId xmlns:a16="http://schemas.microsoft.com/office/drawing/2014/main" id="{6833366C-F485-4B9F-89F5-27A807162B12}"/>
              </a:ext>
            </a:extLst>
          </p:cNvPr>
          <p:cNvSpPr/>
          <p:nvPr userDrawn="1"/>
        </p:nvSpPr>
        <p:spPr>
          <a:xfrm>
            <a:off x="11155416" y="6188075"/>
            <a:ext cx="713296" cy="669925"/>
          </a:xfrm>
          <a:prstGeom prst="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C10D966C-9DD4-4144-A316-29077EB905B4}"/>
              </a:ext>
            </a:extLst>
          </p:cNvPr>
          <p:cNvSpPr/>
          <p:nvPr userDrawn="1"/>
        </p:nvSpPr>
        <p:spPr>
          <a:xfrm>
            <a:off x="318632" y="0"/>
            <a:ext cx="1048735" cy="87312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12" name="标题 11"/>
          <p:cNvSpPr>
            <a:spLocks noGrp="1"/>
          </p:cNvSpPr>
          <p:nvPr>
            <p:ph type="title"/>
          </p:nvPr>
        </p:nvSpPr>
        <p:spPr>
          <a:xfrm>
            <a:off x="1606550" y="344317"/>
            <a:ext cx="8643848" cy="4801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lang="zh-CN" altLang="en-US" sz="2800" b="1" baseline="0">
                <a:latin typeface="微软雅黑" panose="020B0503020204020204" pitchFamily="34" charset="-122"/>
                <a:ea typeface="微软雅黑" panose="020B0503020204020204" pitchFamily="34" charset="-122"/>
                <a:cs typeface="+mn-cs"/>
              </a:defRPr>
            </a:lvl1pPr>
          </a:lstStyle>
          <a:p>
            <a:pPr lvl="0" eaLnBrk="1" hangingPunct="1"/>
            <a:r>
              <a:rPr lang="zh-CN" altLang="en-US" dirty="0"/>
              <a:t>单击此处编辑母版标题样式</a:t>
            </a:r>
          </a:p>
        </p:txBody>
      </p:sp>
      <p:sp>
        <p:nvSpPr>
          <p:cNvPr id="5" name="矩形 4">
            <a:extLst>
              <a:ext uri="{FF2B5EF4-FFF2-40B4-BE49-F238E27FC236}">
                <a16:creationId xmlns:a16="http://schemas.microsoft.com/office/drawing/2014/main" id="{6833366C-F485-4B9F-89F5-27A807162B12}"/>
              </a:ext>
            </a:extLst>
          </p:cNvPr>
          <p:cNvSpPr/>
          <p:nvPr userDrawn="1"/>
        </p:nvSpPr>
        <p:spPr>
          <a:xfrm>
            <a:off x="318631" y="6188075"/>
            <a:ext cx="10844339" cy="66992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文本框 5"/>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fld id="{4CE2CC6A-3CD6-4EB2-A6B9-76993E7CF1F2}" type="slidenum">
              <a:rPr lang="zh-CN" altLang="en-US" sz="1600" smtClean="0">
                <a:solidFill>
                  <a:srgbClr val="F2F2F2"/>
                </a:solidFill>
                <a:latin typeface="微软雅黑" panose="020B0503020204020204" pitchFamily="34" charset="-122"/>
              </a:rPr>
              <a:pPr algn="ctr" eaLnBrk="1" hangingPunct="1">
                <a:defRPr/>
              </a:pPr>
              <a:t>‹#›</a:t>
            </a:fld>
            <a:endParaRPr lang="zh-CN" altLang="en-US" sz="1600" dirty="0">
              <a:solidFill>
                <a:srgbClr val="F2F2F2"/>
              </a:solidFill>
              <a:latin typeface="微软雅黑" panose="020B0503020204020204" pitchFamily="34" charset="-122"/>
            </a:endParaRPr>
          </a:p>
        </p:txBody>
      </p:sp>
      <p:sp>
        <p:nvSpPr>
          <p:cNvPr id="25" name="矩形 24">
            <a:extLst>
              <a:ext uri="{FF2B5EF4-FFF2-40B4-BE49-F238E27FC236}">
                <a16:creationId xmlns:a16="http://schemas.microsoft.com/office/drawing/2014/main" id="{C10D966C-9DD4-4144-A316-29077EB905B4}"/>
              </a:ext>
            </a:extLst>
          </p:cNvPr>
          <p:cNvSpPr/>
          <p:nvPr userDrawn="1"/>
        </p:nvSpPr>
        <p:spPr>
          <a:xfrm>
            <a:off x="1378908" y="-1612"/>
            <a:ext cx="167082" cy="87473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grpSp>
        <p:nvGrpSpPr>
          <p:cNvPr id="56" name="组合 55"/>
          <p:cNvGrpSpPr/>
          <p:nvPr userDrawn="1"/>
        </p:nvGrpSpPr>
        <p:grpSpPr>
          <a:xfrm>
            <a:off x="598941" y="6399999"/>
            <a:ext cx="2542613" cy="276499"/>
            <a:chOff x="598941" y="6399999"/>
            <a:chExt cx="2542613" cy="276499"/>
          </a:xfrm>
          <a:solidFill>
            <a:schemeClr val="bg1"/>
          </a:solidFill>
        </p:grpSpPr>
        <p:grpSp>
          <p:nvGrpSpPr>
            <p:cNvPr id="33" name="组合 32">
              <a:extLst>
                <a:ext uri="{FF2B5EF4-FFF2-40B4-BE49-F238E27FC236}">
                  <a16:creationId xmlns:a16="http://schemas.microsoft.com/office/drawing/2014/main" id="{2B6AF4F4-F405-428E-ACB6-6C287CCD9962}"/>
                </a:ext>
              </a:extLst>
            </p:cNvPr>
            <p:cNvGrpSpPr/>
            <p:nvPr/>
          </p:nvGrpSpPr>
          <p:grpSpPr>
            <a:xfrm>
              <a:off x="2055693" y="6402621"/>
              <a:ext cx="1085861" cy="270805"/>
              <a:chOff x="10340336" y="2247899"/>
              <a:chExt cx="2724438" cy="679451"/>
            </a:xfrm>
            <a:grpFill/>
          </p:grpSpPr>
          <p:sp>
            <p:nvSpPr>
              <p:cNvPr id="47" name="Freeform 5">
                <a:extLst>
                  <a:ext uri="{FF2B5EF4-FFF2-40B4-BE49-F238E27FC236}">
                    <a16:creationId xmlns:a16="http://schemas.microsoft.com/office/drawing/2014/main" id="{7EF8326A-A460-4F1F-A35E-22F6C0E02782}"/>
                  </a:ext>
                </a:extLst>
              </p:cNvPr>
              <p:cNvSpPr>
                <a:spLocks/>
              </p:cNvSpPr>
              <p:nvPr/>
            </p:nvSpPr>
            <p:spPr bwMode="auto">
              <a:xfrm>
                <a:off x="11868131" y="2285206"/>
                <a:ext cx="534988" cy="603250"/>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8" name="Freeform 6">
                <a:extLst>
                  <a:ext uri="{FF2B5EF4-FFF2-40B4-BE49-F238E27FC236}">
                    <a16:creationId xmlns:a16="http://schemas.microsoft.com/office/drawing/2014/main" id="{CC1FA68D-3307-481A-8E89-D3CB2E8693F4}"/>
                  </a:ext>
                </a:extLst>
              </p:cNvPr>
              <p:cNvSpPr>
                <a:spLocks/>
              </p:cNvSpPr>
              <p:nvPr/>
            </p:nvSpPr>
            <p:spPr bwMode="auto">
              <a:xfrm>
                <a:off x="12756799" y="2388393"/>
                <a:ext cx="307975" cy="463550"/>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49" name="组合 48">
                <a:extLst>
                  <a:ext uri="{FF2B5EF4-FFF2-40B4-BE49-F238E27FC236}">
                    <a16:creationId xmlns:a16="http://schemas.microsoft.com/office/drawing/2014/main" id="{C7A6E3E5-9A1F-4E06-9E71-F1D7E5C11C32}"/>
                  </a:ext>
                </a:extLst>
              </p:cNvPr>
              <p:cNvGrpSpPr/>
              <p:nvPr/>
            </p:nvGrpSpPr>
            <p:grpSpPr>
              <a:xfrm>
                <a:off x="10340336" y="2247899"/>
                <a:ext cx="547688" cy="679451"/>
                <a:chOff x="5548313" y="2084388"/>
                <a:chExt cx="547688" cy="679451"/>
              </a:xfrm>
              <a:grpFill/>
            </p:grpSpPr>
            <p:sp>
              <p:nvSpPr>
                <p:cNvPr id="54" name="Freeform 7">
                  <a:extLst>
                    <a:ext uri="{FF2B5EF4-FFF2-40B4-BE49-F238E27FC236}">
                      <a16:creationId xmlns:a16="http://schemas.microsoft.com/office/drawing/2014/main" id="{02368C72-9CA0-44B0-93EC-F396645A3423}"/>
                    </a:ext>
                  </a:extLst>
                </p:cNvPr>
                <p:cNvSpPr>
                  <a:spLocks/>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8">
                  <a:extLst>
                    <a:ext uri="{FF2B5EF4-FFF2-40B4-BE49-F238E27FC236}">
                      <a16:creationId xmlns:a16="http://schemas.microsoft.com/office/drawing/2014/main" id="{68AB8704-3F31-41E0-B209-31D0A83BAA2E}"/>
                    </a:ext>
                  </a:extLst>
                </p:cNvPr>
                <p:cNvSpPr>
                  <a:spLocks/>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0" name="组合 49">
                <a:extLst>
                  <a:ext uri="{FF2B5EF4-FFF2-40B4-BE49-F238E27FC236}">
                    <a16:creationId xmlns:a16="http://schemas.microsoft.com/office/drawing/2014/main" id="{B92E7EB9-3312-4310-B5FA-50F0FA6CFB99}"/>
                  </a:ext>
                </a:extLst>
              </p:cNvPr>
              <p:cNvGrpSpPr/>
              <p:nvPr/>
            </p:nvGrpSpPr>
            <p:grpSpPr>
              <a:xfrm>
                <a:off x="11192276" y="2400300"/>
                <a:ext cx="322175" cy="373063"/>
                <a:chOff x="3792874" y="3138488"/>
                <a:chExt cx="322175" cy="373063"/>
              </a:xfrm>
              <a:grpFill/>
            </p:grpSpPr>
            <p:sp>
              <p:nvSpPr>
                <p:cNvPr id="51" name="Freeform 15">
                  <a:extLst>
                    <a:ext uri="{FF2B5EF4-FFF2-40B4-BE49-F238E27FC236}">
                      <a16:creationId xmlns:a16="http://schemas.microsoft.com/office/drawing/2014/main" id="{4A24723D-38DD-4916-B1AF-76A903317407}"/>
                    </a:ext>
                  </a:extLst>
                </p:cNvPr>
                <p:cNvSpPr>
                  <a:spLocks/>
                </p:cNvSpPr>
                <p:nvPr/>
              </p:nvSpPr>
              <p:spPr bwMode="auto">
                <a:xfrm>
                  <a:off x="3792874" y="3235325"/>
                  <a:ext cx="112625"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16">
                  <a:extLst>
                    <a:ext uri="{FF2B5EF4-FFF2-40B4-BE49-F238E27FC236}">
                      <a16:creationId xmlns:a16="http://schemas.microsoft.com/office/drawing/2014/main" id="{FB4C6AFE-87EF-4FB7-829C-F7529116EE44}"/>
                    </a:ext>
                  </a:extLst>
                </p:cNvPr>
                <p:cNvSpPr>
                  <a:spLocks/>
                </p:cNvSpPr>
                <p:nvPr/>
              </p:nvSpPr>
              <p:spPr bwMode="auto">
                <a:xfrm>
                  <a:off x="3980111" y="3138488"/>
                  <a:ext cx="134938" cy="373063"/>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17">
                  <a:extLst>
                    <a:ext uri="{FF2B5EF4-FFF2-40B4-BE49-F238E27FC236}">
                      <a16:creationId xmlns:a16="http://schemas.microsoft.com/office/drawing/2014/main" id="{7BBE01C1-D3BA-489E-BE5E-C63059DA7AF9}"/>
                    </a:ext>
                  </a:extLst>
                </p:cNvPr>
                <p:cNvSpPr>
                  <a:spLocks/>
                </p:cNvSpPr>
                <p:nvPr/>
              </p:nvSpPr>
              <p:spPr bwMode="auto">
                <a:xfrm>
                  <a:off x="3872924" y="3138488"/>
                  <a:ext cx="75438" cy="79375"/>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34" name="组合 33">
              <a:extLst>
                <a:ext uri="{FF2B5EF4-FFF2-40B4-BE49-F238E27FC236}">
                  <a16:creationId xmlns:a16="http://schemas.microsoft.com/office/drawing/2014/main" id="{E582171C-E91E-4DDB-B720-D9EDE8C54B5C}"/>
                </a:ext>
              </a:extLst>
            </p:cNvPr>
            <p:cNvGrpSpPr/>
            <p:nvPr/>
          </p:nvGrpSpPr>
          <p:grpSpPr>
            <a:xfrm>
              <a:off x="598941" y="6399999"/>
              <a:ext cx="1102619" cy="276499"/>
              <a:chOff x="6738929" y="2270918"/>
              <a:chExt cx="2766486" cy="693738"/>
            </a:xfrm>
            <a:grpFill/>
          </p:grpSpPr>
          <p:grpSp>
            <p:nvGrpSpPr>
              <p:cNvPr id="35" name="组合 34">
                <a:extLst>
                  <a:ext uri="{FF2B5EF4-FFF2-40B4-BE49-F238E27FC236}">
                    <a16:creationId xmlns:a16="http://schemas.microsoft.com/office/drawing/2014/main" id="{4EB45816-40C4-4065-9181-C29D2BECD84E}"/>
                  </a:ext>
                </a:extLst>
              </p:cNvPr>
              <p:cNvGrpSpPr/>
              <p:nvPr/>
            </p:nvGrpSpPr>
            <p:grpSpPr>
              <a:xfrm>
                <a:off x="8180494" y="2355056"/>
                <a:ext cx="484188" cy="509588"/>
                <a:chOff x="6113463" y="3541713"/>
                <a:chExt cx="484188" cy="509588"/>
              </a:xfrm>
              <a:grpFill/>
            </p:grpSpPr>
            <p:sp>
              <p:nvSpPr>
                <p:cNvPr id="45" name="Freeform 9">
                  <a:extLst>
                    <a:ext uri="{FF2B5EF4-FFF2-40B4-BE49-F238E27FC236}">
                      <a16:creationId xmlns:a16="http://schemas.microsoft.com/office/drawing/2014/main" id="{70888479-5294-457A-8111-462CE4F104F2}"/>
                    </a:ext>
                  </a:extLst>
                </p:cNvPr>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10">
                  <a:extLst>
                    <a:ext uri="{FF2B5EF4-FFF2-40B4-BE49-F238E27FC236}">
                      <a16:creationId xmlns:a16="http://schemas.microsoft.com/office/drawing/2014/main" id="{3C581795-C09D-460E-9472-8181F266F0EF}"/>
                    </a:ext>
                  </a:extLst>
                </p:cNvPr>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6" name="组合 35">
                <a:extLst>
                  <a:ext uri="{FF2B5EF4-FFF2-40B4-BE49-F238E27FC236}">
                    <a16:creationId xmlns:a16="http://schemas.microsoft.com/office/drawing/2014/main" id="{C43281D5-D15F-4210-8FEF-5D0B83A54FD6}"/>
                  </a:ext>
                </a:extLst>
              </p:cNvPr>
              <p:cNvGrpSpPr/>
              <p:nvPr/>
            </p:nvGrpSpPr>
            <p:grpSpPr>
              <a:xfrm>
                <a:off x="6738929" y="2270918"/>
                <a:ext cx="549275" cy="693738"/>
                <a:chOff x="6108700" y="2066926"/>
                <a:chExt cx="549275" cy="693738"/>
              </a:xfrm>
              <a:grpFill/>
            </p:grpSpPr>
            <p:sp>
              <p:nvSpPr>
                <p:cNvPr id="43" name="Freeform 13">
                  <a:extLst>
                    <a:ext uri="{FF2B5EF4-FFF2-40B4-BE49-F238E27FC236}">
                      <a16:creationId xmlns:a16="http://schemas.microsoft.com/office/drawing/2014/main" id="{0965091B-D712-42AC-844D-24578409DB9A}"/>
                    </a:ext>
                  </a:extLst>
                </p:cNvPr>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14">
                  <a:extLst>
                    <a:ext uri="{FF2B5EF4-FFF2-40B4-BE49-F238E27FC236}">
                      <a16:creationId xmlns:a16="http://schemas.microsoft.com/office/drawing/2014/main" id="{EDF1A89C-87D3-4066-B020-1AF4B9A41344}"/>
                    </a:ext>
                  </a:extLst>
                </p:cNvPr>
                <p:cNvSpPr>
                  <a:spLocks/>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7" name="组合 36">
                <a:extLst>
                  <a:ext uri="{FF2B5EF4-FFF2-40B4-BE49-F238E27FC236}">
                    <a16:creationId xmlns:a16="http://schemas.microsoft.com/office/drawing/2014/main" id="{CD1C2EA2-DECB-4C4E-997D-8417E76BE944}"/>
                  </a:ext>
                </a:extLst>
              </p:cNvPr>
              <p:cNvGrpSpPr/>
              <p:nvPr/>
            </p:nvGrpSpPr>
            <p:grpSpPr>
              <a:xfrm>
                <a:off x="7532962" y="2451100"/>
                <a:ext cx="368300" cy="317500"/>
                <a:chOff x="6186488" y="2930526"/>
                <a:chExt cx="368300" cy="317500"/>
              </a:xfrm>
              <a:grpFill/>
            </p:grpSpPr>
            <p:sp>
              <p:nvSpPr>
                <p:cNvPr id="40" name="Freeform 18">
                  <a:extLst>
                    <a:ext uri="{FF2B5EF4-FFF2-40B4-BE49-F238E27FC236}">
                      <a16:creationId xmlns:a16="http://schemas.microsoft.com/office/drawing/2014/main" id="{58E0037C-7932-4788-ADA9-47256329EEB7}"/>
                    </a:ext>
                  </a:extLst>
                </p:cNvPr>
                <p:cNvSpPr>
                  <a:spLocks/>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19">
                  <a:extLst>
                    <a:ext uri="{FF2B5EF4-FFF2-40B4-BE49-F238E27FC236}">
                      <a16:creationId xmlns:a16="http://schemas.microsoft.com/office/drawing/2014/main" id="{B78F413E-1D51-491F-A6EC-02810949F837}"/>
                    </a:ext>
                  </a:extLst>
                </p:cNvPr>
                <p:cNvSpPr>
                  <a:spLocks/>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20">
                  <a:extLst>
                    <a:ext uri="{FF2B5EF4-FFF2-40B4-BE49-F238E27FC236}">
                      <a16:creationId xmlns:a16="http://schemas.microsoft.com/office/drawing/2014/main" id="{28D425C4-CE02-4413-BBE1-2E9FA0CC0E90}"/>
                    </a:ext>
                  </a:extLst>
                </p:cNvPr>
                <p:cNvSpPr>
                  <a:spLocks/>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8" name="Freeform 11">
                <a:extLst>
                  <a:ext uri="{FF2B5EF4-FFF2-40B4-BE49-F238E27FC236}">
                    <a16:creationId xmlns:a16="http://schemas.microsoft.com/office/drawing/2014/main" id="{9E7CBDC3-9BA0-4307-8967-3267E5966ED9}"/>
                  </a:ext>
                </a:extLst>
              </p:cNvPr>
              <p:cNvSpPr>
                <a:spLocks noEditPoints="1"/>
              </p:cNvSpPr>
              <p:nvPr/>
            </p:nvSpPr>
            <p:spPr bwMode="auto">
              <a:xfrm>
                <a:off x="9065451" y="2270918"/>
                <a:ext cx="439964" cy="615950"/>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9" name="Freeform 12">
                <a:extLst>
                  <a:ext uri="{FF2B5EF4-FFF2-40B4-BE49-F238E27FC236}">
                    <a16:creationId xmlns:a16="http://schemas.microsoft.com/office/drawing/2014/main" id="{D88D9717-3185-4A77-8E18-2A8659D441F7}"/>
                  </a:ext>
                </a:extLst>
              </p:cNvPr>
              <p:cNvSpPr>
                <a:spLocks/>
              </p:cNvSpPr>
              <p:nvPr/>
            </p:nvSpPr>
            <p:spPr bwMode="auto">
              <a:xfrm>
                <a:off x="8878184" y="2293480"/>
                <a:ext cx="236904" cy="593388"/>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pic>
        <p:nvPicPr>
          <p:cNvPr id="57" name="图片 56"/>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837818" y="347339"/>
            <a:ext cx="1969223" cy="432990"/>
          </a:xfrm>
          <a:prstGeom prst="rect">
            <a:avLst/>
          </a:prstGeom>
        </p:spPr>
      </p:pic>
      <p:cxnSp>
        <p:nvCxnSpPr>
          <p:cNvPr id="7" name="直接连接符 6"/>
          <p:cNvCxnSpPr/>
          <p:nvPr userDrawn="1"/>
        </p:nvCxnSpPr>
        <p:spPr>
          <a:xfrm>
            <a:off x="1366474" y="-17822"/>
            <a:ext cx="0" cy="107941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userDrawn="1"/>
        </p:nvCxnSpPr>
        <p:spPr>
          <a:xfrm>
            <a:off x="11155416" y="6119786"/>
            <a:ext cx="0" cy="76063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90625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目录样式2-2">
    <p:spTree>
      <p:nvGrpSpPr>
        <p:cNvPr id="1" name=""/>
        <p:cNvGrpSpPr/>
        <p:nvPr/>
      </p:nvGrpSpPr>
      <p:grpSpPr>
        <a:xfrm>
          <a:off x="0" y="0"/>
          <a:ext cx="0" cy="0"/>
          <a:chOff x="0" y="0"/>
          <a:chExt cx="0" cy="0"/>
        </a:xfrm>
      </p:grpSpPr>
      <p:sp>
        <p:nvSpPr>
          <p:cNvPr id="6" name="PA-矩形 7">
            <a:extLst>
              <a:ext uri="{FF2B5EF4-FFF2-40B4-BE49-F238E27FC236}">
                <a16:creationId xmlns:a16="http://schemas.microsoft.com/office/drawing/2014/main" id="{EEC7E5F7-20FD-444B-9E6C-FF353F66717A}"/>
              </a:ext>
            </a:extLst>
          </p:cNvPr>
          <p:cNvSpPr/>
          <p:nvPr userDrawn="1">
            <p:custDataLst>
              <p:tags r:id="rId1"/>
            </p:custData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PA-矩形 7">
            <a:extLst>
              <a:ext uri="{FF2B5EF4-FFF2-40B4-BE49-F238E27FC236}">
                <a16:creationId xmlns:a16="http://schemas.microsoft.com/office/drawing/2014/main" id="{59644A98-44CE-4FDE-8172-3327AAE72C45}"/>
              </a:ext>
            </a:extLst>
          </p:cNvPr>
          <p:cNvSpPr/>
          <p:nvPr userDrawn="1">
            <p:custDataLst>
              <p:tags r:id="rId2"/>
            </p:custDataLst>
          </p:nvPr>
        </p:nvSpPr>
        <p:spPr>
          <a:xfrm>
            <a:off x="0" y="0"/>
            <a:ext cx="12192000" cy="6858000"/>
          </a:xfrm>
          <a:prstGeom prst="rect">
            <a:avLst/>
          </a:prstGeom>
          <a:gradFill flip="none" rotWithShape="1">
            <a:gsLst>
              <a:gs pos="0">
                <a:schemeClr val="accent1">
                  <a:alpha val="0"/>
                </a:schemeClr>
              </a:gs>
              <a:gs pos="52200">
                <a:schemeClr val="accent1"/>
              </a:gs>
              <a:gs pos="100000">
                <a:schemeClr val="accent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4" name="直接连接符 3">
            <a:extLst>
              <a:ext uri="{FF2B5EF4-FFF2-40B4-BE49-F238E27FC236}">
                <a16:creationId xmlns:a16="http://schemas.microsoft.com/office/drawing/2014/main" id="{BC809FD0-A9F1-4139-8386-4A9BEBA1CE80}"/>
              </a:ext>
            </a:extLst>
          </p:cNvPr>
          <p:cNvCxnSpPr/>
          <p:nvPr userDrawn="1"/>
        </p:nvCxnSpPr>
        <p:spPr>
          <a:xfrm>
            <a:off x="5723340" y="1294827"/>
            <a:ext cx="745319"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直接连接符 4">
            <a:extLst>
              <a:ext uri="{FF2B5EF4-FFF2-40B4-BE49-F238E27FC236}">
                <a16:creationId xmlns:a16="http://schemas.microsoft.com/office/drawing/2014/main" id="{8D352C72-A8BD-49E0-9C6C-2C7B147AF3AE}"/>
              </a:ext>
            </a:extLst>
          </p:cNvPr>
          <p:cNvCxnSpPr/>
          <p:nvPr userDrawn="1"/>
        </p:nvCxnSpPr>
        <p:spPr>
          <a:xfrm>
            <a:off x="5723340" y="5613415"/>
            <a:ext cx="745319"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13" name="图片 12"/>
          <p:cNvPicPr>
            <a:picLocks noChangeAspect="1"/>
          </p:cNvPicPr>
          <p:nvPr userDrawn="1"/>
        </p:nvPicPr>
        <p:blipFill rotWithShape="1">
          <a:blip r:embed="rId4" cstate="print">
            <a:extLst>
              <a:ext uri="{28A0092B-C50C-407E-A947-70E740481C1C}">
                <a14:useLocalDpi xmlns:a14="http://schemas.microsoft.com/office/drawing/2010/main"/>
              </a:ext>
            </a:extLst>
          </a:blip>
          <a:srcRect l="49471"/>
          <a:stretch/>
        </p:blipFill>
        <p:spPr>
          <a:xfrm>
            <a:off x="-34506" y="163259"/>
            <a:ext cx="3298317" cy="6531481"/>
          </a:xfrm>
          <a:prstGeom prst="rect">
            <a:avLst/>
          </a:prstGeom>
        </p:spPr>
      </p:pic>
      <p:pic>
        <p:nvPicPr>
          <p:cNvPr id="14" name="图片 13"/>
          <p:cNvPicPr>
            <a:picLocks noChangeAspect="1"/>
          </p:cNvPicPr>
          <p:nvPr userDrawn="1"/>
        </p:nvPicPr>
        <p:blipFill rotWithShape="1">
          <a:blip r:embed="rId4" cstate="print">
            <a:extLst>
              <a:ext uri="{28A0092B-C50C-407E-A947-70E740481C1C}">
                <a14:useLocalDpi xmlns:a14="http://schemas.microsoft.com/office/drawing/2010/main"/>
              </a:ext>
            </a:extLst>
          </a:blip>
          <a:srcRect r="49912"/>
          <a:stretch/>
        </p:blipFill>
        <p:spPr>
          <a:xfrm>
            <a:off x="8928190" y="163258"/>
            <a:ext cx="3269562" cy="6531481"/>
          </a:xfrm>
          <a:prstGeom prst="rect">
            <a:avLst/>
          </a:prstGeom>
        </p:spPr>
      </p:pic>
    </p:spTree>
    <p:extLst>
      <p:ext uri="{BB962C8B-B14F-4D97-AF65-F5344CB8AC3E}">
        <p14:creationId xmlns:p14="http://schemas.microsoft.com/office/powerpoint/2010/main" val="4938278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307D9317-7C4B-477D-9FCD-CD5482370328}" type="datetimeFigureOut">
              <a:rPr lang="zh-CN" altLang="en-US"/>
              <a:pPr>
                <a:defRPr/>
              </a:pPr>
              <a:t>2022/11/17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defRPr>
            </a:lvl1pPr>
          </a:lstStyle>
          <a:p>
            <a:pPr>
              <a:defRPr/>
            </a:pPr>
            <a:fld id="{EC0B3BC9-7090-482A-AB63-1945A9C9F1E4}" type="slidenum">
              <a:rPr lang="zh-CN" altLang="en-US"/>
              <a:pPr>
                <a:defRPr/>
              </a:pPr>
              <a:t>‹#›</a:t>
            </a:fld>
            <a:endParaRPr lang="zh-CN" altLang="en-US"/>
          </a:p>
        </p:txBody>
      </p:sp>
    </p:spTree>
    <p:extLst>
      <p:ext uri="{BB962C8B-B14F-4D97-AF65-F5344CB8AC3E}">
        <p14:creationId xmlns:p14="http://schemas.microsoft.com/office/powerpoint/2010/main" val="3470942716"/>
      </p:ext>
    </p:extLst>
  </p:cSld>
  <p:clrMap bg1="lt1" tx1="dk1" bg2="lt2" tx2="dk2" accent1="accent1" accent2="accent2" accent3="accent3" accent4="accent4" accent5="accent5" accent6="accent6" hlink="hlink" folHlink="folHlink"/>
  <p:sldLayoutIdLst>
    <p:sldLayoutId id="2147483681" r:id="rId1"/>
    <p:sldLayoutId id="2147483693" r:id="rId2"/>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2pPr>
      <a:lvl3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3pPr>
      <a:lvl4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4pPr>
      <a:lvl5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307D9317-7C4B-477D-9FCD-CD5482370328}" type="datetimeFigureOut">
              <a:rPr lang="zh-CN" altLang="en-US"/>
              <a:pPr>
                <a:defRPr/>
              </a:pPr>
              <a:t>2022/11/17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defRPr>
            </a:lvl1pPr>
          </a:lstStyle>
          <a:p>
            <a:pPr>
              <a:defRPr/>
            </a:pPr>
            <a:fld id="{EC0B3BC9-7090-482A-AB63-1945A9C9F1E4}" type="slidenum">
              <a:rPr lang="zh-CN" altLang="en-US"/>
              <a:pPr>
                <a:defRPr/>
              </a:pPr>
              <a:t>‹#›</a:t>
            </a:fld>
            <a:endParaRPr lang="zh-CN" altLang="en-US"/>
          </a:p>
        </p:txBody>
      </p:sp>
    </p:spTree>
    <p:extLst>
      <p:ext uri="{BB962C8B-B14F-4D97-AF65-F5344CB8AC3E}">
        <p14:creationId xmlns:p14="http://schemas.microsoft.com/office/powerpoint/2010/main" val="1034640103"/>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2pPr>
      <a:lvl3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3pPr>
      <a:lvl4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4pPr>
      <a:lvl5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hyperlink" Target="http://www.yihubg.com/rule-details/f9768730-aa28-4e0c-a920-c80ee4820c53"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4.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NUL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NULL"/><Relationship Id="rId1" Type="http://schemas.openxmlformats.org/officeDocument/2006/relationships/slideLayout" Target="../slideLayouts/slideLayout4.xml"/><Relationship Id="rId5" Type="http://schemas.openxmlformats.org/officeDocument/2006/relationships/image" Target="../media/image22.png"/><Relationship Id="rId4" Type="http://schemas.openxmlformats.org/officeDocument/2006/relationships/image" Target="NUL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NULL"/><Relationship Id="rId1" Type="http://schemas.openxmlformats.org/officeDocument/2006/relationships/slideLayout" Target="../slideLayouts/slideLayout4.xml"/><Relationship Id="rId4" Type="http://schemas.openxmlformats.org/officeDocument/2006/relationships/image" Target="NUL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NUL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3.tmp"/><Relationship Id="rId2" Type="http://schemas.openxmlformats.org/officeDocument/2006/relationships/image" Target="NUL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直接连接符 12">
            <a:extLst>
              <a:ext uri="{FF2B5EF4-FFF2-40B4-BE49-F238E27FC236}">
                <a16:creationId xmlns:a16="http://schemas.microsoft.com/office/drawing/2014/main" id="{4AB33B51-F766-4E52-A432-713A7BA5782E}"/>
              </a:ext>
            </a:extLst>
          </p:cNvPr>
          <p:cNvCxnSpPr>
            <a:cxnSpLocks/>
          </p:cNvCxnSpPr>
          <p:nvPr/>
        </p:nvCxnSpPr>
        <p:spPr>
          <a:xfrm flipH="1">
            <a:off x="660400" y="4042946"/>
            <a:ext cx="7287114" cy="0"/>
          </a:xfrm>
          <a:prstGeom prst="line">
            <a:avLst/>
          </a:prstGeom>
          <a:ln w="9525" cmpd="sng">
            <a:gradFill>
              <a:gsLst>
                <a:gs pos="11000">
                  <a:schemeClr val="accent1">
                    <a:lumMod val="5000"/>
                    <a:lumOff val="95000"/>
                    <a:alpha val="0"/>
                  </a:schemeClr>
                </a:gs>
                <a:gs pos="100000">
                  <a:schemeClr val="bg1">
                    <a:alpha val="81000"/>
                  </a:schemeClr>
                </a:gs>
              </a:gsLst>
              <a:lin ang="0" scaled="0"/>
            </a:gradFill>
            <a:prstDash val="solid"/>
          </a:ln>
        </p:spPr>
        <p:style>
          <a:lnRef idx="1">
            <a:schemeClr val="accent1"/>
          </a:lnRef>
          <a:fillRef idx="0">
            <a:schemeClr val="accent1"/>
          </a:fillRef>
          <a:effectRef idx="0">
            <a:schemeClr val="accent1"/>
          </a:effectRef>
          <a:fontRef idx="minor">
            <a:schemeClr val="tx1"/>
          </a:fontRef>
        </p:style>
      </p:cxnSp>
      <p:sp>
        <p:nvSpPr>
          <p:cNvPr id="18" name="user-avatar-profile_70039">
            <a:extLst>
              <a:ext uri="{FF2B5EF4-FFF2-40B4-BE49-F238E27FC236}">
                <a16:creationId xmlns:a16="http://schemas.microsoft.com/office/drawing/2014/main" id="{1EA20FEF-4221-46B5-8983-6249249C5BC1}"/>
              </a:ext>
            </a:extLst>
          </p:cNvPr>
          <p:cNvSpPr>
            <a:spLocks noChangeAspect="1"/>
          </p:cNvSpPr>
          <p:nvPr/>
        </p:nvSpPr>
        <p:spPr bwMode="auto">
          <a:xfrm>
            <a:off x="501374" y="4640752"/>
            <a:ext cx="324453" cy="324000"/>
          </a:xfrm>
          <a:custGeom>
            <a:avLst/>
            <a:gdLst>
              <a:gd name="connsiteX0" fmla="*/ 203130 w 605451"/>
              <a:gd name="connsiteY0" fmla="*/ 345841 h 604605"/>
              <a:gd name="connsiteX1" fmla="*/ 302807 w 605451"/>
              <a:gd name="connsiteY1" fmla="*/ 396386 h 604605"/>
              <a:gd name="connsiteX2" fmla="*/ 402301 w 605451"/>
              <a:gd name="connsiteY2" fmla="*/ 345933 h 604605"/>
              <a:gd name="connsiteX3" fmla="*/ 450630 w 605451"/>
              <a:gd name="connsiteY3" fmla="*/ 394101 h 604605"/>
              <a:gd name="connsiteX4" fmla="*/ 469119 w 605451"/>
              <a:gd name="connsiteY4" fmla="*/ 433038 h 604605"/>
              <a:gd name="connsiteX5" fmla="*/ 302807 w 605451"/>
              <a:gd name="connsiteY5" fmla="*/ 513928 h 604605"/>
              <a:gd name="connsiteX6" fmla="*/ 136403 w 605451"/>
              <a:gd name="connsiteY6" fmla="*/ 432947 h 604605"/>
              <a:gd name="connsiteX7" fmla="*/ 154893 w 605451"/>
              <a:gd name="connsiteY7" fmla="*/ 394101 h 604605"/>
              <a:gd name="connsiteX8" fmla="*/ 203130 w 605451"/>
              <a:gd name="connsiteY8" fmla="*/ 345841 h 604605"/>
              <a:gd name="connsiteX9" fmla="*/ 302771 w 605451"/>
              <a:gd name="connsiteY9" fmla="*/ 170278 h 604605"/>
              <a:gd name="connsiteX10" fmla="*/ 240548 w 605451"/>
              <a:gd name="connsiteY10" fmla="*/ 248130 h 604605"/>
              <a:gd name="connsiteX11" fmla="*/ 302771 w 605451"/>
              <a:gd name="connsiteY11" fmla="*/ 325798 h 604605"/>
              <a:gd name="connsiteX12" fmla="*/ 364903 w 605451"/>
              <a:gd name="connsiteY12" fmla="*/ 248130 h 604605"/>
              <a:gd name="connsiteX13" fmla="*/ 302771 w 605451"/>
              <a:gd name="connsiteY13" fmla="*/ 170278 h 604605"/>
              <a:gd name="connsiteX14" fmla="*/ 302771 w 605451"/>
              <a:gd name="connsiteY14" fmla="*/ 129982 h 604605"/>
              <a:gd name="connsiteX15" fmla="*/ 405257 w 605451"/>
              <a:gd name="connsiteY15" fmla="*/ 248130 h 604605"/>
              <a:gd name="connsiteX16" fmla="*/ 302771 w 605451"/>
              <a:gd name="connsiteY16" fmla="*/ 366094 h 604605"/>
              <a:gd name="connsiteX17" fmla="*/ 200194 w 605451"/>
              <a:gd name="connsiteY17" fmla="*/ 248130 h 604605"/>
              <a:gd name="connsiteX18" fmla="*/ 302771 w 605451"/>
              <a:gd name="connsiteY18" fmla="*/ 129982 h 604605"/>
              <a:gd name="connsiteX19" fmla="*/ 302771 w 605451"/>
              <a:gd name="connsiteY19" fmla="*/ 60415 h 604605"/>
              <a:gd name="connsiteX20" fmla="*/ 60591 w 605451"/>
              <a:gd name="connsiteY20" fmla="*/ 302348 h 604605"/>
              <a:gd name="connsiteX21" fmla="*/ 302771 w 605451"/>
              <a:gd name="connsiteY21" fmla="*/ 544190 h 604605"/>
              <a:gd name="connsiteX22" fmla="*/ 544952 w 605451"/>
              <a:gd name="connsiteY22" fmla="*/ 302348 h 604605"/>
              <a:gd name="connsiteX23" fmla="*/ 302771 w 605451"/>
              <a:gd name="connsiteY23" fmla="*/ 60415 h 604605"/>
              <a:gd name="connsiteX24" fmla="*/ 302771 w 605451"/>
              <a:gd name="connsiteY24" fmla="*/ 0 h 604605"/>
              <a:gd name="connsiteX25" fmla="*/ 605451 w 605451"/>
              <a:gd name="connsiteY25" fmla="*/ 302348 h 604605"/>
              <a:gd name="connsiteX26" fmla="*/ 302771 w 605451"/>
              <a:gd name="connsiteY26" fmla="*/ 604605 h 604605"/>
              <a:gd name="connsiteX27" fmla="*/ 0 w 605451"/>
              <a:gd name="connsiteY27" fmla="*/ 302348 h 604605"/>
              <a:gd name="connsiteX28" fmla="*/ 302771 w 605451"/>
              <a:gd name="connsiteY28" fmla="*/ 0 h 604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05451" h="604605">
                <a:moveTo>
                  <a:pt x="203130" y="345841"/>
                </a:moveTo>
                <a:cubicBezTo>
                  <a:pt x="227568" y="376735"/>
                  <a:pt x="263082" y="396386"/>
                  <a:pt x="302807" y="396386"/>
                </a:cubicBezTo>
                <a:cubicBezTo>
                  <a:pt x="342440" y="396386"/>
                  <a:pt x="378046" y="376735"/>
                  <a:pt x="402301" y="345933"/>
                </a:cubicBezTo>
                <a:cubicBezTo>
                  <a:pt x="423079" y="355895"/>
                  <a:pt x="440378" y="372530"/>
                  <a:pt x="450630" y="394101"/>
                </a:cubicBezTo>
                <a:lnTo>
                  <a:pt x="469119" y="433038"/>
                </a:lnTo>
                <a:cubicBezTo>
                  <a:pt x="430310" y="482212"/>
                  <a:pt x="370174" y="513928"/>
                  <a:pt x="302807" y="513928"/>
                </a:cubicBezTo>
                <a:cubicBezTo>
                  <a:pt x="235257" y="513928"/>
                  <a:pt x="175212" y="482212"/>
                  <a:pt x="136403" y="432947"/>
                </a:cubicBezTo>
                <a:lnTo>
                  <a:pt x="154893" y="394101"/>
                </a:lnTo>
                <a:cubicBezTo>
                  <a:pt x="165144" y="372530"/>
                  <a:pt x="182443" y="355804"/>
                  <a:pt x="203130" y="345841"/>
                </a:cubicBezTo>
                <a:close/>
                <a:moveTo>
                  <a:pt x="302771" y="170278"/>
                </a:moveTo>
                <a:cubicBezTo>
                  <a:pt x="268457" y="170278"/>
                  <a:pt x="240548" y="205184"/>
                  <a:pt x="240548" y="248130"/>
                </a:cubicBezTo>
                <a:cubicBezTo>
                  <a:pt x="240548" y="290984"/>
                  <a:pt x="268457" y="325798"/>
                  <a:pt x="302771" y="325798"/>
                </a:cubicBezTo>
                <a:cubicBezTo>
                  <a:pt x="336994" y="325798"/>
                  <a:pt x="364903" y="290984"/>
                  <a:pt x="364903" y="248130"/>
                </a:cubicBezTo>
                <a:cubicBezTo>
                  <a:pt x="364903" y="205184"/>
                  <a:pt x="336994" y="170278"/>
                  <a:pt x="302771" y="170278"/>
                </a:cubicBezTo>
                <a:close/>
                <a:moveTo>
                  <a:pt x="302771" y="129982"/>
                </a:moveTo>
                <a:cubicBezTo>
                  <a:pt x="359230" y="129982"/>
                  <a:pt x="405257" y="182980"/>
                  <a:pt x="405257" y="248130"/>
                </a:cubicBezTo>
                <a:cubicBezTo>
                  <a:pt x="405257" y="313188"/>
                  <a:pt x="359230" y="366094"/>
                  <a:pt x="302771" y="366094"/>
                </a:cubicBezTo>
                <a:cubicBezTo>
                  <a:pt x="246221" y="366094"/>
                  <a:pt x="200194" y="313188"/>
                  <a:pt x="200194" y="248130"/>
                </a:cubicBezTo>
                <a:cubicBezTo>
                  <a:pt x="200194" y="182980"/>
                  <a:pt x="246221" y="129982"/>
                  <a:pt x="302771" y="129982"/>
                </a:cubicBezTo>
                <a:close/>
                <a:moveTo>
                  <a:pt x="302771" y="60415"/>
                </a:moveTo>
                <a:cubicBezTo>
                  <a:pt x="169142" y="60415"/>
                  <a:pt x="60591" y="168997"/>
                  <a:pt x="60591" y="302348"/>
                </a:cubicBezTo>
                <a:cubicBezTo>
                  <a:pt x="60591" y="435700"/>
                  <a:pt x="169142" y="544190"/>
                  <a:pt x="302771" y="544190"/>
                </a:cubicBezTo>
                <a:cubicBezTo>
                  <a:pt x="436309" y="544190"/>
                  <a:pt x="544952" y="435700"/>
                  <a:pt x="544952" y="302348"/>
                </a:cubicBezTo>
                <a:cubicBezTo>
                  <a:pt x="544952" y="168997"/>
                  <a:pt x="436309" y="60415"/>
                  <a:pt x="302771" y="60415"/>
                </a:cubicBezTo>
                <a:close/>
                <a:moveTo>
                  <a:pt x="302771" y="0"/>
                </a:moveTo>
                <a:cubicBezTo>
                  <a:pt x="469717" y="0"/>
                  <a:pt x="605451" y="135636"/>
                  <a:pt x="605451" y="302348"/>
                </a:cubicBezTo>
                <a:cubicBezTo>
                  <a:pt x="605451" y="468969"/>
                  <a:pt x="469717" y="604605"/>
                  <a:pt x="302771" y="604605"/>
                </a:cubicBezTo>
                <a:cubicBezTo>
                  <a:pt x="135826" y="604605"/>
                  <a:pt x="0" y="468969"/>
                  <a:pt x="0" y="302348"/>
                </a:cubicBezTo>
                <a:cubicBezTo>
                  <a:pt x="0" y="135636"/>
                  <a:pt x="135826" y="0"/>
                  <a:pt x="302771" y="0"/>
                </a:cubicBezTo>
                <a:close/>
              </a:path>
            </a:pathLst>
          </a:custGeom>
          <a:solidFill>
            <a:schemeClr val="bg1"/>
          </a:solidFill>
          <a:ln>
            <a:noFill/>
          </a:ln>
        </p:spPr>
      </p:sp>
      <p:sp>
        <p:nvSpPr>
          <p:cNvPr id="21" name="文本框 20">
            <a:extLst>
              <a:ext uri="{FF2B5EF4-FFF2-40B4-BE49-F238E27FC236}">
                <a16:creationId xmlns:a16="http://schemas.microsoft.com/office/drawing/2014/main" id="{FE6BB7A1-C915-4625-AF26-BA1B1509A163}"/>
              </a:ext>
            </a:extLst>
          </p:cNvPr>
          <p:cNvSpPr txBox="1"/>
          <p:nvPr/>
        </p:nvSpPr>
        <p:spPr>
          <a:xfrm>
            <a:off x="990460" y="4650627"/>
            <a:ext cx="5736343" cy="304250"/>
          </a:xfrm>
          <a:prstGeom prst="rect">
            <a:avLst/>
          </a:prstGeom>
          <a:noFill/>
        </p:spPr>
        <p:txBody>
          <a:bodyPr wrap="square" lIns="0" tIns="0" rIns="0" bIns="0" rtlCol="0">
            <a:spAutoFit/>
          </a:bodyPr>
          <a:lstStyle/>
          <a:p>
            <a:pPr eaLnBrk="0" fontAlgn="base" hangingPunct="0">
              <a:lnSpc>
                <a:spcPct val="120000"/>
              </a:lnSpc>
              <a:spcBef>
                <a:spcPct val="0"/>
              </a:spcBef>
              <a:spcAft>
                <a:spcPct val="0"/>
              </a:spcAft>
            </a:pPr>
            <a:r>
              <a:rPr lang="zh-CN" altLang="en-US" spc="300" dirty="0">
                <a:solidFill>
                  <a:prstClr val="white">
                    <a:alpha val="90000"/>
                  </a:prstClr>
                </a:solidFill>
                <a:latin typeface="微软雅黑"/>
                <a:ea typeface="微软雅黑" panose="020B0503020204020204" pitchFamily="34" charset="-122"/>
              </a:rPr>
              <a:t>组员：罗熙 黄昱欣 郑子帆 李文博 </a:t>
            </a:r>
            <a:r>
              <a:rPr lang="zh-CN" altLang="en-US" spc="300" dirty="0">
                <a:solidFill>
                  <a:prstClr val="white">
                    <a:alpha val="90000"/>
                  </a:prstClr>
                </a:solidFill>
                <a:ea typeface="微软雅黑" panose="020B0503020204020204" pitchFamily="34" charset="-122"/>
              </a:rPr>
              <a:t>张远方 </a:t>
            </a:r>
            <a:endParaRPr kumimoji="0" lang="zh-CN" altLang="en-US" sz="1800" b="0" i="0" u="none" strike="noStrike" kern="1200" cap="none" spc="300" normalizeH="0" baseline="0" noProof="0" dirty="0">
              <a:ln>
                <a:noFill/>
              </a:ln>
              <a:solidFill>
                <a:prstClr val="white">
                  <a:alpha val="90000"/>
                </a:prstClr>
              </a:solidFill>
              <a:effectLst/>
              <a:uLnTx/>
              <a:uFillTx/>
              <a:latin typeface="微软雅黑"/>
              <a:ea typeface="微软雅黑" panose="020B0503020204020204" pitchFamily="34" charset="-122"/>
              <a:cs typeface="+mn-cs"/>
            </a:endParaRPr>
          </a:p>
        </p:txBody>
      </p:sp>
      <p:sp>
        <p:nvSpPr>
          <p:cNvPr id="2" name="文本框 1">
            <a:extLst>
              <a:ext uri="{FF2B5EF4-FFF2-40B4-BE49-F238E27FC236}">
                <a16:creationId xmlns:a16="http://schemas.microsoft.com/office/drawing/2014/main" id="{FF50D9A7-645A-4702-8466-E803A141FBB5}"/>
              </a:ext>
            </a:extLst>
          </p:cNvPr>
          <p:cNvSpPr txBox="1"/>
          <p:nvPr/>
        </p:nvSpPr>
        <p:spPr>
          <a:xfrm>
            <a:off x="501374" y="1747652"/>
            <a:ext cx="9009329" cy="2893100"/>
          </a:xfrm>
          <a:prstGeom prst="rect">
            <a:avLst/>
          </a:prstGeom>
          <a:noFill/>
        </p:spPr>
        <p:txBody>
          <a:bodyPr wrap="square" rtlCol="0">
            <a:spAutoFit/>
          </a:bodyPr>
          <a:lstStyle/>
          <a:p>
            <a:r>
              <a:rPr lang="en-US" altLang="zh-CN" sz="4400" b="1" i="0" dirty="0">
                <a:solidFill>
                  <a:schemeClr val="bg1">
                    <a:lumMod val="95000"/>
                  </a:schemeClr>
                </a:solidFill>
                <a:effectLst/>
                <a:latin typeface="PingFang SC"/>
              </a:rPr>
              <a:t>SIMPLIFIED ACTION DECODER FOR DEEP MULTI-AGENT REINFORCEMENT LEARNING </a:t>
            </a:r>
          </a:p>
          <a:p>
            <a:endParaRPr lang="zh-CN" altLang="en-US" sz="5000" dirty="0">
              <a:solidFill>
                <a:schemeClr val="bg1">
                  <a:lumMod val="95000"/>
                </a:schemeClr>
              </a:solidFill>
            </a:endParaRPr>
          </a:p>
        </p:txBody>
      </p:sp>
    </p:spTree>
    <p:extLst>
      <p:ext uri="{BB962C8B-B14F-4D97-AF65-F5344CB8AC3E}">
        <p14:creationId xmlns:p14="http://schemas.microsoft.com/office/powerpoint/2010/main" val="30106826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en-US" altLang="zh-CN" dirty="0"/>
              <a:t>HANABI</a:t>
            </a:r>
            <a:endParaRPr lang="zh-CN" altLang="en-US" dirty="0"/>
          </a:p>
        </p:txBody>
      </p:sp>
      <p:sp>
        <p:nvSpPr>
          <p:cNvPr id="7" name="文本框 6">
            <a:extLst>
              <a:ext uri="{FF2B5EF4-FFF2-40B4-BE49-F238E27FC236}">
                <a16:creationId xmlns:a16="http://schemas.microsoft.com/office/drawing/2014/main" id="{B257920B-C2A6-4837-A8BC-1C864D145BEF}"/>
              </a:ext>
            </a:extLst>
          </p:cNvPr>
          <p:cNvSpPr txBox="1"/>
          <p:nvPr/>
        </p:nvSpPr>
        <p:spPr>
          <a:xfrm>
            <a:off x="715095" y="3559139"/>
            <a:ext cx="10416246" cy="230832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FandolSong-Regular-Identity-H"/>
                <a:ea typeface="微软雅黑"/>
                <a:cs typeface="+mn-cs"/>
              </a:rPr>
              <a:t>        </a:t>
            </a:r>
            <a:r>
              <a:rPr kumimoji="0" lang="zh-CN" altLang="en-US" sz="1800" b="0" i="0" u="none" strike="noStrike" kern="1200" cap="none" spc="0" normalizeH="0" baseline="0" noProof="0" dirty="0">
                <a:ln>
                  <a:noFill/>
                </a:ln>
                <a:solidFill>
                  <a:prstClr val="black"/>
                </a:solidFill>
                <a:effectLst/>
                <a:uLnTx/>
                <a:uFillTx/>
                <a:latin typeface="FandolSong-Regular-Identity-H"/>
                <a:ea typeface="微软雅黑"/>
                <a:cs typeface="+mn-cs"/>
              </a:rPr>
              <a:t>游戏人数：</a:t>
            </a:r>
            <a:r>
              <a:rPr kumimoji="0" lang="en-US" altLang="zh-CN" sz="1800" b="0" i="0" u="none" strike="noStrike" kern="1200" cap="none" spc="0" normalizeH="0" baseline="0" noProof="0" dirty="0">
                <a:ln>
                  <a:noFill/>
                </a:ln>
                <a:solidFill>
                  <a:prstClr val="black"/>
                </a:solidFill>
                <a:effectLst/>
                <a:uLnTx/>
                <a:uFillTx/>
                <a:latin typeface="FandolSong-Regular-Identity-H"/>
                <a:ea typeface="微软雅黑"/>
                <a:cs typeface="+mn-cs"/>
              </a:rPr>
              <a:t>2-5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FandolSong-Regular-Identity-H"/>
                <a:ea typeface="微软雅黑"/>
                <a:cs typeface="+mn-cs"/>
              </a:rPr>
              <a:t>        </a:t>
            </a:r>
            <a:r>
              <a:rPr kumimoji="0" lang="zh-CN" altLang="en-US" sz="1800" b="0" i="0" u="none" strike="noStrike" kern="1200" cap="none" spc="0" normalizeH="0" baseline="0" noProof="0" dirty="0">
                <a:ln>
                  <a:noFill/>
                </a:ln>
                <a:solidFill>
                  <a:prstClr val="black"/>
                </a:solidFill>
                <a:effectLst/>
                <a:uLnTx/>
                <a:uFillTx/>
                <a:latin typeface="FandolSong-Regular-Identity-H"/>
                <a:ea typeface="微软雅黑"/>
                <a:cs typeface="+mn-cs"/>
              </a:rPr>
              <a:t>卡牌配置：五种颜色，每种颜色有</a:t>
            </a:r>
            <a:r>
              <a:rPr kumimoji="0" lang="en-US" altLang="zh-CN" sz="1800" b="0" i="0" u="none" strike="noStrike" kern="1200" cap="none" spc="0" normalizeH="0" baseline="0" noProof="0" dirty="0">
                <a:ln>
                  <a:noFill/>
                </a:ln>
                <a:solidFill>
                  <a:prstClr val="black"/>
                </a:solidFill>
                <a:effectLst/>
                <a:uLnTx/>
                <a:uFillTx/>
                <a:latin typeface="FandolSong-Regular-Identity-H"/>
                <a:ea typeface="微软雅黑"/>
                <a:cs typeface="+mn-cs"/>
              </a:rPr>
              <a:t>3</a:t>
            </a:r>
            <a:r>
              <a:rPr kumimoji="0" lang="zh-CN" altLang="en-US" sz="1800" b="0" i="0" u="none" strike="noStrike" kern="1200" cap="none" spc="0" normalizeH="0" baseline="0" noProof="0" dirty="0">
                <a:ln>
                  <a:noFill/>
                </a:ln>
                <a:solidFill>
                  <a:prstClr val="black"/>
                </a:solidFill>
                <a:effectLst/>
                <a:uLnTx/>
                <a:uFillTx/>
                <a:latin typeface="FandolSong-Regular-Identity-H"/>
                <a:ea typeface="微软雅黑"/>
                <a:cs typeface="+mn-cs"/>
              </a:rPr>
              <a:t>个</a:t>
            </a:r>
            <a:r>
              <a:rPr kumimoji="0" lang="en-US" altLang="zh-CN" sz="1800" b="0" i="0" u="none" strike="noStrike" kern="1200" cap="none" spc="0" normalizeH="0" baseline="0" noProof="0" dirty="0">
                <a:ln>
                  <a:noFill/>
                </a:ln>
                <a:solidFill>
                  <a:prstClr val="black"/>
                </a:solidFill>
                <a:effectLst/>
                <a:uLnTx/>
                <a:uFillTx/>
                <a:latin typeface="FandolSong-Regular-Identity-H"/>
                <a:ea typeface="微软雅黑"/>
                <a:cs typeface="+mn-cs"/>
              </a:rPr>
              <a:t>1</a:t>
            </a:r>
            <a:r>
              <a:rPr lang="zh-CN" altLang="en-US" dirty="0">
                <a:solidFill>
                  <a:prstClr val="black"/>
                </a:solidFill>
                <a:latin typeface="FandolSong-Regular-Identity-H"/>
                <a:ea typeface="微软雅黑"/>
              </a:rPr>
              <a:t>、</a:t>
            </a:r>
            <a:r>
              <a:rPr lang="en-US" altLang="zh-CN" dirty="0">
                <a:solidFill>
                  <a:prstClr val="black"/>
                </a:solidFill>
                <a:latin typeface="FandolSong-Regular-Identity-H"/>
                <a:ea typeface="微软雅黑"/>
              </a:rPr>
              <a:t>1</a:t>
            </a:r>
            <a:r>
              <a:rPr lang="zh-CN" altLang="en-US" dirty="0">
                <a:solidFill>
                  <a:prstClr val="black"/>
                </a:solidFill>
                <a:latin typeface="FandolSong-Regular-Identity-H"/>
                <a:ea typeface="微软雅黑"/>
              </a:rPr>
              <a:t>个</a:t>
            </a:r>
            <a:r>
              <a:rPr lang="en-US" altLang="zh-CN" dirty="0">
                <a:solidFill>
                  <a:prstClr val="black"/>
                </a:solidFill>
                <a:latin typeface="FandolSong-Regular-Identity-H"/>
                <a:ea typeface="微软雅黑"/>
              </a:rPr>
              <a:t>5</a:t>
            </a:r>
            <a:r>
              <a:rPr lang="zh-CN" altLang="en-US" dirty="0">
                <a:solidFill>
                  <a:prstClr val="black"/>
                </a:solidFill>
                <a:latin typeface="FandolSong-Regular-Identity-H"/>
                <a:ea typeface="微软雅黑"/>
              </a:rPr>
              <a:t>和</a:t>
            </a:r>
            <a:r>
              <a:rPr lang="en-US" altLang="zh-CN" dirty="0">
                <a:solidFill>
                  <a:prstClr val="black"/>
                </a:solidFill>
                <a:latin typeface="FandolSong-Regular-Identity-H"/>
                <a:ea typeface="微软雅黑"/>
              </a:rPr>
              <a:t>2</a:t>
            </a:r>
            <a:r>
              <a:rPr lang="zh-CN" altLang="en-US" dirty="0">
                <a:solidFill>
                  <a:prstClr val="black"/>
                </a:solidFill>
                <a:latin typeface="FandolSong-Regular-Identity-H"/>
                <a:ea typeface="微软雅黑"/>
              </a:rPr>
              <a:t>个</a:t>
            </a:r>
            <a:r>
              <a:rPr lang="en-US" altLang="zh-CN" dirty="0">
                <a:solidFill>
                  <a:prstClr val="black"/>
                </a:solidFill>
                <a:latin typeface="FandolSong-Regular-Identity-H"/>
                <a:ea typeface="微软雅黑"/>
              </a:rPr>
              <a:t>2</a:t>
            </a:r>
            <a:r>
              <a:rPr lang="zh-CN" altLang="en-US" dirty="0">
                <a:solidFill>
                  <a:prstClr val="black"/>
                </a:solidFill>
                <a:latin typeface="FandolSong-Regular-Identity-H"/>
                <a:ea typeface="微软雅黑"/>
              </a:rPr>
              <a:t>、</a:t>
            </a:r>
            <a:r>
              <a:rPr lang="en-US" altLang="zh-CN" dirty="0">
                <a:solidFill>
                  <a:prstClr val="black"/>
                </a:solidFill>
                <a:latin typeface="FandolSong-Regular-Identity-H"/>
                <a:ea typeface="微软雅黑"/>
              </a:rPr>
              <a:t>3</a:t>
            </a:r>
            <a:r>
              <a:rPr lang="zh-CN" altLang="en-US" dirty="0">
                <a:solidFill>
                  <a:prstClr val="black"/>
                </a:solidFill>
                <a:latin typeface="FandolSong-Regular-Identity-H"/>
                <a:ea typeface="微软雅黑"/>
              </a:rPr>
              <a:t>、</a:t>
            </a:r>
            <a:r>
              <a:rPr lang="en-US" altLang="zh-CN" dirty="0">
                <a:solidFill>
                  <a:prstClr val="black"/>
                </a:solidFill>
                <a:latin typeface="FandolSong-Regular-Identity-H"/>
                <a:ea typeface="微软雅黑"/>
              </a:rPr>
              <a:t>4</a:t>
            </a:r>
            <a:r>
              <a:rPr lang="zh-CN" altLang="en-US" dirty="0">
                <a:solidFill>
                  <a:prstClr val="black"/>
                </a:solidFill>
                <a:latin typeface="FandolSong-Regular-Identity-H"/>
                <a:ea typeface="微软雅黑"/>
              </a:rPr>
              <a:t>，共</a:t>
            </a:r>
            <a:r>
              <a:rPr lang="en-US" altLang="zh-CN" dirty="0">
                <a:solidFill>
                  <a:prstClr val="black"/>
                </a:solidFill>
                <a:latin typeface="FandolSong-Regular-Identity-H"/>
                <a:ea typeface="微软雅黑"/>
              </a:rPr>
              <a:t>50</a:t>
            </a:r>
            <a:r>
              <a:rPr lang="zh-CN" altLang="en-US" dirty="0">
                <a:solidFill>
                  <a:prstClr val="black"/>
                </a:solidFill>
                <a:latin typeface="FandolSong-Regular-Identity-H"/>
                <a:ea typeface="微软雅黑"/>
              </a:rPr>
              <a:t>张牌</a:t>
            </a:r>
            <a:endParaRPr kumimoji="0" lang="en-US" altLang="zh-CN" sz="1800" b="0" i="0" u="none" strike="noStrike" kern="1200" cap="none" spc="0" normalizeH="0" baseline="0" noProof="0" dirty="0">
              <a:ln>
                <a:noFill/>
              </a:ln>
              <a:solidFill>
                <a:prstClr val="black"/>
              </a:solidFill>
              <a:effectLst/>
              <a:uLnTx/>
              <a:uFillTx/>
              <a:latin typeface="FandolSong-Regular-Identity-H"/>
              <a:ea typeface="微软雅黑"/>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FandolSong-Regular-Identity-H"/>
                <a:ea typeface="微软雅黑"/>
                <a:cs typeface="+mn-cs"/>
              </a:rPr>
              <a:t>        游戏目标：组建花火，即合作将五种牌分别从</a:t>
            </a:r>
            <a:r>
              <a:rPr kumimoji="0" lang="en-US" altLang="zh-CN" sz="1800" b="0" i="0" u="none" strike="noStrike" kern="1200" cap="none" spc="0" normalizeH="0" baseline="0" noProof="0" dirty="0">
                <a:ln>
                  <a:noFill/>
                </a:ln>
                <a:solidFill>
                  <a:prstClr val="black"/>
                </a:solidFill>
                <a:effectLst/>
                <a:uLnTx/>
                <a:uFillTx/>
                <a:latin typeface="FandolSong-Regular-Identity-H"/>
                <a:ea typeface="微软雅黑"/>
                <a:cs typeface="+mn-cs"/>
              </a:rPr>
              <a:t>1</a:t>
            </a:r>
            <a:r>
              <a:rPr kumimoji="0" lang="zh-CN" altLang="en-US" sz="1800" b="0" i="0" u="none" strike="noStrike" kern="1200" cap="none" spc="0" normalizeH="0" baseline="0" noProof="0" dirty="0">
                <a:ln>
                  <a:noFill/>
                </a:ln>
                <a:solidFill>
                  <a:prstClr val="black"/>
                </a:solidFill>
                <a:effectLst/>
                <a:uLnTx/>
                <a:uFillTx/>
                <a:latin typeface="FandolSong-Regular-Identity-H"/>
                <a:ea typeface="微软雅黑"/>
                <a:cs typeface="+mn-cs"/>
              </a:rPr>
              <a:t>放到</a:t>
            </a:r>
            <a:r>
              <a:rPr kumimoji="0" lang="en-US" altLang="zh-CN" sz="1800" b="0" i="0" u="none" strike="noStrike" kern="1200" cap="none" spc="0" normalizeH="0" baseline="0" noProof="0" dirty="0">
                <a:ln>
                  <a:noFill/>
                </a:ln>
                <a:solidFill>
                  <a:prstClr val="black"/>
                </a:solidFill>
                <a:effectLst/>
                <a:uLnTx/>
                <a:uFillTx/>
                <a:latin typeface="FandolSong-Regular-Identity-H"/>
                <a:ea typeface="微软雅黑"/>
                <a:cs typeface="+mn-cs"/>
              </a:rPr>
              <a:t>5</a:t>
            </a:r>
            <a:r>
              <a:rPr kumimoji="0" lang="zh-CN" altLang="en-US" sz="1800" b="0" i="0" u="none" strike="noStrike" kern="1200" cap="none" spc="0" normalizeH="0" baseline="0" noProof="0" dirty="0">
                <a:ln>
                  <a:noFill/>
                </a:ln>
                <a:solidFill>
                  <a:prstClr val="black"/>
                </a:solidFill>
                <a:effectLst/>
                <a:uLnTx/>
                <a:uFillTx/>
                <a:latin typeface="FandolSong-Regular-Identity-H"/>
                <a:ea typeface="微软雅黑"/>
                <a:cs typeface="+mn-cs"/>
              </a:rPr>
              <a:t>，每放对一张牌得</a:t>
            </a:r>
            <a:r>
              <a:rPr kumimoji="0" lang="en-US" altLang="zh-CN" sz="1800" b="0" i="0" u="none" strike="noStrike" kern="1200" cap="none" spc="0" normalizeH="0" baseline="0" noProof="0" dirty="0">
                <a:ln>
                  <a:noFill/>
                </a:ln>
                <a:solidFill>
                  <a:prstClr val="black"/>
                </a:solidFill>
                <a:effectLst/>
                <a:uLnTx/>
                <a:uFillTx/>
                <a:latin typeface="FandolSong-Regular-Identity-H"/>
                <a:ea typeface="微软雅黑"/>
                <a:cs typeface="+mn-cs"/>
              </a:rPr>
              <a:t>1</a:t>
            </a:r>
            <a:r>
              <a:rPr kumimoji="0" lang="zh-CN" altLang="en-US" sz="1800" b="0" i="0" u="none" strike="noStrike" kern="1200" cap="none" spc="0" normalizeH="0" baseline="0" noProof="0" dirty="0">
                <a:ln>
                  <a:noFill/>
                </a:ln>
                <a:solidFill>
                  <a:prstClr val="black"/>
                </a:solidFill>
                <a:effectLst/>
                <a:uLnTx/>
                <a:uFillTx/>
                <a:latin typeface="FandolSong-Regular-Identity-H"/>
                <a:ea typeface="微软雅黑"/>
                <a:cs typeface="+mn-cs"/>
              </a:rPr>
              <a:t>分，只有三次放错机会</a:t>
            </a:r>
            <a:endParaRPr kumimoji="0" lang="en-US" altLang="zh-CN" sz="1800" b="0" i="0" u="none" strike="noStrike" kern="1200" cap="none" spc="0" normalizeH="0" baseline="0" noProof="0" dirty="0">
              <a:ln>
                <a:noFill/>
              </a:ln>
              <a:solidFill>
                <a:prstClr val="black"/>
              </a:solidFill>
              <a:effectLst/>
              <a:uLnTx/>
              <a:uFillTx/>
              <a:latin typeface="FandolSong-Regular-Identity-H"/>
              <a:ea typeface="微软雅黑"/>
              <a:cs typeface="+mn-cs"/>
            </a:endParaRPr>
          </a:p>
          <a:p>
            <a:pPr lvl="0">
              <a:defRPr/>
            </a:pPr>
            <a:r>
              <a:rPr lang="en-US" altLang="zh-CN" dirty="0">
                <a:solidFill>
                  <a:prstClr val="black"/>
                </a:solidFill>
                <a:latin typeface="FandolSong-Regular-Identity-H"/>
                <a:ea typeface="微软雅黑"/>
              </a:rPr>
              <a:t>        </a:t>
            </a:r>
            <a:r>
              <a:rPr lang="zh-CN" altLang="en-US" dirty="0">
                <a:solidFill>
                  <a:prstClr val="black"/>
                </a:solidFill>
                <a:latin typeface="FandolSong-Regular-Identity-H"/>
                <a:ea typeface="微软雅黑"/>
              </a:rPr>
              <a:t>游戏过程：每人有一定数量的手牌，只能看到其他人的手牌，每轮每人可以在三种动作中选择一种（①</a:t>
            </a:r>
            <a:r>
              <a:rPr lang="zh-CN" altLang="en-US" dirty="0">
                <a:solidFill>
                  <a:prstClr val="black"/>
                </a:solidFill>
                <a:latin typeface="FandolSong-Regular-Identity-H"/>
              </a:rPr>
              <a:t>传递他人的卡牌点数或颜色信息 消耗传讯次数②丢弃一张手牌 弃牌所有人可见 从牌堆中取出一张牌 补充传讯次数③打出一张手牌到花火堆</a:t>
            </a:r>
            <a:r>
              <a:rPr lang="zh-CN" altLang="en-US" dirty="0">
                <a:solidFill>
                  <a:prstClr val="black"/>
                </a:solidFill>
                <a:latin typeface="FandolSong-Regular-Identity-H"/>
                <a:ea typeface="微软雅黑"/>
              </a:rPr>
              <a:t>）</a:t>
            </a:r>
            <a:endParaRPr lang="en-US" altLang="zh-CN" dirty="0">
              <a:solidFill>
                <a:prstClr val="black"/>
              </a:solidFill>
              <a:latin typeface="FandolSong-Regular-Identity-H"/>
              <a:ea typeface="微软雅黑"/>
            </a:endParaRPr>
          </a:p>
          <a:p>
            <a:pPr lvl="0">
              <a:defRPr/>
            </a:pPr>
            <a:r>
              <a:rPr kumimoji="0" lang="en-US" altLang="zh-CN" sz="1800" b="0" i="0" u="none" strike="noStrike" kern="1200" cap="none" spc="0" normalizeH="0" baseline="0" noProof="0" dirty="0">
                <a:ln>
                  <a:noFill/>
                </a:ln>
                <a:solidFill>
                  <a:prstClr val="black"/>
                </a:solidFill>
                <a:effectLst/>
                <a:uLnTx/>
                <a:uFillTx/>
                <a:latin typeface="FandolSong-Regular-Identity-H"/>
                <a:ea typeface="微软雅黑"/>
                <a:cs typeface="+mn-cs"/>
              </a:rPr>
              <a:t>        </a:t>
            </a:r>
            <a:r>
              <a:rPr lang="zh-CN" altLang="en-US" dirty="0">
                <a:solidFill>
                  <a:prstClr val="black"/>
                </a:solidFill>
                <a:latin typeface="FandolSong-Regular-Identity-H"/>
              </a:rPr>
              <a:t>得分：成功组建花火堆得到</a:t>
            </a:r>
            <a:r>
              <a:rPr lang="en-US" altLang="zh-CN" dirty="0">
                <a:solidFill>
                  <a:prstClr val="black"/>
                </a:solidFill>
                <a:latin typeface="FandolSong-Regular-Identity-H"/>
              </a:rPr>
              <a:t>25</a:t>
            </a:r>
            <a:r>
              <a:rPr lang="zh-CN" altLang="en-US" dirty="0">
                <a:solidFill>
                  <a:prstClr val="black"/>
                </a:solidFill>
                <a:latin typeface="FandolSong-Regular-Identity-H"/>
              </a:rPr>
              <a:t>分，有</a:t>
            </a:r>
            <a:r>
              <a:rPr kumimoji="0" lang="zh-CN" altLang="en-US" sz="1800" b="0" i="0" u="none" strike="noStrike" kern="1200" cap="none" spc="0" normalizeH="0" baseline="0" noProof="0" dirty="0">
                <a:ln>
                  <a:noFill/>
                </a:ln>
                <a:solidFill>
                  <a:prstClr val="black"/>
                </a:solidFill>
                <a:effectLst/>
                <a:uLnTx/>
                <a:uFillTx/>
                <a:latin typeface="FandolSong-Regular-Identity-H"/>
                <a:ea typeface="微软雅黑"/>
                <a:cs typeface="+mn-cs"/>
              </a:rPr>
              <a:t>三次放错得分为</a:t>
            </a:r>
            <a:r>
              <a:rPr kumimoji="0" lang="en-US" altLang="zh-CN" sz="1800" b="0" i="0" u="none" strike="noStrike" kern="1200" cap="none" spc="0" normalizeH="0" baseline="0" noProof="0" dirty="0">
                <a:ln>
                  <a:noFill/>
                </a:ln>
                <a:solidFill>
                  <a:prstClr val="black"/>
                </a:solidFill>
                <a:effectLst/>
                <a:uLnTx/>
                <a:uFillTx/>
                <a:latin typeface="FandolSong-Regular-Identity-H"/>
                <a:ea typeface="微软雅黑"/>
                <a:cs typeface="+mn-cs"/>
              </a:rPr>
              <a:t>0</a:t>
            </a:r>
            <a:r>
              <a:rPr kumimoji="0" lang="zh-CN" altLang="en-US" sz="1800" b="0" i="0" u="none" strike="noStrike" kern="1200" cap="none" spc="0" normalizeH="0" baseline="0" noProof="0" dirty="0">
                <a:ln>
                  <a:noFill/>
                </a:ln>
                <a:solidFill>
                  <a:prstClr val="black"/>
                </a:solidFill>
                <a:effectLst/>
                <a:uLnTx/>
                <a:uFillTx/>
                <a:latin typeface="FandolSong-Regular-Identity-H"/>
                <a:ea typeface="微软雅黑"/>
                <a:cs typeface="+mn-cs"/>
              </a:rPr>
              <a:t>，否则为牌库抽完时的得分。</a:t>
            </a:r>
            <a:endParaRPr kumimoji="0" lang="en-US" altLang="zh-CN" sz="1800" b="0" i="0" u="none" strike="noStrike" kern="1200" cap="none" spc="0" normalizeH="0" baseline="0" noProof="0" dirty="0">
              <a:ln>
                <a:noFill/>
              </a:ln>
              <a:solidFill>
                <a:prstClr val="black"/>
              </a:solidFill>
              <a:effectLst/>
              <a:uLnTx/>
              <a:uFillTx/>
              <a:latin typeface="FandolSong-Regular-Identity-H"/>
              <a:ea typeface="微软雅黑"/>
              <a:cs typeface="+mn-cs"/>
            </a:endParaRPr>
          </a:p>
          <a:p>
            <a:pPr lvl="0">
              <a:defRPr/>
            </a:pP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详细规则（中文版）：</a:t>
            </a:r>
            <a:r>
              <a:rPr lang="zh-CN" altLang="en-US" dirty="0">
                <a:hlinkClick r:id="rId3"/>
              </a:rPr>
              <a:t>花火 </a:t>
            </a:r>
            <a:r>
              <a:rPr lang="en-US" altLang="zh-CN" dirty="0">
                <a:hlinkClick r:id="rId3"/>
              </a:rPr>
              <a:t>- </a:t>
            </a:r>
            <a:r>
              <a:rPr lang="en-US" altLang="zh-CN" dirty="0" err="1">
                <a:hlinkClick r:id="rId3"/>
              </a:rPr>
              <a:t>Hanabi</a:t>
            </a:r>
            <a:r>
              <a:rPr lang="en-US" altLang="zh-CN" dirty="0">
                <a:hlinkClick r:id="rId3"/>
              </a:rPr>
              <a:t> - </a:t>
            </a:r>
            <a:r>
              <a:rPr lang="zh-CN" altLang="en-US" dirty="0">
                <a:hlinkClick r:id="rId3"/>
              </a:rPr>
              <a:t>规则详情 </a:t>
            </a:r>
            <a:r>
              <a:rPr lang="en-US" altLang="zh-CN" dirty="0">
                <a:hlinkClick r:id="rId3"/>
              </a:rPr>
              <a:t>(yihubg.com)</a:t>
            </a:r>
            <a:endPar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endParaRPr>
          </a:p>
        </p:txBody>
      </p:sp>
      <p:pic>
        <p:nvPicPr>
          <p:cNvPr id="1026" name="Picture 2">
            <a:extLst>
              <a:ext uri="{FF2B5EF4-FFF2-40B4-BE49-F238E27FC236}">
                <a16:creationId xmlns:a16="http://schemas.microsoft.com/office/drawing/2014/main" id="{508F9562-7769-EEB6-D971-77C66C46A7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0244" y="1176472"/>
            <a:ext cx="7185949" cy="24618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35600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1">
            <a:extLst>
              <a:ext uri="{FF2B5EF4-FFF2-40B4-BE49-F238E27FC236}">
                <a16:creationId xmlns:a16="http://schemas.microsoft.com/office/drawing/2014/main" id="{3A9B4238-93F2-4EBC-92EA-A1D040BCAE7D}"/>
              </a:ext>
            </a:extLst>
          </p:cNvPr>
          <p:cNvSpPr txBox="1">
            <a:spLocks/>
          </p:cNvSpPr>
          <p:nvPr/>
        </p:nvSpPr>
        <p:spPr>
          <a:xfrm>
            <a:off x="4418011" y="1689433"/>
            <a:ext cx="3355975" cy="1157287"/>
          </a:xfrm>
          <a:prstGeom prst="rect">
            <a:avLst/>
          </a:prstGeom>
        </p:spPr>
        <p:txBody>
          <a:bodyPr vert="horz" lIns="0" tIns="0" rIns="0" bIns="0" rtlCol="0">
            <a:noAutofit/>
          </a:bodyPr>
          <a:lstStyle>
            <a:lvl1pPr marL="0" indent="0" algn="ctr" defTabSz="914400" rtl="0" eaLnBrk="1" latinLnBrk="0" hangingPunct="1">
              <a:lnSpc>
                <a:spcPct val="120000"/>
              </a:lnSpc>
              <a:spcBef>
                <a:spcPts val="1000"/>
              </a:spcBef>
              <a:buFontTx/>
              <a:buNone/>
              <a:defRPr lang="zh-CN" altLang="en-US" sz="7200" kern="1200" spc="300" dirty="0">
                <a:solidFill>
                  <a:schemeClr val="lt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spc="3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spc="3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20000"/>
              </a:lnSpc>
              <a:spcBef>
                <a:spcPts val="1000"/>
              </a:spcBef>
              <a:spcAft>
                <a:spcPts val="0"/>
              </a:spcAft>
              <a:buClrTx/>
              <a:buSzTx/>
              <a:buFontTx/>
              <a:buNone/>
              <a:tabLst/>
              <a:defRPr/>
            </a:pPr>
            <a:r>
              <a:rPr kumimoji="0" lang="en-US" altLang="zh-CN" sz="7200" b="0" i="0" u="none" strike="noStrike" kern="1200" cap="none" spc="300" normalizeH="0" baseline="0" noProof="0" dirty="0">
                <a:ln>
                  <a:noFill/>
                </a:ln>
                <a:solidFill>
                  <a:srgbClr val="FFFFFF"/>
                </a:solidFill>
                <a:effectLst/>
                <a:uLnTx/>
                <a:uFillTx/>
                <a:latin typeface="Century Gothic" panose="020B0502020202020204" pitchFamily="34" charset="0"/>
                <a:ea typeface="微软雅黑"/>
                <a:cs typeface="+mn-cs"/>
              </a:rPr>
              <a:t>02</a:t>
            </a:r>
            <a:endParaRPr kumimoji="0" lang="en-US" altLang="en-US" sz="7200" b="0" i="0" u="none" strike="noStrike" kern="1200" cap="none" spc="300" normalizeH="0" baseline="0" noProof="0" dirty="0">
              <a:ln>
                <a:noFill/>
              </a:ln>
              <a:solidFill>
                <a:srgbClr val="FFFFFF"/>
              </a:solidFill>
              <a:effectLst/>
              <a:uLnTx/>
              <a:uFillTx/>
              <a:latin typeface="Century Gothic" panose="020B0502020202020204" pitchFamily="34" charset="0"/>
              <a:ea typeface="微软雅黑"/>
              <a:cs typeface="+mn-cs"/>
            </a:endParaRPr>
          </a:p>
        </p:txBody>
      </p:sp>
      <p:sp>
        <p:nvSpPr>
          <p:cNvPr id="8" name="文本占位符 2">
            <a:extLst>
              <a:ext uri="{FF2B5EF4-FFF2-40B4-BE49-F238E27FC236}">
                <a16:creationId xmlns:a16="http://schemas.microsoft.com/office/drawing/2014/main" id="{E457EBA7-D96D-4F8F-AA98-EB75E8861C08}"/>
              </a:ext>
            </a:extLst>
          </p:cNvPr>
          <p:cNvSpPr txBox="1">
            <a:spLocks/>
          </p:cNvSpPr>
          <p:nvPr/>
        </p:nvSpPr>
        <p:spPr>
          <a:xfrm>
            <a:off x="2397746" y="2939737"/>
            <a:ext cx="7396504" cy="1296003"/>
          </a:xfrm>
          <a:prstGeom prst="rect">
            <a:avLst/>
          </a:prstGeom>
        </p:spPr>
        <p:txBody>
          <a:bodyPr vert="horz" lIns="0" tIns="0" rIns="0" bIns="0" rtlCol="0">
            <a:noAutofit/>
          </a:bodyPr>
          <a:lstStyle>
            <a:lvl1pPr marL="0" indent="0" algn="ctr" defTabSz="914400" rtl="0" eaLnBrk="1" latinLnBrk="0" hangingPunct="1">
              <a:lnSpc>
                <a:spcPct val="120000"/>
              </a:lnSpc>
              <a:spcBef>
                <a:spcPts val="1000"/>
              </a:spcBef>
              <a:buFontTx/>
              <a:buNone/>
              <a:defRPr lang="zh-CN" altLang="en-US" sz="8000" kern="1200" spc="300" dirty="0" smtClean="0">
                <a:solidFill>
                  <a:schemeClr val="bg1"/>
                </a:solidFill>
                <a:latin typeface="+mj-ea"/>
                <a:ea typeface="+mj-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spc="3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spc="3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20000"/>
              </a:lnSpc>
              <a:spcBef>
                <a:spcPts val="1000"/>
              </a:spcBef>
              <a:spcAft>
                <a:spcPts val="0"/>
              </a:spcAft>
              <a:buClrTx/>
              <a:buSzTx/>
              <a:buFontTx/>
              <a:buNone/>
              <a:tabLst/>
              <a:defRPr/>
            </a:pPr>
            <a:r>
              <a:rPr lang="zh-CN" altLang="en-US" sz="7200" dirty="0">
                <a:solidFill>
                  <a:srgbClr val="FFFFFF"/>
                </a:solidFill>
                <a:latin typeface="微软雅黑"/>
                <a:ea typeface="微软雅黑"/>
              </a:rPr>
              <a:t>实验动机</a:t>
            </a:r>
            <a:endParaRPr kumimoji="0" lang="zh-CN" altLang="en-US" sz="7200" b="0" i="0" u="none" strike="noStrike" kern="1200" cap="none" spc="300" normalizeH="0" baseline="0" noProof="0" dirty="0">
              <a:ln>
                <a:noFill/>
              </a:ln>
              <a:solidFill>
                <a:srgbClr val="FFFFFF"/>
              </a:solidFill>
              <a:effectLst/>
              <a:uLnTx/>
              <a:uFillTx/>
              <a:latin typeface="微软雅黑"/>
              <a:ea typeface="微软雅黑"/>
              <a:cs typeface="+mn-cs"/>
            </a:endParaRPr>
          </a:p>
        </p:txBody>
      </p:sp>
    </p:spTree>
    <p:extLst>
      <p:ext uri="{BB962C8B-B14F-4D97-AF65-F5344CB8AC3E}">
        <p14:creationId xmlns:p14="http://schemas.microsoft.com/office/powerpoint/2010/main" val="38437982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zh-CN" altLang="en-US" dirty="0"/>
              <a:t>为什么做？</a:t>
            </a:r>
          </a:p>
        </p:txBody>
      </p:sp>
      <p:pic>
        <p:nvPicPr>
          <p:cNvPr id="5" name="图片 4">
            <a:extLst>
              <a:ext uri="{FF2B5EF4-FFF2-40B4-BE49-F238E27FC236}">
                <a16:creationId xmlns:a16="http://schemas.microsoft.com/office/drawing/2014/main" id="{6853B17A-F0A4-F98C-A3A8-85E3EDB13F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3954" y="1481921"/>
            <a:ext cx="6096528" cy="3894157"/>
          </a:xfrm>
          <a:prstGeom prst="rect">
            <a:avLst/>
          </a:prstGeom>
        </p:spPr>
      </p:pic>
    </p:spTree>
    <p:extLst>
      <p:ext uri="{BB962C8B-B14F-4D97-AF65-F5344CB8AC3E}">
        <p14:creationId xmlns:p14="http://schemas.microsoft.com/office/powerpoint/2010/main" val="33316886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zh-CN" altLang="en-US" dirty="0"/>
              <a:t>为什么做？</a:t>
            </a:r>
          </a:p>
        </p:txBody>
      </p:sp>
      <p:pic>
        <p:nvPicPr>
          <p:cNvPr id="5" name="图片 4">
            <a:extLst>
              <a:ext uri="{FF2B5EF4-FFF2-40B4-BE49-F238E27FC236}">
                <a16:creationId xmlns:a16="http://schemas.microsoft.com/office/drawing/2014/main" id="{6853B17A-F0A4-F98C-A3A8-85E3EDB13F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3163" y="1736446"/>
            <a:ext cx="4276885" cy="2731860"/>
          </a:xfrm>
          <a:prstGeom prst="rect">
            <a:avLst/>
          </a:prstGeom>
        </p:spPr>
      </p:pic>
      <p:sp>
        <p:nvSpPr>
          <p:cNvPr id="2" name="文本框 1">
            <a:extLst>
              <a:ext uri="{FF2B5EF4-FFF2-40B4-BE49-F238E27FC236}">
                <a16:creationId xmlns:a16="http://schemas.microsoft.com/office/drawing/2014/main" id="{6CF23AF8-7F74-273E-A435-B8051A7A0B01}"/>
              </a:ext>
            </a:extLst>
          </p:cNvPr>
          <p:cNvSpPr txBox="1"/>
          <p:nvPr/>
        </p:nvSpPr>
        <p:spPr>
          <a:xfrm>
            <a:off x="2073898" y="2305615"/>
            <a:ext cx="2075953" cy="2246769"/>
          </a:xfrm>
          <a:prstGeom prst="rect">
            <a:avLst/>
          </a:prstGeom>
          <a:noFill/>
        </p:spPr>
        <p:txBody>
          <a:bodyPr wrap="none" rtlCol="0">
            <a:spAutoFit/>
          </a:bodyPr>
          <a:lstStyle/>
          <a:p>
            <a:r>
              <a:rPr lang="zh-CN" altLang="en-US" sz="2800" dirty="0"/>
              <a:t>围棋</a:t>
            </a:r>
            <a:endParaRPr lang="en-US" altLang="zh-CN" sz="2800" dirty="0"/>
          </a:p>
          <a:p>
            <a:endParaRPr lang="en-US" altLang="zh-CN" sz="2800" dirty="0"/>
          </a:p>
          <a:p>
            <a:r>
              <a:rPr lang="en-US" altLang="zh-CN" sz="2800" dirty="0"/>
              <a:t>Atari</a:t>
            </a:r>
            <a:r>
              <a:rPr lang="zh-CN" altLang="en-US" sz="2800" dirty="0"/>
              <a:t>小游戏</a:t>
            </a:r>
            <a:endParaRPr lang="en-US" altLang="zh-CN" sz="2800" dirty="0"/>
          </a:p>
          <a:p>
            <a:endParaRPr lang="en-US" altLang="zh-CN" sz="2800" dirty="0"/>
          </a:p>
          <a:p>
            <a:r>
              <a:rPr lang="en-US" altLang="zh-CN" sz="2800" dirty="0"/>
              <a:t>……</a:t>
            </a:r>
          </a:p>
        </p:txBody>
      </p:sp>
    </p:spTree>
    <p:extLst>
      <p:ext uri="{BB962C8B-B14F-4D97-AF65-F5344CB8AC3E}">
        <p14:creationId xmlns:p14="http://schemas.microsoft.com/office/powerpoint/2010/main" val="24357745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zh-CN" altLang="en-US" dirty="0"/>
              <a:t>为什么做？</a:t>
            </a:r>
          </a:p>
        </p:txBody>
      </p:sp>
      <p:pic>
        <p:nvPicPr>
          <p:cNvPr id="5" name="图片 4">
            <a:extLst>
              <a:ext uri="{FF2B5EF4-FFF2-40B4-BE49-F238E27FC236}">
                <a16:creationId xmlns:a16="http://schemas.microsoft.com/office/drawing/2014/main" id="{6853B17A-F0A4-F98C-A3A8-85E3EDB13F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3163" y="2923461"/>
            <a:ext cx="4276885" cy="2731860"/>
          </a:xfrm>
          <a:prstGeom prst="rect">
            <a:avLst/>
          </a:prstGeom>
        </p:spPr>
      </p:pic>
      <p:sp>
        <p:nvSpPr>
          <p:cNvPr id="2" name="文本框 1">
            <a:extLst>
              <a:ext uri="{FF2B5EF4-FFF2-40B4-BE49-F238E27FC236}">
                <a16:creationId xmlns:a16="http://schemas.microsoft.com/office/drawing/2014/main" id="{6CF23AF8-7F74-273E-A435-B8051A7A0B01}"/>
              </a:ext>
            </a:extLst>
          </p:cNvPr>
          <p:cNvSpPr txBox="1"/>
          <p:nvPr/>
        </p:nvSpPr>
        <p:spPr>
          <a:xfrm>
            <a:off x="6803992" y="1202679"/>
            <a:ext cx="1535549" cy="1631216"/>
          </a:xfrm>
          <a:prstGeom prst="rect">
            <a:avLst/>
          </a:prstGeom>
          <a:noFill/>
        </p:spPr>
        <p:txBody>
          <a:bodyPr wrap="none" rtlCol="0">
            <a:spAutoFit/>
          </a:bodyPr>
          <a:lstStyle/>
          <a:p>
            <a:r>
              <a:rPr lang="zh-CN" altLang="en-US" sz="2000" dirty="0"/>
              <a:t>围棋</a:t>
            </a:r>
            <a:endParaRPr lang="en-US" altLang="zh-CN" sz="2000" dirty="0"/>
          </a:p>
          <a:p>
            <a:endParaRPr lang="en-US" altLang="zh-CN" sz="2000" dirty="0"/>
          </a:p>
          <a:p>
            <a:r>
              <a:rPr lang="en-US" altLang="zh-CN" sz="2000" dirty="0"/>
              <a:t>Atari</a:t>
            </a:r>
            <a:r>
              <a:rPr lang="zh-CN" altLang="en-US" sz="2000" dirty="0"/>
              <a:t>小游戏</a:t>
            </a:r>
            <a:endParaRPr lang="en-US" altLang="zh-CN" sz="2000" dirty="0"/>
          </a:p>
          <a:p>
            <a:endParaRPr lang="en-US" altLang="zh-CN" sz="2000" dirty="0"/>
          </a:p>
          <a:p>
            <a:r>
              <a:rPr lang="en-US" altLang="zh-CN" sz="2000" dirty="0"/>
              <a:t>……</a:t>
            </a:r>
          </a:p>
        </p:txBody>
      </p:sp>
      <p:sp>
        <p:nvSpPr>
          <p:cNvPr id="3" name="文本框 2">
            <a:extLst>
              <a:ext uri="{FF2B5EF4-FFF2-40B4-BE49-F238E27FC236}">
                <a16:creationId xmlns:a16="http://schemas.microsoft.com/office/drawing/2014/main" id="{A3F17D36-FA3A-431D-DD8A-8000F7BD5AE4}"/>
              </a:ext>
            </a:extLst>
          </p:cNvPr>
          <p:cNvSpPr txBox="1"/>
          <p:nvPr/>
        </p:nvSpPr>
        <p:spPr>
          <a:xfrm>
            <a:off x="1847654" y="2736502"/>
            <a:ext cx="2698175" cy="1384995"/>
          </a:xfrm>
          <a:prstGeom prst="rect">
            <a:avLst/>
          </a:prstGeom>
          <a:noFill/>
        </p:spPr>
        <p:txBody>
          <a:bodyPr wrap="none" rtlCol="0">
            <a:spAutoFit/>
          </a:bodyPr>
          <a:lstStyle/>
          <a:p>
            <a:r>
              <a:rPr lang="en-US" altLang="zh-CN" sz="2800" dirty="0" err="1"/>
              <a:t>Hanabi</a:t>
            </a:r>
            <a:r>
              <a:rPr lang="en-US" altLang="zh-CN" sz="2800" dirty="0"/>
              <a:t>?</a:t>
            </a:r>
          </a:p>
          <a:p>
            <a:endParaRPr lang="en-US" altLang="zh-CN" sz="2800" dirty="0"/>
          </a:p>
          <a:p>
            <a:r>
              <a:rPr lang="zh-CN" altLang="en-US" sz="2800" dirty="0"/>
              <a:t>多智能体合作？</a:t>
            </a:r>
          </a:p>
        </p:txBody>
      </p:sp>
    </p:spTree>
    <p:extLst>
      <p:ext uri="{BB962C8B-B14F-4D97-AF65-F5344CB8AC3E}">
        <p14:creationId xmlns:p14="http://schemas.microsoft.com/office/powerpoint/2010/main" val="188102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zh-CN" altLang="en-US" dirty="0"/>
              <a:t>为什么做？</a:t>
            </a:r>
          </a:p>
        </p:txBody>
      </p:sp>
      <p:pic>
        <p:nvPicPr>
          <p:cNvPr id="5" name="图片 4">
            <a:extLst>
              <a:ext uri="{FF2B5EF4-FFF2-40B4-BE49-F238E27FC236}">
                <a16:creationId xmlns:a16="http://schemas.microsoft.com/office/drawing/2014/main" id="{6853B17A-F0A4-F98C-A3A8-85E3EDB13F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3163" y="2923461"/>
            <a:ext cx="4276885" cy="2731860"/>
          </a:xfrm>
          <a:prstGeom prst="rect">
            <a:avLst/>
          </a:prstGeom>
        </p:spPr>
      </p:pic>
      <p:sp>
        <p:nvSpPr>
          <p:cNvPr id="2" name="文本框 1">
            <a:extLst>
              <a:ext uri="{FF2B5EF4-FFF2-40B4-BE49-F238E27FC236}">
                <a16:creationId xmlns:a16="http://schemas.microsoft.com/office/drawing/2014/main" id="{6CF23AF8-7F74-273E-A435-B8051A7A0B01}"/>
              </a:ext>
            </a:extLst>
          </p:cNvPr>
          <p:cNvSpPr txBox="1"/>
          <p:nvPr/>
        </p:nvSpPr>
        <p:spPr>
          <a:xfrm>
            <a:off x="6803992" y="1202679"/>
            <a:ext cx="1535549" cy="1631216"/>
          </a:xfrm>
          <a:prstGeom prst="rect">
            <a:avLst/>
          </a:prstGeom>
          <a:noFill/>
        </p:spPr>
        <p:txBody>
          <a:bodyPr wrap="none" rtlCol="0">
            <a:spAutoFit/>
          </a:bodyPr>
          <a:lstStyle/>
          <a:p>
            <a:r>
              <a:rPr lang="zh-CN" altLang="en-US" sz="2000" dirty="0"/>
              <a:t>围棋</a:t>
            </a:r>
            <a:endParaRPr lang="en-US" altLang="zh-CN" sz="2000" dirty="0"/>
          </a:p>
          <a:p>
            <a:endParaRPr lang="en-US" altLang="zh-CN" sz="2000" dirty="0"/>
          </a:p>
          <a:p>
            <a:r>
              <a:rPr lang="en-US" altLang="zh-CN" sz="2000" dirty="0"/>
              <a:t>Atari</a:t>
            </a:r>
            <a:r>
              <a:rPr lang="zh-CN" altLang="en-US" sz="2000" dirty="0"/>
              <a:t>小游戏</a:t>
            </a:r>
            <a:endParaRPr lang="en-US" altLang="zh-CN" sz="2000" dirty="0"/>
          </a:p>
          <a:p>
            <a:endParaRPr lang="en-US" altLang="zh-CN" sz="2000" dirty="0"/>
          </a:p>
          <a:p>
            <a:r>
              <a:rPr lang="en-US" altLang="zh-CN" sz="2000" dirty="0"/>
              <a:t>……</a:t>
            </a:r>
          </a:p>
        </p:txBody>
      </p:sp>
      <p:sp>
        <p:nvSpPr>
          <p:cNvPr id="3" name="文本框 2">
            <a:extLst>
              <a:ext uri="{FF2B5EF4-FFF2-40B4-BE49-F238E27FC236}">
                <a16:creationId xmlns:a16="http://schemas.microsoft.com/office/drawing/2014/main" id="{A3F17D36-FA3A-431D-DD8A-8000F7BD5AE4}"/>
              </a:ext>
            </a:extLst>
          </p:cNvPr>
          <p:cNvSpPr txBox="1"/>
          <p:nvPr/>
        </p:nvSpPr>
        <p:spPr>
          <a:xfrm>
            <a:off x="1821021" y="2090172"/>
            <a:ext cx="1723549" cy="2677656"/>
          </a:xfrm>
          <a:prstGeom prst="rect">
            <a:avLst/>
          </a:prstGeom>
          <a:noFill/>
        </p:spPr>
        <p:txBody>
          <a:bodyPr wrap="none" rtlCol="0">
            <a:spAutoFit/>
          </a:bodyPr>
          <a:lstStyle/>
          <a:p>
            <a:r>
              <a:rPr lang="en-US" altLang="zh-CN" sz="2400" dirty="0" err="1"/>
              <a:t>Hanabi</a:t>
            </a:r>
            <a:endParaRPr lang="en-US" altLang="zh-CN" sz="2400" dirty="0"/>
          </a:p>
          <a:p>
            <a:endParaRPr lang="en-US" altLang="zh-CN" sz="2400" dirty="0"/>
          </a:p>
          <a:p>
            <a:r>
              <a:rPr lang="zh-CN" altLang="en-US" sz="2400" dirty="0"/>
              <a:t>交通灯控制</a:t>
            </a:r>
            <a:endParaRPr lang="en-US" altLang="zh-CN" sz="2400" dirty="0"/>
          </a:p>
          <a:p>
            <a:endParaRPr lang="en-US" altLang="zh-CN" sz="2400" dirty="0"/>
          </a:p>
          <a:p>
            <a:r>
              <a:rPr lang="zh-CN" altLang="en-US" sz="2400" dirty="0"/>
              <a:t>自动驾驶</a:t>
            </a:r>
            <a:endParaRPr lang="en-US" altLang="zh-CN" sz="2400" dirty="0"/>
          </a:p>
          <a:p>
            <a:endParaRPr lang="en-US" altLang="zh-CN" sz="2400" dirty="0"/>
          </a:p>
          <a:p>
            <a:r>
              <a:rPr lang="en-US" altLang="zh-CN" sz="2400" dirty="0"/>
              <a:t>……</a:t>
            </a:r>
          </a:p>
        </p:txBody>
      </p:sp>
    </p:spTree>
    <p:extLst>
      <p:ext uri="{BB962C8B-B14F-4D97-AF65-F5344CB8AC3E}">
        <p14:creationId xmlns:p14="http://schemas.microsoft.com/office/powerpoint/2010/main" val="10083766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7F3F8D-1546-9A68-49AB-1C0D106CF85A}"/>
              </a:ext>
            </a:extLst>
          </p:cNvPr>
          <p:cNvSpPr>
            <a:spLocks noGrp="1"/>
          </p:cNvSpPr>
          <p:nvPr>
            <p:ph type="title"/>
          </p:nvPr>
        </p:nvSpPr>
        <p:spPr/>
        <p:txBody>
          <a:bodyPr/>
          <a:lstStyle/>
          <a:p>
            <a:r>
              <a:rPr lang="zh-CN" altLang="en-US" dirty="0"/>
              <a:t>与之前工作的区别？</a:t>
            </a:r>
          </a:p>
        </p:txBody>
      </p:sp>
      <p:pic>
        <p:nvPicPr>
          <p:cNvPr id="4" name="图片 3">
            <a:extLst>
              <a:ext uri="{FF2B5EF4-FFF2-40B4-BE49-F238E27FC236}">
                <a16:creationId xmlns:a16="http://schemas.microsoft.com/office/drawing/2014/main" id="{9BDE0517-5BAE-9199-AA54-6D5B57ECCA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6550" y="1378924"/>
            <a:ext cx="3157465" cy="3255220"/>
          </a:xfrm>
          <a:prstGeom prst="rect">
            <a:avLst/>
          </a:prstGeom>
        </p:spPr>
      </p:pic>
      <p:pic>
        <p:nvPicPr>
          <p:cNvPr id="6" name="图片 5">
            <a:extLst>
              <a:ext uri="{FF2B5EF4-FFF2-40B4-BE49-F238E27FC236}">
                <a16:creationId xmlns:a16="http://schemas.microsoft.com/office/drawing/2014/main" id="{E6E9BC51-4C26-0990-4D7F-67695E094B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9164" y="1378924"/>
            <a:ext cx="3394229" cy="3084217"/>
          </a:xfrm>
          <a:prstGeom prst="rect">
            <a:avLst/>
          </a:prstGeom>
        </p:spPr>
      </p:pic>
      <p:sp>
        <p:nvSpPr>
          <p:cNvPr id="7" name="文本框 6">
            <a:extLst>
              <a:ext uri="{FF2B5EF4-FFF2-40B4-BE49-F238E27FC236}">
                <a16:creationId xmlns:a16="http://schemas.microsoft.com/office/drawing/2014/main" id="{F3E65FC4-51F4-7E93-B40E-187EDDBDA400}"/>
              </a:ext>
            </a:extLst>
          </p:cNvPr>
          <p:cNvSpPr txBox="1"/>
          <p:nvPr/>
        </p:nvSpPr>
        <p:spPr>
          <a:xfrm>
            <a:off x="2894120" y="4634144"/>
            <a:ext cx="914400" cy="369332"/>
          </a:xfrm>
          <a:prstGeom prst="rect">
            <a:avLst/>
          </a:prstGeom>
          <a:noFill/>
        </p:spPr>
        <p:txBody>
          <a:bodyPr wrap="square" rtlCol="0">
            <a:spAutoFit/>
          </a:bodyPr>
          <a:lstStyle/>
          <a:p>
            <a:r>
              <a:rPr lang="en-US" altLang="zh-CN" dirty="0"/>
              <a:t>VDN</a:t>
            </a:r>
            <a:endParaRPr lang="zh-CN" altLang="en-US" dirty="0"/>
          </a:p>
        </p:txBody>
      </p:sp>
      <p:sp>
        <p:nvSpPr>
          <p:cNvPr id="9" name="文本框 8">
            <a:extLst>
              <a:ext uri="{FF2B5EF4-FFF2-40B4-BE49-F238E27FC236}">
                <a16:creationId xmlns:a16="http://schemas.microsoft.com/office/drawing/2014/main" id="{BB01D83E-F9D7-9115-4355-2B3AC65944CD}"/>
              </a:ext>
            </a:extLst>
          </p:cNvPr>
          <p:cNvSpPr txBox="1"/>
          <p:nvPr/>
        </p:nvSpPr>
        <p:spPr>
          <a:xfrm>
            <a:off x="7528264" y="4625267"/>
            <a:ext cx="1447060" cy="369332"/>
          </a:xfrm>
          <a:prstGeom prst="rect">
            <a:avLst/>
          </a:prstGeom>
          <a:noFill/>
        </p:spPr>
        <p:txBody>
          <a:bodyPr wrap="square" rtlCol="0">
            <a:spAutoFit/>
          </a:bodyPr>
          <a:lstStyle/>
          <a:p>
            <a:r>
              <a:rPr lang="en-US" altLang="zh-CN" dirty="0"/>
              <a:t>QMIX</a:t>
            </a:r>
            <a:endParaRPr lang="zh-CN" altLang="en-US" dirty="0"/>
          </a:p>
        </p:txBody>
      </p:sp>
    </p:spTree>
    <p:extLst>
      <p:ext uri="{BB962C8B-B14F-4D97-AF65-F5344CB8AC3E}">
        <p14:creationId xmlns:p14="http://schemas.microsoft.com/office/powerpoint/2010/main" val="29239090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F3E65FC4-51F4-7E93-B40E-187EDDBDA400}"/>
              </a:ext>
            </a:extLst>
          </p:cNvPr>
          <p:cNvSpPr txBox="1"/>
          <p:nvPr/>
        </p:nvSpPr>
        <p:spPr>
          <a:xfrm>
            <a:off x="5693498" y="3059668"/>
            <a:ext cx="914400" cy="369332"/>
          </a:xfrm>
          <a:prstGeom prst="rect">
            <a:avLst/>
          </a:prstGeom>
          <a:noFill/>
        </p:spPr>
        <p:txBody>
          <a:bodyPr wrap="square" rtlCol="0">
            <a:spAutoFit/>
          </a:bodyPr>
          <a:lstStyle/>
          <a:p>
            <a:r>
              <a:rPr lang="en-US" altLang="zh-CN" dirty="0"/>
              <a:t>VDN</a:t>
            </a:r>
            <a:endParaRPr lang="zh-CN" altLang="en-US" dirty="0"/>
          </a:p>
        </p:txBody>
      </p:sp>
      <p:sp>
        <p:nvSpPr>
          <p:cNvPr id="9" name="文本框 8">
            <a:extLst>
              <a:ext uri="{FF2B5EF4-FFF2-40B4-BE49-F238E27FC236}">
                <a16:creationId xmlns:a16="http://schemas.microsoft.com/office/drawing/2014/main" id="{BB01D83E-F9D7-9115-4355-2B3AC65944CD}"/>
              </a:ext>
            </a:extLst>
          </p:cNvPr>
          <p:cNvSpPr txBox="1"/>
          <p:nvPr/>
        </p:nvSpPr>
        <p:spPr>
          <a:xfrm>
            <a:off x="5604694" y="2829551"/>
            <a:ext cx="1447060" cy="369332"/>
          </a:xfrm>
          <a:prstGeom prst="rect">
            <a:avLst/>
          </a:prstGeom>
          <a:noFill/>
        </p:spPr>
        <p:txBody>
          <a:bodyPr wrap="square" rtlCol="0">
            <a:spAutoFit/>
          </a:bodyPr>
          <a:lstStyle/>
          <a:p>
            <a:r>
              <a:rPr lang="en-US" altLang="zh-CN" dirty="0"/>
              <a:t>QMIX</a:t>
            </a:r>
            <a:endParaRPr lang="zh-CN" altLang="en-US" dirty="0"/>
          </a:p>
        </p:txBody>
      </p:sp>
      <p:sp>
        <p:nvSpPr>
          <p:cNvPr id="2" name="标题 1">
            <a:extLst>
              <a:ext uri="{FF2B5EF4-FFF2-40B4-BE49-F238E27FC236}">
                <a16:creationId xmlns:a16="http://schemas.microsoft.com/office/drawing/2014/main" id="{927F3F8D-1546-9A68-49AB-1C0D106CF85A}"/>
              </a:ext>
            </a:extLst>
          </p:cNvPr>
          <p:cNvSpPr>
            <a:spLocks noGrp="1"/>
          </p:cNvSpPr>
          <p:nvPr>
            <p:ph type="title"/>
          </p:nvPr>
        </p:nvSpPr>
        <p:spPr/>
        <p:txBody>
          <a:bodyPr/>
          <a:lstStyle/>
          <a:p>
            <a:r>
              <a:rPr lang="zh-CN" altLang="en-US" dirty="0"/>
              <a:t>与之前工作的区别？</a:t>
            </a:r>
          </a:p>
        </p:txBody>
      </p:sp>
      <p:pic>
        <p:nvPicPr>
          <p:cNvPr id="4" name="图片 3">
            <a:extLst>
              <a:ext uri="{FF2B5EF4-FFF2-40B4-BE49-F238E27FC236}">
                <a16:creationId xmlns:a16="http://schemas.microsoft.com/office/drawing/2014/main" id="{9BDE0517-5BAE-9199-AA54-6D5B57ECCA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1130" y="2319197"/>
            <a:ext cx="1594688" cy="1644059"/>
          </a:xfrm>
          <a:prstGeom prst="rect">
            <a:avLst/>
          </a:prstGeom>
        </p:spPr>
      </p:pic>
      <p:pic>
        <p:nvPicPr>
          <p:cNvPr id="6" name="图片 5">
            <a:extLst>
              <a:ext uri="{FF2B5EF4-FFF2-40B4-BE49-F238E27FC236}">
                <a16:creationId xmlns:a16="http://schemas.microsoft.com/office/drawing/2014/main" id="{E6E9BC51-4C26-0990-4D7F-67695E094B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1130" y="2376853"/>
            <a:ext cx="1809313" cy="1644060"/>
          </a:xfrm>
          <a:prstGeom prst="rect">
            <a:avLst/>
          </a:prstGeom>
        </p:spPr>
      </p:pic>
      <p:pic>
        <p:nvPicPr>
          <p:cNvPr id="5" name="图片 4">
            <a:extLst>
              <a:ext uri="{FF2B5EF4-FFF2-40B4-BE49-F238E27FC236}">
                <a16:creationId xmlns:a16="http://schemas.microsoft.com/office/drawing/2014/main" id="{F547ED0E-8A1A-1579-FE26-0130C7573D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67184" y="1406601"/>
            <a:ext cx="4922580" cy="3054428"/>
          </a:xfrm>
          <a:prstGeom prst="rect">
            <a:avLst/>
          </a:prstGeom>
        </p:spPr>
      </p:pic>
      <p:sp>
        <p:nvSpPr>
          <p:cNvPr id="8" name="文本框 7">
            <a:extLst>
              <a:ext uri="{FF2B5EF4-FFF2-40B4-BE49-F238E27FC236}">
                <a16:creationId xmlns:a16="http://schemas.microsoft.com/office/drawing/2014/main" id="{3C628293-CF42-8F68-5860-F9F3AE0726C4}"/>
              </a:ext>
            </a:extLst>
          </p:cNvPr>
          <p:cNvSpPr txBox="1"/>
          <p:nvPr/>
        </p:nvSpPr>
        <p:spPr>
          <a:xfrm>
            <a:off x="4458969" y="4748842"/>
            <a:ext cx="2939010" cy="369332"/>
          </a:xfrm>
          <a:prstGeom prst="rect">
            <a:avLst/>
          </a:prstGeom>
          <a:noFill/>
        </p:spPr>
        <p:txBody>
          <a:bodyPr wrap="none" rtlCol="0">
            <a:spAutoFit/>
          </a:bodyPr>
          <a:lstStyle/>
          <a:p>
            <a:r>
              <a:rPr lang="en-US" altLang="zh-CN" dirty="0"/>
              <a:t>Bayesian Action Decoder</a:t>
            </a:r>
          </a:p>
        </p:txBody>
      </p:sp>
    </p:spTree>
    <p:extLst>
      <p:ext uri="{BB962C8B-B14F-4D97-AF65-F5344CB8AC3E}">
        <p14:creationId xmlns:p14="http://schemas.microsoft.com/office/powerpoint/2010/main" val="30134989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A693D9DF-2B40-0DCA-3355-1E7A95D19F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7184" y="1347685"/>
            <a:ext cx="4922580" cy="3150066"/>
          </a:xfrm>
          <a:prstGeom prst="rect">
            <a:avLst/>
          </a:prstGeom>
        </p:spPr>
      </p:pic>
      <p:sp>
        <p:nvSpPr>
          <p:cNvPr id="2" name="标题 1">
            <a:extLst>
              <a:ext uri="{FF2B5EF4-FFF2-40B4-BE49-F238E27FC236}">
                <a16:creationId xmlns:a16="http://schemas.microsoft.com/office/drawing/2014/main" id="{927F3F8D-1546-9A68-49AB-1C0D106CF85A}"/>
              </a:ext>
            </a:extLst>
          </p:cNvPr>
          <p:cNvSpPr>
            <a:spLocks noGrp="1"/>
          </p:cNvSpPr>
          <p:nvPr>
            <p:ph type="title"/>
          </p:nvPr>
        </p:nvSpPr>
        <p:spPr/>
        <p:txBody>
          <a:bodyPr/>
          <a:lstStyle/>
          <a:p>
            <a:r>
              <a:rPr lang="zh-CN" altLang="en-US" dirty="0"/>
              <a:t>与之前工作的区别？</a:t>
            </a:r>
          </a:p>
        </p:txBody>
      </p:sp>
      <p:sp>
        <p:nvSpPr>
          <p:cNvPr id="8" name="文本框 7">
            <a:extLst>
              <a:ext uri="{FF2B5EF4-FFF2-40B4-BE49-F238E27FC236}">
                <a16:creationId xmlns:a16="http://schemas.microsoft.com/office/drawing/2014/main" id="{3C628293-CF42-8F68-5860-F9F3AE0726C4}"/>
              </a:ext>
            </a:extLst>
          </p:cNvPr>
          <p:cNvSpPr txBox="1"/>
          <p:nvPr/>
        </p:nvSpPr>
        <p:spPr>
          <a:xfrm>
            <a:off x="4458969" y="4564176"/>
            <a:ext cx="2939010" cy="369332"/>
          </a:xfrm>
          <a:prstGeom prst="rect">
            <a:avLst/>
          </a:prstGeom>
          <a:noFill/>
        </p:spPr>
        <p:txBody>
          <a:bodyPr wrap="none" rtlCol="0">
            <a:spAutoFit/>
          </a:bodyPr>
          <a:lstStyle/>
          <a:p>
            <a:r>
              <a:rPr lang="en-US" altLang="zh-CN" dirty="0"/>
              <a:t>Bayesian Action Decoder</a:t>
            </a:r>
          </a:p>
        </p:txBody>
      </p:sp>
      <p:cxnSp>
        <p:nvCxnSpPr>
          <p:cNvPr id="14" name="直接连接符 13">
            <a:extLst>
              <a:ext uri="{FF2B5EF4-FFF2-40B4-BE49-F238E27FC236}">
                <a16:creationId xmlns:a16="http://schemas.microsoft.com/office/drawing/2014/main" id="{26844680-164F-2203-87D4-BDABF0E2DC59}"/>
              </a:ext>
            </a:extLst>
          </p:cNvPr>
          <p:cNvCxnSpPr/>
          <p:nvPr/>
        </p:nvCxnSpPr>
        <p:spPr>
          <a:xfrm>
            <a:off x="4350057" y="4748842"/>
            <a:ext cx="1224000" cy="0"/>
          </a:xfrm>
          <a:prstGeom prst="line">
            <a:avLst/>
          </a:prstGeom>
          <a:ln w="38100">
            <a:solidFill>
              <a:srgbClr val="FF0000"/>
            </a:solidFill>
          </a:ln>
          <a:effectLst>
            <a:innerShdw blurRad="63500" dist="50800" dir="189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4DBD3420-6354-6EB3-851A-9A04CEC93385}"/>
              </a:ext>
            </a:extLst>
          </p:cNvPr>
          <p:cNvSpPr txBox="1"/>
          <p:nvPr/>
        </p:nvSpPr>
        <p:spPr>
          <a:xfrm>
            <a:off x="4350057" y="4841175"/>
            <a:ext cx="1284326" cy="369332"/>
          </a:xfrm>
          <a:prstGeom prst="rect">
            <a:avLst/>
          </a:prstGeom>
          <a:noFill/>
        </p:spPr>
        <p:txBody>
          <a:bodyPr wrap="none" rtlCol="0">
            <a:spAutoFit/>
          </a:bodyPr>
          <a:lstStyle/>
          <a:p>
            <a:r>
              <a:rPr lang="en-US" altLang="zh-CN" dirty="0"/>
              <a:t>Simplified</a:t>
            </a:r>
            <a:endParaRPr lang="zh-CN" altLang="en-US" dirty="0"/>
          </a:p>
        </p:txBody>
      </p:sp>
    </p:spTree>
    <p:extLst>
      <p:ext uri="{BB962C8B-B14F-4D97-AF65-F5344CB8AC3E}">
        <p14:creationId xmlns:p14="http://schemas.microsoft.com/office/powerpoint/2010/main" val="1229484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1">
            <a:extLst>
              <a:ext uri="{FF2B5EF4-FFF2-40B4-BE49-F238E27FC236}">
                <a16:creationId xmlns:a16="http://schemas.microsoft.com/office/drawing/2014/main" id="{3A9B4238-93F2-4EBC-92EA-A1D040BCAE7D}"/>
              </a:ext>
            </a:extLst>
          </p:cNvPr>
          <p:cNvSpPr txBox="1">
            <a:spLocks/>
          </p:cNvSpPr>
          <p:nvPr/>
        </p:nvSpPr>
        <p:spPr>
          <a:xfrm>
            <a:off x="4418011" y="1689433"/>
            <a:ext cx="3355975" cy="1157287"/>
          </a:xfrm>
          <a:prstGeom prst="rect">
            <a:avLst/>
          </a:prstGeom>
        </p:spPr>
        <p:txBody>
          <a:bodyPr vert="horz" lIns="0" tIns="0" rIns="0" bIns="0" rtlCol="0">
            <a:noAutofit/>
          </a:bodyPr>
          <a:lstStyle>
            <a:lvl1pPr marL="0" indent="0" algn="ctr" defTabSz="914400" rtl="0" eaLnBrk="1" latinLnBrk="0" hangingPunct="1">
              <a:lnSpc>
                <a:spcPct val="120000"/>
              </a:lnSpc>
              <a:spcBef>
                <a:spcPts val="1000"/>
              </a:spcBef>
              <a:buFontTx/>
              <a:buNone/>
              <a:defRPr lang="zh-CN" altLang="en-US" sz="7200" kern="1200" spc="300" dirty="0">
                <a:solidFill>
                  <a:schemeClr val="lt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spc="3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spc="3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20000"/>
              </a:lnSpc>
              <a:spcBef>
                <a:spcPts val="1000"/>
              </a:spcBef>
              <a:spcAft>
                <a:spcPts val="0"/>
              </a:spcAft>
              <a:buClrTx/>
              <a:buSzTx/>
              <a:buFontTx/>
              <a:buNone/>
              <a:tabLst/>
              <a:defRPr/>
            </a:pPr>
            <a:r>
              <a:rPr kumimoji="0" lang="en-US" altLang="zh-CN" sz="7200" b="0" i="0" u="none" strike="noStrike" kern="1200" cap="none" spc="300" normalizeH="0" baseline="0" noProof="0" dirty="0">
                <a:ln>
                  <a:noFill/>
                </a:ln>
                <a:solidFill>
                  <a:srgbClr val="FFFFFF"/>
                </a:solidFill>
                <a:effectLst/>
                <a:uLnTx/>
                <a:uFillTx/>
                <a:latin typeface="Century Gothic" panose="020B0502020202020204" pitchFamily="34" charset="0"/>
                <a:ea typeface="微软雅黑"/>
                <a:cs typeface="+mn-cs"/>
              </a:rPr>
              <a:t>03</a:t>
            </a:r>
            <a:endParaRPr kumimoji="0" lang="en-US" altLang="en-US" sz="7200" b="0" i="0" u="none" strike="noStrike" kern="1200" cap="none" spc="300" normalizeH="0" baseline="0" noProof="0" dirty="0">
              <a:ln>
                <a:noFill/>
              </a:ln>
              <a:solidFill>
                <a:srgbClr val="FFFFFF"/>
              </a:solidFill>
              <a:effectLst/>
              <a:uLnTx/>
              <a:uFillTx/>
              <a:latin typeface="Century Gothic" panose="020B0502020202020204" pitchFamily="34" charset="0"/>
              <a:ea typeface="微软雅黑"/>
              <a:cs typeface="+mn-cs"/>
            </a:endParaRPr>
          </a:p>
        </p:txBody>
      </p:sp>
      <p:sp>
        <p:nvSpPr>
          <p:cNvPr id="8" name="文本占位符 2">
            <a:extLst>
              <a:ext uri="{FF2B5EF4-FFF2-40B4-BE49-F238E27FC236}">
                <a16:creationId xmlns:a16="http://schemas.microsoft.com/office/drawing/2014/main" id="{E457EBA7-D96D-4F8F-AA98-EB75E8861C08}"/>
              </a:ext>
            </a:extLst>
          </p:cNvPr>
          <p:cNvSpPr txBox="1">
            <a:spLocks/>
          </p:cNvSpPr>
          <p:nvPr/>
        </p:nvSpPr>
        <p:spPr>
          <a:xfrm>
            <a:off x="2397746" y="2939737"/>
            <a:ext cx="7541384" cy="1296003"/>
          </a:xfrm>
          <a:prstGeom prst="rect">
            <a:avLst/>
          </a:prstGeom>
        </p:spPr>
        <p:txBody>
          <a:bodyPr vert="horz" lIns="0" tIns="0" rIns="0" bIns="0" rtlCol="0">
            <a:noAutofit/>
          </a:bodyPr>
          <a:lstStyle>
            <a:lvl1pPr marL="0" indent="0" algn="ctr" defTabSz="914400" rtl="0" eaLnBrk="1" latinLnBrk="0" hangingPunct="1">
              <a:lnSpc>
                <a:spcPct val="120000"/>
              </a:lnSpc>
              <a:spcBef>
                <a:spcPts val="1000"/>
              </a:spcBef>
              <a:buFontTx/>
              <a:buNone/>
              <a:defRPr lang="zh-CN" altLang="en-US" sz="8000" kern="1200" spc="300" dirty="0" smtClean="0">
                <a:solidFill>
                  <a:schemeClr val="bg1"/>
                </a:solidFill>
                <a:latin typeface="+mj-ea"/>
                <a:ea typeface="+mj-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spc="3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spc="3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zh-CN" altLang="en-US" sz="5000" dirty="0">
                <a:solidFill>
                  <a:srgbClr val="FFFFFF"/>
                </a:solidFill>
                <a:latin typeface="微软雅黑"/>
                <a:ea typeface="微软雅黑"/>
              </a:rPr>
              <a:t>原理</a:t>
            </a:r>
            <a:endParaRPr kumimoji="0" lang="en-US" altLang="zh-CN" sz="5000" b="0" i="0" u="none" strike="noStrike" kern="1200" cap="none" spc="300" normalizeH="0" baseline="0" noProof="0" dirty="0">
              <a:ln>
                <a:noFill/>
              </a:ln>
              <a:solidFill>
                <a:srgbClr val="FFFFFF"/>
              </a:solidFill>
              <a:effectLst/>
              <a:uLnTx/>
              <a:uFillTx/>
              <a:latin typeface="微软雅黑"/>
              <a:ea typeface="微软雅黑"/>
              <a:cs typeface="+mn-cs"/>
            </a:endParaRPr>
          </a:p>
        </p:txBody>
      </p:sp>
    </p:spTree>
    <p:extLst>
      <p:ext uri="{BB962C8B-B14F-4D97-AF65-F5344CB8AC3E}">
        <p14:creationId xmlns:p14="http://schemas.microsoft.com/office/powerpoint/2010/main" val="28333037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zh-CN" altLang="en-US" dirty="0"/>
              <a:t>论文信息</a:t>
            </a:r>
          </a:p>
        </p:txBody>
      </p:sp>
      <p:pic>
        <p:nvPicPr>
          <p:cNvPr id="6" name="图片 5">
            <a:extLst>
              <a:ext uri="{FF2B5EF4-FFF2-40B4-BE49-F238E27FC236}">
                <a16:creationId xmlns:a16="http://schemas.microsoft.com/office/drawing/2014/main" id="{A1781FE0-2140-7E75-799A-6E564D23D3D4}"/>
              </a:ext>
            </a:extLst>
          </p:cNvPr>
          <p:cNvPicPr>
            <a:picLocks noChangeAspect="1"/>
          </p:cNvPicPr>
          <p:nvPr/>
        </p:nvPicPr>
        <p:blipFill>
          <a:blip r:embed="rId3"/>
          <a:stretch>
            <a:fillRect/>
          </a:stretch>
        </p:blipFill>
        <p:spPr>
          <a:xfrm>
            <a:off x="766808" y="1117754"/>
            <a:ext cx="11049000" cy="3943350"/>
          </a:xfrm>
          <a:prstGeom prst="rect">
            <a:avLst/>
          </a:prstGeom>
        </p:spPr>
      </p:pic>
    </p:spTree>
    <p:extLst>
      <p:ext uri="{BB962C8B-B14F-4D97-AF65-F5344CB8AC3E}">
        <p14:creationId xmlns:p14="http://schemas.microsoft.com/office/powerpoint/2010/main" val="28265367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FBBD4E-8BE6-4D50-98BD-760609CEA4B2}"/>
              </a:ext>
            </a:extLst>
          </p:cNvPr>
          <p:cNvSpPr>
            <a:spLocks noGrp="1"/>
          </p:cNvSpPr>
          <p:nvPr>
            <p:ph type="title"/>
          </p:nvPr>
        </p:nvSpPr>
        <p:spPr/>
        <p:txBody>
          <a:bodyPr/>
          <a:lstStyle/>
          <a:p>
            <a:r>
              <a:rPr lang="zh-CN" altLang="en-US" dirty="0"/>
              <a:t>贝叶斯定理</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B93AB864-E4A1-40AB-A41F-819FCF20F3C4}"/>
                  </a:ext>
                </a:extLst>
              </p:cNvPr>
              <p:cNvSpPr txBox="1"/>
              <p:nvPr/>
            </p:nvSpPr>
            <p:spPr>
              <a:xfrm>
                <a:off x="1301363" y="1447138"/>
                <a:ext cx="9589273" cy="3263137"/>
              </a:xfrm>
              <a:prstGeom prst="rect">
                <a:avLst/>
              </a:prstGeom>
              <a:noFill/>
            </p:spPr>
            <p:txBody>
              <a:bodyPr wrap="square" rtlCol="0">
                <a:spAutoFit/>
              </a:bodyPr>
              <a:lstStyle/>
              <a:p>
                <a:r>
                  <a:rPr lang="zh-CN" altLang="en-US" dirty="0"/>
                  <a:t>之前的概率论课程中，我们已经学过贝叶斯定理（</a:t>
                </a:r>
                <a:r>
                  <a:rPr lang="en-US" altLang="zh-CN" b="0" i="0" dirty="0">
                    <a:solidFill>
                      <a:srgbClr val="333333"/>
                    </a:solidFill>
                    <a:effectLst/>
                    <a:latin typeface="Helvetica Neue"/>
                  </a:rPr>
                  <a:t>Bayes' theorem</a:t>
                </a:r>
                <a:r>
                  <a:rPr lang="zh-CN" altLang="en-US" dirty="0"/>
                  <a:t>）：</a:t>
                </a:r>
                <a:endParaRPr lang="en-US" altLang="zh-CN" dirty="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𝐵</m:t>
                          </m:r>
                        </m:e>
                        <m:e>
                          <m:r>
                            <a:rPr lang="en-US" altLang="zh-CN" b="0" i="1" smtClean="0">
                              <a:latin typeface="Cambria Math" panose="02040503050406030204" pitchFamily="18" charset="0"/>
                            </a:rPr>
                            <m:t>𝐴</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𝐵𝐴</m:t>
                              </m:r>
                            </m:e>
                          </m:d>
                        </m:num>
                        <m:den>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𝐴</m:t>
                              </m:r>
                            </m:e>
                          </m:d>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𝐴</m:t>
                              </m:r>
                            </m:e>
                            <m:e>
                              <m:r>
                                <a:rPr lang="en-US" altLang="zh-CN" b="0" i="1" smtClean="0">
                                  <a:latin typeface="Cambria Math" panose="02040503050406030204" pitchFamily="18" charset="0"/>
                                </a:rPr>
                                <m:t>𝐵</m:t>
                              </m:r>
                            </m:e>
                          </m:d>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𝐵</m:t>
                              </m:r>
                            </m:e>
                          </m:d>
                        </m:num>
                        <m:den>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𝐴</m:t>
                              </m:r>
                            </m:e>
                          </m:d>
                        </m:den>
                      </m:f>
                    </m:oMath>
                  </m:oMathPara>
                </a14:m>
                <a:endParaRPr lang="en-US" altLang="zh-CN" b="0" dirty="0"/>
              </a:p>
              <a:p>
                <a:r>
                  <a:rPr lang="zh-CN" altLang="en-US" b="0" dirty="0"/>
                  <a:t>若有</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 </m:t>
                    </m:r>
                    <m:r>
                      <a:rPr lang="zh-CN" altLang="en-US"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𝐵</m:t>
                        </m:r>
                      </m:e>
                      <m:sub>
                        <m:r>
                          <a:rPr lang="en-US" altLang="zh-CN" i="1">
                            <a:latin typeface="Cambria Math" panose="02040503050406030204" pitchFamily="18" charset="0"/>
                          </a:rPr>
                          <m:t>𝑖</m:t>
                        </m:r>
                      </m:sub>
                    </m:sSub>
                  </m:oMath>
                </a14:m>
                <a:r>
                  <a:rPr lang="zh-CN" altLang="en-US" b="0" dirty="0"/>
                  <a:t>，</a:t>
                </a:r>
                <a:r>
                  <a:rPr lang="en-US" altLang="zh-CN" b="0" dirty="0"/>
                  <a:t>…</a:t>
                </a:r>
                <a:r>
                  <a:rPr lang="zh-CN" altLang="en-US" b="0" dirty="0"/>
                  <a:t>，</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𝐵</m:t>
                        </m:r>
                      </m:e>
                      <m:sub>
                        <m:r>
                          <a:rPr lang="en-US" altLang="zh-CN" i="1">
                            <a:latin typeface="Cambria Math" panose="02040503050406030204" pitchFamily="18" charset="0"/>
                          </a:rPr>
                          <m:t>𝑖</m:t>
                        </m:r>
                      </m:sub>
                    </m:sSub>
                    <m:r>
                      <a:rPr lang="en-US" altLang="zh-CN" i="1">
                        <a:latin typeface="Cambria Math" panose="02040503050406030204" pitchFamily="18" charset="0"/>
                      </a:rPr>
                      <m:t> </m:t>
                    </m:r>
                  </m:oMath>
                </a14:m>
                <a:r>
                  <a:rPr lang="zh-CN" altLang="en-US" b="0" dirty="0"/>
                  <a:t>两两互斥且它们的并集为必然事件，则</a:t>
                </a:r>
                <a:endParaRPr lang="en-US" altLang="zh-CN" b="0" dirty="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𝑖</m:t>
                              </m:r>
                            </m:sub>
                          </m:sSub>
                        </m:e>
                        <m:e>
                          <m:r>
                            <a:rPr lang="en-US" altLang="zh-CN" b="0" i="1" smtClean="0">
                              <a:latin typeface="Cambria Math" panose="02040503050406030204" pitchFamily="18" charset="0"/>
                            </a:rPr>
                            <m:t>𝐴</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𝑖</m:t>
                                  </m:r>
                                </m:sub>
                              </m:sSub>
                            </m:e>
                          </m:d>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𝐴</m:t>
                              </m:r>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𝑖</m:t>
                                  </m:r>
                                </m:sub>
                              </m:sSub>
                            </m:e>
                          </m:d>
                        </m:num>
                        <m:den>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𝑗</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𝑗</m:t>
                                      </m:r>
                                    </m:sub>
                                  </m:sSub>
                                </m:e>
                              </m:d>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𝐴</m:t>
                                  </m:r>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𝑗</m:t>
                                      </m:r>
                                    </m:sub>
                                  </m:sSub>
                                </m:e>
                              </m:d>
                            </m:e>
                          </m:nary>
                        </m:den>
                      </m:f>
                    </m:oMath>
                  </m:oMathPara>
                </a14:m>
                <a:endParaRPr lang="en-US" altLang="zh-CN" b="0" dirty="0"/>
              </a:p>
              <a:p>
                <a:endParaRPr lang="en-US" altLang="zh-CN" b="0" dirty="0"/>
              </a:p>
              <a:p>
                <a:r>
                  <a:rPr lang="zh-CN" altLang="en-US" dirty="0"/>
                  <a:t>上面的公式能够被解释成：</a:t>
                </a:r>
                <a:r>
                  <a:rPr lang="zh-CN" altLang="en-US" b="0" dirty="0"/>
                  <a:t>在观察到了事件</a:t>
                </a:r>
                <a14:m>
                  <m:oMath xmlns:m="http://schemas.openxmlformats.org/officeDocument/2006/math">
                    <m:r>
                      <a:rPr lang="en-US" altLang="zh-CN" b="0" i="1" smtClean="0">
                        <a:latin typeface="Cambria Math" panose="02040503050406030204" pitchFamily="18" charset="0"/>
                      </a:rPr>
                      <m:t>𝐴</m:t>
                    </m:r>
                  </m:oMath>
                </a14:m>
                <a:r>
                  <a:rPr lang="zh-CN" altLang="en-US" b="0" dirty="0"/>
                  <a:t>后，我们对事件</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𝐵</m:t>
                        </m:r>
                      </m:e>
                      <m:sub>
                        <m:r>
                          <a:rPr lang="en-US" altLang="zh-CN" i="1">
                            <a:latin typeface="Cambria Math" panose="02040503050406030204" pitchFamily="18" charset="0"/>
                          </a:rPr>
                          <m:t>𝑖</m:t>
                        </m:r>
                      </m:sub>
                    </m:sSub>
                  </m:oMath>
                </a14:m>
                <a:r>
                  <a:rPr lang="zh-CN" altLang="en-US" b="0" dirty="0"/>
                  <a:t>发生的概率的估计发生了变化。</a:t>
                </a:r>
                <a:endParaRPr lang="en-US" altLang="zh-CN" b="0" dirty="0"/>
              </a:p>
              <a:p>
                <a:r>
                  <a:rPr lang="zh-CN" altLang="en-US" dirty="0"/>
                  <a:t>即，</a:t>
                </a:r>
                <a:r>
                  <a:rPr lang="zh-CN" altLang="en-US" b="1" dirty="0"/>
                  <a:t>新观测到的结果能够改变我们对当前状态的认知。</a:t>
                </a:r>
                <a:endParaRPr lang="en-US" altLang="zh-CN" b="1" dirty="0"/>
              </a:p>
              <a:p>
                <a:endParaRPr lang="en-US" altLang="zh-CN" dirty="0"/>
              </a:p>
              <a:p>
                <a:endParaRPr lang="en-US" altLang="zh-CN" dirty="0"/>
              </a:p>
            </p:txBody>
          </p:sp>
        </mc:Choice>
        <mc:Fallback xmlns="">
          <p:sp>
            <p:nvSpPr>
              <p:cNvPr id="3" name="文本框 2">
                <a:extLst>
                  <a:ext uri="{FF2B5EF4-FFF2-40B4-BE49-F238E27FC236}">
                    <a16:creationId xmlns:a16="http://schemas.microsoft.com/office/drawing/2014/main" id="{B93AB864-E4A1-40AB-A41F-819FCF20F3C4}"/>
                  </a:ext>
                </a:extLst>
              </p:cNvPr>
              <p:cNvSpPr txBox="1">
                <a:spLocks noRot="1" noChangeAspect="1" noMove="1" noResize="1" noEditPoints="1" noAdjustHandles="1" noChangeArrowheads="1" noChangeShapeType="1" noTextEdit="1"/>
              </p:cNvSpPr>
              <p:nvPr/>
            </p:nvSpPr>
            <p:spPr>
              <a:xfrm>
                <a:off x="1301363" y="1447138"/>
                <a:ext cx="9589273" cy="3263137"/>
              </a:xfrm>
              <a:prstGeom prst="rect">
                <a:avLst/>
              </a:prstGeom>
              <a:blipFill>
                <a:blip r:embed="rId2"/>
                <a:stretch>
                  <a:fillRect l="-508" t="-933" r="-285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80942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FBBD4E-8BE6-4D50-98BD-760609CEA4B2}"/>
              </a:ext>
            </a:extLst>
          </p:cNvPr>
          <p:cNvSpPr>
            <a:spLocks noGrp="1"/>
          </p:cNvSpPr>
          <p:nvPr>
            <p:ph type="title"/>
          </p:nvPr>
        </p:nvSpPr>
        <p:spPr/>
        <p:txBody>
          <a:bodyPr/>
          <a:lstStyle/>
          <a:p>
            <a:r>
              <a:rPr lang="zh-CN" altLang="en-US" dirty="0"/>
              <a:t>贝叶斯信念</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B93AB864-E4A1-40AB-A41F-819FCF20F3C4}"/>
                  </a:ext>
                </a:extLst>
              </p:cNvPr>
              <p:cNvSpPr txBox="1"/>
              <p:nvPr/>
            </p:nvSpPr>
            <p:spPr>
              <a:xfrm>
                <a:off x="1301363" y="1447138"/>
                <a:ext cx="9589273" cy="3693319"/>
              </a:xfrm>
              <a:prstGeom prst="rect">
                <a:avLst/>
              </a:prstGeom>
              <a:noFill/>
            </p:spPr>
            <p:txBody>
              <a:bodyPr wrap="square" rtlCol="0">
                <a:spAutoFit/>
              </a:bodyPr>
              <a:lstStyle/>
              <a:p>
                <a:r>
                  <a:rPr lang="zh-CN" altLang="en-US" dirty="0"/>
                  <a:t>在该强化学习模型中，智能体间并没有特定的通信途径，但在完成合作任务时，了解其它智能体的状态又十分重要。所以，</a:t>
                </a:r>
                <a:r>
                  <a:rPr lang="zh-CN" altLang="en-US" b="1" dirty="0"/>
                  <a:t>智能体在决策时，除了当前的观测值外，还可以通过之前观测到的信息来推断环境和其它智能体的状态</a:t>
                </a:r>
                <a:r>
                  <a:rPr lang="zh-CN" altLang="en-US" dirty="0"/>
                  <a:t>，这样推断的信息叫做贝叶斯信念（</a:t>
                </a:r>
                <a:r>
                  <a:rPr lang="en-US" altLang="zh-CN" dirty="0"/>
                  <a:t>Bayesian belief</a:t>
                </a:r>
                <a:r>
                  <a:rPr lang="zh-CN" altLang="en-US" dirty="0"/>
                  <a:t>）。观测值和贝叶斯信念结合能更好地让智能体得到一个对环境</a:t>
                </a:r>
                <a14:m>
                  <m:oMath xmlns:m="http://schemas.openxmlformats.org/officeDocument/2006/math">
                    <m:sSub>
                      <m:sSubPr>
                        <m:ctrlPr>
                          <a:rPr lang="en-US" altLang="zh-CN" i="1">
                            <a:latin typeface="Cambria Math" panose="02040503050406030204" pitchFamily="18" charset="0"/>
                          </a:rPr>
                        </m:ctrlPr>
                      </m:sSubPr>
                      <m:e>
                        <m:r>
                          <a:rPr lang="en-US" altLang="zh-CN" b="0" i="1">
                            <a:latin typeface="Cambria Math" panose="02040503050406030204" pitchFamily="18" charset="0"/>
                          </a:rPr>
                          <m:t>𝑠</m:t>
                        </m:r>
                      </m:e>
                      <m:sub>
                        <m:r>
                          <a:rPr lang="en-US" altLang="zh-CN" b="0" i="1">
                            <a:latin typeface="Cambria Math" panose="02040503050406030204" pitchFamily="18" charset="0"/>
                          </a:rPr>
                          <m:t>𝑡</m:t>
                        </m:r>
                      </m:sub>
                    </m:sSub>
                  </m:oMath>
                </a14:m>
                <a:r>
                  <a:rPr lang="zh-CN" altLang="en-US" dirty="0"/>
                  <a:t>的认知，从而做出与其他智能体相配合的决策。</a:t>
                </a:r>
                <a:endParaRPr lang="en-US" altLang="zh-CN" dirty="0"/>
              </a:p>
              <a:p>
                <a:endParaRPr lang="en-US" altLang="zh-CN" dirty="0"/>
              </a:p>
              <a:p>
                <a:endParaRPr lang="en-US" altLang="zh-CN" dirty="0"/>
              </a:p>
              <a:p>
                <a:r>
                  <a:rPr lang="zh-CN" altLang="en-US" dirty="0"/>
                  <a:t>从公式的角度来讲，智能体</a:t>
                </a:r>
                <a14:m>
                  <m:oMath xmlns:m="http://schemas.openxmlformats.org/officeDocument/2006/math">
                    <m:r>
                      <a:rPr lang="en-US" altLang="zh-CN" b="0" i="1" dirty="0" smtClean="0">
                        <a:latin typeface="Cambria Math" panose="02040503050406030204" pitchFamily="18" charset="0"/>
                      </a:rPr>
                      <m:t>𝑎</m:t>
                    </m:r>
                  </m:oMath>
                </a14:m>
                <a:r>
                  <a:rPr lang="zh-CN" altLang="en-US" dirty="0"/>
                  <a:t>的贝叶斯信念可以表示为</a:t>
                </a:r>
                <a:endParaRPr lang="en-US" altLang="zh-CN" dirty="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𝐵</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𝑡</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𝑃</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𝑡</m:t>
                          </m:r>
                        </m:sub>
                      </m:sSub>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zh-CN" altLang="en-US" i="1">
                              <a:latin typeface="Cambria Math" panose="02040503050406030204" pitchFamily="18" charset="0"/>
                            </a:rPr>
                            <m:t>𝜏</m:t>
                          </m:r>
                        </m:e>
                        <m:sup>
                          <m:r>
                            <a:rPr lang="en-US" altLang="zh-CN" b="0" i="1" smtClean="0">
                              <a:latin typeface="Cambria Math" panose="02040503050406030204" pitchFamily="18" charset="0"/>
                            </a:rPr>
                            <m:t>𝑎</m:t>
                          </m:r>
                        </m:sup>
                      </m:sSup>
                      <m:r>
                        <a:rPr lang="en-US" altLang="zh-CN" b="0" i="1" smtClean="0">
                          <a:latin typeface="Cambria Math" panose="02040503050406030204" pitchFamily="18" charset="0"/>
                        </a:rPr>
                        <m:t>)</m:t>
                      </m:r>
                    </m:oMath>
                  </m:oMathPara>
                </a14:m>
                <a:endParaRPr lang="en-US" altLang="zh-CN" dirty="0"/>
              </a:p>
              <a:p>
                <a:r>
                  <a:rPr lang="zh-CN" altLang="en-US" dirty="0"/>
                  <a:t>其中</a:t>
                </a:r>
                <a14:m>
                  <m:oMath xmlns:m="http://schemas.openxmlformats.org/officeDocument/2006/math">
                    <m:sSup>
                      <m:sSupPr>
                        <m:ctrlPr>
                          <a:rPr lang="en-US" altLang="zh-CN" i="1">
                            <a:latin typeface="Cambria Math" panose="02040503050406030204" pitchFamily="18" charset="0"/>
                          </a:rPr>
                        </m:ctrlPr>
                      </m:sSupPr>
                      <m:e>
                        <m:r>
                          <a:rPr lang="zh-CN" altLang="en-US" i="1">
                            <a:latin typeface="Cambria Math" panose="02040503050406030204" pitchFamily="18" charset="0"/>
                          </a:rPr>
                          <m:t>𝜏</m:t>
                        </m:r>
                      </m:e>
                      <m:sup>
                        <m:r>
                          <a:rPr lang="en-US" altLang="zh-CN" i="1">
                            <a:latin typeface="Cambria Math" panose="02040503050406030204" pitchFamily="18" charset="0"/>
                          </a:rPr>
                          <m:t>𝑎</m:t>
                        </m:r>
                      </m:sup>
                    </m:sSup>
                  </m:oMath>
                </a14:m>
                <a:r>
                  <a:rPr lang="zh-CN" altLang="en-US" dirty="0"/>
                  <a:t>为智能体</a:t>
                </a:r>
                <a14:m>
                  <m:oMath xmlns:m="http://schemas.openxmlformats.org/officeDocument/2006/math">
                    <m:r>
                      <a:rPr lang="en-US" altLang="zh-CN" b="0" i="1" dirty="0" smtClean="0">
                        <a:latin typeface="Cambria Math" panose="02040503050406030204" pitchFamily="18" charset="0"/>
                      </a:rPr>
                      <m:t>𝑎</m:t>
                    </m:r>
                  </m:oMath>
                </a14:m>
                <a:r>
                  <a:rPr lang="zh-CN" altLang="en-US" dirty="0"/>
                  <a:t>的观测历史。</a:t>
                </a:r>
                <a:endParaRPr lang="en-US" altLang="zh-CN" dirty="0"/>
              </a:p>
              <a:p>
                <a:endParaRPr lang="en-US" altLang="zh-CN" dirty="0"/>
              </a:p>
              <a:p>
                <a:r>
                  <a:rPr lang="zh-CN" altLang="en-US" dirty="0"/>
                  <a:t>即，</a:t>
                </a:r>
                <a14:m>
                  <m:oMath xmlns:m="http://schemas.openxmlformats.org/officeDocument/2006/math">
                    <m:r>
                      <a:rPr lang="en-US" altLang="zh-CN" b="0" i="1" dirty="0" smtClean="0">
                        <a:latin typeface="Cambria Math" panose="02040503050406030204" pitchFamily="18" charset="0"/>
                      </a:rPr>
                      <m:t>𝑎</m:t>
                    </m:r>
                  </m:oMath>
                </a14:m>
                <a:r>
                  <a:rPr lang="zh-CN" altLang="en-US" dirty="0"/>
                  <a:t>的贝叶斯信念是一个函数，它输入任意状态</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𝑡</m:t>
                        </m:r>
                      </m:sub>
                    </m:sSub>
                    <m:r>
                      <a:rPr lang="en-US" altLang="zh-CN" i="1">
                        <a:latin typeface="Cambria Math" panose="02040503050406030204" pitchFamily="18" charset="0"/>
                      </a:rPr>
                      <m:t> </m:t>
                    </m:r>
                  </m:oMath>
                </a14:m>
                <a:r>
                  <a:rPr lang="zh-CN" altLang="en-US" dirty="0"/>
                  <a:t>，输出</a:t>
                </a:r>
                <a14:m>
                  <m:oMath xmlns:m="http://schemas.openxmlformats.org/officeDocument/2006/math">
                    <m:r>
                      <a:rPr lang="en-US" altLang="zh-CN" i="1">
                        <a:latin typeface="Cambria Math" panose="02040503050406030204" pitchFamily="18" charset="0"/>
                      </a:rPr>
                      <m:t>𝑎</m:t>
                    </m:r>
                  </m:oMath>
                </a14:m>
                <a:r>
                  <a:rPr lang="zh-CN" altLang="en-US" dirty="0"/>
                  <a:t>根据当前已经观测到的内容</a:t>
                </a:r>
                <a14:m>
                  <m:oMath xmlns:m="http://schemas.openxmlformats.org/officeDocument/2006/math">
                    <m:sSup>
                      <m:sSupPr>
                        <m:ctrlPr>
                          <a:rPr lang="en-US" altLang="zh-CN" i="1">
                            <a:latin typeface="Cambria Math" panose="02040503050406030204" pitchFamily="18" charset="0"/>
                          </a:rPr>
                        </m:ctrlPr>
                      </m:sSupPr>
                      <m:e>
                        <m:r>
                          <a:rPr lang="zh-CN" altLang="en-US" i="1">
                            <a:latin typeface="Cambria Math" panose="02040503050406030204" pitchFamily="18" charset="0"/>
                          </a:rPr>
                          <m:t>𝜏</m:t>
                        </m:r>
                      </m:e>
                      <m:sup>
                        <m:r>
                          <a:rPr lang="en-US" altLang="zh-CN" i="1">
                            <a:latin typeface="Cambria Math" panose="02040503050406030204" pitchFamily="18" charset="0"/>
                          </a:rPr>
                          <m:t>𝑎</m:t>
                        </m:r>
                      </m:sup>
                    </m:sSup>
                  </m:oMath>
                </a14:m>
                <a:r>
                  <a:rPr lang="zh-CN" altLang="en-US" dirty="0"/>
                  <a:t>推断的，这个状态发生的概率。</a:t>
                </a:r>
                <a:endParaRPr lang="en-US" altLang="zh-CN" dirty="0"/>
              </a:p>
            </p:txBody>
          </p:sp>
        </mc:Choice>
        <mc:Fallback xmlns="">
          <p:sp>
            <p:nvSpPr>
              <p:cNvPr id="3" name="文本框 2">
                <a:extLst>
                  <a:ext uri="{FF2B5EF4-FFF2-40B4-BE49-F238E27FC236}">
                    <a16:creationId xmlns:a16="http://schemas.microsoft.com/office/drawing/2014/main" id="{B93AB864-E4A1-40AB-A41F-819FCF20F3C4}"/>
                  </a:ext>
                </a:extLst>
              </p:cNvPr>
              <p:cNvSpPr txBox="1">
                <a:spLocks noRot="1" noChangeAspect="1" noMove="1" noResize="1" noEditPoints="1" noAdjustHandles="1" noChangeArrowheads="1" noChangeShapeType="1" noTextEdit="1"/>
              </p:cNvSpPr>
              <p:nvPr/>
            </p:nvSpPr>
            <p:spPr>
              <a:xfrm>
                <a:off x="1301363" y="1447138"/>
                <a:ext cx="9589273" cy="3693319"/>
              </a:xfrm>
              <a:prstGeom prst="rect">
                <a:avLst/>
              </a:prstGeom>
              <a:blipFill>
                <a:blip r:embed="rId2"/>
                <a:stretch>
                  <a:fillRect l="-508" t="-825" r="-2795" b="-165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513652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B47638-FDCF-47DC-84ED-E18608F67DC8}"/>
              </a:ext>
            </a:extLst>
          </p:cNvPr>
          <p:cNvSpPr>
            <a:spLocks noGrp="1"/>
          </p:cNvSpPr>
          <p:nvPr>
            <p:ph type="title"/>
          </p:nvPr>
        </p:nvSpPr>
        <p:spPr/>
        <p:txBody>
          <a:bodyPr/>
          <a:lstStyle/>
          <a:p>
            <a:r>
              <a:rPr lang="zh-CN" altLang="en-US" dirty="0"/>
              <a:t>贝叶斯更新</a:t>
            </a:r>
          </a:p>
        </p:txBody>
      </p:sp>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30964F8B-E59F-4F73-A6C3-408EEE545056}"/>
                  </a:ext>
                </a:extLst>
              </p:cNvPr>
              <p:cNvSpPr/>
              <p:nvPr/>
            </p:nvSpPr>
            <p:spPr>
              <a:xfrm>
                <a:off x="1441835" y="1367482"/>
                <a:ext cx="8950519" cy="688073"/>
              </a:xfrm>
              <a:prstGeom prst="rect">
                <a:avLst/>
              </a:prstGeom>
            </p:spPr>
            <p:txBody>
              <a:bodyPr wrap="square">
                <a:spAutoFit/>
              </a:bodyPr>
              <a:lstStyle/>
              <a:p>
                <a:r>
                  <a:rPr lang="zh-CN" altLang="en-US" dirty="0"/>
                  <a:t>再结合上当前的观测，当队友</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𝑎</m:t>
                        </m:r>
                      </m:e>
                      <m:sup>
                        <m:r>
                          <a:rPr lang="en-US" altLang="zh-CN" i="1">
                            <a:latin typeface="Cambria Math" panose="02040503050406030204" pitchFamily="18" charset="0"/>
                          </a:rPr>
                          <m:t>′</m:t>
                        </m:r>
                      </m:sup>
                    </m:sSup>
                  </m:oMath>
                </a14:m>
                <a:r>
                  <a:rPr lang="zh-CN" altLang="en-US" dirty="0"/>
                  <a:t>做出一个动作</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𝑢</m:t>
                        </m:r>
                      </m:e>
                      <m:sub>
                        <m:r>
                          <a:rPr lang="en-US" altLang="zh-CN" i="1">
                            <a:latin typeface="Cambria Math" panose="02040503050406030204" pitchFamily="18" charset="0"/>
                          </a:rPr>
                          <m:t>𝑡</m:t>
                        </m:r>
                      </m:sub>
                      <m:sup>
                        <m:sSup>
                          <m:sSupPr>
                            <m:ctrlPr>
                              <a:rPr lang="en-US" altLang="zh-CN" i="1">
                                <a:latin typeface="Cambria Math" panose="02040503050406030204" pitchFamily="18" charset="0"/>
                              </a:rPr>
                            </m:ctrlPr>
                          </m:sSupPr>
                          <m:e>
                            <m:r>
                              <a:rPr lang="en-US" altLang="zh-CN" i="1">
                                <a:latin typeface="Cambria Math" panose="02040503050406030204" pitchFamily="18" charset="0"/>
                              </a:rPr>
                              <m:t>𝑎</m:t>
                            </m:r>
                          </m:e>
                          <m:sup>
                            <m:r>
                              <a:rPr lang="en-US" altLang="zh-CN" i="1">
                                <a:latin typeface="Cambria Math" panose="02040503050406030204" pitchFamily="18" charset="0"/>
                              </a:rPr>
                              <m:t>′</m:t>
                            </m:r>
                          </m:sup>
                        </m:sSup>
                      </m:sup>
                    </m:sSubSup>
                    <m:r>
                      <a:rPr lang="zh-CN" altLang="en-US" i="1">
                        <a:latin typeface="Cambria Math" panose="02040503050406030204" pitchFamily="18" charset="0"/>
                      </a:rPr>
                      <m:t>时</m:t>
                    </m:r>
                  </m:oMath>
                </a14:m>
                <a:r>
                  <a:rPr lang="zh-CN" altLang="en-US" dirty="0"/>
                  <a:t>，智能体</a:t>
                </a:r>
                <a14:m>
                  <m:oMath xmlns:m="http://schemas.openxmlformats.org/officeDocument/2006/math">
                    <m:r>
                      <a:rPr lang="en-US" altLang="zh-CN" i="1" dirty="0">
                        <a:latin typeface="Cambria Math" panose="02040503050406030204" pitchFamily="18" charset="0"/>
                      </a:rPr>
                      <m:t>𝑎</m:t>
                    </m:r>
                  </m:oMath>
                </a14:m>
                <a:r>
                  <a:rPr lang="zh-CN" altLang="en-US" dirty="0"/>
                  <a:t>对环境</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𝑡</m:t>
                        </m:r>
                      </m:sub>
                    </m:sSub>
                  </m:oMath>
                </a14:m>
                <a:r>
                  <a:rPr lang="zh-CN" altLang="en-US" dirty="0"/>
                  <a:t>的认知可以通过贝叶斯公式表示为</a:t>
                </a:r>
              </a:p>
            </p:txBody>
          </p:sp>
        </mc:Choice>
        <mc:Fallback xmlns="">
          <p:sp>
            <p:nvSpPr>
              <p:cNvPr id="3" name="矩形 2">
                <a:extLst>
                  <a:ext uri="{FF2B5EF4-FFF2-40B4-BE49-F238E27FC236}">
                    <a16:creationId xmlns:a16="http://schemas.microsoft.com/office/drawing/2014/main" id="{30964F8B-E59F-4F73-A6C3-408EEE545056}"/>
                  </a:ext>
                </a:extLst>
              </p:cNvPr>
              <p:cNvSpPr>
                <a:spLocks noRot="1" noChangeAspect="1" noMove="1" noResize="1" noEditPoints="1" noAdjustHandles="1" noChangeArrowheads="1" noChangeShapeType="1" noTextEdit="1"/>
              </p:cNvSpPr>
              <p:nvPr/>
            </p:nvSpPr>
            <p:spPr>
              <a:xfrm>
                <a:off x="1441835" y="1367482"/>
                <a:ext cx="8950519" cy="688073"/>
              </a:xfrm>
              <a:prstGeom prst="rect">
                <a:avLst/>
              </a:prstGeom>
              <a:blipFill>
                <a:blip r:embed="rId2"/>
                <a:stretch>
                  <a:fillRect l="-613" b="-13274"/>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D11818D8-9090-415F-85A8-FCABF6A3A5F7}"/>
              </a:ext>
            </a:extLst>
          </p:cNvPr>
          <p:cNvPicPr>
            <a:picLocks noChangeAspect="1"/>
          </p:cNvPicPr>
          <p:nvPr/>
        </p:nvPicPr>
        <p:blipFill>
          <a:blip r:embed="rId3"/>
          <a:stretch>
            <a:fillRect/>
          </a:stretch>
        </p:blipFill>
        <p:spPr>
          <a:xfrm>
            <a:off x="4034241" y="2207877"/>
            <a:ext cx="3788465" cy="1362043"/>
          </a:xfrm>
          <a:prstGeom prst="rect">
            <a:avLst/>
          </a:prstGeom>
        </p:spPr>
      </p:pic>
      <p:sp>
        <p:nvSpPr>
          <p:cNvPr id="6" name="矩形 5">
            <a:extLst>
              <a:ext uri="{FF2B5EF4-FFF2-40B4-BE49-F238E27FC236}">
                <a16:creationId xmlns:a16="http://schemas.microsoft.com/office/drawing/2014/main" id="{7C9C7AFC-A08C-416C-A42E-BFA3F32566BC}"/>
              </a:ext>
            </a:extLst>
          </p:cNvPr>
          <p:cNvSpPr/>
          <p:nvPr/>
        </p:nvSpPr>
        <p:spPr>
          <a:xfrm>
            <a:off x="1441834" y="3740730"/>
            <a:ext cx="8950519" cy="646331"/>
          </a:xfrm>
          <a:prstGeom prst="rect">
            <a:avLst/>
          </a:prstGeom>
        </p:spPr>
        <p:txBody>
          <a:bodyPr wrap="square">
            <a:spAutoFit/>
          </a:bodyPr>
          <a:lstStyle/>
          <a:p>
            <a:r>
              <a:rPr lang="zh-CN" altLang="en-US" dirty="0"/>
              <a:t>这个过程叫做贝叶斯更新（</a:t>
            </a:r>
            <a:r>
              <a:rPr lang="en-US" altLang="zh-CN" dirty="0"/>
              <a:t>Bayesian update</a:t>
            </a:r>
            <a:r>
              <a:rPr lang="zh-CN" altLang="en-US" dirty="0"/>
              <a:t>）。</a:t>
            </a:r>
            <a:r>
              <a:rPr lang="zh-CN" altLang="en-US" b="1" dirty="0"/>
              <a:t>简单来说就是智能体根据当前在行动的另一个智能体动作的观测来更新自己的贝叶斯信念，进而判断此时环境的状态。</a:t>
            </a:r>
          </a:p>
        </p:txBody>
      </p:sp>
    </p:spTree>
    <p:extLst>
      <p:ext uri="{BB962C8B-B14F-4D97-AF65-F5344CB8AC3E}">
        <p14:creationId xmlns:p14="http://schemas.microsoft.com/office/powerpoint/2010/main" val="24822653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E4EAA4-ECF3-41A0-BE62-8FBD6BFE7D00}"/>
              </a:ext>
            </a:extLst>
          </p:cNvPr>
          <p:cNvSpPr>
            <a:spLocks noGrp="1"/>
          </p:cNvSpPr>
          <p:nvPr>
            <p:ph type="title"/>
          </p:nvPr>
        </p:nvSpPr>
        <p:spPr/>
        <p:txBody>
          <a:bodyPr/>
          <a:lstStyle/>
          <a:p>
            <a:r>
              <a:rPr lang="zh-CN" altLang="en-US" dirty="0"/>
              <a:t>探索和传递信息的矛盾</a:t>
            </a:r>
          </a:p>
        </p:txBody>
      </p:sp>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7D46C03F-0872-488D-B6DD-04109FC92870}"/>
                  </a:ext>
                </a:extLst>
              </p:cNvPr>
              <p:cNvSpPr/>
              <p:nvPr/>
            </p:nvSpPr>
            <p:spPr>
              <a:xfrm>
                <a:off x="1441835" y="1367482"/>
                <a:ext cx="8950519" cy="646331"/>
              </a:xfrm>
              <a:prstGeom prst="rect">
                <a:avLst/>
              </a:prstGeom>
            </p:spPr>
            <p:txBody>
              <a:bodyPr wrap="square">
                <a:spAutoFit/>
              </a:bodyPr>
              <a:lstStyle/>
              <a:p>
                <a:r>
                  <a:rPr lang="zh-CN" altLang="en-US" dirty="0"/>
                  <a:t>但是存在一个问题，就是强化学习过程需要探索，但是</a:t>
                </a:r>
                <a:r>
                  <a:rPr lang="zh-CN" altLang="en-US" b="1" dirty="0"/>
                  <a:t>探索会在动作传递的信息中引入噪声</a:t>
                </a:r>
                <a:r>
                  <a:rPr lang="zh-CN" altLang="en-US" dirty="0"/>
                  <a:t>。在训练过程中，采用</a:t>
                </a:r>
                <a14:m>
                  <m:oMath xmlns:m="http://schemas.openxmlformats.org/officeDocument/2006/math">
                    <m:r>
                      <a:rPr lang="zh-CN" altLang="en-US" i="1" smtClean="0">
                        <a:latin typeface="Cambria Math" panose="02040503050406030204" pitchFamily="18" charset="0"/>
                      </a:rPr>
                      <m:t>𝜖</m:t>
                    </m:r>
                  </m:oMath>
                </a14:m>
                <a:r>
                  <a:rPr lang="en-US" altLang="zh-CN" dirty="0"/>
                  <a:t>-</a:t>
                </a:r>
                <a:r>
                  <a:rPr lang="zh-CN" altLang="en-US" dirty="0"/>
                  <a:t>贪心的探索方法，这样策略函数可以表示为</a:t>
                </a:r>
              </a:p>
            </p:txBody>
          </p:sp>
        </mc:Choice>
        <mc:Fallback xmlns="">
          <p:sp>
            <p:nvSpPr>
              <p:cNvPr id="3" name="矩形 2">
                <a:extLst>
                  <a:ext uri="{FF2B5EF4-FFF2-40B4-BE49-F238E27FC236}">
                    <a16:creationId xmlns:a16="http://schemas.microsoft.com/office/drawing/2014/main" id="{7D46C03F-0872-488D-B6DD-04109FC92870}"/>
                  </a:ext>
                </a:extLst>
              </p:cNvPr>
              <p:cNvSpPr>
                <a:spLocks noRot="1" noChangeAspect="1" noMove="1" noResize="1" noEditPoints="1" noAdjustHandles="1" noChangeArrowheads="1" noChangeShapeType="1" noTextEdit="1"/>
              </p:cNvSpPr>
              <p:nvPr/>
            </p:nvSpPr>
            <p:spPr>
              <a:xfrm>
                <a:off x="1441835" y="1367482"/>
                <a:ext cx="8950519" cy="646331"/>
              </a:xfrm>
              <a:prstGeom prst="rect">
                <a:avLst/>
              </a:prstGeom>
              <a:blipFill>
                <a:blip r:embed="rId2"/>
                <a:stretch>
                  <a:fillRect l="-613" t="-4717" b="-14151"/>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E9076CE9-2A14-423D-97B1-E773D0218EA5}"/>
              </a:ext>
            </a:extLst>
          </p:cNvPr>
          <p:cNvPicPr>
            <a:picLocks noChangeAspect="1"/>
          </p:cNvPicPr>
          <p:nvPr/>
        </p:nvPicPr>
        <p:blipFill>
          <a:blip r:embed="rId3"/>
          <a:stretch>
            <a:fillRect/>
          </a:stretch>
        </p:blipFill>
        <p:spPr>
          <a:xfrm>
            <a:off x="3530007" y="2096381"/>
            <a:ext cx="4556469" cy="460466"/>
          </a:xfrm>
          <a:prstGeom prst="rect">
            <a:avLst/>
          </a:prstGeom>
        </p:spPr>
      </p:pic>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D1657DBE-F8DF-4468-88B8-983AFBC86CE7}"/>
                  </a:ext>
                </a:extLst>
              </p:cNvPr>
              <p:cNvSpPr/>
              <p:nvPr/>
            </p:nvSpPr>
            <p:spPr>
              <a:xfrm>
                <a:off x="1441834" y="2887506"/>
                <a:ext cx="8950519" cy="646331"/>
              </a:xfrm>
              <a:prstGeom prst="rect">
                <a:avLst/>
              </a:prstGeom>
            </p:spPr>
            <p:txBody>
              <a:bodyPr wrap="square">
                <a:spAutoFit/>
              </a:bodyPr>
              <a:lstStyle/>
              <a:p>
                <a:r>
                  <a:rPr lang="zh-CN" altLang="en-US" dirty="0"/>
                  <a:t>其中</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𝑢</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r>
                      <a:rPr lang="zh-CN" altLang="en-US" i="1">
                        <a:latin typeface="Cambria Math" panose="02040503050406030204" pitchFamily="18" charset="0"/>
                      </a:rPr>
                      <m:t>是</m:t>
                    </m:r>
                  </m:oMath>
                </a14:m>
                <a:r>
                  <a:rPr lang="zh-CN" altLang="en-US" dirty="0"/>
                  <a:t>根据环境贪心选择动作，</a:t>
                </a:r>
                <a14:m>
                  <m:oMath xmlns:m="http://schemas.openxmlformats.org/officeDocument/2006/math">
                    <m:r>
                      <a:rPr lang="en-US" altLang="zh-CN" b="1" i="0" smtClean="0">
                        <a:latin typeface="Cambria Math" panose="02040503050406030204" pitchFamily="18" charset="0"/>
                      </a:rPr>
                      <m:t>𝐈</m:t>
                    </m:r>
                  </m:oMath>
                </a14:m>
                <a:r>
                  <a:rPr lang="zh-CN" altLang="en-US" dirty="0"/>
                  <a:t>是指示函数。这样把上式带到上一页公式中就变成了</a:t>
                </a:r>
              </a:p>
            </p:txBody>
          </p:sp>
        </mc:Choice>
        <mc:Fallback xmlns="">
          <p:sp>
            <p:nvSpPr>
              <p:cNvPr id="5" name="矩形 4">
                <a:extLst>
                  <a:ext uri="{FF2B5EF4-FFF2-40B4-BE49-F238E27FC236}">
                    <a16:creationId xmlns:a16="http://schemas.microsoft.com/office/drawing/2014/main" id="{D1657DBE-F8DF-4468-88B8-983AFBC86CE7}"/>
                  </a:ext>
                </a:extLst>
              </p:cNvPr>
              <p:cNvSpPr>
                <a:spLocks noRot="1" noChangeAspect="1" noMove="1" noResize="1" noEditPoints="1" noAdjustHandles="1" noChangeArrowheads="1" noChangeShapeType="1" noTextEdit="1"/>
              </p:cNvSpPr>
              <p:nvPr/>
            </p:nvSpPr>
            <p:spPr>
              <a:xfrm>
                <a:off x="1441834" y="2887506"/>
                <a:ext cx="8950519" cy="646331"/>
              </a:xfrm>
              <a:prstGeom prst="rect">
                <a:avLst/>
              </a:prstGeom>
              <a:blipFill>
                <a:blip r:embed="rId4"/>
                <a:stretch>
                  <a:fillRect l="-613" t="-5660" b="-14151"/>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98E9277A-4E70-4E8B-8420-620B24E21399}"/>
              </a:ext>
            </a:extLst>
          </p:cNvPr>
          <p:cNvPicPr>
            <a:picLocks noChangeAspect="1"/>
          </p:cNvPicPr>
          <p:nvPr/>
        </p:nvPicPr>
        <p:blipFill>
          <a:blip r:embed="rId5"/>
          <a:stretch>
            <a:fillRect/>
          </a:stretch>
        </p:blipFill>
        <p:spPr>
          <a:xfrm>
            <a:off x="3530007" y="3613363"/>
            <a:ext cx="5019281" cy="2407589"/>
          </a:xfrm>
          <a:prstGeom prst="rect">
            <a:avLst/>
          </a:prstGeom>
        </p:spPr>
      </p:pic>
    </p:spTree>
    <p:extLst>
      <p:ext uri="{BB962C8B-B14F-4D97-AF65-F5344CB8AC3E}">
        <p14:creationId xmlns:p14="http://schemas.microsoft.com/office/powerpoint/2010/main" val="9757098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F8F270-3EB8-4846-BC59-E08F2E2861BA}"/>
              </a:ext>
            </a:extLst>
          </p:cNvPr>
          <p:cNvSpPr>
            <a:spLocks noGrp="1"/>
          </p:cNvSpPr>
          <p:nvPr>
            <p:ph type="title"/>
          </p:nvPr>
        </p:nvSpPr>
        <p:spPr/>
        <p:txBody>
          <a:bodyPr/>
          <a:lstStyle/>
          <a:p>
            <a:r>
              <a:rPr lang="zh-CN" altLang="en-US" dirty="0"/>
              <a:t>探索和传递信息的矛盾</a:t>
            </a:r>
          </a:p>
        </p:txBody>
      </p:sp>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17EC711F-729E-4796-B3B9-E7554C0F2D8D}"/>
                  </a:ext>
                </a:extLst>
              </p:cNvPr>
              <p:cNvSpPr/>
              <p:nvPr/>
            </p:nvSpPr>
            <p:spPr>
              <a:xfrm>
                <a:off x="1441835" y="1367482"/>
                <a:ext cx="8950519" cy="369332"/>
              </a:xfrm>
              <a:prstGeom prst="rect">
                <a:avLst/>
              </a:prstGeom>
            </p:spPr>
            <p:txBody>
              <a:bodyPr wrap="square">
                <a:spAutoFit/>
              </a:bodyPr>
              <a:lstStyle/>
              <a:p>
                <a:r>
                  <a:rPr lang="zh-CN" altLang="en-US" dirty="0"/>
                  <a:t>不难发现，当</a:t>
                </a:r>
                <a14:m>
                  <m:oMath xmlns:m="http://schemas.openxmlformats.org/officeDocument/2006/math">
                    <m:r>
                      <a:rPr lang="zh-CN" altLang="en-US" i="1" smtClean="0">
                        <a:latin typeface="Cambria Math" panose="02040503050406030204" pitchFamily="18" charset="0"/>
                      </a:rPr>
                      <m:t>𝜖</m:t>
                    </m:r>
                    <m:r>
                      <a:rPr lang="en-US" altLang="zh-CN" b="0" i="1" smtClean="0">
                        <a:latin typeface="Cambria Math" panose="02040503050406030204" pitchFamily="18" charset="0"/>
                      </a:rPr>
                      <m:t>=1</m:t>
                    </m:r>
                  </m:oMath>
                </a14:m>
                <a:r>
                  <a:rPr lang="zh-CN" altLang="en-US" dirty="0"/>
                  <a:t>时</a:t>
                </a:r>
              </a:p>
            </p:txBody>
          </p:sp>
        </mc:Choice>
        <mc:Fallback xmlns="">
          <p:sp>
            <p:nvSpPr>
              <p:cNvPr id="3" name="矩形 2">
                <a:extLst>
                  <a:ext uri="{FF2B5EF4-FFF2-40B4-BE49-F238E27FC236}">
                    <a16:creationId xmlns:a16="http://schemas.microsoft.com/office/drawing/2014/main" id="{17EC711F-729E-4796-B3B9-E7554C0F2D8D}"/>
                  </a:ext>
                </a:extLst>
              </p:cNvPr>
              <p:cNvSpPr>
                <a:spLocks noRot="1" noChangeAspect="1" noMove="1" noResize="1" noEditPoints="1" noAdjustHandles="1" noChangeArrowheads="1" noChangeShapeType="1" noTextEdit="1"/>
              </p:cNvSpPr>
              <p:nvPr/>
            </p:nvSpPr>
            <p:spPr>
              <a:xfrm>
                <a:off x="1441835" y="1367482"/>
                <a:ext cx="8950519" cy="369332"/>
              </a:xfrm>
              <a:prstGeom prst="rect">
                <a:avLst/>
              </a:prstGeom>
              <a:blipFill>
                <a:blip r:embed="rId2"/>
                <a:stretch>
                  <a:fillRect l="-613" t="-8197" b="-24590"/>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6D34C26B-4036-45D5-B511-503BA8430236}"/>
              </a:ext>
            </a:extLst>
          </p:cNvPr>
          <p:cNvPicPr>
            <a:picLocks noChangeAspect="1"/>
          </p:cNvPicPr>
          <p:nvPr/>
        </p:nvPicPr>
        <p:blipFill rotWithShape="1">
          <a:blip r:embed="rId3"/>
          <a:srcRect l="22027" t="48076" r="1775"/>
          <a:stretch/>
        </p:blipFill>
        <p:spPr>
          <a:xfrm>
            <a:off x="3601942" y="1892411"/>
            <a:ext cx="3824577" cy="1250128"/>
          </a:xfrm>
          <a:prstGeom prst="rect">
            <a:avLst/>
          </a:prstGeom>
        </p:spPr>
      </p:pic>
      <p:cxnSp>
        <p:nvCxnSpPr>
          <p:cNvPr id="6" name="直接连接符 5">
            <a:extLst>
              <a:ext uri="{FF2B5EF4-FFF2-40B4-BE49-F238E27FC236}">
                <a16:creationId xmlns:a16="http://schemas.microsoft.com/office/drawing/2014/main" id="{80CC7BFE-696F-4D28-BD90-003946967DDF}"/>
              </a:ext>
            </a:extLst>
          </p:cNvPr>
          <p:cNvCxnSpPr/>
          <p:nvPr/>
        </p:nvCxnSpPr>
        <p:spPr>
          <a:xfrm>
            <a:off x="4214191" y="2329732"/>
            <a:ext cx="304535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BD7EEF76-29C8-4E26-B0A5-A69DC2F2C571}"/>
              </a:ext>
            </a:extLst>
          </p:cNvPr>
          <p:cNvCxnSpPr>
            <a:cxnSpLocks/>
          </p:cNvCxnSpPr>
          <p:nvPr/>
        </p:nvCxnSpPr>
        <p:spPr>
          <a:xfrm>
            <a:off x="4342737" y="2680914"/>
            <a:ext cx="2471531"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5531838A-7DCB-413B-9AB3-BC0CCC40D668}"/>
                  </a:ext>
                </a:extLst>
              </p:cNvPr>
              <p:cNvSpPr/>
              <p:nvPr/>
            </p:nvSpPr>
            <p:spPr>
              <a:xfrm>
                <a:off x="1441834" y="3332418"/>
                <a:ext cx="8950519" cy="2094612"/>
              </a:xfrm>
              <a:prstGeom prst="rect">
                <a:avLst/>
              </a:prstGeom>
            </p:spPr>
            <p:txBody>
              <a:bodyPr wrap="square">
                <a:spAutoFit/>
              </a:bodyPr>
              <a:lstStyle/>
              <a:p>
                <a:r>
                  <a:rPr lang="zh-CN" altLang="en-US" dirty="0"/>
                  <a:t>这样</a:t>
                </a:r>
                <a14:m>
                  <m:oMath xmlns:m="http://schemas.openxmlformats.org/officeDocument/2006/math">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𝑡</m:t>
                            </m:r>
                          </m:sub>
                        </m:sSub>
                      </m:e>
                      <m:e>
                        <m:sSup>
                          <m:sSupPr>
                            <m:ctrlPr>
                              <a:rPr lang="en-US" altLang="zh-CN" i="1">
                                <a:latin typeface="Cambria Math" panose="02040503050406030204" pitchFamily="18" charset="0"/>
                              </a:rPr>
                            </m:ctrlPr>
                          </m:sSupPr>
                          <m:e>
                            <m:r>
                              <a:rPr lang="zh-CN" altLang="en-US" i="1">
                                <a:latin typeface="Cambria Math" panose="02040503050406030204" pitchFamily="18" charset="0"/>
                              </a:rPr>
                              <m:t>𝜏</m:t>
                            </m:r>
                          </m:e>
                          <m:sup>
                            <m:r>
                              <a:rPr lang="en-US" altLang="zh-CN" i="1">
                                <a:latin typeface="Cambria Math" panose="02040503050406030204" pitchFamily="18" charset="0"/>
                              </a:rPr>
                              <m:t>𝑎</m:t>
                            </m:r>
                          </m:sup>
                        </m:sSup>
                        <m:r>
                          <a:rPr lang="en-US" altLang="zh-CN" b="0" i="1" smtClean="0">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𝑢</m:t>
                            </m:r>
                          </m:e>
                          <m:sub>
                            <m:r>
                              <a:rPr lang="en-US" altLang="zh-CN" i="1">
                                <a:latin typeface="Cambria Math" panose="02040503050406030204" pitchFamily="18" charset="0"/>
                              </a:rPr>
                              <m:t>𝑡</m:t>
                            </m:r>
                          </m:sub>
                          <m:sup>
                            <m:sSup>
                              <m:sSupPr>
                                <m:ctrlPr>
                                  <a:rPr lang="en-US" altLang="zh-CN" i="1">
                                    <a:latin typeface="Cambria Math" panose="02040503050406030204" pitchFamily="18" charset="0"/>
                                  </a:rPr>
                                </m:ctrlPr>
                              </m:sSupPr>
                              <m:e>
                                <m:r>
                                  <a:rPr lang="en-US" altLang="zh-CN" i="1">
                                    <a:latin typeface="Cambria Math" panose="02040503050406030204" pitchFamily="18" charset="0"/>
                                  </a:rPr>
                                  <m:t>𝑎</m:t>
                                </m:r>
                              </m:e>
                              <m:sup>
                                <m:r>
                                  <a:rPr lang="en-US" altLang="zh-CN" i="1">
                                    <a:latin typeface="Cambria Math" panose="02040503050406030204" pitchFamily="18" charset="0"/>
                                  </a:rPr>
                                  <m:t>′</m:t>
                                </m:r>
                              </m:sup>
                            </m:sSup>
                          </m:sup>
                        </m:sSubSup>
                      </m:e>
                    </m:d>
                    <m:r>
                      <a:rPr lang="en-US" altLang="zh-CN" i="1">
                        <a:latin typeface="Cambria Math" panose="02040503050406030204" pitchFamily="18" charset="0"/>
                      </a:rPr>
                      <m:t>=</m:t>
                    </m:r>
                    <m:r>
                      <a:rPr lang="en-US" altLang="zh-CN" i="1">
                        <a:latin typeface="Cambria Math" panose="02040503050406030204" pitchFamily="18" charset="0"/>
                      </a:rPr>
                      <m:t>𝐵</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𝑡</m:t>
                            </m:r>
                          </m:sub>
                        </m:sSub>
                      </m:e>
                    </m:d>
                    <m:r>
                      <a:rPr lang="zh-CN" altLang="en-US" i="1" smtClean="0">
                        <a:latin typeface="Cambria Math" panose="02040503050406030204" pitchFamily="18" charset="0"/>
                      </a:rPr>
                      <m:t>，</m:t>
                    </m:r>
                  </m:oMath>
                </a14:m>
                <a:r>
                  <a:rPr lang="zh-CN" altLang="en-US" dirty="0"/>
                  <a:t>新的观测值不再为环境状态的判断提供信息。</a:t>
                </a:r>
                <a:r>
                  <a:rPr lang="zh-CN" altLang="en-US" b="1" dirty="0"/>
                  <a:t>也就是说潜在的高</a:t>
                </a:r>
                <a14:m>
                  <m:oMath xmlns:m="http://schemas.openxmlformats.org/officeDocument/2006/math">
                    <m:r>
                      <a:rPr lang="zh-CN" altLang="en-US" b="1" i="1">
                        <a:latin typeface="Cambria Math" panose="02040503050406030204" pitchFamily="18" charset="0"/>
                      </a:rPr>
                      <m:t>𝝐</m:t>
                    </m:r>
                  </m:oMath>
                </a14:m>
                <a:r>
                  <a:rPr lang="zh-CN" altLang="en-US" b="1" dirty="0"/>
                  <a:t>值的情况会导致智能体获得的环境信息减少。</a:t>
                </a:r>
                <a:endParaRPr lang="en-US" altLang="zh-CN" b="1" dirty="0"/>
              </a:p>
              <a:p>
                <a:endParaRPr lang="en-US" altLang="zh-CN" b="1" dirty="0"/>
              </a:p>
              <a:p>
                <a:r>
                  <a:rPr lang="zh-CN" altLang="en-US" dirty="0"/>
                  <a:t>先前的成果贝叶斯动作解码器（</a:t>
                </a:r>
                <a:r>
                  <a:rPr lang="en-US" altLang="zh-CN" dirty="0"/>
                  <a:t>Bayesian Action Decoder</a:t>
                </a:r>
                <a:r>
                  <a:rPr lang="zh-CN" altLang="en-US" dirty="0"/>
                  <a:t>，</a:t>
                </a:r>
                <a:r>
                  <a:rPr lang="en-US" altLang="zh-CN" dirty="0"/>
                  <a:t>BAD</a:t>
                </a:r>
                <a:r>
                  <a:rPr lang="zh-CN" altLang="en-US" dirty="0"/>
                  <a:t>）为了解决这个问题，不再在动作层面进行探索，而是使用全局策略产生局部策略，把探索过程放到了确定局部策略（</a:t>
                </a:r>
                <a:r>
                  <a:rPr lang="en-US" altLang="zh-CN" dirty="0"/>
                  <a:t>partial policy</a:t>
                </a:r>
                <a:r>
                  <a:rPr lang="zh-CN" altLang="en-US" dirty="0"/>
                  <a:t>）的过程中。但代价是模型的复杂程度和计算要求激增，而且普适性下降。</a:t>
                </a:r>
                <a:endParaRPr lang="en-US" altLang="zh-CN" dirty="0"/>
              </a:p>
            </p:txBody>
          </p:sp>
        </mc:Choice>
        <mc:Fallback xmlns="">
          <p:sp>
            <p:nvSpPr>
              <p:cNvPr id="9" name="矩形 8">
                <a:extLst>
                  <a:ext uri="{FF2B5EF4-FFF2-40B4-BE49-F238E27FC236}">
                    <a16:creationId xmlns:a16="http://schemas.microsoft.com/office/drawing/2014/main" id="{5531838A-7DCB-413B-9AB3-BC0CCC40D668}"/>
                  </a:ext>
                </a:extLst>
              </p:cNvPr>
              <p:cNvSpPr>
                <a:spLocks noRot="1" noChangeAspect="1" noMove="1" noResize="1" noEditPoints="1" noAdjustHandles="1" noChangeArrowheads="1" noChangeShapeType="1" noTextEdit="1"/>
              </p:cNvSpPr>
              <p:nvPr/>
            </p:nvSpPr>
            <p:spPr>
              <a:xfrm>
                <a:off x="1441834" y="3332418"/>
                <a:ext cx="8950519" cy="2094612"/>
              </a:xfrm>
              <a:prstGeom prst="rect">
                <a:avLst/>
              </a:prstGeom>
              <a:blipFill>
                <a:blip r:embed="rId4"/>
                <a:stretch>
                  <a:fillRect l="-613" r="-2248" b="-37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107864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1">
            <a:extLst>
              <a:ext uri="{FF2B5EF4-FFF2-40B4-BE49-F238E27FC236}">
                <a16:creationId xmlns:a16="http://schemas.microsoft.com/office/drawing/2014/main" id="{3A9B4238-93F2-4EBC-92EA-A1D040BCAE7D}"/>
              </a:ext>
            </a:extLst>
          </p:cNvPr>
          <p:cNvSpPr txBox="1">
            <a:spLocks/>
          </p:cNvSpPr>
          <p:nvPr/>
        </p:nvSpPr>
        <p:spPr>
          <a:xfrm>
            <a:off x="4418011" y="1689433"/>
            <a:ext cx="3355975" cy="1157287"/>
          </a:xfrm>
          <a:prstGeom prst="rect">
            <a:avLst/>
          </a:prstGeom>
        </p:spPr>
        <p:txBody>
          <a:bodyPr vert="horz" lIns="0" tIns="0" rIns="0" bIns="0" rtlCol="0">
            <a:noAutofit/>
          </a:bodyPr>
          <a:lstStyle>
            <a:lvl1pPr marL="0" indent="0" algn="ctr" defTabSz="914400" rtl="0" eaLnBrk="1" latinLnBrk="0" hangingPunct="1">
              <a:lnSpc>
                <a:spcPct val="120000"/>
              </a:lnSpc>
              <a:spcBef>
                <a:spcPts val="1000"/>
              </a:spcBef>
              <a:buFontTx/>
              <a:buNone/>
              <a:defRPr lang="zh-CN" altLang="en-US" sz="7200" kern="1200" spc="300" dirty="0">
                <a:solidFill>
                  <a:schemeClr val="lt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spc="3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spc="3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20000"/>
              </a:lnSpc>
              <a:spcBef>
                <a:spcPts val="1000"/>
              </a:spcBef>
              <a:spcAft>
                <a:spcPts val="0"/>
              </a:spcAft>
              <a:buClrTx/>
              <a:buSzTx/>
              <a:buFontTx/>
              <a:buNone/>
              <a:tabLst/>
              <a:defRPr/>
            </a:pPr>
            <a:r>
              <a:rPr kumimoji="0" lang="en-US" altLang="zh-CN" sz="7200" b="0" i="0" u="none" strike="noStrike" kern="1200" cap="none" spc="300" normalizeH="0" baseline="0" noProof="0" dirty="0">
                <a:ln>
                  <a:noFill/>
                </a:ln>
                <a:solidFill>
                  <a:srgbClr val="FFFFFF"/>
                </a:solidFill>
                <a:effectLst/>
                <a:uLnTx/>
                <a:uFillTx/>
                <a:latin typeface="Century Gothic" panose="020B0502020202020204" pitchFamily="34" charset="0"/>
                <a:ea typeface="微软雅黑"/>
                <a:cs typeface="+mn-cs"/>
              </a:rPr>
              <a:t>04</a:t>
            </a:r>
            <a:endParaRPr kumimoji="0" lang="en-US" altLang="en-US" sz="7200" b="0" i="0" u="none" strike="noStrike" kern="1200" cap="none" spc="300" normalizeH="0" baseline="0" noProof="0" dirty="0">
              <a:ln>
                <a:noFill/>
              </a:ln>
              <a:solidFill>
                <a:srgbClr val="FFFFFF"/>
              </a:solidFill>
              <a:effectLst/>
              <a:uLnTx/>
              <a:uFillTx/>
              <a:latin typeface="Century Gothic" panose="020B0502020202020204" pitchFamily="34" charset="0"/>
              <a:ea typeface="微软雅黑"/>
              <a:cs typeface="+mn-cs"/>
            </a:endParaRPr>
          </a:p>
        </p:txBody>
      </p:sp>
      <p:sp>
        <p:nvSpPr>
          <p:cNvPr id="8" name="文本占位符 2">
            <a:extLst>
              <a:ext uri="{FF2B5EF4-FFF2-40B4-BE49-F238E27FC236}">
                <a16:creationId xmlns:a16="http://schemas.microsoft.com/office/drawing/2014/main" id="{E457EBA7-D96D-4F8F-AA98-EB75E8861C08}"/>
              </a:ext>
            </a:extLst>
          </p:cNvPr>
          <p:cNvSpPr txBox="1">
            <a:spLocks/>
          </p:cNvSpPr>
          <p:nvPr/>
        </p:nvSpPr>
        <p:spPr>
          <a:xfrm>
            <a:off x="2397746" y="2939737"/>
            <a:ext cx="7541384" cy="1296003"/>
          </a:xfrm>
          <a:prstGeom prst="rect">
            <a:avLst/>
          </a:prstGeom>
        </p:spPr>
        <p:txBody>
          <a:bodyPr vert="horz" lIns="0" tIns="0" rIns="0" bIns="0" rtlCol="0">
            <a:noAutofit/>
          </a:bodyPr>
          <a:lstStyle>
            <a:lvl1pPr marL="0" indent="0" algn="ctr" defTabSz="914400" rtl="0" eaLnBrk="1" latinLnBrk="0" hangingPunct="1">
              <a:lnSpc>
                <a:spcPct val="120000"/>
              </a:lnSpc>
              <a:spcBef>
                <a:spcPts val="1000"/>
              </a:spcBef>
              <a:buFontTx/>
              <a:buNone/>
              <a:defRPr lang="zh-CN" altLang="en-US" sz="8000" kern="1200" spc="300" dirty="0" smtClean="0">
                <a:solidFill>
                  <a:schemeClr val="bg1"/>
                </a:solidFill>
                <a:latin typeface="+mj-ea"/>
                <a:ea typeface="+mj-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spc="3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spc="3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zh-CN" altLang="en-US" sz="5000" dirty="0">
                <a:solidFill>
                  <a:srgbClr val="FFFFFF"/>
                </a:solidFill>
                <a:latin typeface="微软雅黑"/>
                <a:ea typeface="微软雅黑"/>
              </a:rPr>
              <a:t>算法</a:t>
            </a:r>
            <a:endParaRPr kumimoji="0" lang="en-US" altLang="zh-CN" sz="5000" b="0" i="0" u="none" strike="noStrike" kern="1200" cap="none" spc="300" normalizeH="0" baseline="0" noProof="0" dirty="0">
              <a:ln>
                <a:noFill/>
              </a:ln>
              <a:solidFill>
                <a:srgbClr val="FFFFFF"/>
              </a:solidFill>
              <a:effectLst/>
              <a:uLnTx/>
              <a:uFillTx/>
              <a:latin typeface="微软雅黑"/>
              <a:ea typeface="微软雅黑"/>
              <a:cs typeface="+mn-cs"/>
            </a:endParaRPr>
          </a:p>
        </p:txBody>
      </p:sp>
    </p:spTree>
    <p:extLst>
      <p:ext uri="{BB962C8B-B14F-4D97-AF65-F5344CB8AC3E}">
        <p14:creationId xmlns:p14="http://schemas.microsoft.com/office/powerpoint/2010/main" val="37031475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FBBD4E-8BE6-4D50-98BD-760609CEA4B2}"/>
              </a:ext>
            </a:extLst>
          </p:cNvPr>
          <p:cNvSpPr>
            <a:spLocks noGrp="1"/>
          </p:cNvSpPr>
          <p:nvPr>
            <p:ph type="title"/>
          </p:nvPr>
        </p:nvSpPr>
        <p:spPr/>
        <p:txBody>
          <a:bodyPr/>
          <a:lstStyle/>
          <a:p>
            <a:r>
              <a:rPr lang="zh-CN" altLang="en-US" b="1" dirty="0"/>
              <a:t>简化动作解码器</a:t>
            </a:r>
            <a:endParaRPr lang="zh-CN" altLang="en-US" dirty="0"/>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B93AB864-E4A1-40AB-A41F-819FCF20F3C4}"/>
                  </a:ext>
                </a:extLst>
              </p:cNvPr>
              <p:cNvSpPr txBox="1"/>
              <p:nvPr/>
            </p:nvSpPr>
            <p:spPr>
              <a:xfrm>
                <a:off x="1301363" y="1447138"/>
                <a:ext cx="9589273" cy="2627066"/>
              </a:xfrm>
              <a:prstGeom prst="rect">
                <a:avLst/>
              </a:prstGeom>
              <a:noFill/>
            </p:spPr>
            <p:txBody>
              <a:bodyPr wrap="square" rtlCol="0">
                <a:spAutoFit/>
              </a:bodyPr>
              <a:lstStyle/>
              <a:p>
                <a:r>
                  <a:rPr lang="zh-CN" altLang="en-US" dirty="0"/>
                  <a:t>这篇论文提出了</a:t>
                </a:r>
                <a:r>
                  <a:rPr lang="zh-CN" altLang="en-US" b="1" dirty="0"/>
                  <a:t>简化动作解码器（</a:t>
                </a:r>
                <a:r>
                  <a:rPr lang="en-US" altLang="zh-CN" b="1" dirty="0"/>
                  <a:t>Simplified Action Decoder</a:t>
                </a:r>
                <a:r>
                  <a:rPr lang="zh-CN" altLang="en-US" b="1" dirty="0"/>
                  <a:t>，</a:t>
                </a:r>
                <a:r>
                  <a:rPr lang="en-US" altLang="zh-CN" b="1" dirty="0"/>
                  <a:t>SAD</a:t>
                </a:r>
                <a:r>
                  <a:rPr lang="zh-CN" altLang="en-US" b="1" dirty="0"/>
                  <a:t>）</a:t>
                </a:r>
                <a:r>
                  <a:rPr lang="zh-CN" altLang="en-US" dirty="0"/>
                  <a:t>算法，其适用场景与</a:t>
                </a:r>
                <a:r>
                  <a:rPr lang="en-US" altLang="zh-CN" dirty="0"/>
                  <a:t>BAD</a:t>
                </a:r>
                <a:r>
                  <a:rPr lang="zh-CN" altLang="en-US" dirty="0"/>
                  <a:t>类似，在发扬</a:t>
                </a:r>
                <a:r>
                  <a:rPr lang="en-US" altLang="zh-CN" dirty="0"/>
                  <a:t>BAD</a:t>
                </a:r>
                <a:r>
                  <a:rPr lang="zh-CN" altLang="en-US" dirty="0"/>
                  <a:t>优点的同时解决了</a:t>
                </a:r>
                <a:r>
                  <a:rPr lang="en-US" altLang="zh-CN" dirty="0"/>
                  <a:t>BAD</a:t>
                </a:r>
                <a:r>
                  <a:rPr lang="zh-CN" altLang="en-US" dirty="0"/>
                  <a:t>的不足。</a:t>
                </a:r>
                <a:endParaRPr lang="en-US" altLang="zh-CN" dirty="0"/>
              </a:p>
              <a:p>
                <a:endParaRPr lang="en-US" altLang="zh-CN" dirty="0"/>
              </a:p>
              <a:p>
                <a:r>
                  <a:rPr lang="en-US" altLang="zh-CN" dirty="0"/>
                  <a:t>SAD</a:t>
                </a:r>
                <a:r>
                  <a:rPr lang="zh-CN" altLang="en-US" dirty="0"/>
                  <a:t>使用了贝叶斯信念和贝叶斯更新的方法，为每个智能体设置策略网络和贝叶斯信念，让他们相互观察，进行学习和更新。</a:t>
                </a:r>
                <a:endParaRPr lang="en-US" altLang="zh-CN" dirty="0"/>
              </a:p>
              <a:p>
                <a:r>
                  <a:rPr lang="zh-CN" altLang="en-US" dirty="0"/>
                  <a:t>所有智能体的策略网络的参数都是共享的，以此减少计算量。</a:t>
                </a:r>
                <a:endParaRPr lang="en-US" altLang="zh-CN" dirty="0"/>
              </a:p>
              <a:p>
                <a:endParaRPr lang="en-US" altLang="zh-CN" dirty="0"/>
              </a:p>
              <a:p>
                <a:r>
                  <a:rPr lang="zh-CN" altLang="en-US" dirty="0"/>
                  <a:t>智能体</a:t>
                </a:r>
                <a14:m>
                  <m:oMath xmlns:m="http://schemas.openxmlformats.org/officeDocument/2006/math">
                    <m:r>
                      <a:rPr lang="en-US" altLang="zh-CN" i="1" dirty="0">
                        <a:latin typeface="Cambria Math" panose="02040503050406030204" pitchFamily="18" charset="0"/>
                      </a:rPr>
                      <m:t>𝑎</m:t>
                    </m:r>
                  </m:oMath>
                </a14:m>
                <a:r>
                  <a:rPr lang="zh-CN" altLang="en-US" dirty="0"/>
                  <a:t>在观测到队友</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𝑎</m:t>
                        </m:r>
                      </m:e>
                      <m:sup>
                        <m:r>
                          <a:rPr lang="en-US" altLang="zh-CN" i="1">
                            <a:latin typeface="Cambria Math" panose="02040503050406030204" pitchFamily="18" charset="0"/>
                          </a:rPr>
                          <m:t>′</m:t>
                        </m:r>
                      </m:sup>
                    </m:sSup>
                  </m:oMath>
                </a14:m>
                <a:r>
                  <a:rPr lang="zh-CN" altLang="en-US" dirty="0"/>
                  <a:t>做出一个动作</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𝑢</m:t>
                        </m:r>
                      </m:e>
                      <m:sub>
                        <m:r>
                          <a:rPr lang="en-US" altLang="zh-CN" i="1">
                            <a:latin typeface="Cambria Math" panose="02040503050406030204" pitchFamily="18" charset="0"/>
                          </a:rPr>
                          <m:t>𝑡</m:t>
                        </m:r>
                      </m:sub>
                      <m:sup>
                        <m:sSup>
                          <m:sSupPr>
                            <m:ctrlPr>
                              <a:rPr lang="en-US" altLang="zh-CN" i="1">
                                <a:latin typeface="Cambria Math" panose="02040503050406030204" pitchFamily="18" charset="0"/>
                              </a:rPr>
                            </m:ctrlPr>
                          </m:sSupPr>
                          <m:e>
                            <m:r>
                              <a:rPr lang="en-US" altLang="zh-CN" i="1">
                                <a:latin typeface="Cambria Math" panose="02040503050406030204" pitchFamily="18" charset="0"/>
                              </a:rPr>
                              <m:t>𝑎</m:t>
                            </m:r>
                          </m:e>
                          <m:sup>
                            <m:r>
                              <a:rPr lang="en-US" altLang="zh-CN" i="1">
                                <a:latin typeface="Cambria Math" panose="02040503050406030204" pitchFamily="18" charset="0"/>
                              </a:rPr>
                              <m:t>′</m:t>
                            </m:r>
                          </m:sup>
                        </m:sSup>
                      </m:sup>
                    </m:sSubSup>
                  </m:oMath>
                </a14:m>
                <a:r>
                  <a:rPr lang="zh-CN" altLang="en-US" dirty="0"/>
                  <a:t>后，更新自己的贝叶斯信念，以更准确地估计队友们的当前状态。</a:t>
                </a:r>
                <a:endParaRPr lang="en-US" altLang="zh-CN" dirty="0"/>
              </a:p>
            </p:txBody>
          </p:sp>
        </mc:Choice>
        <mc:Fallback xmlns="">
          <p:sp>
            <p:nvSpPr>
              <p:cNvPr id="3" name="文本框 2">
                <a:extLst>
                  <a:ext uri="{FF2B5EF4-FFF2-40B4-BE49-F238E27FC236}">
                    <a16:creationId xmlns:a16="http://schemas.microsoft.com/office/drawing/2014/main" id="{B93AB864-E4A1-40AB-A41F-819FCF20F3C4}"/>
                  </a:ext>
                </a:extLst>
              </p:cNvPr>
              <p:cNvSpPr txBox="1">
                <a:spLocks noRot="1" noChangeAspect="1" noMove="1" noResize="1" noEditPoints="1" noAdjustHandles="1" noChangeArrowheads="1" noChangeShapeType="1" noTextEdit="1"/>
              </p:cNvSpPr>
              <p:nvPr/>
            </p:nvSpPr>
            <p:spPr>
              <a:xfrm>
                <a:off x="1301363" y="1447138"/>
                <a:ext cx="9589273" cy="2627066"/>
              </a:xfrm>
              <a:prstGeom prst="rect">
                <a:avLst/>
              </a:prstGeom>
              <a:blipFill>
                <a:blip r:embed="rId2"/>
                <a:stretch>
                  <a:fillRect l="-508" t="-1160" r="-445" b="-2784"/>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9AA5E087-8EDA-0C9B-B1E5-661A9E533675}"/>
              </a:ext>
            </a:extLst>
          </p:cNvPr>
          <p:cNvPicPr>
            <a:picLocks noChangeAspect="1"/>
          </p:cNvPicPr>
          <p:nvPr/>
        </p:nvPicPr>
        <p:blipFill>
          <a:blip r:embed="rId3"/>
          <a:stretch>
            <a:fillRect/>
          </a:stretch>
        </p:blipFill>
        <p:spPr>
          <a:xfrm>
            <a:off x="4034241" y="3729288"/>
            <a:ext cx="3788465" cy="1362043"/>
          </a:xfrm>
          <a:prstGeom prst="rect">
            <a:avLst/>
          </a:prstGeom>
        </p:spPr>
      </p:pic>
    </p:spTree>
    <p:extLst>
      <p:ext uri="{BB962C8B-B14F-4D97-AF65-F5344CB8AC3E}">
        <p14:creationId xmlns:p14="http://schemas.microsoft.com/office/powerpoint/2010/main" val="7712506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FBBD4E-8BE6-4D50-98BD-760609CEA4B2}"/>
              </a:ext>
            </a:extLst>
          </p:cNvPr>
          <p:cNvSpPr>
            <a:spLocks noGrp="1"/>
          </p:cNvSpPr>
          <p:nvPr>
            <p:ph type="title"/>
          </p:nvPr>
        </p:nvSpPr>
        <p:spPr/>
        <p:txBody>
          <a:bodyPr/>
          <a:lstStyle/>
          <a:p>
            <a:r>
              <a:rPr lang="zh-CN" altLang="en-US" b="1" dirty="0"/>
              <a:t>简化动作解码器</a:t>
            </a:r>
            <a:endParaRPr lang="zh-CN" altLang="en-US" dirty="0"/>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B93AB864-E4A1-40AB-A41F-819FCF20F3C4}"/>
                  </a:ext>
                </a:extLst>
              </p:cNvPr>
              <p:cNvSpPr txBox="1"/>
              <p:nvPr/>
            </p:nvSpPr>
            <p:spPr>
              <a:xfrm>
                <a:off x="1301363" y="1447138"/>
                <a:ext cx="9589273" cy="1754326"/>
              </a:xfrm>
              <a:prstGeom prst="rect">
                <a:avLst/>
              </a:prstGeom>
              <a:noFill/>
            </p:spPr>
            <p:txBody>
              <a:bodyPr wrap="square" rtlCol="0">
                <a:spAutoFit/>
              </a:bodyPr>
              <a:lstStyle/>
              <a:p>
                <a:r>
                  <a:rPr lang="zh-CN" altLang="en-US" dirty="0"/>
                  <a:t>为了解决前面提到的，探索和传递信息间的矛盾，训练期间，智能体的策略会产生两个</a:t>
                </a:r>
                <a:r>
                  <a:rPr lang="en-US" altLang="zh-CN" dirty="0"/>
                  <a:t>action</a:t>
                </a:r>
                <a:r>
                  <a:rPr lang="zh-CN" altLang="en-US" dirty="0"/>
                  <a:t>：一个是使用</a:t>
                </a:r>
                <a14:m>
                  <m:oMath xmlns:m="http://schemas.openxmlformats.org/officeDocument/2006/math">
                    <m:r>
                      <a:rPr lang="zh-CN" altLang="en-US" i="1">
                        <a:latin typeface="Cambria Math" panose="02040503050406030204" pitchFamily="18" charset="0"/>
                      </a:rPr>
                      <m:t>𝜖</m:t>
                    </m:r>
                  </m:oMath>
                </a14:m>
                <a:r>
                  <a:rPr lang="en-US" altLang="zh-CN" dirty="0"/>
                  <a:t>-</a:t>
                </a:r>
                <a:r>
                  <a:rPr lang="zh-CN" altLang="en-US" dirty="0"/>
                  <a:t>贪心产生的</a:t>
                </a:r>
                <a:r>
                  <a:rPr lang="en-US" altLang="zh-CN" dirty="0"/>
                  <a:t>action</a:t>
                </a:r>
                <a:r>
                  <a:rPr lang="zh-CN" altLang="en-US" dirty="0"/>
                  <a:t>，记作</a:t>
                </a:r>
                <a14:m>
                  <m:oMath xmlns:m="http://schemas.openxmlformats.org/officeDocument/2006/math">
                    <m:r>
                      <a:rPr lang="en-US" altLang="zh-CN" b="0" i="1" smtClean="0">
                        <a:latin typeface="Cambria Math" panose="02040503050406030204" pitchFamily="18" charset="0"/>
                      </a:rPr>
                      <m:t>𝑢</m:t>
                    </m:r>
                  </m:oMath>
                </a14:m>
                <a:r>
                  <a:rPr lang="zh-CN" altLang="en-US" dirty="0"/>
                  <a:t>；另一个是直接使用贪心算法产生的</a:t>
                </a:r>
                <a:r>
                  <a:rPr lang="en-US" altLang="zh-CN" dirty="0"/>
                  <a:t>action</a:t>
                </a:r>
                <a:r>
                  <a:rPr lang="zh-CN" altLang="en-US" dirty="0"/>
                  <a:t>，记作</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𝑢</m:t>
                        </m:r>
                      </m:e>
                      <m:sup>
                        <m:r>
                          <a:rPr lang="en-US" altLang="zh-CN" b="0" i="1" smtClean="0">
                            <a:latin typeface="Cambria Math" panose="02040503050406030204" pitchFamily="18" charset="0"/>
                          </a:rPr>
                          <m:t>∗</m:t>
                        </m:r>
                      </m:sup>
                    </m:sSup>
                  </m:oMath>
                </a14:m>
                <a:r>
                  <a:rPr lang="zh-CN" altLang="en-US" dirty="0"/>
                  <a:t>。</a:t>
                </a:r>
                <a:endParaRPr lang="en-US" altLang="zh-CN" dirty="0"/>
              </a:p>
              <a:p>
                <a:endParaRPr lang="en-US" altLang="zh-CN" dirty="0"/>
              </a:p>
              <a:p>
                <a:r>
                  <a:rPr lang="zh-CN" altLang="en-US" dirty="0"/>
                  <a:t>在训练过程中，</a:t>
                </a:r>
                <a:r>
                  <a:rPr lang="zh-CN" altLang="en-US" b="1" dirty="0"/>
                  <a:t>智能体使用</a:t>
                </a:r>
                <a14:m>
                  <m:oMath xmlns:m="http://schemas.openxmlformats.org/officeDocument/2006/math">
                    <m:r>
                      <a:rPr lang="zh-CN" altLang="en-US" b="1" i="1">
                        <a:latin typeface="Cambria Math" panose="02040503050406030204" pitchFamily="18" charset="0"/>
                      </a:rPr>
                      <m:t>𝝐</m:t>
                    </m:r>
                  </m:oMath>
                </a14:m>
                <a:r>
                  <a:rPr lang="en-US" altLang="zh-CN" b="1" dirty="0"/>
                  <a:t>-</a:t>
                </a:r>
                <a:r>
                  <a:rPr lang="zh-CN" altLang="en-US" b="1" dirty="0"/>
                  <a:t>贪心的</a:t>
                </a:r>
                <a:r>
                  <a:rPr lang="en-US" altLang="zh-CN" b="1" dirty="0"/>
                  <a:t>action</a:t>
                </a:r>
                <a:r>
                  <a:rPr lang="zh-CN" altLang="en-US" b="1" dirty="0"/>
                  <a:t>与环境交互，但把贪心的</a:t>
                </a:r>
                <a:r>
                  <a:rPr lang="en-US" altLang="zh-CN" b="1" dirty="0"/>
                  <a:t>action</a:t>
                </a:r>
                <a:r>
                  <a:rPr lang="zh-CN" altLang="en-US" b="1" dirty="0"/>
                  <a:t>作为信息传递给其它智能体。</a:t>
                </a:r>
                <a:r>
                  <a:rPr lang="zh-CN" altLang="en-US" dirty="0"/>
                  <a:t>这样，智能体</a:t>
                </a:r>
                <a:r>
                  <a:rPr lang="en-US" altLang="zh-CN" dirty="0"/>
                  <a:t>a</a:t>
                </a:r>
                <a:r>
                  <a:rPr lang="zh-CN" altLang="en-US" dirty="0"/>
                  <a:t>观测到的队友采取的动作不再受到</a:t>
                </a:r>
                <a:r>
                  <a:rPr lang="en-US" altLang="zh-CN" dirty="0"/>
                  <a:t>ε</a:t>
                </a:r>
                <a:r>
                  <a:rPr lang="zh-CN" altLang="en-US" dirty="0"/>
                  <a:t>的影响，使得获取的信息更加有效。贝叶斯更新的公式也更加简单和易于计算，如下所示。</a:t>
                </a:r>
                <a:endParaRPr lang="en-US" altLang="zh-CN" dirty="0"/>
              </a:p>
            </p:txBody>
          </p:sp>
        </mc:Choice>
        <mc:Fallback xmlns="">
          <p:sp>
            <p:nvSpPr>
              <p:cNvPr id="3" name="文本框 2">
                <a:extLst>
                  <a:ext uri="{FF2B5EF4-FFF2-40B4-BE49-F238E27FC236}">
                    <a16:creationId xmlns:a16="http://schemas.microsoft.com/office/drawing/2014/main" id="{B93AB864-E4A1-40AB-A41F-819FCF20F3C4}"/>
                  </a:ext>
                </a:extLst>
              </p:cNvPr>
              <p:cNvSpPr txBox="1">
                <a:spLocks noRot="1" noChangeAspect="1" noMove="1" noResize="1" noEditPoints="1" noAdjustHandles="1" noChangeArrowheads="1" noChangeShapeType="1" noTextEdit="1"/>
              </p:cNvSpPr>
              <p:nvPr/>
            </p:nvSpPr>
            <p:spPr>
              <a:xfrm>
                <a:off x="1301363" y="1447138"/>
                <a:ext cx="9589273" cy="1754326"/>
              </a:xfrm>
              <a:prstGeom prst="rect">
                <a:avLst/>
              </a:prstGeom>
              <a:blipFill>
                <a:blip r:embed="rId2"/>
                <a:stretch>
                  <a:fillRect l="-508" t="-1736" r="-2859" b="-4514"/>
                </a:stretch>
              </a:blipFill>
            </p:spPr>
            <p:txBody>
              <a:bodyPr/>
              <a:lstStyle/>
              <a:p>
                <a:r>
                  <a:rPr lang="zh-CN" altLang="en-US">
                    <a:noFill/>
                  </a:rPr>
                  <a:t> </a:t>
                </a:r>
              </a:p>
            </p:txBody>
          </p:sp>
        </mc:Fallback>
      </mc:AlternateContent>
      <p:pic>
        <p:nvPicPr>
          <p:cNvPr id="6" name="图片 5" descr="图片包含 示意图&#10;&#10;描述已自动生成">
            <a:extLst>
              <a:ext uri="{FF2B5EF4-FFF2-40B4-BE49-F238E27FC236}">
                <a16:creationId xmlns:a16="http://schemas.microsoft.com/office/drawing/2014/main" id="{1C8ECA01-5772-13D4-82E2-434EFDD28B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6775" y="3478463"/>
            <a:ext cx="3883398" cy="763289"/>
          </a:xfrm>
          <a:prstGeom prst="rect">
            <a:avLst/>
          </a:prstGeom>
        </p:spPr>
      </p:pic>
      <p:sp>
        <p:nvSpPr>
          <p:cNvPr id="7" name="文本框 6">
            <a:extLst>
              <a:ext uri="{FF2B5EF4-FFF2-40B4-BE49-F238E27FC236}">
                <a16:creationId xmlns:a16="http://schemas.microsoft.com/office/drawing/2014/main" id="{0EEA13BB-2406-A672-3423-CC73C3C9C442}"/>
              </a:ext>
            </a:extLst>
          </p:cNvPr>
          <p:cNvSpPr txBox="1"/>
          <p:nvPr/>
        </p:nvSpPr>
        <p:spPr>
          <a:xfrm>
            <a:off x="1301363" y="4241752"/>
            <a:ext cx="9589273" cy="369332"/>
          </a:xfrm>
          <a:prstGeom prst="rect">
            <a:avLst/>
          </a:prstGeom>
          <a:noFill/>
        </p:spPr>
        <p:txBody>
          <a:bodyPr wrap="square" rtlCol="0">
            <a:spAutoFit/>
          </a:bodyPr>
          <a:lstStyle/>
          <a:p>
            <a:r>
              <a:rPr lang="zh-CN" altLang="en-US" dirty="0"/>
              <a:t>这样</a:t>
            </a:r>
            <a:r>
              <a:rPr lang="zh-CN" altLang="zh-CN" dirty="0"/>
              <a:t>，算法本身可以</a:t>
            </a:r>
            <a:r>
              <a:rPr lang="zh-CN" altLang="en-US" dirty="0"/>
              <a:t>正常</a:t>
            </a:r>
            <a:r>
              <a:rPr lang="zh-CN" altLang="zh-CN" dirty="0"/>
              <a:t>进行探索，</a:t>
            </a:r>
            <a:r>
              <a:rPr lang="zh-CN" altLang="en-US" dirty="0"/>
              <a:t>而</a:t>
            </a:r>
            <a:r>
              <a:rPr lang="zh-CN" altLang="zh-CN" dirty="0"/>
              <a:t>不用担心其对信息的交流产生影响。</a:t>
            </a:r>
            <a:endParaRPr lang="en-US" altLang="zh-CN" dirty="0"/>
          </a:p>
        </p:txBody>
      </p:sp>
    </p:spTree>
    <p:extLst>
      <p:ext uri="{BB962C8B-B14F-4D97-AF65-F5344CB8AC3E}">
        <p14:creationId xmlns:p14="http://schemas.microsoft.com/office/powerpoint/2010/main" val="13773946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FBBD4E-8BE6-4D50-98BD-760609CEA4B2}"/>
              </a:ext>
            </a:extLst>
          </p:cNvPr>
          <p:cNvSpPr>
            <a:spLocks noGrp="1"/>
          </p:cNvSpPr>
          <p:nvPr>
            <p:ph type="title"/>
          </p:nvPr>
        </p:nvSpPr>
        <p:spPr/>
        <p:txBody>
          <a:bodyPr/>
          <a:lstStyle/>
          <a:p>
            <a:r>
              <a:rPr lang="zh-CN" altLang="en-US" b="1" dirty="0"/>
              <a:t>简化动作解码器</a:t>
            </a:r>
            <a:endParaRPr lang="zh-CN" altLang="en-US" dirty="0"/>
          </a:p>
        </p:txBody>
      </p:sp>
      <p:sp>
        <p:nvSpPr>
          <p:cNvPr id="3" name="文本框 2">
            <a:extLst>
              <a:ext uri="{FF2B5EF4-FFF2-40B4-BE49-F238E27FC236}">
                <a16:creationId xmlns:a16="http://schemas.microsoft.com/office/drawing/2014/main" id="{B93AB864-E4A1-40AB-A41F-819FCF20F3C4}"/>
              </a:ext>
            </a:extLst>
          </p:cNvPr>
          <p:cNvSpPr txBox="1"/>
          <p:nvPr/>
        </p:nvSpPr>
        <p:spPr>
          <a:xfrm>
            <a:off x="1301363" y="1447138"/>
            <a:ext cx="9589273" cy="2862322"/>
          </a:xfrm>
          <a:prstGeom prst="rect">
            <a:avLst/>
          </a:prstGeom>
          <a:noFill/>
        </p:spPr>
        <p:txBody>
          <a:bodyPr wrap="square" rtlCol="0">
            <a:spAutoFit/>
          </a:bodyPr>
          <a:lstStyle/>
          <a:p>
            <a:r>
              <a:rPr lang="en-US" altLang="zh-CN" dirty="0"/>
              <a:t>SAD</a:t>
            </a:r>
            <a:r>
              <a:rPr lang="zh-CN" altLang="en-US" dirty="0"/>
              <a:t>采用</a:t>
            </a:r>
            <a:r>
              <a:rPr lang="en-US" altLang="zh-CN" dirty="0"/>
              <a:t>DQN</a:t>
            </a:r>
            <a:r>
              <a:rPr lang="zh-CN" altLang="en-US" dirty="0"/>
              <a:t>作为策略网络。</a:t>
            </a:r>
            <a:r>
              <a:rPr lang="en-US" altLang="zh-CN" dirty="0"/>
              <a:t>DQN</a:t>
            </a:r>
            <a:r>
              <a:rPr lang="zh-CN" altLang="en-US" dirty="0"/>
              <a:t>应用了如下的改进策略：</a:t>
            </a:r>
            <a:endParaRPr lang="en-US" altLang="zh-CN" dirty="0"/>
          </a:p>
          <a:p>
            <a:pPr marL="285750" indent="-285750">
              <a:buFont typeface="Arial" panose="020B0604020202020204" pitchFamily="34" charset="0"/>
              <a:buChar char="•"/>
            </a:pPr>
            <a:r>
              <a:rPr lang="zh-CN" altLang="en-US" dirty="0"/>
              <a:t>竞争双深度</a:t>
            </a:r>
            <a:r>
              <a:rPr lang="en-US" altLang="zh-CN" dirty="0"/>
              <a:t>Q</a:t>
            </a:r>
            <a:r>
              <a:rPr lang="zh-CN" altLang="en-US" dirty="0"/>
              <a:t>网络</a:t>
            </a:r>
            <a:endParaRPr lang="en-US" altLang="zh-CN" dirty="0"/>
          </a:p>
          <a:p>
            <a:pPr marL="285750" indent="-285750">
              <a:buFont typeface="Arial" panose="020B0604020202020204" pitchFamily="34" charset="0"/>
              <a:buChar char="•"/>
            </a:pPr>
            <a:r>
              <a:rPr lang="zh-CN" altLang="en-US" dirty="0"/>
              <a:t>优先级经验回放</a:t>
            </a:r>
            <a:endParaRPr lang="en-US" altLang="zh-CN" dirty="0"/>
          </a:p>
          <a:p>
            <a:pPr marL="285750" indent="-285750">
              <a:buFont typeface="Arial" panose="020B0604020202020204" pitchFamily="34" charset="0"/>
              <a:buChar char="•"/>
            </a:pPr>
            <a:r>
              <a:rPr lang="zh-CN" altLang="en-US" dirty="0"/>
              <a:t>分布式训练框架</a:t>
            </a:r>
            <a:endParaRPr lang="en-US" altLang="zh-CN" dirty="0"/>
          </a:p>
          <a:p>
            <a:pPr marL="285750" indent="-285750">
              <a:buFont typeface="Arial" panose="020B0604020202020204" pitchFamily="34" charset="0"/>
              <a:buChar char="•"/>
            </a:pPr>
            <a:r>
              <a:rPr lang="zh-CN" altLang="en-US" dirty="0"/>
              <a:t>循环神经网络</a:t>
            </a:r>
            <a:endParaRPr lang="en-US" altLang="zh-CN" dirty="0"/>
          </a:p>
          <a:p>
            <a:pPr marL="285750" indent="-285750">
              <a:buFont typeface="Arial" panose="020B0604020202020204" pitchFamily="34" charset="0"/>
              <a:buChar char="•"/>
            </a:pPr>
            <a:r>
              <a:rPr lang="zh-CN" altLang="en-US" dirty="0"/>
              <a:t>等等</a:t>
            </a:r>
            <a:endParaRPr lang="en-US" altLang="zh-CN" dirty="0"/>
          </a:p>
          <a:p>
            <a:pPr marL="285750" indent="-285750">
              <a:buFont typeface="Arial" panose="020B0604020202020204" pitchFamily="34" charset="0"/>
              <a:buChar char="•"/>
            </a:pPr>
            <a:endParaRPr lang="en-US" altLang="zh-CN" dirty="0"/>
          </a:p>
          <a:p>
            <a:r>
              <a:rPr lang="en-US" altLang="zh-CN" dirty="0"/>
              <a:t>DQN</a:t>
            </a:r>
            <a:r>
              <a:rPr lang="zh-CN" altLang="en-US" dirty="0"/>
              <a:t>的输入为一个确定的状态，输出这个状态下的</a:t>
            </a:r>
            <a:r>
              <a:rPr lang="en-US" altLang="zh-CN" dirty="0"/>
              <a:t>Q</a:t>
            </a:r>
            <a:r>
              <a:rPr lang="zh-CN" altLang="en-US" dirty="0"/>
              <a:t>值。</a:t>
            </a:r>
            <a:endParaRPr lang="en-US" altLang="zh-CN" dirty="0"/>
          </a:p>
          <a:p>
            <a:r>
              <a:rPr lang="zh-CN" altLang="en-US" dirty="0"/>
              <a:t>使用贝叶斯信念输出各个状态的概率，再将每个状态输入</a:t>
            </a:r>
            <a:r>
              <a:rPr lang="en-US" altLang="zh-CN" dirty="0"/>
              <a:t>DQN</a:t>
            </a:r>
            <a:r>
              <a:rPr lang="zh-CN" altLang="en-US" dirty="0"/>
              <a:t>，求得当前信念下的</a:t>
            </a:r>
            <a:r>
              <a:rPr lang="en-US" altLang="zh-CN" dirty="0"/>
              <a:t>Q</a:t>
            </a:r>
            <a:r>
              <a:rPr lang="zh-CN" altLang="en-US" dirty="0"/>
              <a:t>值期望，以此进行学习。</a:t>
            </a:r>
            <a:endParaRPr lang="en-US" altLang="zh-CN" dirty="0"/>
          </a:p>
        </p:txBody>
      </p:sp>
    </p:spTree>
    <p:extLst>
      <p:ext uri="{BB962C8B-B14F-4D97-AF65-F5344CB8AC3E}">
        <p14:creationId xmlns:p14="http://schemas.microsoft.com/office/powerpoint/2010/main" val="14169642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1">
            <a:extLst>
              <a:ext uri="{FF2B5EF4-FFF2-40B4-BE49-F238E27FC236}">
                <a16:creationId xmlns:a16="http://schemas.microsoft.com/office/drawing/2014/main" id="{3A9B4238-93F2-4EBC-92EA-A1D040BCAE7D}"/>
              </a:ext>
            </a:extLst>
          </p:cNvPr>
          <p:cNvSpPr txBox="1">
            <a:spLocks/>
          </p:cNvSpPr>
          <p:nvPr/>
        </p:nvSpPr>
        <p:spPr>
          <a:xfrm>
            <a:off x="4418011" y="1689433"/>
            <a:ext cx="3355975" cy="1157287"/>
          </a:xfrm>
          <a:prstGeom prst="rect">
            <a:avLst/>
          </a:prstGeom>
        </p:spPr>
        <p:txBody>
          <a:bodyPr vert="horz" lIns="0" tIns="0" rIns="0" bIns="0" rtlCol="0">
            <a:noAutofit/>
          </a:bodyPr>
          <a:lstStyle>
            <a:lvl1pPr marL="0" indent="0" algn="ctr" defTabSz="914400" rtl="0" eaLnBrk="1" latinLnBrk="0" hangingPunct="1">
              <a:lnSpc>
                <a:spcPct val="120000"/>
              </a:lnSpc>
              <a:spcBef>
                <a:spcPts val="1000"/>
              </a:spcBef>
              <a:buFontTx/>
              <a:buNone/>
              <a:defRPr lang="zh-CN" altLang="en-US" sz="7200" kern="1200" spc="300" dirty="0">
                <a:solidFill>
                  <a:schemeClr val="lt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spc="3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spc="3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20000"/>
              </a:lnSpc>
              <a:spcBef>
                <a:spcPts val="1000"/>
              </a:spcBef>
              <a:spcAft>
                <a:spcPts val="0"/>
              </a:spcAft>
              <a:buClrTx/>
              <a:buSzTx/>
              <a:buFontTx/>
              <a:buNone/>
              <a:tabLst/>
              <a:defRPr/>
            </a:pPr>
            <a:r>
              <a:rPr kumimoji="0" lang="en-US" altLang="zh-CN" sz="7200" b="0" i="0" u="none" strike="noStrike" kern="1200" cap="none" spc="300" normalizeH="0" baseline="0" noProof="0" dirty="0">
                <a:ln>
                  <a:noFill/>
                </a:ln>
                <a:solidFill>
                  <a:srgbClr val="FFFFFF"/>
                </a:solidFill>
                <a:effectLst/>
                <a:uLnTx/>
                <a:uFillTx/>
                <a:latin typeface="Century Gothic" panose="020B0502020202020204" pitchFamily="34" charset="0"/>
                <a:ea typeface="微软雅黑"/>
                <a:cs typeface="+mn-cs"/>
              </a:rPr>
              <a:t>05</a:t>
            </a:r>
            <a:endParaRPr kumimoji="0" lang="en-US" altLang="en-US" sz="7200" b="0" i="0" u="none" strike="noStrike" kern="1200" cap="none" spc="300" normalizeH="0" baseline="0" noProof="0" dirty="0">
              <a:ln>
                <a:noFill/>
              </a:ln>
              <a:solidFill>
                <a:srgbClr val="FFFFFF"/>
              </a:solidFill>
              <a:effectLst/>
              <a:uLnTx/>
              <a:uFillTx/>
              <a:latin typeface="Century Gothic" panose="020B0502020202020204" pitchFamily="34" charset="0"/>
              <a:ea typeface="微软雅黑"/>
              <a:cs typeface="+mn-cs"/>
            </a:endParaRPr>
          </a:p>
        </p:txBody>
      </p:sp>
      <p:sp>
        <p:nvSpPr>
          <p:cNvPr id="8" name="文本占位符 2">
            <a:extLst>
              <a:ext uri="{FF2B5EF4-FFF2-40B4-BE49-F238E27FC236}">
                <a16:creationId xmlns:a16="http://schemas.microsoft.com/office/drawing/2014/main" id="{E457EBA7-D96D-4F8F-AA98-EB75E8861C08}"/>
              </a:ext>
            </a:extLst>
          </p:cNvPr>
          <p:cNvSpPr txBox="1">
            <a:spLocks/>
          </p:cNvSpPr>
          <p:nvPr/>
        </p:nvSpPr>
        <p:spPr>
          <a:xfrm>
            <a:off x="2397746" y="2939737"/>
            <a:ext cx="7541384" cy="1296003"/>
          </a:xfrm>
          <a:prstGeom prst="rect">
            <a:avLst/>
          </a:prstGeom>
        </p:spPr>
        <p:txBody>
          <a:bodyPr vert="horz" lIns="0" tIns="0" rIns="0" bIns="0" rtlCol="0">
            <a:noAutofit/>
          </a:bodyPr>
          <a:lstStyle>
            <a:lvl1pPr marL="0" indent="0" algn="ctr" defTabSz="914400" rtl="0" eaLnBrk="1" latinLnBrk="0" hangingPunct="1">
              <a:lnSpc>
                <a:spcPct val="120000"/>
              </a:lnSpc>
              <a:spcBef>
                <a:spcPts val="1000"/>
              </a:spcBef>
              <a:buFontTx/>
              <a:buNone/>
              <a:defRPr lang="zh-CN" altLang="en-US" sz="8000" kern="1200" spc="300" dirty="0" smtClean="0">
                <a:solidFill>
                  <a:schemeClr val="bg1"/>
                </a:solidFill>
                <a:latin typeface="+mj-ea"/>
                <a:ea typeface="+mj-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spc="3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spc="3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kumimoji="0" lang="zh-CN" altLang="en-US" sz="5000" b="0" i="0" u="none" strike="noStrike" kern="1200" cap="none" spc="300" normalizeH="0" baseline="0" noProof="0" dirty="0">
                <a:ln>
                  <a:noFill/>
                </a:ln>
                <a:solidFill>
                  <a:srgbClr val="FFFFFF"/>
                </a:solidFill>
                <a:effectLst/>
                <a:uLnTx/>
                <a:uFillTx/>
                <a:latin typeface="微软雅黑"/>
                <a:ea typeface="微软雅黑"/>
                <a:cs typeface="+mn-cs"/>
              </a:rPr>
              <a:t>实验</a:t>
            </a:r>
            <a:endParaRPr kumimoji="0" lang="en-US" altLang="zh-CN" sz="5000" b="0" i="0" u="none" strike="noStrike" kern="1200" cap="none" spc="300" normalizeH="0" baseline="0" noProof="0" dirty="0">
              <a:ln>
                <a:noFill/>
              </a:ln>
              <a:solidFill>
                <a:srgbClr val="FFFFFF"/>
              </a:solidFill>
              <a:effectLst/>
              <a:uLnTx/>
              <a:uFillTx/>
              <a:latin typeface="微软雅黑"/>
              <a:ea typeface="微软雅黑"/>
              <a:cs typeface="+mn-cs"/>
            </a:endParaRPr>
          </a:p>
        </p:txBody>
      </p:sp>
    </p:spTree>
    <p:extLst>
      <p:ext uri="{BB962C8B-B14F-4D97-AF65-F5344CB8AC3E}">
        <p14:creationId xmlns:p14="http://schemas.microsoft.com/office/powerpoint/2010/main" val="17582072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1">
            <a:extLst>
              <a:ext uri="{FF2B5EF4-FFF2-40B4-BE49-F238E27FC236}">
                <a16:creationId xmlns:a16="http://schemas.microsoft.com/office/drawing/2014/main" id="{3A9B4238-93F2-4EBC-92EA-A1D040BCAE7D}"/>
              </a:ext>
            </a:extLst>
          </p:cNvPr>
          <p:cNvSpPr txBox="1">
            <a:spLocks/>
          </p:cNvSpPr>
          <p:nvPr/>
        </p:nvSpPr>
        <p:spPr>
          <a:xfrm>
            <a:off x="4418011" y="1689433"/>
            <a:ext cx="3355975" cy="1157287"/>
          </a:xfrm>
          <a:prstGeom prst="rect">
            <a:avLst/>
          </a:prstGeom>
        </p:spPr>
        <p:txBody>
          <a:bodyPr vert="horz" lIns="0" tIns="0" rIns="0" bIns="0" rtlCol="0">
            <a:noAutofit/>
          </a:bodyPr>
          <a:lstStyle>
            <a:lvl1pPr marL="0" indent="0" algn="ctr" defTabSz="914400" rtl="0" eaLnBrk="1" latinLnBrk="0" hangingPunct="1">
              <a:lnSpc>
                <a:spcPct val="120000"/>
              </a:lnSpc>
              <a:spcBef>
                <a:spcPts val="1000"/>
              </a:spcBef>
              <a:buFontTx/>
              <a:buNone/>
              <a:defRPr lang="zh-CN" altLang="en-US" sz="7200" kern="1200" spc="300" dirty="0">
                <a:solidFill>
                  <a:schemeClr val="lt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spc="3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spc="3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20000"/>
              </a:lnSpc>
              <a:spcBef>
                <a:spcPts val="1000"/>
              </a:spcBef>
              <a:spcAft>
                <a:spcPts val="0"/>
              </a:spcAft>
              <a:buClrTx/>
              <a:buSzTx/>
              <a:buFontTx/>
              <a:buNone/>
              <a:tabLst/>
              <a:defRPr/>
            </a:pPr>
            <a:r>
              <a:rPr kumimoji="0" lang="en-US" altLang="zh-CN" sz="7200" b="0" i="0" u="none" strike="noStrike" kern="1200" cap="none" spc="300" normalizeH="0" baseline="0" noProof="0" dirty="0">
                <a:ln>
                  <a:noFill/>
                </a:ln>
                <a:solidFill>
                  <a:srgbClr val="FFFFFF"/>
                </a:solidFill>
                <a:effectLst/>
                <a:uLnTx/>
                <a:uFillTx/>
                <a:latin typeface="Century Gothic" panose="020B0502020202020204" pitchFamily="34" charset="0"/>
                <a:ea typeface="微软雅黑"/>
                <a:cs typeface="+mn-cs"/>
              </a:rPr>
              <a:t>01</a:t>
            </a:r>
            <a:endParaRPr kumimoji="0" lang="en-US" altLang="en-US" sz="7200" b="0" i="0" u="none" strike="noStrike" kern="1200" cap="none" spc="300" normalizeH="0" baseline="0" noProof="0" dirty="0">
              <a:ln>
                <a:noFill/>
              </a:ln>
              <a:solidFill>
                <a:srgbClr val="FFFFFF"/>
              </a:solidFill>
              <a:effectLst/>
              <a:uLnTx/>
              <a:uFillTx/>
              <a:latin typeface="Century Gothic" panose="020B0502020202020204" pitchFamily="34" charset="0"/>
              <a:ea typeface="微软雅黑"/>
              <a:cs typeface="+mn-cs"/>
            </a:endParaRPr>
          </a:p>
        </p:txBody>
      </p:sp>
      <p:sp>
        <p:nvSpPr>
          <p:cNvPr id="8" name="文本占位符 2">
            <a:extLst>
              <a:ext uri="{FF2B5EF4-FFF2-40B4-BE49-F238E27FC236}">
                <a16:creationId xmlns:a16="http://schemas.microsoft.com/office/drawing/2014/main" id="{E457EBA7-D96D-4F8F-AA98-EB75E8861C08}"/>
              </a:ext>
            </a:extLst>
          </p:cNvPr>
          <p:cNvSpPr txBox="1">
            <a:spLocks/>
          </p:cNvSpPr>
          <p:nvPr/>
        </p:nvSpPr>
        <p:spPr>
          <a:xfrm>
            <a:off x="2397746" y="2939737"/>
            <a:ext cx="7396504" cy="1296003"/>
          </a:xfrm>
          <a:prstGeom prst="rect">
            <a:avLst/>
          </a:prstGeom>
        </p:spPr>
        <p:txBody>
          <a:bodyPr vert="horz" lIns="0" tIns="0" rIns="0" bIns="0" rtlCol="0">
            <a:noAutofit/>
          </a:bodyPr>
          <a:lstStyle>
            <a:lvl1pPr marL="0" indent="0" algn="ctr" defTabSz="914400" rtl="0" eaLnBrk="1" latinLnBrk="0" hangingPunct="1">
              <a:lnSpc>
                <a:spcPct val="120000"/>
              </a:lnSpc>
              <a:spcBef>
                <a:spcPts val="1000"/>
              </a:spcBef>
              <a:buFontTx/>
              <a:buNone/>
              <a:defRPr lang="zh-CN" altLang="en-US" sz="8000" kern="1200" spc="300" dirty="0" smtClean="0">
                <a:solidFill>
                  <a:schemeClr val="bg1"/>
                </a:solidFill>
                <a:latin typeface="+mj-ea"/>
                <a:ea typeface="+mj-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spc="3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spc="3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20000"/>
              </a:lnSpc>
              <a:spcBef>
                <a:spcPts val="1000"/>
              </a:spcBef>
              <a:spcAft>
                <a:spcPts val="0"/>
              </a:spcAft>
              <a:buClrTx/>
              <a:buSzTx/>
              <a:buFontTx/>
              <a:buNone/>
              <a:tabLst/>
              <a:defRPr/>
            </a:pPr>
            <a:r>
              <a:rPr kumimoji="0" lang="zh-CN" altLang="en-US" sz="7200" b="0" i="0" u="none" strike="noStrike" kern="1200" cap="none" spc="300" normalizeH="0" baseline="0" noProof="0" dirty="0">
                <a:ln>
                  <a:noFill/>
                </a:ln>
                <a:solidFill>
                  <a:srgbClr val="FFFFFF"/>
                </a:solidFill>
                <a:effectLst/>
                <a:uLnTx/>
                <a:uFillTx/>
                <a:latin typeface="微软雅黑"/>
                <a:ea typeface="微软雅黑"/>
                <a:cs typeface="+mn-cs"/>
              </a:rPr>
              <a:t>背景</a:t>
            </a:r>
          </a:p>
        </p:txBody>
      </p:sp>
    </p:spTree>
    <p:extLst>
      <p:ext uri="{BB962C8B-B14F-4D97-AF65-F5344CB8AC3E}">
        <p14:creationId xmlns:p14="http://schemas.microsoft.com/office/powerpoint/2010/main" val="18665500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zh-CN" altLang="en-US" dirty="0"/>
              <a:t>实验创新</a:t>
            </a:r>
          </a:p>
        </p:txBody>
      </p:sp>
      <p:sp>
        <p:nvSpPr>
          <p:cNvPr id="11" name="文本框 10">
            <a:extLst>
              <a:ext uri="{FF2B5EF4-FFF2-40B4-BE49-F238E27FC236}">
                <a16:creationId xmlns:a16="http://schemas.microsoft.com/office/drawing/2014/main" id="{08406C4B-28F1-463B-8E2D-0A73B729C7AA}"/>
              </a:ext>
            </a:extLst>
          </p:cNvPr>
          <p:cNvSpPr txBox="1"/>
          <p:nvPr/>
        </p:nvSpPr>
        <p:spPr>
          <a:xfrm>
            <a:off x="1327150" y="1707410"/>
            <a:ext cx="9216280" cy="3416320"/>
          </a:xfrm>
          <a:prstGeom prst="rect">
            <a:avLst/>
          </a:prstGeom>
          <a:noFill/>
        </p:spPr>
        <p:txBody>
          <a:bodyPr wrap="square" rtlCol="0">
            <a:spAutoFit/>
          </a:bodyPr>
          <a:lstStyle/>
          <a:p>
            <a:pPr lvl="0">
              <a:defRPr/>
            </a:pP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前人</a:t>
            </a:r>
            <a:r>
              <a:rPr lang="zh-CN" altLang="en-US" dirty="0">
                <a:solidFill>
                  <a:prstClr val="black"/>
                </a:solidFill>
              </a:rPr>
              <a:t>工作：在</a:t>
            </a:r>
            <a:r>
              <a:rPr lang="en-US" altLang="zh-CN" dirty="0">
                <a:solidFill>
                  <a:prstClr val="black"/>
                </a:solidFill>
              </a:rPr>
              <a:t>CPU</a:t>
            </a:r>
            <a:r>
              <a:rPr lang="zh-CN" altLang="en-US" dirty="0">
                <a:solidFill>
                  <a:prstClr val="black"/>
                </a:solidFill>
              </a:rPr>
              <a:t>上的每个线程中运行单个</a:t>
            </a:r>
            <a:r>
              <a:rPr lang="en-US" altLang="zh-CN" dirty="0">
                <a:solidFill>
                  <a:prstClr val="black"/>
                </a:solidFill>
              </a:rPr>
              <a:t>actor</a:t>
            </a:r>
            <a:r>
              <a:rPr lang="zh-CN" altLang="en-US" dirty="0">
                <a:solidFill>
                  <a:prstClr val="black"/>
                </a:solidFill>
              </a:rPr>
              <a:t>和单个环境。</a:t>
            </a:r>
            <a:endPar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endParaRPr>
          </a:p>
          <a:p>
            <a:pPr lvl="0">
              <a:defRPr/>
            </a:pP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创新</a:t>
            </a:r>
            <a:r>
              <a:rPr lang="zh-CN" altLang="en-US" dirty="0">
                <a:solidFill>
                  <a:prstClr val="black"/>
                </a:solidFill>
              </a:rPr>
              <a:t>点：使用由</a:t>
            </a:r>
            <a:r>
              <a:rPr lang="en-US" altLang="zh-CN" dirty="0">
                <a:solidFill>
                  <a:prstClr val="black"/>
                </a:solidFill>
              </a:rPr>
              <a:t>N</a:t>
            </a:r>
            <a:r>
              <a:rPr lang="zh-CN" altLang="en-US" dirty="0">
                <a:solidFill>
                  <a:prstClr val="black"/>
                </a:solidFill>
              </a:rPr>
              <a:t>个异步参与者共享的分布式优先级重放缓冲区，以及从重放缓冲区采样小批量以更新模型的集中式训练器。在每个参与者线程中，我们依次运行</a:t>
            </a:r>
            <a:r>
              <a:rPr lang="en-US" altLang="zh-CN" dirty="0">
                <a:solidFill>
                  <a:prstClr val="black"/>
                </a:solidFill>
              </a:rPr>
              <a:t>K</a:t>
            </a:r>
            <a:r>
              <a:rPr lang="zh-CN" altLang="en-US" dirty="0">
                <a:solidFill>
                  <a:prstClr val="black"/>
                </a:solidFill>
              </a:rPr>
              <a:t>个环境，并将他们的观察结果批处理在一起。然后将观察批数据输入一个</a:t>
            </a:r>
            <a:r>
              <a:rPr lang="en-US" altLang="zh-CN" dirty="0">
                <a:solidFill>
                  <a:prstClr val="black"/>
                </a:solidFill>
              </a:rPr>
              <a:t>actor</a:t>
            </a:r>
            <a:r>
              <a:rPr lang="zh-CN" altLang="en-US" dirty="0">
                <a:solidFill>
                  <a:prstClr val="black"/>
                </a:solidFill>
              </a:rPr>
              <a:t>，该</a:t>
            </a:r>
            <a:r>
              <a:rPr lang="en-US" altLang="zh-CN" dirty="0">
                <a:solidFill>
                  <a:prstClr val="black"/>
                </a:solidFill>
              </a:rPr>
              <a:t>actor</a:t>
            </a:r>
            <a:r>
              <a:rPr lang="zh-CN" altLang="en-US" dirty="0">
                <a:solidFill>
                  <a:prstClr val="black"/>
                </a:solidFill>
              </a:rPr>
              <a:t>利用</a:t>
            </a:r>
            <a:r>
              <a:rPr lang="en-US" altLang="zh-CN" dirty="0">
                <a:solidFill>
                  <a:prstClr val="black"/>
                </a:solidFill>
              </a:rPr>
              <a:t>GPU</a:t>
            </a:r>
            <a:r>
              <a:rPr lang="zh-CN" altLang="en-US" dirty="0">
                <a:solidFill>
                  <a:prstClr val="black"/>
                </a:solidFill>
              </a:rPr>
              <a:t>计算一批动作。所有异步</a:t>
            </a:r>
            <a:r>
              <a:rPr lang="en-US" altLang="zh-CN" dirty="0">
                <a:solidFill>
                  <a:prstClr val="black"/>
                </a:solidFill>
              </a:rPr>
              <a:t>actor</a:t>
            </a:r>
            <a:r>
              <a:rPr lang="zh-CN" altLang="en-US" dirty="0">
                <a:solidFill>
                  <a:prstClr val="black"/>
                </a:solidFill>
              </a:rPr>
              <a:t>共享一个</a:t>
            </a:r>
            <a:r>
              <a:rPr lang="en-US" altLang="zh-CN" dirty="0">
                <a:solidFill>
                  <a:prstClr val="black"/>
                </a:solidFill>
              </a:rPr>
              <a:t>GPU</a:t>
            </a:r>
            <a:r>
              <a:rPr lang="zh-CN" altLang="en-US" dirty="0">
                <a:solidFill>
                  <a:prstClr val="black"/>
                </a:solidFill>
              </a:rPr>
              <a:t>，训练器使用另一个</a:t>
            </a:r>
            <a:r>
              <a:rPr lang="en-US" altLang="zh-CN" dirty="0">
                <a:solidFill>
                  <a:prstClr val="black"/>
                </a:solidFill>
              </a:rPr>
              <a:t>GPU</a:t>
            </a:r>
            <a:r>
              <a:rPr lang="zh-CN" altLang="en-US" dirty="0">
                <a:solidFill>
                  <a:prstClr val="black"/>
                </a:solidFill>
              </a:rPr>
              <a:t>进行梯度计算和模型更新</a:t>
            </a:r>
            <a:endPar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prstClr val="black"/>
                </a:solidFill>
                <a:latin typeface="微软雅黑"/>
                <a:ea typeface="微软雅黑"/>
              </a:rPr>
              <a:t>目的：</a:t>
            </a:r>
            <a:r>
              <a:rPr lang="zh-CN" altLang="en-US" b="1" dirty="0">
                <a:solidFill>
                  <a:prstClr val="black"/>
                </a:solidFill>
                <a:latin typeface="微软雅黑"/>
                <a:ea typeface="微软雅黑"/>
              </a:rPr>
              <a:t>将分布式</a:t>
            </a:r>
            <a:r>
              <a:rPr lang="en-US" altLang="zh-CN" b="1" dirty="0">
                <a:solidFill>
                  <a:prstClr val="black"/>
                </a:solidFill>
                <a:latin typeface="微软雅黑"/>
                <a:ea typeface="微软雅黑"/>
              </a:rPr>
              <a:t>Q</a:t>
            </a:r>
            <a:r>
              <a:rPr lang="zh-CN" altLang="en-US" b="1" dirty="0">
                <a:solidFill>
                  <a:prstClr val="black"/>
                </a:solidFill>
                <a:latin typeface="微软雅黑"/>
                <a:ea typeface="微软雅黑"/>
              </a:rPr>
              <a:t>学习扩展到多智能体强化学习，并提高吞吐量和效率</a:t>
            </a:r>
            <a:r>
              <a:rPr kumimoji="0" lang="zh-CN" altLang="en-US" sz="1800" b="1" i="0" u="none" strike="noStrike" kern="1200" cap="none" spc="0" normalizeH="0" baseline="0" noProof="0" dirty="0">
                <a:ln>
                  <a:noFill/>
                </a:ln>
                <a:solidFill>
                  <a:prstClr val="black"/>
                </a:solidFill>
                <a:effectLst/>
                <a:uLnTx/>
                <a:uFillTx/>
                <a:latin typeface="微软雅黑"/>
                <a:ea typeface="微软雅黑"/>
                <a:cs typeface="+mn-cs"/>
              </a:rPr>
              <a:t>，使我们能够用中等的计算资源运行非常大量的模拟。</a:t>
            </a:r>
            <a:endParaRPr kumimoji="0" lang="en-US" altLang="zh-CN" sz="1800" b="1" i="0" u="none" strike="noStrike" kern="1200" cap="none" spc="0" normalizeH="0" baseline="0" noProof="0" dirty="0">
              <a:ln>
                <a:noFill/>
              </a:ln>
              <a:solidFill>
                <a:prstClr val="black"/>
              </a:solidFill>
              <a:effectLst/>
              <a:uLnTx/>
              <a:uFillTx/>
              <a:latin typeface="微软雅黑"/>
              <a:ea typeface="微软雅黑"/>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开展：在所有</a:t>
            </a:r>
            <a:r>
              <a:rPr kumimoji="0" lang="en-US" altLang="zh-CN" sz="1800" b="0" i="0" u="none" strike="noStrike" kern="1200" cap="none" spc="0" normalizeH="0" baseline="0" noProof="0" dirty="0" err="1">
                <a:ln>
                  <a:noFill/>
                </a:ln>
                <a:solidFill>
                  <a:prstClr val="black"/>
                </a:solidFill>
                <a:effectLst/>
                <a:uLnTx/>
                <a:uFillTx/>
                <a:latin typeface="微软雅黑"/>
                <a:ea typeface="微软雅黑"/>
                <a:cs typeface="+mn-cs"/>
              </a:rPr>
              <a:t>Hanabi</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实验中，我们在一台拥有</a:t>
            </a:r>
            <a:r>
              <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rPr>
              <a:t>40</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个</a:t>
            </a:r>
            <a:r>
              <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rPr>
              <a:t>CPU</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核和</a:t>
            </a:r>
            <a:r>
              <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rPr>
              <a:t>2</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个</a:t>
            </a:r>
            <a:r>
              <a:rPr kumimoji="0" lang="en-US" altLang="zh-CN" sz="1800" b="0" i="0" u="none" strike="noStrike" kern="1200" cap="none" spc="0" normalizeH="0" baseline="0" noProof="0" dirty="0" err="1">
                <a:ln>
                  <a:noFill/>
                </a:ln>
                <a:solidFill>
                  <a:prstClr val="black"/>
                </a:solidFill>
                <a:effectLst/>
                <a:uLnTx/>
                <a:uFillTx/>
                <a:latin typeface="微软雅黑"/>
                <a:ea typeface="微软雅黑"/>
                <a:cs typeface="+mn-cs"/>
              </a:rPr>
              <a:t>gpu</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的机器上运行</a:t>
            </a:r>
            <a:r>
              <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rPr>
              <a:t>N = 80</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个</a:t>
            </a:r>
            <a:r>
              <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rPr>
              <a:t>actor</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线程，每个线程中有</a:t>
            </a:r>
            <a:r>
              <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rPr>
              <a:t>K = 80</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个环境。如果没有这种架构上的改进，可能至少需要几百个</a:t>
            </a:r>
            <a:r>
              <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rPr>
              <a:t>CPU</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核来运行</a:t>
            </a:r>
            <a:r>
              <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rPr>
              <a:t>6400</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个带有神经网络代理的</a:t>
            </a:r>
            <a:r>
              <a:rPr kumimoji="0" lang="en-US" altLang="zh-CN" sz="1800" b="0" i="0" u="none" strike="noStrike" kern="1200" cap="none" spc="0" normalizeH="0" baseline="0" noProof="0" dirty="0" err="1">
                <a:ln>
                  <a:noFill/>
                </a:ln>
                <a:solidFill>
                  <a:prstClr val="black"/>
                </a:solidFill>
                <a:effectLst/>
                <a:uLnTx/>
                <a:uFillTx/>
                <a:latin typeface="微软雅黑"/>
                <a:ea typeface="微软雅黑"/>
                <a:cs typeface="+mn-cs"/>
              </a:rPr>
              <a:t>Hanabi</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环境，并且模拟必须分布在多台机器上，这将极大地阻碍此类研究的可重复性和可访问性。</a:t>
            </a:r>
          </a:p>
        </p:txBody>
      </p:sp>
    </p:spTree>
    <p:extLst>
      <p:ext uri="{BB962C8B-B14F-4D97-AF65-F5344CB8AC3E}">
        <p14:creationId xmlns:p14="http://schemas.microsoft.com/office/powerpoint/2010/main" val="42166943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AD9849-BB44-4D69-8181-072B8EC45880}"/>
              </a:ext>
            </a:extLst>
          </p:cNvPr>
          <p:cNvSpPr>
            <a:spLocks noGrp="1"/>
          </p:cNvSpPr>
          <p:nvPr>
            <p:ph type="title"/>
          </p:nvPr>
        </p:nvSpPr>
        <p:spPr/>
        <p:txBody>
          <a:bodyPr/>
          <a:lstStyle/>
          <a:p>
            <a:r>
              <a:rPr lang="en-US" altLang="zh-CN" dirty="0"/>
              <a:t>MATRIX GAME </a:t>
            </a:r>
            <a:r>
              <a:rPr lang="zh-CN" altLang="en-US" dirty="0"/>
              <a:t>实验结果</a:t>
            </a:r>
          </a:p>
        </p:txBody>
      </p:sp>
      <p:sp>
        <p:nvSpPr>
          <p:cNvPr id="8" name="文本框 7">
            <a:extLst>
              <a:ext uri="{FF2B5EF4-FFF2-40B4-BE49-F238E27FC236}">
                <a16:creationId xmlns:a16="http://schemas.microsoft.com/office/drawing/2014/main" id="{77F0C828-5272-4E16-BEE0-B4C044F8BCCF}"/>
              </a:ext>
            </a:extLst>
          </p:cNvPr>
          <p:cNvSpPr txBox="1"/>
          <p:nvPr/>
        </p:nvSpPr>
        <p:spPr>
          <a:xfrm>
            <a:off x="1153525" y="1455817"/>
            <a:ext cx="4272684"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rPr>
              <a:t>       IQL</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的平均奖励不到</a:t>
            </a:r>
            <a:r>
              <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rPr>
              <a:t>9</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分，在这项任务中表现很差。相比之下，</a:t>
            </a:r>
            <a:r>
              <a:rPr lang="en-US" altLang="zh-CN" dirty="0">
                <a:solidFill>
                  <a:prstClr val="black"/>
                </a:solidFill>
                <a:latin typeface="微软雅黑"/>
                <a:ea typeface="微软雅黑"/>
              </a:rPr>
              <a:t>SAD</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仅仅通过添加贪婪动作作为额外输入，就获得了</a:t>
            </a:r>
            <a:r>
              <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rPr>
              <a:t>9.50</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的平均表现。</a:t>
            </a:r>
          </a:p>
        </p:txBody>
      </p:sp>
      <p:pic>
        <p:nvPicPr>
          <p:cNvPr id="7" name="图片 6">
            <a:extLst>
              <a:ext uri="{FF2B5EF4-FFF2-40B4-BE49-F238E27FC236}">
                <a16:creationId xmlns:a16="http://schemas.microsoft.com/office/drawing/2014/main" id="{B880C3C4-50ED-4200-3CF1-340602DBA3B5}"/>
              </a:ext>
            </a:extLst>
          </p:cNvPr>
          <p:cNvPicPr>
            <a:picLocks noChangeAspect="1"/>
          </p:cNvPicPr>
          <p:nvPr/>
        </p:nvPicPr>
        <p:blipFill>
          <a:blip r:embed="rId2"/>
          <a:stretch>
            <a:fillRect/>
          </a:stretch>
        </p:blipFill>
        <p:spPr>
          <a:xfrm>
            <a:off x="6434322" y="1455817"/>
            <a:ext cx="4023469" cy="3946365"/>
          </a:xfrm>
          <a:prstGeom prst="rect">
            <a:avLst/>
          </a:prstGeom>
        </p:spPr>
      </p:pic>
      <p:pic>
        <p:nvPicPr>
          <p:cNvPr id="6" name="图片 5">
            <a:extLst>
              <a:ext uri="{FF2B5EF4-FFF2-40B4-BE49-F238E27FC236}">
                <a16:creationId xmlns:a16="http://schemas.microsoft.com/office/drawing/2014/main" id="{0589E787-4172-485F-AAA3-1C23DB23D505}"/>
              </a:ext>
            </a:extLst>
          </p:cNvPr>
          <p:cNvPicPr>
            <a:picLocks noChangeAspect="1"/>
          </p:cNvPicPr>
          <p:nvPr/>
        </p:nvPicPr>
        <p:blipFill>
          <a:blip r:embed="rId3"/>
          <a:stretch>
            <a:fillRect/>
          </a:stretch>
        </p:blipFill>
        <p:spPr>
          <a:xfrm>
            <a:off x="1511548" y="2846946"/>
            <a:ext cx="3366635" cy="3209339"/>
          </a:xfrm>
          <a:prstGeom prst="rect">
            <a:avLst/>
          </a:prstGeom>
        </p:spPr>
      </p:pic>
    </p:spTree>
    <p:extLst>
      <p:ext uri="{BB962C8B-B14F-4D97-AF65-F5344CB8AC3E}">
        <p14:creationId xmlns:p14="http://schemas.microsoft.com/office/powerpoint/2010/main" val="14357421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899F316F-2812-4432-A95D-9D6C204B540A}"/>
              </a:ext>
            </a:extLst>
          </p:cNvPr>
          <p:cNvSpPr>
            <a:spLocks noGrp="1"/>
          </p:cNvSpPr>
          <p:nvPr>
            <p:ph type="title"/>
          </p:nvPr>
        </p:nvSpPr>
        <p:spPr>
          <a:xfrm>
            <a:off x="1606550" y="344317"/>
            <a:ext cx="8643848" cy="480131"/>
          </a:xfrm>
        </p:spPr>
        <p:txBody>
          <a:bodyPr/>
          <a:lstStyle/>
          <a:p>
            <a:r>
              <a:rPr lang="en-US" altLang="zh-CN" dirty="0"/>
              <a:t>HANABI </a:t>
            </a:r>
            <a:r>
              <a:rPr lang="zh-CN" altLang="en-US" dirty="0"/>
              <a:t>实验结果</a:t>
            </a:r>
          </a:p>
        </p:txBody>
      </p:sp>
      <p:pic>
        <p:nvPicPr>
          <p:cNvPr id="6" name="图片 5">
            <a:extLst>
              <a:ext uri="{FF2B5EF4-FFF2-40B4-BE49-F238E27FC236}">
                <a16:creationId xmlns:a16="http://schemas.microsoft.com/office/drawing/2014/main" id="{724F5C7F-E3BE-4BC2-ABFF-B70C96C4C5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848" y="2014537"/>
            <a:ext cx="10728304" cy="2828925"/>
          </a:xfrm>
          <a:prstGeom prst="rect">
            <a:avLst/>
          </a:prstGeom>
        </p:spPr>
      </p:pic>
    </p:spTree>
    <p:extLst>
      <p:ext uri="{BB962C8B-B14F-4D97-AF65-F5344CB8AC3E}">
        <p14:creationId xmlns:p14="http://schemas.microsoft.com/office/powerpoint/2010/main" val="514237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4E9CC5-F647-4467-A6A0-67BBF3D7933A}"/>
              </a:ext>
            </a:extLst>
          </p:cNvPr>
          <p:cNvSpPr>
            <a:spLocks noGrp="1"/>
          </p:cNvSpPr>
          <p:nvPr>
            <p:ph type="title"/>
          </p:nvPr>
        </p:nvSpPr>
        <p:spPr/>
        <p:txBody>
          <a:bodyPr/>
          <a:lstStyle/>
          <a:p>
            <a:r>
              <a:rPr lang="en-US" altLang="zh-CN" dirty="0"/>
              <a:t>HANABI </a:t>
            </a:r>
            <a:r>
              <a:rPr lang="zh-CN" altLang="en-US" dirty="0"/>
              <a:t>实验结果</a:t>
            </a:r>
          </a:p>
        </p:txBody>
      </p:sp>
      <p:pic>
        <p:nvPicPr>
          <p:cNvPr id="3" name="图片 2">
            <a:extLst>
              <a:ext uri="{FF2B5EF4-FFF2-40B4-BE49-F238E27FC236}">
                <a16:creationId xmlns:a16="http://schemas.microsoft.com/office/drawing/2014/main" id="{99C85C7D-5BC7-4EA5-A6B7-9E84C5757DA6}"/>
              </a:ext>
            </a:extLst>
          </p:cNvPr>
          <p:cNvPicPr>
            <a:picLocks noChangeAspect="1"/>
          </p:cNvPicPr>
          <p:nvPr/>
        </p:nvPicPr>
        <p:blipFill>
          <a:blip r:embed="rId2"/>
          <a:stretch>
            <a:fillRect/>
          </a:stretch>
        </p:blipFill>
        <p:spPr>
          <a:xfrm>
            <a:off x="5928474" y="2274072"/>
            <a:ext cx="5583630" cy="2057957"/>
          </a:xfrm>
          <a:prstGeom prst="rect">
            <a:avLst/>
          </a:prstGeom>
        </p:spPr>
      </p:pic>
      <p:sp>
        <p:nvSpPr>
          <p:cNvPr id="4" name="文本框 3">
            <a:extLst>
              <a:ext uri="{FF2B5EF4-FFF2-40B4-BE49-F238E27FC236}">
                <a16:creationId xmlns:a16="http://schemas.microsoft.com/office/drawing/2014/main" id="{5DD5D084-3278-4D9E-B3BB-9D9BE0671E44}"/>
              </a:ext>
            </a:extLst>
          </p:cNvPr>
          <p:cNvSpPr txBox="1"/>
          <p:nvPr/>
        </p:nvSpPr>
        <p:spPr>
          <a:xfrm>
            <a:off x="950958" y="2562798"/>
            <a:ext cx="5055705"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       </a:t>
            </a:r>
            <a:r>
              <a:rPr lang="zh-CN" altLang="en-US" dirty="0">
                <a:solidFill>
                  <a:prstClr val="black"/>
                </a:solidFill>
                <a:latin typeface="微软雅黑"/>
                <a:ea typeface="微软雅黑"/>
              </a:rPr>
              <a:t>在自博弈的测试中，可以看到</a:t>
            </a:r>
            <a:r>
              <a:rPr lang="en-US" altLang="zh-CN" dirty="0">
                <a:solidFill>
                  <a:prstClr val="black"/>
                </a:solidFill>
                <a:latin typeface="微软雅黑"/>
                <a:ea typeface="微软雅黑"/>
              </a:rPr>
              <a:t>SAD</a:t>
            </a:r>
            <a:r>
              <a:rPr lang="zh-CN" altLang="en-US" dirty="0">
                <a:solidFill>
                  <a:prstClr val="black"/>
                </a:solidFill>
                <a:latin typeface="微软雅黑"/>
                <a:ea typeface="微软雅黑"/>
              </a:rPr>
              <a:t>的最好结果在所有模型的全部</a:t>
            </a:r>
            <a:r>
              <a:rPr lang="en-US" altLang="zh-CN" dirty="0">
                <a:solidFill>
                  <a:prstClr val="black"/>
                </a:solidFill>
                <a:latin typeface="微软雅黑"/>
                <a:ea typeface="微软雅黑"/>
              </a:rPr>
              <a:t>2-5</a:t>
            </a:r>
            <a:r>
              <a:rPr lang="zh-CN" altLang="en-US" dirty="0">
                <a:solidFill>
                  <a:prstClr val="black"/>
                </a:solidFill>
                <a:latin typeface="微软雅黑"/>
                <a:ea typeface="微软雅黑"/>
              </a:rPr>
              <a:t>名玩家游戏中达到了</a:t>
            </a:r>
            <a:r>
              <a:rPr lang="en-US" altLang="zh-CN" dirty="0">
                <a:solidFill>
                  <a:prstClr val="black"/>
                </a:solidFill>
                <a:latin typeface="微软雅黑"/>
                <a:ea typeface="微软雅黑"/>
              </a:rPr>
              <a:t>SOTA</a:t>
            </a:r>
            <a:r>
              <a:rPr lang="zh-CN" altLang="en-US" dirty="0">
                <a:solidFill>
                  <a:prstClr val="black"/>
                </a:solidFill>
                <a:latin typeface="微软雅黑"/>
                <a:ea typeface="微软雅黑"/>
              </a:rPr>
              <a:t>水平。</a:t>
            </a:r>
            <a:endPar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endParaRPr>
          </a:p>
        </p:txBody>
      </p:sp>
    </p:spTree>
    <p:extLst>
      <p:ext uri="{BB962C8B-B14F-4D97-AF65-F5344CB8AC3E}">
        <p14:creationId xmlns:p14="http://schemas.microsoft.com/office/powerpoint/2010/main" val="13245053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AD9849-BB44-4D69-8181-072B8EC45880}"/>
              </a:ext>
            </a:extLst>
          </p:cNvPr>
          <p:cNvSpPr>
            <a:spLocks noGrp="1"/>
          </p:cNvSpPr>
          <p:nvPr>
            <p:ph type="title"/>
          </p:nvPr>
        </p:nvSpPr>
        <p:spPr/>
        <p:txBody>
          <a:bodyPr/>
          <a:lstStyle/>
          <a:p>
            <a:r>
              <a:rPr lang="en-US" altLang="zh-CN" dirty="0"/>
              <a:t>HANABI </a:t>
            </a:r>
            <a:r>
              <a:rPr lang="zh-CN" altLang="en-US" dirty="0"/>
              <a:t>实验结果</a:t>
            </a:r>
          </a:p>
        </p:txBody>
      </p:sp>
      <p:sp>
        <p:nvSpPr>
          <p:cNvPr id="8" name="文本框 7">
            <a:extLst>
              <a:ext uri="{FF2B5EF4-FFF2-40B4-BE49-F238E27FC236}">
                <a16:creationId xmlns:a16="http://schemas.microsoft.com/office/drawing/2014/main" id="{77F0C828-5272-4E16-BEE0-B4C044F8BCCF}"/>
              </a:ext>
            </a:extLst>
          </p:cNvPr>
          <p:cNvSpPr txBox="1"/>
          <p:nvPr/>
        </p:nvSpPr>
        <p:spPr>
          <a:xfrm>
            <a:off x="950958" y="2562798"/>
            <a:ext cx="5055705" cy="147732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       图为</a:t>
            </a:r>
            <a:r>
              <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rPr>
              <a:t>SAD</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和三种消融法获得的平均百分位数。该指标是标准化的，当所有</a:t>
            </a:r>
            <a:r>
              <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rPr>
              <a:t>3</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个种子在所有数量的玩家中都是表现最低的方法时，结果将是</a:t>
            </a:r>
            <a:r>
              <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rPr>
              <a:t>0%</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，而在</a:t>
            </a:r>
            <a:r>
              <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rPr>
              <a:t>12</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个种子中始终产生最好的</a:t>
            </a:r>
            <a:r>
              <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rPr>
              <a:t>3</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个种子的方法将达到</a:t>
            </a:r>
            <a:r>
              <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rPr>
              <a:t>100%</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a:t>
            </a:r>
          </a:p>
        </p:txBody>
      </p:sp>
      <p:pic>
        <p:nvPicPr>
          <p:cNvPr id="6" name="图片 5">
            <a:extLst>
              <a:ext uri="{FF2B5EF4-FFF2-40B4-BE49-F238E27FC236}">
                <a16:creationId xmlns:a16="http://schemas.microsoft.com/office/drawing/2014/main" id="{BA5A2F20-E58E-7360-C7DC-4159F5DCF1C5}"/>
              </a:ext>
            </a:extLst>
          </p:cNvPr>
          <p:cNvPicPr>
            <a:picLocks noChangeAspect="1"/>
          </p:cNvPicPr>
          <p:nvPr/>
        </p:nvPicPr>
        <p:blipFill>
          <a:blip r:embed="rId2"/>
          <a:stretch>
            <a:fillRect/>
          </a:stretch>
        </p:blipFill>
        <p:spPr>
          <a:xfrm>
            <a:off x="6719797" y="1298021"/>
            <a:ext cx="4268767" cy="4261958"/>
          </a:xfrm>
          <a:prstGeom prst="rect">
            <a:avLst/>
          </a:prstGeom>
        </p:spPr>
      </p:pic>
    </p:spTree>
    <p:extLst>
      <p:ext uri="{BB962C8B-B14F-4D97-AF65-F5344CB8AC3E}">
        <p14:creationId xmlns:p14="http://schemas.microsoft.com/office/powerpoint/2010/main" val="21755370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1">
            <a:extLst>
              <a:ext uri="{FF2B5EF4-FFF2-40B4-BE49-F238E27FC236}">
                <a16:creationId xmlns:a16="http://schemas.microsoft.com/office/drawing/2014/main" id="{3A9B4238-93F2-4EBC-92EA-A1D040BCAE7D}"/>
              </a:ext>
            </a:extLst>
          </p:cNvPr>
          <p:cNvSpPr txBox="1">
            <a:spLocks/>
          </p:cNvSpPr>
          <p:nvPr/>
        </p:nvSpPr>
        <p:spPr>
          <a:xfrm>
            <a:off x="4418011" y="1689433"/>
            <a:ext cx="3355975" cy="1157287"/>
          </a:xfrm>
          <a:prstGeom prst="rect">
            <a:avLst/>
          </a:prstGeom>
        </p:spPr>
        <p:txBody>
          <a:bodyPr vert="horz" lIns="0" tIns="0" rIns="0" bIns="0" rtlCol="0">
            <a:noAutofit/>
          </a:bodyPr>
          <a:lstStyle>
            <a:lvl1pPr marL="0" indent="0" algn="ctr" defTabSz="914400" rtl="0" eaLnBrk="1" latinLnBrk="0" hangingPunct="1">
              <a:lnSpc>
                <a:spcPct val="120000"/>
              </a:lnSpc>
              <a:spcBef>
                <a:spcPts val="1000"/>
              </a:spcBef>
              <a:buFontTx/>
              <a:buNone/>
              <a:defRPr lang="zh-CN" altLang="en-US" sz="7200" kern="1200" spc="300" dirty="0">
                <a:solidFill>
                  <a:schemeClr val="lt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spc="3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spc="3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20000"/>
              </a:lnSpc>
              <a:spcBef>
                <a:spcPts val="1000"/>
              </a:spcBef>
              <a:spcAft>
                <a:spcPts val="0"/>
              </a:spcAft>
              <a:buClrTx/>
              <a:buSzTx/>
              <a:buFontTx/>
              <a:buNone/>
              <a:tabLst/>
              <a:defRPr/>
            </a:pPr>
            <a:r>
              <a:rPr kumimoji="0" lang="en-US" altLang="zh-CN" sz="7200" b="0" i="0" u="none" strike="noStrike" kern="1200" cap="none" spc="300" normalizeH="0" baseline="0" noProof="0" dirty="0">
                <a:ln>
                  <a:noFill/>
                </a:ln>
                <a:solidFill>
                  <a:srgbClr val="FFFFFF"/>
                </a:solidFill>
                <a:effectLst/>
                <a:uLnTx/>
                <a:uFillTx/>
                <a:latin typeface="Century Gothic" panose="020B0502020202020204" pitchFamily="34" charset="0"/>
                <a:ea typeface="微软雅黑"/>
                <a:cs typeface="+mn-cs"/>
              </a:rPr>
              <a:t>06</a:t>
            </a:r>
            <a:endParaRPr kumimoji="0" lang="en-US" altLang="en-US" sz="7200" b="0" i="0" u="none" strike="noStrike" kern="1200" cap="none" spc="300" normalizeH="0" baseline="0" noProof="0" dirty="0">
              <a:ln>
                <a:noFill/>
              </a:ln>
              <a:solidFill>
                <a:srgbClr val="FFFFFF"/>
              </a:solidFill>
              <a:effectLst/>
              <a:uLnTx/>
              <a:uFillTx/>
              <a:latin typeface="Century Gothic" panose="020B0502020202020204" pitchFamily="34" charset="0"/>
              <a:ea typeface="微软雅黑"/>
              <a:cs typeface="+mn-cs"/>
            </a:endParaRPr>
          </a:p>
        </p:txBody>
      </p:sp>
      <p:sp>
        <p:nvSpPr>
          <p:cNvPr id="8" name="文本占位符 2">
            <a:extLst>
              <a:ext uri="{FF2B5EF4-FFF2-40B4-BE49-F238E27FC236}">
                <a16:creationId xmlns:a16="http://schemas.microsoft.com/office/drawing/2014/main" id="{E457EBA7-D96D-4F8F-AA98-EB75E8861C08}"/>
              </a:ext>
            </a:extLst>
          </p:cNvPr>
          <p:cNvSpPr txBox="1">
            <a:spLocks/>
          </p:cNvSpPr>
          <p:nvPr/>
        </p:nvSpPr>
        <p:spPr>
          <a:xfrm>
            <a:off x="2397746" y="2939737"/>
            <a:ext cx="7541384" cy="1296003"/>
          </a:xfrm>
          <a:prstGeom prst="rect">
            <a:avLst/>
          </a:prstGeom>
        </p:spPr>
        <p:txBody>
          <a:bodyPr vert="horz" lIns="0" tIns="0" rIns="0" bIns="0" rtlCol="0">
            <a:noAutofit/>
          </a:bodyPr>
          <a:lstStyle>
            <a:lvl1pPr marL="0" indent="0" algn="ctr" defTabSz="914400" rtl="0" eaLnBrk="1" latinLnBrk="0" hangingPunct="1">
              <a:lnSpc>
                <a:spcPct val="120000"/>
              </a:lnSpc>
              <a:spcBef>
                <a:spcPts val="1000"/>
              </a:spcBef>
              <a:buFontTx/>
              <a:buNone/>
              <a:defRPr lang="zh-CN" altLang="en-US" sz="8000" kern="1200" spc="300" dirty="0" smtClean="0">
                <a:solidFill>
                  <a:schemeClr val="bg1"/>
                </a:solidFill>
                <a:latin typeface="+mj-ea"/>
                <a:ea typeface="+mj-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spc="3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spc="3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zh-CN" altLang="en-US" sz="5000" dirty="0">
                <a:solidFill>
                  <a:srgbClr val="FFFFFF"/>
                </a:solidFill>
                <a:latin typeface="微软雅黑"/>
                <a:ea typeface="微软雅黑"/>
              </a:rPr>
              <a:t>未来工作</a:t>
            </a:r>
            <a:endParaRPr kumimoji="0" lang="en-US" altLang="zh-CN" sz="5000" b="0" i="0" u="none" strike="noStrike" kern="1200" cap="none" spc="300" normalizeH="0" baseline="0" noProof="0" dirty="0">
              <a:ln>
                <a:noFill/>
              </a:ln>
              <a:solidFill>
                <a:srgbClr val="FFFFFF"/>
              </a:solidFill>
              <a:effectLst/>
              <a:uLnTx/>
              <a:uFillTx/>
              <a:latin typeface="微软雅黑"/>
              <a:ea typeface="微软雅黑"/>
              <a:cs typeface="+mn-cs"/>
            </a:endParaRPr>
          </a:p>
        </p:txBody>
      </p:sp>
    </p:spTree>
    <p:extLst>
      <p:ext uri="{BB962C8B-B14F-4D97-AF65-F5344CB8AC3E}">
        <p14:creationId xmlns:p14="http://schemas.microsoft.com/office/powerpoint/2010/main" val="26009542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06550" y="344317"/>
            <a:ext cx="8643848" cy="480131"/>
          </a:xfrm>
        </p:spPr>
        <p:txBody>
          <a:bodyPr/>
          <a:lstStyle/>
          <a:p>
            <a:r>
              <a:rPr lang="en-US" altLang="zh-CN" dirty="0"/>
              <a:t>SAD</a:t>
            </a:r>
            <a:r>
              <a:rPr lang="zh-CN" altLang="en-US" dirty="0"/>
              <a:t>的提升空间</a:t>
            </a:r>
          </a:p>
        </p:txBody>
      </p:sp>
      <p:sp>
        <p:nvSpPr>
          <p:cNvPr id="8" name="文本框 7"/>
          <p:cNvSpPr txBox="1"/>
          <p:nvPr/>
        </p:nvSpPr>
        <p:spPr>
          <a:xfrm>
            <a:off x="6723994" y="2379940"/>
            <a:ext cx="4910959" cy="17373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问题：</a:t>
            </a: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在</a:t>
            </a:r>
            <a:r>
              <a:rPr kumimoji="0" lang="en-US" altLang="zh-CN" sz="18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3-5</a:t>
            </a:r>
            <a:r>
              <a:rPr kumimoji="0" lang="zh-CN" altLang="en-US" sz="18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名玩家的</a:t>
            </a:r>
            <a:r>
              <a:rPr kumimoji="0" lang="en-US" altLang="zh-CN" sz="1800" b="0" i="0" u="none" strike="noStrike" kern="1200" cap="none" spc="0" normalizeH="0" baseline="0" noProof="0" dirty="0" err="1">
                <a:ln>
                  <a:noFill/>
                </a:ln>
                <a:solidFill>
                  <a:prstClr val="black"/>
                </a:solidFill>
                <a:effectLst/>
                <a:uLnTx/>
                <a:uFillTx/>
                <a:latin typeface="微软雅黑" pitchFamily="34" charset="-122"/>
                <a:ea typeface="微软雅黑" pitchFamily="34" charset="-122"/>
                <a:cs typeface="+mn-cs"/>
              </a:rPr>
              <a:t>hanabi</a:t>
            </a:r>
            <a:r>
              <a:rPr kumimoji="0" lang="zh-CN" altLang="en-US" sz="18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游戏中，</a:t>
            </a:r>
            <a:r>
              <a:rPr lang="en-US" altLang="zh-CN" noProof="0" dirty="0">
                <a:ln>
                  <a:noFill/>
                </a:ln>
                <a:solidFill>
                  <a:prstClr val="black"/>
                </a:solidFill>
                <a:effectLst/>
                <a:uLnTx/>
                <a:uFillTx/>
                <a:latin typeface="微软雅黑" pitchFamily="34" charset="-122"/>
                <a:ea typeface="微软雅黑" pitchFamily="34" charset="-122"/>
                <a:sym typeface="+mn-ea"/>
              </a:rPr>
              <a:t>SAD算法</a:t>
            </a:r>
            <a:r>
              <a:rPr lang="zh-CN" altLang="en-US" noProof="0" dirty="0">
                <a:ln>
                  <a:noFill/>
                </a:ln>
                <a:solidFill>
                  <a:prstClr val="black"/>
                </a:solidFill>
                <a:effectLst/>
                <a:uLnTx/>
                <a:uFillTx/>
                <a:latin typeface="微软雅黑" pitchFamily="34" charset="-122"/>
                <a:ea typeface="微软雅黑" pitchFamily="34" charset="-122"/>
                <a:sym typeface="+mn-ea"/>
              </a:rPr>
              <a:t>的性能还有一定的提升空间</a:t>
            </a:r>
            <a:endParaRPr kumimoji="0" lang="en-US" altLang="zh-CN"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solidFill>
                <a:prstClr val="black"/>
              </a:solidFill>
              <a:latin typeface="微软雅黑" pitchFamily="34" charset="-122"/>
              <a:ea typeface="微软雅黑"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未来方向：</a:t>
            </a:r>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ym typeface="+mn-ea"/>
              </a:rPr>
              <a:t>Integrate search with RL</a:t>
            </a:r>
            <a:r>
              <a:rPr lang="en-US" altLang="zh-CN" dirty="0">
                <a:solidFill>
                  <a:prstClr val="black"/>
                </a:solidFill>
                <a:latin typeface="微软雅黑" pitchFamily="34" charset="-122"/>
                <a:ea typeface="微软雅黑" pitchFamily="34" charset="-122"/>
                <a:sym typeface="+mn-ea"/>
              </a:rPr>
              <a:t>.</a:t>
            </a:r>
            <a:endParaRPr kumimoji="0" lang="zh-CN" altLang="en-US"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endParaRPr>
          </a:p>
        </p:txBody>
      </p:sp>
      <p:pic>
        <p:nvPicPr>
          <p:cNvPr id="9" name="图片 8"/>
          <p:cNvPicPr>
            <a:picLocks noChangeAspect="1"/>
          </p:cNvPicPr>
          <p:nvPr/>
        </p:nvPicPr>
        <p:blipFill rotWithShape="1">
          <a:blip r:embed="rId3"/>
          <a:srcRect l="4264" t="1245" r="4977" b="1837"/>
          <a:stretch>
            <a:fillRect/>
          </a:stretch>
        </p:blipFill>
        <p:spPr>
          <a:xfrm>
            <a:off x="216475" y="1037895"/>
            <a:ext cx="6507519" cy="4992414"/>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2">
            <a:extLst>
              <a:ext uri="{FF2B5EF4-FFF2-40B4-BE49-F238E27FC236}">
                <a16:creationId xmlns:a16="http://schemas.microsoft.com/office/drawing/2014/main" id="{E457EBA7-D96D-4F8F-AA98-EB75E8861C08}"/>
              </a:ext>
            </a:extLst>
          </p:cNvPr>
          <p:cNvSpPr txBox="1">
            <a:spLocks/>
          </p:cNvSpPr>
          <p:nvPr/>
        </p:nvSpPr>
        <p:spPr>
          <a:xfrm>
            <a:off x="2397746" y="2939737"/>
            <a:ext cx="7541384" cy="1296003"/>
          </a:xfrm>
          <a:prstGeom prst="rect">
            <a:avLst/>
          </a:prstGeom>
        </p:spPr>
        <p:txBody>
          <a:bodyPr vert="horz" lIns="0" tIns="0" rIns="0" bIns="0" rtlCol="0">
            <a:noAutofit/>
          </a:bodyPr>
          <a:lstStyle>
            <a:lvl1pPr marL="0" indent="0" algn="ctr" defTabSz="914400" rtl="0" eaLnBrk="1" latinLnBrk="0" hangingPunct="1">
              <a:lnSpc>
                <a:spcPct val="120000"/>
              </a:lnSpc>
              <a:spcBef>
                <a:spcPts val="1000"/>
              </a:spcBef>
              <a:buFontTx/>
              <a:buNone/>
              <a:defRPr lang="zh-CN" altLang="en-US" sz="8000" kern="1200" spc="300" dirty="0" smtClean="0">
                <a:solidFill>
                  <a:schemeClr val="bg1"/>
                </a:solidFill>
                <a:latin typeface="+mj-ea"/>
                <a:ea typeface="+mj-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spc="3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spc="3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kumimoji="0" lang="zh-CN" altLang="en-US" sz="5000" b="0" i="0" u="none" strike="noStrike" kern="1200" cap="none" spc="300" normalizeH="0" baseline="0" noProof="0" dirty="0">
                <a:ln>
                  <a:noFill/>
                </a:ln>
                <a:solidFill>
                  <a:srgbClr val="FFFFFF"/>
                </a:solidFill>
                <a:effectLst/>
                <a:uLnTx/>
                <a:uFillTx/>
                <a:latin typeface="微软雅黑"/>
                <a:ea typeface="微软雅黑"/>
                <a:cs typeface="+mn-cs"/>
              </a:rPr>
              <a:t>谢谢聆听</a:t>
            </a:r>
            <a:endParaRPr kumimoji="0" lang="en-US" altLang="zh-CN" sz="5000" b="0" i="0" u="none" strike="noStrike" kern="1200" cap="none" spc="300" normalizeH="0" baseline="0" noProof="0" dirty="0">
              <a:ln>
                <a:noFill/>
              </a:ln>
              <a:solidFill>
                <a:srgbClr val="FFFFFF"/>
              </a:solidFill>
              <a:effectLst/>
              <a:uLnTx/>
              <a:uFillTx/>
              <a:latin typeface="微软雅黑"/>
              <a:ea typeface="微软雅黑"/>
              <a:cs typeface="+mn-cs"/>
            </a:endParaRPr>
          </a:p>
        </p:txBody>
      </p:sp>
    </p:spTree>
    <p:extLst>
      <p:ext uri="{BB962C8B-B14F-4D97-AF65-F5344CB8AC3E}">
        <p14:creationId xmlns:p14="http://schemas.microsoft.com/office/powerpoint/2010/main" val="38921640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0CDB0B-D729-2A92-BDCB-1A7C4B683C41}"/>
              </a:ext>
            </a:extLst>
          </p:cNvPr>
          <p:cNvSpPr>
            <a:spLocks noGrp="1"/>
          </p:cNvSpPr>
          <p:nvPr>
            <p:ph type="title"/>
          </p:nvPr>
        </p:nvSpPr>
        <p:spPr/>
        <p:txBody>
          <a:bodyPr/>
          <a:lstStyle/>
          <a:p>
            <a:r>
              <a:rPr lang="zh-CN" altLang="en-US" dirty="0"/>
              <a:t>多智能体系统</a:t>
            </a:r>
          </a:p>
        </p:txBody>
      </p:sp>
      <p:pic>
        <p:nvPicPr>
          <p:cNvPr id="6" name="图片 5">
            <a:extLst>
              <a:ext uri="{FF2B5EF4-FFF2-40B4-BE49-F238E27FC236}">
                <a16:creationId xmlns:a16="http://schemas.microsoft.com/office/drawing/2014/main" id="{8F40C3B0-34A2-AC66-C477-68899155E2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281" y="1518971"/>
            <a:ext cx="11555438" cy="3820058"/>
          </a:xfrm>
          <a:prstGeom prst="rect">
            <a:avLst/>
          </a:prstGeom>
        </p:spPr>
      </p:pic>
    </p:spTree>
    <p:extLst>
      <p:ext uri="{BB962C8B-B14F-4D97-AF65-F5344CB8AC3E}">
        <p14:creationId xmlns:p14="http://schemas.microsoft.com/office/powerpoint/2010/main" val="23178499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0CDB0B-D729-2A92-BDCB-1A7C4B683C41}"/>
              </a:ext>
            </a:extLst>
          </p:cNvPr>
          <p:cNvSpPr>
            <a:spLocks noGrp="1"/>
          </p:cNvSpPr>
          <p:nvPr>
            <p:ph type="title"/>
          </p:nvPr>
        </p:nvSpPr>
        <p:spPr/>
        <p:txBody>
          <a:bodyPr/>
          <a:lstStyle/>
          <a:p>
            <a:r>
              <a:rPr lang="en-US" altLang="zh-CN" dirty="0"/>
              <a:t>IQL</a:t>
            </a:r>
            <a:r>
              <a:rPr lang="zh-CN" altLang="en-US" dirty="0"/>
              <a:t>算法</a:t>
            </a:r>
          </a:p>
        </p:txBody>
      </p:sp>
      <p:sp>
        <p:nvSpPr>
          <p:cNvPr id="3" name="文本框 2">
            <a:extLst>
              <a:ext uri="{FF2B5EF4-FFF2-40B4-BE49-F238E27FC236}">
                <a16:creationId xmlns:a16="http://schemas.microsoft.com/office/drawing/2014/main" id="{95EFA873-1166-B8ED-8101-51E4C75407EE}"/>
              </a:ext>
            </a:extLst>
          </p:cNvPr>
          <p:cNvSpPr txBox="1"/>
          <p:nvPr/>
        </p:nvSpPr>
        <p:spPr>
          <a:xfrm>
            <a:off x="1376040" y="1704513"/>
            <a:ext cx="10147176" cy="923330"/>
          </a:xfrm>
          <a:prstGeom prst="rect">
            <a:avLst/>
          </a:prstGeom>
          <a:noFill/>
        </p:spPr>
        <p:txBody>
          <a:bodyPr wrap="square" rtlCol="0">
            <a:spAutoFit/>
          </a:bodyPr>
          <a:lstStyle/>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将其余智能体直接看作环境的一部分，也就是对于每个智能体都是在解决一个单智能体任务，很显然，由于环境中存在智能体，因此环境是一个非稳态的，这样就无法保证收敛性了，并且智能体会很容易陷入无止境的探索中，但是在工程实践上，效果还是比较可以的。</a:t>
            </a:r>
          </a:p>
        </p:txBody>
      </p:sp>
      <p:pic>
        <p:nvPicPr>
          <p:cNvPr id="7" name="图片 6">
            <a:extLst>
              <a:ext uri="{FF2B5EF4-FFF2-40B4-BE49-F238E27FC236}">
                <a16:creationId xmlns:a16="http://schemas.microsoft.com/office/drawing/2014/main" id="{A9BA3E7A-72A4-ED4B-8785-2658496476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8195" y="2656457"/>
            <a:ext cx="6658252" cy="3206520"/>
          </a:xfrm>
          <a:prstGeom prst="rect">
            <a:avLst/>
          </a:prstGeom>
        </p:spPr>
      </p:pic>
    </p:spTree>
    <p:extLst>
      <p:ext uri="{BB962C8B-B14F-4D97-AF65-F5344CB8AC3E}">
        <p14:creationId xmlns:p14="http://schemas.microsoft.com/office/powerpoint/2010/main" val="21491217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0CDB0B-D729-2A92-BDCB-1A7C4B683C41}"/>
              </a:ext>
            </a:extLst>
          </p:cNvPr>
          <p:cNvSpPr>
            <a:spLocks noGrp="1"/>
          </p:cNvSpPr>
          <p:nvPr>
            <p:ph type="title"/>
          </p:nvPr>
        </p:nvSpPr>
        <p:spPr/>
        <p:txBody>
          <a:bodyPr/>
          <a:lstStyle/>
          <a:p>
            <a:r>
              <a:rPr lang="en-US" altLang="zh-CN" dirty="0"/>
              <a:t>VDN</a:t>
            </a:r>
            <a:r>
              <a:rPr lang="zh-CN" altLang="en-US" dirty="0"/>
              <a:t>算法</a:t>
            </a:r>
          </a:p>
        </p:txBody>
      </p:sp>
      <p:sp>
        <p:nvSpPr>
          <p:cNvPr id="3" name="文本框 2">
            <a:extLst>
              <a:ext uri="{FF2B5EF4-FFF2-40B4-BE49-F238E27FC236}">
                <a16:creationId xmlns:a16="http://schemas.microsoft.com/office/drawing/2014/main" id="{95EFA873-1166-B8ED-8101-51E4C75407EE}"/>
              </a:ext>
            </a:extLst>
          </p:cNvPr>
          <p:cNvSpPr txBox="1"/>
          <p:nvPr/>
        </p:nvSpPr>
        <p:spPr>
          <a:xfrm>
            <a:off x="1376040" y="1704513"/>
            <a:ext cx="10147176" cy="369332"/>
          </a:xfrm>
          <a:prstGeom prst="rect">
            <a:avLst/>
          </a:prstGeom>
          <a:noFill/>
        </p:spPr>
        <p:txBody>
          <a:bodyPr wrap="square" rtlCol="0">
            <a:spAutoFit/>
          </a:bodyPr>
          <a:lstStyle/>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通过反向传播将团队的奖励信号分解到各个智能体上的这样一种方式</a:t>
            </a:r>
            <a:r>
              <a:rPr lang="zh-CN" altLang="en-US" kern="100" dirty="0">
                <a:latin typeface="等线" panose="02010600030101010101" pitchFamily="2" charset="-122"/>
                <a:ea typeface="等线" panose="0201060003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6" name="图片 5">
            <a:extLst>
              <a:ext uri="{FF2B5EF4-FFF2-40B4-BE49-F238E27FC236}">
                <a16:creationId xmlns:a16="http://schemas.microsoft.com/office/drawing/2014/main" id="{BB0DB7ED-344E-3319-E68F-BADF343660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6550" y="2100036"/>
            <a:ext cx="8750068" cy="1986502"/>
          </a:xfrm>
          <a:prstGeom prst="rect">
            <a:avLst/>
          </a:prstGeom>
        </p:spPr>
      </p:pic>
      <p:pic>
        <p:nvPicPr>
          <p:cNvPr id="9" name="图片 8">
            <a:extLst>
              <a:ext uri="{FF2B5EF4-FFF2-40B4-BE49-F238E27FC236}">
                <a16:creationId xmlns:a16="http://schemas.microsoft.com/office/drawing/2014/main" id="{23C4BF9E-FCD1-D2B1-AAE2-B0E6417C62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1039" y="4086538"/>
            <a:ext cx="8498539" cy="2025184"/>
          </a:xfrm>
          <a:prstGeom prst="rect">
            <a:avLst/>
          </a:prstGeom>
        </p:spPr>
      </p:pic>
    </p:spTree>
    <p:extLst>
      <p:ext uri="{BB962C8B-B14F-4D97-AF65-F5344CB8AC3E}">
        <p14:creationId xmlns:p14="http://schemas.microsoft.com/office/powerpoint/2010/main" val="42764463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0CDB0B-D729-2A92-BDCB-1A7C4B683C41}"/>
              </a:ext>
            </a:extLst>
          </p:cNvPr>
          <p:cNvSpPr>
            <a:spLocks noGrp="1"/>
          </p:cNvSpPr>
          <p:nvPr>
            <p:ph type="title"/>
          </p:nvPr>
        </p:nvSpPr>
        <p:spPr/>
        <p:txBody>
          <a:bodyPr/>
          <a:lstStyle/>
          <a:p>
            <a:r>
              <a:rPr lang="en-US" altLang="zh-CN" dirty="0"/>
              <a:t>QMIX</a:t>
            </a:r>
            <a:r>
              <a:rPr lang="zh-CN" altLang="en-US" dirty="0"/>
              <a:t>算法</a:t>
            </a:r>
          </a:p>
        </p:txBody>
      </p:sp>
      <p:sp>
        <p:nvSpPr>
          <p:cNvPr id="3" name="文本框 2">
            <a:extLst>
              <a:ext uri="{FF2B5EF4-FFF2-40B4-BE49-F238E27FC236}">
                <a16:creationId xmlns:a16="http://schemas.microsoft.com/office/drawing/2014/main" id="{95EFA873-1166-B8ED-8101-51E4C75407EE}"/>
              </a:ext>
            </a:extLst>
          </p:cNvPr>
          <p:cNvSpPr txBox="1"/>
          <p:nvPr/>
        </p:nvSpPr>
        <p:spPr>
          <a:xfrm>
            <a:off x="1376040" y="1704513"/>
            <a:ext cx="10147176" cy="369332"/>
          </a:xfrm>
          <a:prstGeom prst="rect">
            <a:avLst/>
          </a:prstGeom>
          <a:noFill/>
        </p:spPr>
        <p:txBody>
          <a:bodyPr wrap="square" rtlCol="0">
            <a:spAutoFit/>
          </a:bodyPr>
          <a:lstStyle/>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9" name="图片 8">
            <a:extLst>
              <a:ext uri="{FF2B5EF4-FFF2-40B4-BE49-F238E27FC236}">
                <a16:creationId xmlns:a16="http://schemas.microsoft.com/office/drawing/2014/main" id="{383C76B2-0B78-FCC6-84D3-B3D623E2C2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4862" y="1403264"/>
            <a:ext cx="8602275" cy="2133898"/>
          </a:xfrm>
          <a:prstGeom prst="rect">
            <a:avLst/>
          </a:prstGeom>
        </p:spPr>
      </p:pic>
      <p:pic>
        <p:nvPicPr>
          <p:cNvPr id="11" name="图片 10">
            <a:extLst>
              <a:ext uri="{FF2B5EF4-FFF2-40B4-BE49-F238E27FC236}">
                <a16:creationId xmlns:a16="http://schemas.microsoft.com/office/drawing/2014/main" id="{47B72FF9-C0CA-0DE8-FC64-6F5B85E284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4862" y="3537162"/>
            <a:ext cx="8678486" cy="1952898"/>
          </a:xfrm>
          <a:prstGeom prst="rect">
            <a:avLst/>
          </a:prstGeom>
        </p:spPr>
      </p:pic>
    </p:spTree>
    <p:extLst>
      <p:ext uri="{BB962C8B-B14F-4D97-AF65-F5344CB8AC3E}">
        <p14:creationId xmlns:p14="http://schemas.microsoft.com/office/powerpoint/2010/main" val="8211333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0CDB0B-D729-2A92-BDCB-1A7C4B683C41}"/>
              </a:ext>
            </a:extLst>
          </p:cNvPr>
          <p:cNvSpPr>
            <a:spLocks noGrp="1"/>
          </p:cNvSpPr>
          <p:nvPr>
            <p:ph type="title"/>
          </p:nvPr>
        </p:nvSpPr>
        <p:spPr/>
        <p:txBody>
          <a:bodyPr/>
          <a:lstStyle/>
          <a:p>
            <a:r>
              <a:rPr lang="en-US" altLang="zh-CN" dirty="0"/>
              <a:t>MAPPO</a:t>
            </a:r>
            <a:r>
              <a:rPr lang="zh-CN" altLang="en-US" dirty="0"/>
              <a:t>算法</a:t>
            </a:r>
          </a:p>
        </p:txBody>
      </p:sp>
      <p:sp>
        <p:nvSpPr>
          <p:cNvPr id="3" name="文本框 2">
            <a:extLst>
              <a:ext uri="{FF2B5EF4-FFF2-40B4-BE49-F238E27FC236}">
                <a16:creationId xmlns:a16="http://schemas.microsoft.com/office/drawing/2014/main" id="{95EFA873-1166-B8ED-8101-51E4C75407EE}"/>
              </a:ext>
            </a:extLst>
          </p:cNvPr>
          <p:cNvSpPr txBox="1"/>
          <p:nvPr/>
        </p:nvSpPr>
        <p:spPr>
          <a:xfrm>
            <a:off x="1376040" y="1704513"/>
            <a:ext cx="10147176" cy="369332"/>
          </a:xfrm>
          <a:prstGeom prst="rect">
            <a:avLst/>
          </a:prstGeom>
          <a:noFill/>
        </p:spPr>
        <p:txBody>
          <a:bodyPr wrap="square" rtlCol="0">
            <a:spAutoFit/>
          </a:bodyPr>
          <a:lstStyle/>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C3EC334D-BD88-67A6-6654-798E4BFBDEA1}"/>
              </a:ext>
            </a:extLst>
          </p:cNvPr>
          <p:cNvSpPr txBox="1"/>
          <p:nvPr/>
        </p:nvSpPr>
        <p:spPr>
          <a:xfrm>
            <a:off x="3151573" y="1029810"/>
            <a:ext cx="5974672" cy="1815882"/>
          </a:xfrm>
          <a:prstGeom prst="rect">
            <a:avLst/>
          </a:prstGeom>
          <a:noFill/>
        </p:spPr>
        <p:txBody>
          <a:bodyPr wrap="square" rtlCol="0">
            <a:spAutoFit/>
          </a:bodyPr>
          <a:lstStyle/>
          <a:p>
            <a:r>
              <a:rPr lang="en-US" altLang="zh-CN" sz="1400" dirty="0"/>
              <a:t>MAPPO </a:t>
            </a:r>
            <a:r>
              <a:rPr lang="zh-CN" altLang="en-US" sz="1400" dirty="0"/>
              <a:t>算法的基本思想是 </a:t>
            </a:r>
            <a:r>
              <a:rPr lang="zh-CN" altLang="en-US" sz="1400" b="1" dirty="0"/>
              <a:t>中心式训练，分散式执行</a:t>
            </a:r>
            <a:endParaRPr lang="en-US" altLang="zh-CN" sz="1400" b="1" dirty="0"/>
          </a:p>
          <a:p>
            <a:endParaRPr lang="en-US" altLang="zh-CN" sz="1400" dirty="0"/>
          </a:p>
          <a:p>
            <a:r>
              <a:rPr lang="zh-CN" altLang="en-US" sz="1400" dirty="0"/>
              <a:t>回顾一下 </a:t>
            </a:r>
            <a:r>
              <a:rPr lang="en-US" altLang="zh-CN" sz="1400" dirty="0"/>
              <a:t>PPO </a:t>
            </a:r>
            <a:r>
              <a:rPr lang="zh-CN" altLang="en-US" sz="1400" dirty="0"/>
              <a:t>算法。</a:t>
            </a:r>
            <a:r>
              <a:rPr lang="en-US" altLang="zh-CN" sz="1400" dirty="0"/>
              <a:t>PPO </a:t>
            </a:r>
            <a:r>
              <a:rPr lang="zh-CN" altLang="en-US" sz="1400" dirty="0"/>
              <a:t>是一个经典的 </a:t>
            </a:r>
            <a:r>
              <a:rPr lang="en-US" altLang="zh-CN" sz="1400" dirty="0"/>
              <a:t>on-policy </a:t>
            </a:r>
            <a:r>
              <a:rPr lang="zh-CN" altLang="en-US" sz="1400" dirty="0"/>
              <a:t>算法，从 </a:t>
            </a:r>
            <a:r>
              <a:rPr lang="en-US" altLang="zh-CN" sz="1400" dirty="0"/>
              <a:t>TRPO </a:t>
            </a:r>
            <a:r>
              <a:rPr lang="zh-CN" altLang="en-US" sz="1400" dirty="0"/>
              <a:t>改进而来。从实现上来讲，它采用的是经典的 </a:t>
            </a:r>
            <a:r>
              <a:rPr lang="en-US" altLang="zh-CN" sz="1400" dirty="0"/>
              <a:t>actor-critic </a:t>
            </a:r>
            <a:r>
              <a:rPr lang="zh-CN" altLang="en-US" sz="1400" dirty="0"/>
              <a:t>架构，</a:t>
            </a:r>
            <a:r>
              <a:rPr lang="en-US" altLang="zh-CN" sz="1400" dirty="0"/>
              <a:t>actor </a:t>
            </a:r>
            <a:r>
              <a:rPr lang="zh-CN" altLang="en-US" sz="1400" dirty="0"/>
              <a:t>负责接收局部观测，并输出动作，</a:t>
            </a:r>
            <a:r>
              <a:rPr lang="en-US" altLang="zh-CN" sz="1400" dirty="0"/>
              <a:t>critic </a:t>
            </a:r>
            <a:r>
              <a:rPr lang="zh-CN" altLang="en-US" sz="1400" dirty="0"/>
              <a:t>负责评估在当前状态下做出该动作的好坏。</a:t>
            </a:r>
            <a:r>
              <a:rPr lang="en-US" altLang="zh-CN" sz="1400" dirty="0"/>
              <a:t>MAPPO </a:t>
            </a:r>
            <a:r>
              <a:rPr lang="zh-CN" altLang="en-US" sz="1400" dirty="0"/>
              <a:t>同样也采用 </a:t>
            </a:r>
            <a:r>
              <a:rPr lang="en-US" altLang="zh-CN" sz="1400" dirty="0"/>
              <a:t>actor-critic </a:t>
            </a:r>
            <a:r>
              <a:rPr lang="zh-CN" altLang="en-US" sz="1400" dirty="0"/>
              <a:t>架构，不同之处在于这里的 </a:t>
            </a:r>
            <a:r>
              <a:rPr lang="en-US" altLang="zh-CN" sz="1400" dirty="0"/>
              <a:t>critic </a:t>
            </a:r>
            <a:r>
              <a:rPr lang="zh-CN" altLang="en-US" sz="1400" dirty="0"/>
              <a:t>学的是一个 中心价值函数（</a:t>
            </a:r>
            <a:r>
              <a:rPr lang="en-US" altLang="zh-CN" sz="1400" dirty="0"/>
              <a:t>Centralized Value Function</a:t>
            </a:r>
            <a:r>
              <a:rPr lang="zh-CN" altLang="en-US" sz="1400" dirty="0"/>
              <a:t>），即此时 </a:t>
            </a:r>
            <a:r>
              <a:rPr lang="en-US" altLang="zh-CN" sz="1400" dirty="0"/>
              <a:t>critic </a:t>
            </a:r>
            <a:r>
              <a:rPr lang="zh-CN" altLang="en-US" sz="1400" dirty="0"/>
              <a:t>能够观测到全局信息，包括其他 </a:t>
            </a:r>
            <a:r>
              <a:rPr lang="en-US" altLang="zh-CN" sz="1400" dirty="0"/>
              <a:t>agent </a:t>
            </a:r>
            <a:r>
              <a:rPr lang="zh-CN" altLang="en-US" sz="1400" dirty="0"/>
              <a:t>的信息和环境的信息。</a:t>
            </a:r>
          </a:p>
        </p:txBody>
      </p:sp>
      <p:pic>
        <p:nvPicPr>
          <p:cNvPr id="8" name="图片 7">
            <a:extLst>
              <a:ext uri="{FF2B5EF4-FFF2-40B4-BE49-F238E27FC236}">
                <a16:creationId xmlns:a16="http://schemas.microsoft.com/office/drawing/2014/main" id="{B5103549-6013-C3A8-EEB8-4F3EAE89E7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6198" y="2842566"/>
            <a:ext cx="6630047" cy="2985624"/>
          </a:xfrm>
          <a:prstGeom prst="rect">
            <a:avLst/>
          </a:prstGeom>
        </p:spPr>
      </p:pic>
    </p:spTree>
    <p:extLst>
      <p:ext uri="{BB962C8B-B14F-4D97-AF65-F5344CB8AC3E}">
        <p14:creationId xmlns:p14="http://schemas.microsoft.com/office/powerpoint/2010/main" val="3526748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0CDB0B-D729-2A92-BDCB-1A7C4B683C41}"/>
              </a:ext>
            </a:extLst>
          </p:cNvPr>
          <p:cNvSpPr>
            <a:spLocks noGrp="1"/>
          </p:cNvSpPr>
          <p:nvPr>
            <p:ph type="title"/>
          </p:nvPr>
        </p:nvSpPr>
        <p:spPr/>
        <p:txBody>
          <a:bodyPr/>
          <a:lstStyle/>
          <a:p>
            <a:r>
              <a:rPr lang="en-US" altLang="zh-CN" dirty="0"/>
              <a:t>COMA</a:t>
            </a:r>
            <a:r>
              <a:rPr lang="zh-CN" altLang="en-US" dirty="0"/>
              <a:t>算法</a:t>
            </a:r>
          </a:p>
        </p:txBody>
      </p:sp>
      <p:sp>
        <p:nvSpPr>
          <p:cNvPr id="3" name="文本框 2">
            <a:extLst>
              <a:ext uri="{FF2B5EF4-FFF2-40B4-BE49-F238E27FC236}">
                <a16:creationId xmlns:a16="http://schemas.microsoft.com/office/drawing/2014/main" id="{95EFA873-1166-B8ED-8101-51E4C75407EE}"/>
              </a:ext>
            </a:extLst>
          </p:cNvPr>
          <p:cNvSpPr txBox="1"/>
          <p:nvPr/>
        </p:nvSpPr>
        <p:spPr>
          <a:xfrm>
            <a:off x="1376040" y="1704513"/>
            <a:ext cx="10147176" cy="369332"/>
          </a:xfrm>
          <a:prstGeom prst="rect">
            <a:avLst/>
          </a:prstGeom>
          <a:noFill/>
        </p:spPr>
        <p:txBody>
          <a:bodyPr wrap="square" rtlCol="0">
            <a:spAutoFit/>
          </a:bodyPr>
          <a:lstStyle/>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6EEDF3B2-461C-F257-44F0-D80422194DB1}"/>
              </a:ext>
            </a:extLst>
          </p:cNvPr>
          <p:cNvSpPr txBox="1"/>
          <p:nvPr/>
        </p:nvSpPr>
        <p:spPr>
          <a:xfrm>
            <a:off x="2121763" y="1198485"/>
            <a:ext cx="8060925" cy="1600438"/>
          </a:xfrm>
          <a:prstGeom prst="rect">
            <a:avLst/>
          </a:prstGeom>
          <a:noFill/>
        </p:spPr>
        <p:txBody>
          <a:bodyPr wrap="square" rtlCol="0">
            <a:spAutoFit/>
          </a:bodyPr>
          <a:lstStyle/>
          <a:p>
            <a:r>
              <a:rPr lang="en-US" altLang="zh-CN" sz="1400" dirty="0"/>
              <a:t>COMA</a:t>
            </a:r>
            <a:r>
              <a:rPr lang="zh-CN" altLang="en-US" sz="1400" dirty="0"/>
              <a:t>算法的基本思想也是 </a:t>
            </a:r>
            <a:r>
              <a:rPr lang="zh-CN" altLang="en-US" sz="1400" b="1" dirty="0"/>
              <a:t>中心式训练，分散式执行</a:t>
            </a:r>
            <a:endParaRPr lang="en-US" altLang="zh-CN" sz="1400" dirty="0"/>
          </a:p>
          <a:p>
            <a:r>
              <a:rPr lang="zh-CN" altLang="en-US" sz="1400" dirty="0"/>
              <a:t>集中训练的方法大致可以分为在智能体之间传递梯度以及参数共享，这两种方法均没有在训练过程中利用额外的信息，相反，</a:t>
            </a:r>
            <a:r>
              <a:rPr lang="en-US" altLang="zh-CN" sz="1400" dirty="0"/>
              <a:t>COMA</a:t>
            </a:r>
            <a:r>
              <a:rPr lang="zh-CN" altLang="en-US" sz="1400" dirty="0"/>
              <a:t>在训练过程中会使用一个集中式的 </a:t>
            </a:r>
            <a:r>
              <a:rPr lang="en-US" altLang="zh-CN" sz="1400" dirty="0"/>
              <a:t>critic </a:t>
            </a:r>
            <a:r>
              <a:rPr lang="zh-CN" altLang="en-US" sz="1400" dirty="0"/>
              <a:t>网络，但依然可以实现分布式执行。同时本文提出大多多智能体的工作都假设智能体之间完全协作，共用同一奖励，导致单个智能体难以推断自己对于团队成功的贡献，这就是所谓的多智能体 信用分配（</a:t>
            </a:r>
            <a:r>
              <a:rPr lang="en-US" altLang="zh-CN" sz="1400" dirty="0"/>
              <a:t>credit assignment</a:t>
            </a:r>
            <a:r>
              <a:rPr lang="zh-CN" altLang="en-US" sz="1400" dirty="0"/>
              <a:t>） 问题，为此，本文通过利用一个 反事实基准（</a:t>
            </a:r>
            <a:r>
              <a:rPr lang="en-US" altLang="zh-CN" sz="1400" dirty="0"/>
              <a:t>counter-factual baseline</a:t>
            </a:r>
            <a:r>
              <a:rPr lang="zh-CN" altLang="en-US" sz="1400" dirty="0"/>
              <a:t>） 来区分不同智能体对系统奖励的贡献。</a:t>
            </a:r>
          </a:p>
        </p:txBody>
      </p:sp>
      <p:pic>
        <p:nvPicPr>
          <p:cNvPr id="8" name="图片 7">
            <a:extLst>
              <a:ext uri="{FF2B5EF4-FFF2-40B4-BE49-F238E27FC236}">
                <a16:creationId xmlns:a16="http://schemas.microsoft.com/office/drawing/2014/main" id="{AD0D429E-AB15-7E64-FCDC-DCEAC92E75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8660" y="2798923"/>
            <a:ext cx="6339628" cy="3173000"/>
          </a:xfrm>
          <a:prstGeom prst="rect">
            <a:avLst/>
          </a:prstGeom>
        </p:spPr>
      </p:pic>
    </p:spTree>
    <p:extLst>
      <p:ext uri="{BB962C8B-B14F-4D97-AF65-F5344CB8AC3E}">
        <p14:creationId xmlns:p14="http://schemas.microsoft.com/office/powerpoint/2010/main" val="25092449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PA" val="v5.1.2"/>
</p:tagLst>
</file>

<file path=ppt/tags/tag2.xml><?xml version="1.0" encoding="utf-8"?>
<p:tagLst xmlns:a="http://schemas.openxmlformats.org/drawingml/2006/main" xmlns:r="http://schemas.openxmlformats.org/officeDocument/2006/relationships" xmlns:p="http://schemas.openxmlformats.org/presentationml/2006/main">
  <p:tag name="PA" val="v5.1.2"/>
</p:tagLst>
</file>

<file path=ppt/tags/tag3.xml><?xml version="1.0" encoding="utf-8"?>
<p:tagLst xmlns:a="http://schemas.openxmlformats.org/drawingml/2006/main" xmlns:r="http://schemas.openxmlformats.org/officeDocument/2006/relationships" xmlns:p="http://schemas.openxmlformats.org/presentationml/2006/main">
  <p:tag name="PA" val="v5.1.2"/>
</p:tagLst>
</file>

<file path=ppt/tags/tag4.xml><?xml version="1.0" encoding="utf-8"?>
<p:tagLst xmlns:a="http://schemas.openxmlformats.org/drawingml/2006/main" xmlns:r="http://schemas.openxmlformats.org/officeDocument/2006/relationships" xmlns:p="http://schemas.openxmlformats.org/presentationml/2006/main">
  <p:tag name="PA" val="v5.1.2"/>
</p:tagLst>
</file>

<file path=ppt/theme/theme1.xml><?xml version="1.0" encoding="utf-8"?>
<a:theme xmlns:a="http://schemas.openxmlformats.org/drawingml/2006/main" name="1_Office 主题​​">
  <a:themeElements>
    <a:clrScheme name="自定义 34">
      <a:dk1>
        <a:sysClr val="windowText" lastClr="000000"/>
      </a:dk1>
      <a:lt1>
        <a:sysClr val="window" lastClr="FFFFFF"/>
      </a:lt1>
      <a:dk2>
        <a:srgbClr val="006C39"/>
      </a:dk2>
      <a:lt2>
        <a:srgbClr val="FFFFFF"/>
      </a:lt2>
      <a:accent1>
        <a:srgbClr val="006C39"/>
      </a:accent1>
      <a:accent2>
        <a:srgbClr val="3F3F3F"/>
      </a:accent2>
      <a:accent3>
        <a:srgbClr val="A2A2A2"/>
      </a:accent3>
      <a:accent4>
        <a:srgbClr val="A13F0B"/>
      </a:accent4>
      <a:accent5>
        <a:srgbClr val="4EB3CF"/>
      </a:accent5>
      <a:accent6>
        <a:srgbClr val="51C3F9"/>
      </a:accent6>
      <a:hlink>
        <a:srgbClr val="EE7B08"/>
      </a:hlink>
      <a:folHlink>
        <a:srgbClr val="977B2D"/>
      </a:folHlink>
    </a:clrScheme>
    <a:fontScheme name="自定义 1">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自定义 34">
      <a:dk1>
        <a:sysClr val="windowText" lastClr="000000"/>
      </a:dk1>
      <a:lt1>
        <a:sysClr val="window" lastClr="FFFFFF"/>
      </a:lt1>
      <a:dk2>
        <a:srgbClr val="006C39"/>
      </a:dk2>
      <a:lt2>
        <a:srgbClr val="FFFFFF"/>
      </a:lt2>
      <a:accent1>
        <a:srgbClr val="006C39"/>
      </a:accent1>
      <a:accent2>
        <a:srgbClr val="3F3F3F"/>
      </a:accent2>
      <a:accent3>
        <a:srgbClr val="A2A2A2"/>
      </a:accent3>
      <a:accent4>
        <a:srgbClr val="A13F0B"/>
      </a:accent4>
      <a:accent5>
        <a:srgbClr val="4EB3CF"/>
      </a:accent5>
      <a:accent6>
        <a:srgbClr val="51C3F9"/>
      </a:accent6>
      <a:hlink>
        <a:srgbClr val="EE7B08"/>
      </a:hlink>
      <a:folHlink>
        <a:srgbClr val="977B2D"/>
      </a:folHlink>
    </a:clrScheme>
    <a:fontScheme name="自定义 1">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1796</TotalTime>
  <Words>2201</Words>
  <Application>Microsoft Office PowerPoint</Application>
  <PresentationFormat>宽屏</PresentationFormat>
  <Paragraphs>171</Paragraphs>
  <Slides>37</Slides>
  <Notes>16</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37</vt:i4>
      </vt:variant>
    </vt:vector>
  </HeadingPairs>
  <TitlesOfParts>
    <vt:vector size="47" baseType="lpstr">
      <vt:lpstr>FandolSong-Regular-Identity-H</vt:lpstr>
      <vt:lpstr>Helvetica Neue</vt:lpstr>
      <vt:lpstr>PingFang SC</vt:lpstr>
      <vt:lpstr>等线</vt:lpstr>
      <vt:lpstr>微软雅黑</vt:lpstr>
      <vt:lpstr>Arial</vt:lpstr>
      <vt:lpstr>Cambria Math</vt:lpstr>
      <vt:lpstr>Century Gothic</vt:lpstr>
      <vt:lpstr>1_Office 主题​​</vt:lpstr>
      <vt:lpstr>2_Office 主题​​</vt:lpstr>
      <vt:lpstr>PowerPoint 演示文稿</vt:lpstr>
      <vt:lpstr>论文信息</vt:lpstr>
      <vt:lpstr>PowerPoint 演示文稿</vt:lpstr>
      <vt:lpstr>多智能体系统</vt:lpstr>
      <vt:lpstr>IQL算法</vt:lpstr>
      <vt:lpstr>VDN算法</vt:lpstr>
      <vt:lpstr>QMIX算法</vt:lpstr>
      <vt:lpstr>MAPPO算法</vt:lpstr>
      <vt:lpstr>COMA算法</vt:lpstr>
      <vt:lpstr>HANABI</vt:lpstr>
      <vt:lpstr>PowerPoint 演示文稿</vt:lpstr>
      <vt:lpstr>为什么做？</vt:lpstr>
      <vt:lpstr>为什么做？</vt:lpstr>
      <vt:lpstr>为什么做？</vt:lpstr>
      <vt:lpstr>为什么做？</vt:lpstr>
      <vt:lpstr>与之前工作的区别？</vt:lpstr>
      <vt:lpstr>与之前工作的区别？</vt:lpstr>
      <vt:lpstr>与之前工作的区别？</vt:lpstr>
      <vt:lpstr>PowerPoint 演示文稿</vt:lpstr>
      <vt:lpstr>贝叶斯定理</vt:lpstr>
      <vt:lpstr>贝叶斯信念</vt:lpstr>
      <vt:lpstr>贝叶斯更新</vt:lpstr>
      <vt:lpstr>探索和传递信息的矛盾</vt:lpstr>
      <vt:lpstr>探索和传递信息的矛盾</vt:lpstr>
      <vt:lpstr>PowerPoint 演示文稿</vt:lpstr>
      <vt:lpstr>简化动作解码器</vt:lpstr>
      <vt:lpstr>简化动作解码器</vt:lpstr>
      <vt:lpstr>简化动作解码器</vt:lpstr>
      <vt:lpstr>PowerPoint 演示文稿</vt:lpstr>
      <vt:lpstr>实验创新</vt:lpstr>
      <vt:lpstr>MATRIX GAME 实验结果</vt:lpstr>
      <vt:lpstr>HANABI 实验结果</vt:lpstr>
      <vt:lpstr>HANABI 实验结果</vt:lpstr>
      <vt:lpstr>HANABI 实验结果</vt:lpstr>
      <vt:lpstr>PowerPoint 演示文稿</vt:lpstr>
      <vt:lpstr>SAD的提升空间</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Zhang Jason</dc:creator>
  <cp:lastModifiedBy>stevenzheng2002@163.com</cp:lastModifiedBy>
  <cp:revision>64</cp:revision>
  <dcterms:created xsi:type="dcterms:W3CDTF">2022-10-06T13:42:15Z</dcterms:created>
  <dcterms:modified xsi:type="dcterms:W3CDTF">2022-11-16T19:25:26Z</dcterms:modified>
</cp:coreProperties>
</file>