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6" r:id="rId5"/>
    <p:sldId id="263" r:id="rId6"/>
    <p:sldId id="264" r:id="rId7"/>
    <p:sldId id="275" r:id="rId8"/>
    <p:sldId id="280" r:id="rId9"/>
    <p:sldId id="281" r:id="rId10"/>
    <p:sldId id="283" r:id="rId11"/>
    <p:sldId id="282" r:id="rId12"/>
    <p:sldId id="273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4">
          <p15:clr>
            <a:srgbClr val="A4A3A4"/>
          </p15:clr>
        </p15:guide>
        <p15:guide id="2" pos="38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740"/>
    <a:srgbClr val="758D55"/>
    <a:srgbClr val="A2B06C"/>
    <a:srgbClr val="B1C38C"/>
    <a:srgbClr val="A2B37E"/>
    <a:srgbClr val="CDD8AA"/>
    <a:srgbClr val="AFBB79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552" y="84"/>
      </p:cViewPr>
      <p:guideLst>
        <p:guide orient="horz" pos="2264"/>
        <p:guide pos="381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2019/7/29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0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image" Target="../media/image1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1.pn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7210" y="273050"/>
            <a:ext cx="3939540" cy="485076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903980" y="913765"/>
            <a:ext cx="4382770" cy="42100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 rot="16200000">
            <a:off x="4640580" y="-213995"/>
            <a:ext cx="2911475" cy="5824855"/>
          </a:xfrm>
        </p:spPr>
        <p:txBody>
          <a:bodyPr vert="eaVert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逐浪马列大楷体" panose="03000509000000000000" charset="-122"/>
                <a:ea typeface="逐浪马列大楷体" panose="03000509000000000000" charset="-122"/>
                <a:sym typeface="+mn-ea"/>
              </a:rPr>
              <a:t>jquery</a:t>
            </a: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逐浪马列大楷体" panose="03000509000000000000" charset="-122"/>
                <a:ea typeface="逐浪马列大楷体" panose="03000509000000000000" charset="-122"/>
                <a:sym typeface="+mn-ea"/>
              </a:rPr>
              <a:t>与</a:t>
            </a:r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逐浪马列大楷体" panose="03000509000000000000" charset="-122"/>
                <a:ea typeface="逐浪马列大楷体" panose="03000509000000000000" charset="-122"/>
                <a:sym typeface="+mn-ea"/>
              </a:rPr>
              <a:t>ajax</a:t>
            </a: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逐浪马列大楷体" panose="03000509000000000000" charset="-122"/>
                <a:ea typeface="逐浪马列大楷体" panose="03000509000000000000" charset="-122"/>
                <a:sym typeface="+mn-ea"/>
              </a:rPr>
              <a:t>项目</a:t>
            </a: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逐浪马列大楷体" panose="03000509000000000000" charset="-122"/>
                <a:ea typeface="逐浪马列大楷体" panose="03000509000000000000" charset="-122"/>
              </a:rPr>
              <a:t/>
            </a:r>
            <a:b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逐浪马列大楷体" panose="03000509000000000000" charset="-122"/>
                <a:ea typeface="逐浪马列大楷体" panose="03000509000000000000" charset="-122"/>
              </a:rPr>
            </a:b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逐浪马列大楷体" panose="03000509000000000000" charset="-122"/>
              <a:ea typeface="逐浪马列大楷体" panose="03000509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331845" y="2513965"/>
            <a:ext cx="1383665" cy="132969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172720" y="3138805"/>
            <a:ext cx="3345815" cy="107950"/>
            <a:chOff x="-272" y="4943"/>
            <a:chExt cx="5269" cy="17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-272" y="4986"/>
              <a:ext cx="5247" cy="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405" y="2513330"/>
            <a:ext cx="1203325" cy="14827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flipH="1">
            <a:off x="4821555" y="3148965"/>
            <a:ext cx="1154430" cy="107950"/>
            <a:chOff x="3179" y="4943"/>
            <a:chExt cx="1818" cy="17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179" y="5028"/>
              <a:ext cx="18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975985" y="2901315"/>
            <a:ext cx="3275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逐浪粗宋简体" panose="02010601030101010101" charset="-122"/>
                <a:ea typeface="逐浪粗宋简体" panose="02010601030101010101" charset="-122"/>
              </a:rPr>
              <a:t>项目总结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538220" y="2764155"/>
            <a:ext cx="1094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latin typeface="+mj-ea"/>
                <a:ea typeface="+mj-ea"/>
              </a:rPr>
              <a:t>02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8856345" y="3231515"/>
            <a:ext cx="3331845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7640" y="-73025"/>
            <a:ext cx="1847850" cy="2275840"/>
          </a:xfrm>
          <a:prstGeom prst="rect">
            <a:avLst/>
          </a:prstGeom>
        </p:spPr>
      </p:pic>
      <p:grpSp>
        <p:nvGrpSpPr>
          <p:cNvPr id="54" name="组合 53"/>
          <p:cNvGrpSpPr/>
          <p:nvPr/>
        </p:nvGrpSpPr>
        <p:grpSpPr>
          <a:xfrm>
            <a:off x="2335530" y="2026920"/>
            <a:ext cx="5979160" cy="3275965"/>
            <a:chOff x="7340" y="2907"/>
            <a:chExt cx="1165" cy="5159"/>
          </a:xfrm>
        </p:grpSpPr>
        <p:sp>
          <p:nvSpPr>
            <p:cNvPr id="38" name="文本框 37"/>
            <p:cNvSpPr txBox="1"/>
            <p:nvPr>
              <p:custDataLst>
                <p:tags r:id="rId2"/>
              </p:custDataLst>
            </p:nvPr>
          </p:nvSpPr>
          <p:spPr>
            <a:xfrm>
              <a:off x="7340" y="2907"/>
              <a:ext cx="1165" cy="5159"/>
            </a:xfrm>
            <a:prstGeom prst="rect">
              <a:avLst/>
            </a:prstGeom>
            <a:noFill/>
          </p:spPr>
          <p:txBody>
            <a:bodyPr wrap="square" tIns="46800" bIns="46800" anchor="ctr">
              <a:normAutofit fontScale="80000" lnSpcReduction="20000"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逐浪温莎雅楷体" panose="03000509000000000000" charset="-122"/>
                  <a:ea typeface="逐浪温莎雅楷体" panose="03000509000000000000" charset="-122"/>
                </a:rPr>
                <a:t>jQuery是一个快速，小的，功能丰富的JavaScript库。它使HTML文档遍历和操作，事件处理，动画和AJAX等操作更加简单，易于使用的API在许多浏览器中起作用。结合了多功能和扩展性，jQuery改变了数百万人编写Javascript的方式。</a:t>
              </a:r>
            </a:p>
          </p:txBody>
        </p:sp>
        <p:sp>
          <p:nvSpPr>
            <p:cNvPr id="42" name="文本框 41"/>
            <p:cNvSpPr txBox="1"/>
            <p:nvPr>
              <p:custDataLst>
                <p:tags r:id="rId3"/>
              </p:custDataLst>
            </p:nvPr>
          </p:nvSpPr>
          <p:spPr>
            <a:xfrm>
              <a:off x="7340" y="4347"/>
              <a:ext cx="1165" cy="1077"/>
            </a:xfrm>
            <a:prstGeom prst="rect">
              <a:avLst/>
            </a:prstGeom>
            <a:noFill/>
          </p:spPr>
          <p:txBody>
            <a:bodyPr wrap="square" tIns="46800" bIns="46800" anchor="ctr">
              <a:normAutofit fontScale="97500" lnSpcReduction="10000"/>
            </a:bodyPr>
            <a:lstStyle/>
            <a:p>
              <a:pPr algn="ctr" fontAlgn="auto">
                <a:lnSpc>
                  <a:spcPct val="120000"/>
                </a:lnSpc>
              </a:pPr>
              <a:endPara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逐浪温莎雅楷体" panose="03000509000000000000" charset="-122"/>
                <a:ea typeface="逐浪温莎雅楷体" panose="03000509000000000000" charset="-122"/>
              </a:endParaRPr>
            </a:p>
          </p:txBody>
        </p:sp>
        <p:sp>
          <p:nvSpPr>
            <p:cNvPr id="46" name="文本框 45"/>
            <p:cNvSpPr txBox="1"/>
            <p:nvPr>
              <p:custDataLst>
                <p:tags r:id="rId4"/>
              </p:custDataLst>
            </p:nvPr>
          </p:nvSpPr>
          <p:spPr>
            <a:xfrm>
              <a:off x="7340" y="5773"/>
              <a:ext cx="1165" cy="1077"/>
            </a:xfrm>
            <a:prstGeom prst="rect">
              <a:avLst/>
            </a:prstGeom>
            <a:noFill/>
          </p:spPr>
          <p:txBody>
            <a:bodyPr wrap="square" tIns="46800" bIns="46800" anchor="ctr">
              <a:normAutofit fontScale="97500" lnSpcReduction="10000"/>
            </a:bodyPr>
            <a:lstStyle/>
            <a:p>
              <a:pPr algn="ctr" fontAlgn="auto">
                <a:lnSpc>
                  <a:spcPct val="120000"/>
                </a:lnSpc>
              </a:pPr>
              <a:endPara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逐浪温莎雅楷体" panose="03000509000000000000" charset="-122"/>
                <a:ea typeface="逐浪温莎雅楷体" panose="03000509000000000000" charset="-122"/>
              </a:endParaRPr>
            </a:p>
          </p:txBody>
        </p:sp>
        <p:sp>
          <p:nvSpPr>
            <p:cNvPr id="50" name="文本框 49"/>
            <p:cNvSpPr txBox="1"/>
            <p:nvPr>
              <p:custDataLst>
                <p:tags r:id="rId5"/>
              </p:custDataLst>
            </p:nvPr>
          </p:nvSpPr>
          <p:spPr>
            <a:xfrm>
              <a:off x="7340" y="6988"/>
              <a:ext cx="1165" cy="1078"/>
            </a:xfrm>
            <a:prstGeom prst="rect">
              <a:avLst/>
            </a:prstGeom>
            <a:noFill/>
          </p:spPr>
          <p:txBody>
            <a:bodyPr wrap="square" tIns="46800" bIns="46800" anchor="ctr">
              <a:normAutofit fontScale="97500" lnSpcReduction="10000"/>
            </a:bodyPr>
            <a:lstStyle/>
            <a:p>
              <a:pPr algn="ctr" fontAlgn="auto">
                <a:lnSpc>
                  <a:spcPct val="120000"/>
                </a:lnSpc>
              </a:pPr>
              <a:endParaRPr lang="en-US" altLang="zh-CN" sz="3600" dirty="0">
                <a:solidFill>
                  <a:schemeClr val="tx1"/>
                </a:solidFill>
                <a:latin typeface="逐浪温莎雅楷体" panose="03000509000000000000" charset="-122"/>
                <a:ea typeface="逐浪温莎雅楷体" panose="03000509000000000000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903980" y="1557020"/>
            <a:ext cx="3964305" cy="38080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938905" y="2972435"/>
            <a:ext cx="3893820" cy="1180465"/>
          </a:xfrm>
          <a:solidFill>
            <a:srgbClr val="556740"/>
          </a:solidFill>
        </p:spPr>
        <p:txBody>
          <a:bodyPr vert="horz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6600" dirty="0">
                <a:solidFill>
                  <a:schemeClr val="bg1"/>
                </a:solidFill>
                <a:latin typeface="+mj-ea"/>
                <a:cs typeface="+mj-ea"/>
              </a:rPr>
              <a:t>THANKS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MH_Others_11" descr="#wm#_48_07_*Z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419465" y="1092200"/>
            <a:ext cx="1088390" cy="1091565"/>
          </a:xfrm>
          <a:prstGeom prst="ellipse">
            <a:avLst/>
          </a:prstGeom>
          <a:solidFill>
            <a:schemeClr val="tx2">
              <a:lumMod val="90000"/>
              <a:alpha val="86000"/>
            </a:schemeClr>
          </a:solidFill>
          <a:ln>
            <a:noFill/>
          </a:ln>
          <a:effectLst/>
        </p:spPr>
        <p:txBody>
          <a:bodyPr wrap="square"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zh-CN" sz="3300" kern="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  <a:cs typeface="+mn-ea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9316720" y="1299845"/>
            <a:ext cx="2088515" cy="2007235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PA_MH_Others_12"/>
          <p:cNvSpPr txBox="1"/>
          <p:nvPr>
            <p:custDataLst>
              <p:tags r:id="rId3"/>
            </p:custDataLst>
          </p:nvPr>
        </p:nvSpPr>
        <p:spPr>
          <a:xfrm>
            <a:off x="9169400" y="2480310"/>
            <a:ext cx="720090" cy="3230880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/>
          <a:p>
            <a:r>
              <a:rPr lang="en-US" altLang="zh-CN" sz="2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CONTENTS</a:t>
            </a:r>
            <a:endParaRPr lang="zh-CN" altLang="en-US" sz="2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336165" y="1986915"/>
            <a:ext cx="5753100" cy="3425955"/>
            <a:chOff x="7340" y="2860"/>
            <a:chExt cx="9060" cy="5395"/>
          </a:xfrm>
        </p:grpSpPr>
        <p:grpSp>
          <p:nvGrpSpPr>
            <p:cNvPr id="37" name="组合 36"/>
            <p:cNvGrpSpPr/>
            <p:nvPr/>
          </p:nvGrpSpPr>
          <p:grpSpPr>
            <a:xfrm>
              <a:off x="7340" y="2860"/>
              <a:ext cx="9060" cy="1266"/>
              <a:chOff x="3494405" y="1351915"/>
              <a:chExt cx="5753100" cy="804067"/>
            </a:xfrm>
          </p:grpSpPr>
          <p:sp>
            <p:nvSpPr>
              <p:cNvPr id="38" name="文本框 37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494405" y="1392118"/>
                <a:ext cx="739742" cy="684261"/>
              </a:xfrm>
              <a:prstGeom prst="rect">
                <a:avLst/>
              </a:prstGeom>
              <a:noFill/>
            </p:spPr>
            <p:txBody>
              <a:bodyPr wrap="square" tIns="46800" bIns="46800" anchor="ctr">
                <a:normAutofit fontScale="92500" lnSpcReduction="10000"/>
              </a:bodyPr>
              <a:lstStyle/>
              <a:p>
                <a:pPr algn="ctr" fontAlgn="auto">
                  <a:lnSpc>
                    <a:spcPct val="120000"/>
                  </a:lnSpc>
                </a:pPr>
                <a:r>
                  <a:rPr lang="en-US" altLang="zh-CN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</a:rPr>
                  <a:t>01</a:t>
                </a:r>
              </a:p>
            </p:txBody>
          </p:sp>
          <p:sp>
            <p:nvSpPr>
              <p:cNvPr id="39" name="文本框 38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4306513" y="1351915"/>
                <a:ext cx="4940992" cy="417311"/>
              </a:xfrm>
              <a:prstGeom prst="rect">
                <a:avLst/>
              </a:prstGeom>
              <a:noFill/>
            </p:spPr>
            <p:txBody>
              <a:bodyPr wrap="square" lIns="90000" tIns="46800" rIns="90000" bIns="0" anchor="b" anchorCtr="0">
                <a:norm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lang="zh-CN" altLang="en-US" b="1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  <a:cs typeface="+mj-cs"/>
                  </a:rPr>
                  <a:t>项目展示</a:t>
                </a:r>
              </a:p>
            </p:txBody>
          </p:sp>
          <p:sp>
            <p:nvSpPr>
              <p:cNvPr id="40" name="文本框 39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4306513" y="1798976"/>
                <a:ext cx="4940992" cy="357006"/>
              </a:xfrm>
              <a:prstGeom prst="rect">
                <a:avLst/>
              </a:prstGeom>
            </p:spPr>
            <p:txBody>
              <a:bodyPr vert="horz" wrap="square" lIns="90000" tIns="0" rIns="90000" bIns="46800" anchor="ctr" anchorCtr="0">
                <a:normAutofit/>
              </a:bodyPr>
              <a:lstStyle/>
              <a:p>
                <a:pPr algn="l" fontAlgn="auto">
                  <a:lnSpc>
                    <a:spcPct val="120000"/>
                  </a:lnSpc>
                </a:pPr>
                <a:endParaRPr lang="zh-CN" altLang="en-US" sz="1200" spc="150" dirty="0">
                  <a:solidFill>
                    <a:schemeClr val="dk1">
                      <a:lumMod val="100000"/>
                    </a:schemeClr>
                  </a:solidFill>
                  <a:latin typeface="逐浪温莎雅楷体" panose="03000509000000000000" charset="-122"/>
                  <a:ea typeface="逐浪温莎雅楷体" panose="03000509000000000000" charset="-122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7340" y="4236"/>
              <a:ext cx="9060" cy="1266"/>
              <a:chOff x="3494405" y="2225936"/>
              <a:chExt cx="5753100" cy="804067"/>
            </a:xfrm>
          </p:grpSpPr>
          <p:sp>
            <p:nvSpPr>
              <p:cNvPr id="42" name="文本框 41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494405" y="2296694"/>
                <a:ext cx="739742" cy="684261"/>
              </a:xfrm>
              <a:prstGeom prst="rect">
                <a:avLst/>
              </a:prstGeom>
              <a:noFill/>
            </p:spPr>
            <p:txBody>
              <a:bodyPr wrap="square" tIns="46800" bIns="46800" anchor="ctr">
                <a:normAutofit fontScale="97500" lnSpcReduction="10000"/>
              </a:bodyPr>
              <a:lstStyle/>
              <a:p>
                <a:pPr algn="ctr" fontAlgn="auto">
                  <a:lnSpc>
                    <a:spcPct val="120000"/>
                  </a:lnSpc>
                </a:pPr>
                <a:r>
                  <a:rPr lang="en-US" altLang="zh-CN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</a:rPr>
                  <a:t>02</a:t>
                </a:r>
              </a:p>
            </p:txBody>
          </p:sp>
          <p:sp>
            <p:nvSpPr>
              <p:cNvPr id="43" name="文本框 42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4306513" y="2225936"/>
                <a:ext cx="4940992" cy="417311"/>
              </a:xfrm>
              <a:prstGeom prst="rect">
                <a:avLst/>
              </a:prstGeom>
              <a:noFill/>
            </p:spPr>
            <p:txBody>
              <a:bodyPr wrap="square" lIns="90000" tIns="46800" rIns="90000" bIns="0" anchor="b" anchorCtr="0">
                <a:norm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lang="zh-CN" altLang="en-US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  <a:cs typeface="+mj-cs"/>
                  </a:rPr>
                  <a:t>代码展示</a:t>
                </a:r>
              </a:p>
            </p:txBody>
          </p:sp>
          <p:sp>
            <p:nvSpPr>
              <p:cNvPr id="44" name="文本框 43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4306513" y="2672997"/>
                <a:ext cx="4940992" cy="357006"/>
              </a:xfrm>
              <a:prstGeom prst="rect">
                <a:avLst/>
              </a:prstGeom>
            </p:spPr>
            <p:txBody>
              <a:bodyPr vert="horz" wrap="square" lIns="90000" tIns="0" rIns="90000" bIns="46800" anchor="ctr" anchorCtr="0">
                <a:normAutofit/>
              </a:bodyPr>
              <a:lstStyle/>
              <a:p>
                <a:pPr algn="l" fontAlgn="auto">
                  <a:lnSpc>
                    <a:spcPct val="120000"/>
                  </a:lnSpc>
                </a:pPr>
                <a:endParaRPr lang="zh-CN" altLang="en-US" sz="1200" spc="150" dirty="0">
                  <a:solidFill>
                    <a:schemeClr val="dk1">
                      <a:lumMod val="100000"/>
                    </a:schemeClr>
                  </a:solidFill>
                  <a:latin typeface="逐浪温莎雅楷体" panose="03000509000000000000" charset="-122"/>
                  <a:ea typeface="逐浪温莎雅楷体" panose="03000509000000000000" charset="-122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7340" y="5773"/>
              <a:ext cx="9060" cy="1077"/>
              <a:chOff x="3494405" y="3201269"/>
              <a:chExt cx="5753100" cy="684261"/>
            </a:xfrm>
          </p:grpSpPr>
          <p:sp>
            <p:nvSpPr>
              <p:cNvPr id="46" name="文本框 45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3494405" y="3201269"/>
                <a:ext cx="739742" cy="684261"/>
              </a:xfrm>
              <a:prstGeom prst="rect">
                <a:avLst/>
              </a:prstGeom>
              <a:noFill/>
            </p:spPr>
            <p:txBody>
              <a:bodyPr wrap="square" tIns="46800" bIns="46800" anchor="ctr">
                <a:normAutofit fontScale="97500" lnSpcReduction="10000"/>
              </a:bodyPr>
              <a:lstStyle/>
              <a:p>
                <a:pPr algn="ctr" fontAlgn="auto">
                  <a:lnSpc>
                    <a:spcPct val="120000"/>
                  </a:lnSpc>
                </a:pPr>
                <a:r>
                  <a:rPr lang="en-US" altLang="zh-CN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</a:rPr>
                  <a:t>03</a:t>
                </a:r>
              </a:p>
            </p:txBody>
          </p:sp>
          <p:sp>
            <p:nvSpPr>
              <p:cNvPr id="47" name="文本框 46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4306513" y="3273117"/>
                <a:ext cx="4940992" cy="417311"/>
              </a:xfrm>
              <a:prstGeom prst="rect">
                <a:avLst/>
              </a:prstGeom>
              <a:noFill/>
            </p:spPr>
            <p:txBody>
              <a:bodyPr wrap="square" lIns="90000" tIns="46800" rIns="90000" bIns="0" anchor="b" anchorCtr="0">
                <a:norm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lang="zh-CN" altLang="en-US" b="1" spc="3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  <a:cs typeface="+mj-cs"/>
                  </a:rPr>
                  <a:t>需要注意</a:t>
                </a:r>
                <a:endParaRPr lang="zh-CN" altLang="en-US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逐浪温莎雅楷体" panose="03000509000000000000" charset="-122"/>
                  <a:ea typeface="逐浪温莎雅楷体" panose="03000509000000000000" charset="-122"/>
                  <a:cs typeface="+mj-cs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7340" y="6988"/>
              <a:ext cx="9060" cy="1267"/>
              <a:chOff x="3494405" y="3973174"/>
              <a:chExt cx="5753100" cy="804067"/>
            </a:xfrm>
          </p:grpSpPr>
          <p:sp>
            <p:nvSpPr>
              <p:cNvPr id="50" name="文本框 49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494405" y="3973192"/>
                <a:ext cx="739742" cy="684261"/>
              </a:xfrm>
              <a:prstGeom prst="rect">
                <a:avLst/>
              </a:prstGeom>
              <a:noFill/>
            </p:spPr>
            <p:txBody>
              <a:bodyPr wrap="square" tIns="46800" bIns="46800" anchor="ctr">
                <a:normAutofit fontScale="97500" lnSpcReduction="10000"/>
              </a:bodyPr>
              <a:lstStyle/>
              <a:p>
                <a:pPr algn="ctr" fontAlgn="auto">
                  <a:lnSpc>
                    <a:spcPct val="120000"/>
                  </a:lnSpc>
                </a:pPr>
                <a:r>
                  <a:rPr lang="en-US" altLang="zh-CN" sz="3600" dirty="0">
                    <a:solidFill>
                      <a:schemeClr val="tx1"/>
                    </a:solidFill>
                    <a:latin typeface="逐浪温莎雅楷体" panose="03000509000000000000" charset="-122"/>
                    <a:ea typeface="逐浪温莎雅楷体" panose="03000509000000000000" charset="-122"/>
                  </a:rPr>
                  <a:t>04</a:t>
                </a:r>
              </a:p>
            </p:txBody>
          </p:sp>
          <p:sp>
            <p:nvSpPr>
              <p:cNvPr id="57" name="文本框 56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4306513" y="3973174"/>
                <a:ext cx="4940992" cy="417311"/>
              </a:xfrm>
              <a:prstGeom prst="rect">
                <a:avLst/>
              </a:prstGeom>
              <a:noFill/>
            </p:spPr>
            <p:txBody>
              <a:bodyPr wrap="square" lIns="90000" tIns="46800" rIns="90000" bIns="0" anchor="b" anchorCtr="0">
                <a:norm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lang="zh-CN" altLang="en-US" b="1" spc="300" dirty="0">
                    <a:solidFill>
                      <a:schemeClr val="tx1"/>
                    </a:solidFill>
                    <a:latin typeface="逐浪温莎雅楷体" panose="03000509000000000000" charset="-122"/>
                    <a:ea typeface="逐浪温莎雅楷体" panose="03000509000000000000" charset="-122"/>
                    <a:cs typeface="+mj-cs"/>
                  </a:rPr>
                  <a:t>项目总结</a:t>
                </a:r>
              </a:p>
            </p:txBody>
          </p:sp>
          <p:sp>
            <p:nvSpPr>
              <p:cNvPr id="51" name="文本框 50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306513" y="4420235"/>
                <a:ext cx="4940992" cy="357006"/>
              </a:xfrm>
              <a:prstGeom prst="rect">
                <a:avLst/>
              </a:prstGeom>
            </p:spPr>
            <p:txBody>
              <a:bodyPr vert="horz" wrap="square" lIns="90000" tIns="0" rIns="90000" bIns="46800" anchor="ctr" anchorCtr="0">
                <a:normAutofit/>
              </a:bodyPr>
              <a:lstStyle/>
              <a:p>
                <a:pPr algn="l" fontAlgn="auto">
                  <a:lnSpc>
                    <a:spcPct val="120000"/>
                  </a:lnSpc>
                </a:pPr>
                <a:r>
                  <a:rPr lang="en-US" altLang="zh-CN" sz="1200" spc="150" dirty="0">
                    <a:solidFill>
                      <a:schemeClr val="dk1">
                        <a:lumMod val="100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</a:rPr>
                  <a:t>jquery</a:t>
                </a:r>
                <a:r>
                  <a:rPr lang="zh-CN" altLang="en-US" sz="1200" spc="150" dirty="0">
                    <a:solidFill>
                      <a:schemeClr val="dk1">
                        <a:lumMod val="100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</a:rPr>
                  <a:t>极大的简洁了程序代码</a:t>
                </a:r>
              </a:p>
            </p:txBody>
          </p:sp>
        </p:grpSp>
      </p:grpSp>
      <p:sp>
        <p:nvSpPr>
          <p:cNvPr id="61" name="标题 60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10001885" y="1761490"/>
            <a:ext cx="1403350" cy="1701165"/>
          </a:xfrm>
        </p:spPr>
        <p:txBody>
          <a:bodyPr vert="eaVert">
            <a:noAutofit/>
          </a:bodyPr>
          <a:lstStyle/>
          <a:p>
            <a:pPr algn="dist">
              <a:lnSpc>
                <a:spcPct val="200000"/>
              </a:lnSpc>
            </a:pPr>
            <a:r>
              <a:rPr lang="zh-CN" altLang="en-US" sz="8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逐浪温莎雅楷体" panose="03000509000000000000" charset="-122"/>
                <a:ea typeface="逐浪温莎雅楷体" panose="03000509000000000000" charset="-122"/>
              </a:rPr>
              <a:t>录</a:t>
            </a:r>
          </a:p>
        </p:txBody>
      </p:sp>
      <p:sp>
        <p:nvSpPr>
          <p:cNvPr id="62" name="标题 60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089265" y="1172845"/>
            <a:ext cx="1403350" cy="1104265"/>
          </a:xfrm>
          <a:prstGeom prst="rect">
            <a:avLst/>
          </a:prstGeom>
        </p:spPr>
        <p:txBody>
          <a:bodyPr vert="eaVert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00000"/>
              </a:lnSpc>
            </a:pPr>
            <a:r>
              <a:rPr lang="zh-CN" altLang="en-US" sz="5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逐浪温莎雅楷体" panose="03000509000000000000" charset="-122"/>
                <a:ea typeface="逐浪温莎雅楷体" panose="03000509000000000000" charset="-122"/>
              </a:rPr>
              <a:t>目</a:t>
            </a:r>
          </a:p>
        </p:txBody>
      </p: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90735" y="2860675"/>
            <a:ext cx="1847850" cy="22758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331845" y="2513965"/>
            <a:ext cx="1383665" cy="132969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172720" y="3138805"/>
            <a:ext cx="3345815" cy="107950"/>
            <a:chOff x="-272" y="4943"/>
            <a:chExt cx="5269" cy="17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-272" y="4986"/>
              <a:ext cx="5247" cy="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405" y="2513330"/>
            <a:ext cx="1203325" cy="14827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flipH="1">
            <a:off x="4821555" y="3148965"/>
            <a:ext cx="1154430" cy="107950"/>
            <a:chOff x="3179" y="4943"/>
            <a:chExt cx="1818" cy="17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179" y="5028"/>
              <a:ext cx="18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975985" y="2901315"/>
            <a:ext cx="32759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逐浪粗宋简体" panose="02010601030101010101" charset="-122"/>
                <a:ea typeface="逐浪粗宋简体" panose="02010601030101010101" charset="-122"/>
              </a:rPr>
              <a:t>项目展示</a:t>
            </a:r>
          </a:p>
          <a:p>
            <a:endParaRPr lang="zh-CN" altLang="en-US" sz="3600">
              <a:latin typeface="逐浪粗宋简体" panose="02010601030101010101" charset="-122"/>
              <a:ea typeface="逐浪粗宋简体" panose="0201060103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38220" y="2764155"/>
            <a:ext cx="1094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latin typeface="+mj-ea"/>
                <a:ea typeface="+mj-ea"/>
              </a:rPr>
              <a:t>01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8856345" y="3231515"/>
            <a:ext cx="3331845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28"/>
          <p:cNvSpPr txBox="1"/>
          <p:nvPr/>
        </p:nvSpPr>
        <p:spPr>
          <a:xfrm>
            <a:off x="4608401" y="621188"/>
            <a:ext cx="2688590" cy="501650"/>
          </a:xfrm>
          <a:prstGeom prst="rect">
            <a:avLst/>
          </a:prstGeom>
          <a:solidFill>
            <a:srgbClr val="55674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65" b="1" dirty="0" smtClean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首页</a:t>
            </a:r>
          </a:p>
        </p:txBody>
      </p: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640" y="-73025"/>
            <a:ext cx="1847850" cy="227584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22" y="1433384"/>
            <a:ext cx="11182865" cy="501684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583139" y="674129"/>
            <a:ext cx="2688590" cy="501650"/>
          </a:xfrm>
          <a:prstGeom prst="rect">
            <a:avLst/>
          </a:prstGeom>
          <a:solidFill>
            <a:srgbClr val="55674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65" b="1" dirty="0" smtClean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搜索框</a:t>
            </a:r>
          </a:p>
        </p:txBody>
      </p: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640" y="-73025"/>
            <a:ext cx="1847850" cy="22758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559" y="1575449"/>
            <a:ext cx="7303359" cy="480128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235251" y="327454"/>
            <a:ext cx="2688590" cy="501650"/>
          </a:xfrm>
          <a:prstGeom prst="rect">
            <a:avLst/>
          </a:prstGeom>
          <a:solidFill>
            <a:srgbClr val="55674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65" b="1" dirty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选电影</a:t>
            </a:r>
            <a:endParaRPr lang="zh-CN" altLang="en-US" sz="2665" b="1" dirty="0" smtClean="0">
              <a:solidFill>
                <a:schemeClr val="bg1"/>
              </a:solidFill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445" y="1205865"/>
            <a:ext cx="3633470" cy="447548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625801" y="1205865"/>
            <a:ext cx="4382770" cy="42100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06" y="1027025"/>
            <a:ext cx="6278296" cy="54959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331845" y="2513965"/>
            <a:ext cx="1383665" cy="132969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172720" y="3138805"/>
            <a:ext cx="3345815" cy="107950"/>
            <a:chOff x="-272" y="4943"/>
            <a:chExt cx="5269" cy="17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-272" y="4986"/>
              <a:ext cx="5247" cy="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405" y="2513330"/>
            <a:ext cx="1203325" cy="14827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flipH="1">
            <a:off x="4821555" y="3148965"/>
            <a:ext cx="1154430" cy="107950"/>
            <a:chOff x="3179" y="4943"/>
            <a:chExt cx="1818" cy="17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179" y="5028"/>
              <a:ext cx="18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975985" y="2901315"/>
            <a:ext cx="3275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逐浪粗宋简体" panose="02010601030101010101" charset="-122"/>
                <a:ea typeface="逐浪粗宋简体" panose="02010601030101010101" charset="-122"/>
              </a:rPr>
              <a:t>代码展示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538220" y="2764155"/>
            <a:ext cx="1094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latin typeface="+mj-ea"/>
                <a:ea typeface="+mj-ea"/>
              </a:rPr>
              <a:t>02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8856345" y="3231515"/>
            <a:ext cx="3331845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331845" y="2513965"/>
            <a:ext cx="1383665" cy="132969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172720" y="3138805"/>
            <a:ext cx="3345815" cy="107950"/>
            <a:chOff x="-272" y="4943"/>
            <a:chExt cx="5269" cy="17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-272" y="4986"/>
              <a:ext cx="5247" cy="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405" y="2513330"/>
            <a:ext cx="1203325" cy="14827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flipH="1">
            <a:off x="4821555" y="3148965"/>
            <a:ext cx="1154430" cy="107950"/>
            <a:chOff x="3179" y="4943"/>
            <a:chExt cx="1818" cy="17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179" y="5028"/>
              <a:ext cx="18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975985" y="2901315"/>
            <a:ext cx="3275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逐浪粗宋简体" panose="02010601030101010101" charset="-122"/>
                <a:ea typeface="逐浪粗宋简体" panose="02010601030101010101" charset="-122"/>
              </a:rPr>
              <a:t>需要注意</a:t>
            </a:r>
            <a:endParaRPr lang="zh-CN" altLang="en-US" sz="3600" dirty="0">
              <a:latin typeface="逐浪粗宋简体" panose="02010601030101010101" charset="-122"/>
              <a:ea typeface="逐浪粗宋简体" panose="0201060103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38220" y="2764155"/>
            <a:ext cx="1094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latin typeface="+mj-ea"/>
                <a:ea typeface="+mj-ea"/>
              </a:rPr>
              <a:t>02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8856345" y="3231515"/>
            <a:ext cx="3331845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7640" y="-73025"/>
            <a:ext cx="1847850" cy="2275840"/>
          </a:xfrm>
          <a:prstGeom prst="rect">
            <a:avLst/>
          </a:prstGeom>
        </p:spPr>
      </p:pic>
      <p:grpSp>
        <p:nvGrpSpPr>
          <p:cNvPr id="54" name="组合 53"/>
          <p:cNvGrpSpPr/>
          <p:nvPr/>
        </p:nvGrpSpPr>
        <p:grpSpPr>
          <a:xfrm>
            <a:off x="2335530" y="2037080"/>
            <a:ext cx="6656705" cy="2942693"/>
            <a:chOff x="7340" y="2923"/>
            <a:chExt cx="9060" cy="5142"/>
          </a:xfrm>
        </p:grpSpPr>
        <p:sp>
          <p:nvSpPr>
            <p:cNvPr id="38" name="文本框 37"/>
            <p:cNvSpPr txBox="1"/>
            <p:nvPr>
              <p:custDataLst>
                <p:tags r:id="rId5"/>
              </p:custDataLst>
            </p:nvPr>
          </p:nvSpPr>
          <p:spPr>
            <a:xfrm>
              <a:off x="7340" y="2923"/>
              <a:ext cx="1165" cy="1077"/>
            </a:xfrm>
            <a:prstGeom prst="rect">
              <a:avLst/>
            </a:prstGeom>
            <a:noFill/>
          </p:spPr>
          <p:txBody>
            <a:bodyPr wrap="square" tIns="46800" bIns="46800" anchor="ctr">
              <a:normAutofit fontScale="92500" lnSpcReduction="20000"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逐浪温莎雅楷体" panose="03000509000000000000" charset="-122"/>
                  <a:ea typeface="逐浪温莎雅楷体" panose="03000509000000000000" charset="-122"/>
                </a:rPr>
                <a:t>01</a:t>
              </a: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7340" y="4347"/>
              <a:ext cx="9060" cy="1077"/>
              <a:chOff x="3494405" y="2296694"/>
              <a:chExt cx="5753100" cy="684261"/>
            </a:xfrm>
          </p:grpSpPr>
          <p:sp>
            <p:nvSpPr>
              <p:cNvPr id="42" name="文本框 41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3494405" y="2296694"/>
                <a:ext cx="739742" cy="684261"/>
              </a:xfrm>
              <a:prstGeom prst="rect">
                <a:avLst/>
              </a:prstGeom>
              <a:noFill/>
            </p:spPr>
            <p:txBody>
              <a:bodyPr wrap="square" tIns="46800" bIns="46800" anchor="ctr">
                <a:normAutofit fontScale="90000" lnSpcReduction="20000"/>
              </a:bodyPr>
              <a:lstStyle/>
              <a:p>
                <a:pPr algn="ctr" fontAlgn="auto">
                  <a:lnSpc>
                    <a:spcPct val="120000"/>
                  </a:lnSpc>
                </a:pPr>
                <a:r>
                  <a:rPr lang="en-US" altLang="zh-CN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</a:rPr>
                  <a:t>02</a:t>
                </a:r>
              </a:p>
            </p:txBody>
          </p:sp>
          <p:sp>
            <p:nvSpPr>
              <p:cNvPr id="43" name="文本框 42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4306513" y="2429811"/>
                <a:ext cx="4940992" cy="417311"/>
              </a:xfrm>
              <a:prstGeom prst="rect">
                <a:avLst/>
              </a:prstGeom>
              <a:noFill/>
            </p:spPr>
            <p:txBody>
              <a:bodyPr wrap="square" lIns="90000" tIns="46800" rIns="90000" bIns="0" anchor="b" anchorCtr="0">
                <a:normAutofit lnSpcReduction="10000"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lang="zh-CN" altLang="en-US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  <a:cs typeface="+mj-cs"/>
                  </a:rPr>
                  <a:t>写</a:t>
                </a:r>
                <a:r>
                  <a:rPr lang="en-US" altLang="zh-CN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  <a:cs typeface="+mj-cs"/>
                  </a:rPr>
                  <a:t>css</a:t>
                </a:r>
                <a:r>
                  <a:rPr lang="zh-CN" altLang="en-US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  <a:cs typeface="+mj-cs"/>
                  </a:rPr>
                  <a:t>时要注意子绝父相</a:t>
                </a: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7340" y="5773"/>
              <a:ext cx="9060" cy="1077"/>
              <a:chOff x="3494405" y="3201269"/>
              <a:chExt cx="5753100" cy="684261"/>
            </a:xfrm>
          </p:grpSpPr>
          <p:sp>
            <p:nvSpPr>
              <p:cNvPr id="46" name="文本框 45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494405" y="3201269"/>
                <a:ext cx="739742" cy="684261"/>
              </a:xfrm>
              <a:prstGeom prst="rect">
                <a:avLst/>
              </a:prstGeom>
              <a:noFill/>
            </p:spPr>
            <p:txBody>
              <a:bodyPr wrap="square" tIns="46800" bIns="46800" anchor="ctr">
                <a:normAutofit fontScale="90000" lnSpcReduction="20000"/>
              </a:bodyPr>
              <a:lstStyle/>
              <a:p>
                <a:pPr algn="ctr" fontAlgn="auto">
                  <a:lnSpc>
                    <a:spcPct val="120000"/>
                  </a:lnSpc>
                </a:pPr>
                <a:r>
                  <a:rPr lang="en-US" altLang="zh-CN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</a:rPr>
                  <a:t>03</a:t>
                </a:r>
              </a:p>
            </p:txBody>
          </p:sp>
          <p:sp>
            <p:nvSpPr>
              <p:cNvPr id="47" name="文本框 46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4306513" y="3334932"/>
                <a:ext cx="4940992" cy="417311"/>
              </a:xfrm>
              <a:prstGeom prst="rect">
                <a:avLst/>
              </a:prstGeom>
              <a:noFill/>
            </p:spPr>
            <p:txBody>
              <a:bodyPr wrap="square" lIns="90000" tIns="46800" rIns="90000" bIns="0" anchor="b" anchorCtr="0">
                <a:normAutofit lnSpcReduction="10000"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lang="zh-CN" altLang="en-US" b="1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  <a:cs typeface="+mj-cs"/>
                  </a:rPr>
                  <a:t>写</a:t>
                </a:r>
                <a:r>
                  <a:rPr lang="en-US" altLang="zh-CN" b="1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  <a:cs typeface="+mj-cs"/>
                  </a:rPr>
                  <a:t>jq</a:t>
                </a:r>
                <a:r>
                  <a:rPr lang="zh-CN" altLang="en-US" b="1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  <a:cs typeface="+mj-cs"/>
                  </a:rPr>
                  <a:t>找对象时要找准不要大意</a:t>
                </a: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7340" y="6987"/>
              <a:ext cx="9060" cy="1078"/>
              <a:chOff x="3494405" y="3973192"/>
              <a:chExt cx="5753100" cy="684261"/>
            </a:xfrm>
          </p:grpSpPr>
          <p:sp>
            <p:nvSpPr>
              <p:cNvPr id="50" name="文本框 49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494405" y="3973192"/>
                <a:ext cx="739742" cy="684261"/>
              </a:xfrm>
              <a:prstGeom prst="rect">
                <a:avLst/>
              </a:prstGeom>
              <a:noFill/>
            </p:spPr>
            <p:txBody>
              <a:bodyPr wrap="square" tIns="46800" bIns="46800" anchor="ctr">
                <a:normAutofit fontScale="90000" lnSpcReduction="20000"/>
              </a:bodyPr>
              <a:lstStyle/>
              <a:p>
                <a:pPr algn="ctr" fontAlgn="auto">
                  <a:lnSpc>
                    <a:spcPct val="120000"/>
                  </a:lnSpc>
                </a:pPr>
                <a:r>
                  <a:rPr lang="en-US" altLang="zh-CN" sz="3600" dirty="0">
                    <a:solidFill>
                      <a:schemeClr val="tx1"/>
                    </a:solidFill>
                    <a:latin typeface="逐浪温莎雅楷体" panose="03000509000000000000" charset="-122"/>
                    <a:ea typeface="逐浪温莎雅楷体" panose="03000509000000000000" charset="-122"/>
                  </a:rPr>
                  <a:t>04</a:t>
                </a:r>
              </a:p>
            </p:txBody>
          </p:sp>
          <p:sp>
            <p:nvSpPr>
              <p:cNvPr id="57" name="文本框 56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4306513" y="4047287"/>
                <a:ext cx="4940992" cy="417311"/>
              </a:xfrm>
              <a:prstGeom prst="rect">
                <a:avLst/>
              </a:prstGeom>
              <a:noFill/>
            </p:spPr>
            <p:txBody>
              <a:bodyPr wrap="square" lIns="90000" tIns="46800" rIns="90000" bIns="0" anchor="b" anchorCtr="0">
                <a:norm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lang="zh-CN" altLang="en-US" b="1" spc="300" dirty="0">
                    <a:solidFill>
                      <a:schemeClr val="tx1"/>
                    </a:solidFill>
                    <a:latin typeface="逐浪温莎雅楷体" panose="03000509000000000000" charset="-122"/>
                    <a:ea typeface="逐浪温莎雅楷体" panose="03000509000000000000" charset="-122"/>
                    <a:cs typeface="+mj-cs"/>
                  </a:rPr>
                  <a:t>遇到问题要冷静思考才能解决问题</a:t>
                </a:r>
              </a:p>
            </p:txBody>
          </p:sp>
        </p:grpSp>
      </p:grp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114536" y="2202815"/>
            <a:ext cx="5717044" cy="41723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90000"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逐浪温莎雅楷体" panose="03000509000000000000" charset="-122"/>
                <a:ea typeface="逐浪温莎雅楷体" panose="03000509000000000000" charset="-122"/>
                <a:cs typeface="+mj-cs"/>
              </a:rPr>
              <a:t>写</a:t>
            </a:r>
            <a:r>
              <a: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逐浪温莎雅楷体" panose="03000509000000000000" charset="-122"/>
                <a:ea typeface="逐浪温莎雅楷体" panose="03000509000000000000" charset="-122"/>
                <a:cs typeface="+mj-cs"/>
              </a:rPr>
              <a:t>html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逐浪温莎雅楷体" panose="03000509000000000000" charset="-122"/>
                <a:ea typeface="逐浪温莎雅楷体" panose="03000509000000000000" charset="-122"/>
                <a:cs typeface="+mj-cs"/>
              </a:rPr>
              <a:t>时要注意结构，不要图省事，否则效果不好</a:t>
            </a:r>
          </a:p>
        </p:txBody>
      </p:sp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2361565" y="5058176"/>
            <a:ext cx="855929" cy="684530"/>
          </a:xfrm>
          <a:prstGeom prst="rect">
            <a:avLst/>
          </a:prstGeom>
          <a:noFill/>
        </p:spPr>
        <p:txBody>
          <a:bodyPr wrap="square" tIns="46800" bIns="46800" anchor="ctr">
            <a:normAutofit fontScale="97500" lnSpcReduction="10000"/>
          </a:bodyPr>
          <a:lstStyle/>
          <a:p>
            <a:pPr algn="ctr" fontAlgn="auto">
              <a:lnSpc>
                <a:spcPct val="120000"/>
              </a:lnSpc>
            </a:pPr>
            <a:r>
              <a:rPr lang="en-US" altLang="zh-CN" sz="3600" dirty="0" smtClean="0">
                <a:solidFill>
                  <a:schemeClr val="tx1"/>
                </a:solidFill>
                <a:latin typeface="逐浪温莎雅楷体" panose="03000509000000000000" charset="-122"/>
                <a:ea typeface="逐浪温莎雅楷体" panose="03000509000000000000" charset="-122"/>
              </a:rPr>
              <a:t>05</a:t>
            </a:r>
            <a:endParaRPr lang="en-US" altLang="zh-CN" sz="3600" dirty="0">
              <a:solidFill>
                <a:schemeClr val="tx1"/>
              </a:solidFill>
              <a:latin typeface="逐浪温莎雅楷体" panose="03000509000000000000" charset="-122"/>
              <a:ea typeface="逐浪温莎雅楷体" panose="03000509000000000000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3275191" y="5125820"/>
            <a:ext cx="5717044" cy="376244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b="1" spc="300" dirty="0" smtClean="0">
                <a:latin typeface="逐浪温莎雅楷体" panose="03000509000000000000" charset="-122"/>
                <a:ea typeface="逐浪温莎雅楷体" panose="03000509000000000000" charset="-122"/>
                <a:cs typeface="+mj-cs"/>
              </a:rPr>
              <a:t>写</a:t>
            </a:r>
            <a:r>
              <a:rPr lang="en-US" altLang="zh-CN" b="1" spc="300" dirty="0" smtClean="0">
                <a:latin typeface="逐浪温莎雅楷体" panose="03000509000000000000" charset="-122"/>
                <a:ea typeface="逐浪温莎雅楷体" panose="03000509000000000000" charset="-122"/>
                <a:cs typeface="+mj-cs"/>
              </a:rPr>
              <a:t>ajax</a:t>
            </a:r>
            <a:r>
              <a:rPr lang="zh-CN" altLang="en-US" b="1" spc="300" dirty="0" smtClean="0">
                <a:latin typeface="逐浪温莎雅楷体" panose="03000509000000000000" charset="-122"/>
                <a:ea typeface="逐浪温莎雅楷体" panose="03000509000000000000" charset="-122"/>
                <a:cs typeface="+mj-cs"/>
              </a:rPr>
              <a:t>时要注意链接之间的拼接</a:t>
            </a:r>
            <a:endParaRPr lang="zh-CN" altLang="en-US" b="1" spc="300" dirty="0">
              <a:solidFill>
                <a:schemeClr val="tx1"/>
              </a:solidFill>
              <a:latin typeface="逐浪温莎雅楷体" panose="03000509000000000000" charset="-122"/>
              <a:ea typeface="逐浪温莎雅楷体" panose="03000509000000000000" charset="-122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i*1_4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4_1"/>
  <p:tag name="KSO_WM_UNIT_DIAGRAM_ISNUMVISUAL" val="0"/>
  <p:tag name="KSO_WM_UNIT_DIAGRAM_ISREFERUNIT" val="0"/>
  <p:tag name="KSO_WM_UNIT_TEXT_FILL_FORE_SCHEMECOLOR_INDEX" val="8"/>
  <p:tag name="KSO_WM_UNIT_TEXT_FILL_TYPE" val="1"/>
  <p:tag name="KSO_WM_UNIT_USESOURCEFORMAT_APPLY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a*1_4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m1-1"/>
  <p:tag name="KSO_WM_UNIT_TYPE" val="m_h_a"/>
  <p:tag name="KSO_WM_UNIT_INDEX" val="1_4_1"/>
  <p:tag name="KSO_WM_UNIT_PRESET_TEXT" val="单击此处添加标题"/>
  <p:tag name="KSO_WM_UNIT_DIAGRAM_ISNUMVISUAL" val="0"/>
  <p:tag name="KSO_WM_UNIT_DIAGRAM_ISREFERUNIT" val="0"/>
  <p:tag name="KSO_WM_UNIT_TEXT_FILL_FORE_SCHEMECOLOR_INDEX" val="8"/>
  <p:tag name="KSO_WM_UNIT_TEXT_FILL_TYPE" val="1"/>
  <p:tag name="KSO_WM_UNIT_USESOURCEFORMAT_APPLY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f*1_4_1"/>
  <p:tag name="KSO_WM_UNIT_LAYERLEVEL" val="1_1_1"/>
  <p:tag name="KSO_WM_UNIT_VALUE" val="28"/>
  <p:tag name="KSO_WM_UNIT_HIGHLIGHT" val="0"/>
  <p:tag name="KSO_WM_UNIT_COMPATIBLE" val="0"/>
  <p:tag name="KSO_WM_BEAUTIFY_FLAG" val="#wm#"/>
  <p:tag name="KSO_WM_TAG_VERSION" val="1.0"/>
  <p:tag name="KSO_WM_DIAGRAM_GROUP_CODE" val="m1-1"/>
  <p:tag name="KSO_WM_UNIT_TYPE" val="m_h_f"/>
  <p:tag name="KSO_WM_UNIT_INDEX" val="1_4_1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"/>
  <p:tag name="KSO_WM_UNIT_TEXT_FILL_TYPE" val="1"/>
  <p:tag name="KSO_WM_UNIT_USESOURCEFORMAT_APPLY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i*1_3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3_1"/>
  <p:tag name="KSO_WM_UNIT_DIAGRAM_ISNUMVISUAL" val="0"/>
  <p:tag name="KSO_WM_UNIT_DIAGRAM_ISREFERUNIT" val="0"/>
  <p:tag name="KSO_WM_UNIT_TEXT_FILL_FORE_SCHEMECOLOR_INDEX" val="7"/>
  <p:tag name="KSO_WM_UNIT_TEXT_FILL_TYPE" val="1"/>
  <p:tag name="KSO_WM_UNIT_USESOURCEFORMAT_APPLY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a*1_3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m1-1"/>
  <p:tag name="KSO_WM_UNIT_TYPE" val="m_h_a"/>
  <p:tag name="KSO_WM_UNIT_INDEX" val="1_3_1"/>
  <p:tag name="KSO_WM_UNIT_PRESET_TEXT" val="单击此处添加标题"/>
  <p:tag name="KSO_WM_UNIT_DIAGRAM_ISNUMVISUAL" val="0"/>
  <p:tag name="KSO_WM_UNIT_DIAGRAM_ISREFERUNIT" val="0"/>
  <p:tag name="KSO_WM_UNIT_TEXT_FILL_FORE_SCHEMECOLOR_INDEX" val="7"/>
  <p:tag name="KSO_WM_UNIT_TEXT_FILL_TYPE" val="1"/>
  <p:tag name="KSO_WM_UNIT_USESOURCEFORMAT_APPLY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i*1_2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2_1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a*1_2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m1-1"/>
  <p:tag name="KSO_WM_UNIT_TYPE" val="m_h_a"/>
  <p:tag name="KSO_WM_UNIT_INDEX" val="1_2_1"/>
  <p:tag name="KSO_WM_UNIT_PRESET_TEXT" val="单击此处添加标题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f*1_2_1"/>
  <p:tag name="KSO_WM_UNIT_LAYERLEVEL" val="1_1_1"/>
  <p:tag name="KSO_WM_UNIT_VALUE" val="28"/>
  <p:tag name="KSO_WM_UNIT_HIGHLIGHT" val="0"/>
  <p:tag name="KSO_WM_UNIT_COMPATIBLE" val="0"/>
  <p:tag name="KSO_WM_BEAUTIFY_FLAG" val="#wm#"/>
  <p:tag name="KSO_WM_TAG_VERSION" val="1.0"/>
  <p:tag name="KSO_WM_DIAGRAM_GROUP_CODE" val="m1-1"/>
  <p:tag name="KSO_WM_UNIT_TYPE" val="m_h_f"/>
  <p:tag name="KSO_WM_UNIT_INDEX" val="1_2_1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"/>
  <p:tag name="KSO_WM_UNIT_TEXT_FILL_TYPE" val="1"/>
  <p:tag name="KSO_WM_UNIT_USESOURCEFORMAT_APPLY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i*1_1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1_1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a*1_1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m1-1"/>
  <p:tag name="KSO_WM_UNIT_TYPE" val="m_h_a"/>
  <p:tag name="KSO_WM_UNIT_INDEX" val="1_1_1"/>
  <p:tag name="KSO_WM_UNIT_PRESET_TEXT" val="单击此处添加标题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f*1_1_1"/>
  <p:tag name="KSO_WM_UNIT_LAYERLEVEL" val="1_1_1"/>
  <p:tag name="KSO_WM_UNIT_VALUE" val="28"/>
  <p:tag name="KSO_WM_UNIT_HIGHLIGHT" val="0"/>
  <p:tag name="KSO_WM_UNIT_COMPATIBLE" val="0"/>
  <p:tag name="KSO_WM_BEAUTIFY_FLAG" val="#wm#"/>
  <p:tag name="KSO_WM_TAG_VERSION" val="1.0"/>
  <p:tag name="KSO_WM_DIAGRAM_GROUP_CODE" val="m1-1"/>
  <p:tag name="KSO_WM_UNIT_TYPE" val="m_h_f"/>
  <p:tag name="KSO_WM_UNIT_INDEX" val="1_1_1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"/>
  <p:tag name="KSO_WM_UNIT_TEXT_FILL_TYPE" val="1"/>
  <p:tag name="KSO_WM_UNIT_USESOURCEFORMAT_APPLY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a*1_2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m1-1"/>
  <p:tag name="KSO_WM_UNIT_TYPE" val="m_h_a"/>
  <p:tag name="KSO_WM_UNIT_INDEX" val="1_2_1"/>
  <p:tag name="KSO_WM_UNIT_PRESET_TEXT" val="单击此处添加标题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i*1_4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4_1"/>
  <p:tag name="KSO_WM_UNIT_DIAGRAM_ISNUMVISUAL" val="0"/>
  <p:tag name="KSO_WM_UNIT_DIAGRAM_ISREFERUNIT" val="0"/>
  <p:tag name="KSO_WM_UNIT_TEXT_FILL_FORE_SCHEMECOLOR_INDEX" val="8"/>
  <p:tag name="KSO_WM_UNIT_TEXT_FILL_TYPE" val="1"/>
  <p:tag name="KSO_WM_UNIT_USESOURCEFORMAT_APPLY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a*1_4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m1-1"/>
  <p:tag name="KSO_WM_UNIT_TYPE" val="m_h_a"/>
  <p:tag name="KSO_WM_UNIT_INDEX" val="1_4_1"/>
  <p:tag name="KSO_WM_UNIT_PRESET_TEXT" val="单击此处添加标题"/>
  <p:tag name="KSO_WM_UNIT_DIAGRAM_ISNUMVISUAL" val="0"/>
  <p:tag name="KSO_WM_UNIT_DIAGRAM_ISREFERUNIT" val="0"/>
  <p:tag name="KSO_WM_UNIT_TEXT_FILL_FORE_SCHEMECOLOR_INDEX" val="8"/>
  <p:tag name="KSO_WM_UNIT_TEXT_FILL_TYPE" val="1"/>
  <p:tag name="KSO_WM_UNIT_USESOURCEFORMAT_APPLY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i*1_1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1_1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i*1_4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4_1"/>
  <p:tag name="KSO_WM_UNIT_DIAGRAM_ISNUMVISUAL" val="0"/>
  <p:tag name="KSO_WM_UNIT_DIAGRAM_ISREFERUNIT" val="0"/>
  <p:tag name="KSO_WM_UNIT_TEXT_FILL_FORE_SCHEMECOLOR_INDEX" val="8"/>
  <p:tag name="KSO_WM_UNIT_TEXT_FILL_TYPE" val="1"/>
  <p:tag name="KSO_WM_UNIT_USESOURCEFORMAT_APPLY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a*1_4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m1-1"/>
  <p:tag name="KSO_WM_UNIT_TYPE" val="m_h_a"/>
  <p:tag name="KSO_WM_UNIT_INDEX" val="1_4_1"/>
  <p:tag name="KSO_WM_UNIT_PRESET_TEXT" val="单击此处添加标题"/>
  <p:tag name="KSO_WM_UNIT_DIAGRAM_ISNUMVISUAL" val="0"/>
  <p:tag name="KSO_WM_UNIT_DIAGRAM_ISREFERUNIT" val="0"/>
  <p:tag name="KSO_WM_UNIT_TEXT_FILL_FORE_SCHEMECOLOR_INDEX" val="8"/>
  <p:tag name="KSO_WM_UNIT_TEXT_FILL_TYPE" val="1"/>
  <p:tag name="KSO_WM_UNIT_USESOURCEFORMAT_APPLY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i*1_3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3_1"/>
  <p:tag name="KSO_WM_UNIT_DIAGRAM_ISNUMVISUAL" val="0"/>
  <p:tag name="KSO_WM_UNIT_DIAGRAM_ISREFERUNIT" val="0"/>
  <p:tag name="KSO_WM_UNIT_TEXT_FILL_FORE_SCHEMECOLOR_INDEX" val="7"/>
  <p:tag name="KSO_WM_UNIT_TEXT_FILL_TYPE" val="1"/>
  <p:tag name="KSO_WM_UNIT_USESOURCEFORMAT_APPLY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a*1_3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m1-1"/>
  <p:tag name="KSO_WM_UNIT_TYPE" val="m_h_a"/>
  <p:tag name="KSO_WM_UNIT_INDEX" val="1_3_1"/>
  <p:tag name="KSO_WM_UNIT_PRESET_TEXT" val="单击此处添加标题"/>
  <p:tag name="KSO_WM_UNIT_DIAGRAM_ISNUMVISUAL" val="0"/>
  <p:tag name="KSO_WM_UNIT_DIAGRAM_ISREFERUNIT" val="0"/>
  <p:tag name="KSO_WM_UNIT_TEXT_FILL_FORE_SCHEMECOLOR_INDEX" val="7"/>
  <p:tag name="KSO_WM_UNIT_TEXT_FILL_TYPE" val="1"/>
  <p:tag name="KSO_WM_UNIT_USESOURCEFORMAT_APPLY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i*1_2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2_1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a*1_2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m1-1"/>
  <p:tag name="KSO_WM_UNIT_TYPE" val="m_h_a"/>
  <p:tag name="KSO_WM_UNIT_INDEX" val="1_2_1"/>
  <p:tag name="KSO_WM_UNIT_PRESET_TEXT" val="单击此处添加标题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i*1_1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1_1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i*1_2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2_1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i*1_3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3_1"/>
  <p:tag name="KSO_WM_UNIT_DIAGRAM_ISNUMVISUAL" val="0"/>
  <p:tag name="KSO_WM_UNIT_DIAGRAM_ISREFERUNIT" val="0"/>
  <p:tag name="KSO_WM_UNIT_TEXT_FILL_FORE_SCHEMECOLOR_INDEX" val="7"/>
  <p:tag name="KSO_WM_UNIT_TEXT_FILL_TYPE" val="1"/>
  <p:tag name="KSO_WM_UNIT_USESOURCEFORMAT_APPLY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i*1_4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4_1"/>
  <p:tag name="KSO_WM_UNIT_DIAGRAM_ISNUMVISUAL" val="0"/>
  <p:tag name="KSO_WM_UNIT_DIAGRAM_ISREFERUNIT" val="0"/>
  <p:tag name="KSO_WM_UNIT_TEXT_FILL_FORE_SCHEMECOLOR_INDEX" val="8"/>
  <p:tag name="KSO_WM_UNIT_TEXT_FILL_TYPE" val="1"/>
  <p:tag name="KSO_WM_UNIT_USESOURCEFORMAT_APPLY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6084737"/>
  <p:tag name="MH_LIBRARY" val="CONTENTS"/>
  <p:tag name="MH_TYPE" val="OTHERS"/>
  <p:tag name="ID" val="626765"/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6084737"/>
  <p:tag name="MH_LIBRARY" val="CONTENTS"/>
  <p:tag name="MH_TYPE" val="OTHERS"/>
  <p:tag name="ID" val="626765"/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128</Words>
  <Application>Microsoft Office PowerPoint</Application>
  <PresentationFormat>宽屏</PresentationFormat>
  <Paragraphs>38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Mangal</vt:lpstr>
      <vt:lpstr>等线</vt:lpstr>
      <vt:lpstr>宋体</vt:lpstr>
      <vt:lpstr>微软雅黑</vt:lpstr>
      <vt:lpstr>逐浪粗宋简体</vt:lpstr>
      <vt:lpstr>逐浪马列大楷体</vt:lpstr>
      <vt:lpstr>逐浪温莎雅楷体</vt:lpstr>
      <vt:lpstr>Arial</vt:lpstr>
      <vt:lpstr>Calibri</vt:lpstr>
      <vt:lpstr>Office 主题​​</vt:lpstr>
      <vt:lpstr>jquery与ajax项目 </vt:lpstr>
      <vt:lpstr>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郑 帆帆</cp:lastModifiedBy>
  <cp:revision>404</cp:revision>
  <dcterms:created xsi:type="dcterms:W3CDTF">2017-08-03T09:01:00Z</dcterms:created>
  <dcterms:modified xsi:type="dcterms:W3CDTF">2019-07-29T00:31:48Z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