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BPsar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E73D0-4869-4989-89B5-367C73B34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Binaural Processing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BB0389-CCE2-46A7-8AC2-7933E81AF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Vor- und Nachteile</a:t>
            </a:r>
          </a:p>
        </p:txBody>
      </p:sp>
    </p:spTree>
    <p:extLst>
      <p:ext uri="{BB962C8B-B14F-4D97-AF65-F5344CB8AC3E}">
        <p14:creationId xmlns:p14="http://schemas.microsoft.com/office/powerpoint/2010/main" val="4072111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5A3FA-57F9-43FD-93B7-DEF3917B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BEL am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01DE37-56D7-4756-A7C7-EB2D01F2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/>
              <a:t>Beispiel Funktion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BELdemo.m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>
                <a:cs typeface="Courier New" panose="02070309020205020404" pitchFamily="49" charset="0"/>
              </a:rPr>
              <a:t>Nötige Eingangsargumente: </a:t>
            </a:r>
          </a:p>
          <a:p>
            <a:pPr lvl="1"/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simulationCase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200" dirty="0">
                <a:cs typeface="Courier New" panose="02070309020205020404" pitchFamily="49" charset="0"/>
              </a:rPr>
              <a:t>‘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ITD</a:t>
            </a:r>
            <a:r>
              <a:rPr lang="de-DE" sz="2200" dirty="0">
                <a:cs typeface="Courier New" panose="02070309020205020404" pitchFamily="49" charset="0"/>
              </a:rPr>
              <a:t>‘ oder ‘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HRTF</a:t>
            </a:r>
            <a:r>
              <a:rPr lang="de-DE" sz="2200" dirty="0">
                <a:cs typeface="Courier New" panose="02070309020205020404" pitchFamily="49" charset="0"/>
              </a:rPr>
              <a:t>‘</a:t>
            </a:r>
          </a:p>
          <a:p>
            <a:r>
              <a:rPr lang="de-DE" sz="2400" dirty="0">
                <a:cs typeface="Courier New" panose="02070309020205020404" pitchFamily="49" charset="0"/>
              </a:rPr>
              <a:t>Mögliche Eingangsvariablen: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earside</a:t>
            </a:r>
            <a:r>
              <a:rPr lang="de-DE" sz="2200" dirty="0">
                <a:cs typeface="Courier New" panose="02070309020205020404" pitchFamily="49" charset="0"/>
              </a:rPr>
              <a:t> 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hearingloss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25.*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ones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 24);</a:t>
            </a:r>
          </a:p>
          <a:p>
            <a:pPr marL="514350" indent="-457200"/>
            <a:r>
              <a:rPr lang="de-DE" sz="2400" dirty="0">
                <a:cs typeface="Courier New" panose="02070309020205020404" pitchFamily="49" charset="0"/>
              </a:rPr>
              <a:t>Mögliche Ausgangsvariablen:</a:t>
            </a:r>
            <a:endParaRPr lang="de-DE" sz="2200" dirty="0"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sz="2200" dirty="0">
                <a:cs typeface="Courier New" panose="02070309020205020404" pitchFamily="49" charset="0"/>
              </a:rPr>
              <a:t>Signal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 dirty="0">
                <a:cs typeface="Courier New" panose="02070309020205020404" pitchFamily="49" charset="0"/>
              </a:rPr>
              <a:t>Signal und Abtastfrequenz</a:t>
            </a:r>
          </a:p>
          <a:p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337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9ACB7-1BD7-463F-BC4B-2A71C727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BEL am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515893-3E46-4761-92EB-B6FDDF331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Welche </a:t>
            </a:r>
            <a:r>
              <a:rPr lang="de-DE" sz="2400" dirty="0" err="1"/>
              <a:t>Ohrseite</a:t>
            </a:r>
            <a:r>
              <a:rPr lang="de-DE" sz="2400" dirty="0"/>
              <a:t> profitiert am meisten von einem Hörverlust?</a:t>
            </a:r>
          </a:p>
          <a:p>
            <a:endParaRPr lang="de-DE" sz="2400" dirty="0"/>
          </a:p>
          <a:p>
            <a:r>
              <a:rPr lang="de-DE" sz="2400" dirty="0"/>
              <a:t>Mit welchem Hörverlust kann die Sprache noch verstanden werden?</a:t>
            </a:r>
          </a:p>
          <a:p>
            <a:endParaRPr lang="de-DE" sz="2400" dirty="0"/>
          </a:p>
          <a:p>
            <a:r>
              <a:rPr lang="de-DE" sz="2400" dirty="0"/>
              <a:t>Gibt es Unterschiede zwischen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ITD</a:t>
            </a:r>
            <a:r>
              <a:rPr lang="de-DE" sz="2400" dirty="0"/>
              <a:t> und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HRTF</a:t>
            </a:r>
            <a:r>
              <a:rPr lang="de-DE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137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52144-D0F3-488F-A890-2AF0AD83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26EB8B-16D3-4837-B19D-D1239C0A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Binaurale Verarbeitung ist von Vorteil bei symmetrischem Gehör</a:t>
            </a:r>
            <a:endParaRPr lang="de-DE" sz="2200" dirty="0"/>
          </a:p>
          <a:p>
            <a:pPr lvl="1"/>
            <a:r>
              <a:rPr lang="de-DE" sz="2200" dirty="0"/>
              <a:t>Hierbei hilft die räumliche Trennung von Sprache und Rauschen der Sprachverständlichkeit</a:t>
            </a:r>
          </a:p>
          <a:p>
            <a:endParaRPr lang="de-DE" sz="2400" dirty="0"/>
          </a:p>
          <a:p>
            <a:r>
              <a:rPr lang="de-DE" sz="2400" dirty="0"/>
              <a:t>Binaurale Verarbeitung ist im Nachteil bei asymmetrischem Gehör</a:t>
            </a:r>
          </a:p>
          <a:p>
            <a:pPr lvl="1"/>
            <a:r>
              <a:rPr lang="de-DE" sz="2200" dirty="0"/>
              <a:t>Räumliche Trennung von Sprache und Rauschen hilft nur bedingt</a:t>
            </a:r>
          </a:p>
        </p:txBody>
      </p:sp>
    </p:spTree>
    <p:extLst>
      <p:ext uri="{BB962C8B-B14F-4D97-AF65-F5344CB8AC3E}">
        <p14:creationId xmlns:p14="http://schemas.microsoft.com/office/powerpoint/2010/main" val="177333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C55D27F9-7623-4A6E-89FF-87E6C4E0D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B7CFC0-1E17-41C5-BF93-16E99B1F8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640594F-E37B-4D91-8E95-9DA62A9B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3C9D004-5359-4937-9D4B-EC898880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DE8B4BF-A71A-4324-A033-7886CF70A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697F627-1058-435C-96D4-98AB552C6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92EF457-D744-4C61-8670-518EC1D2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9E61018-BC96-47DC-B47F-FFBA96BA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CA434EC-618C-4787-86BA-1BF4747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0">
              <a:extLst>
                <a:ext uri="{FF2B5EF4-FFF2-40B4-BE49-F238E27FC236}">
                  <a16:creationId xmlns:a16="http://schemas.microsoft.com/office/drawing/2014/main" id="{97378863-CDB3-4B0F-A65C-98A1252DD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Untertitel 4">
            <a:extLst>
              <a:ext uri="{FF2B5EF4-FFF2-40B4-BE49-F238E27FC236}">
                <a16:creationId xmlns:a16="http://schemas.microsoft.com/office/drawing/2014/main" id="{87D12A3B-F43C-4481-AA27-5C7A5F287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für die Aufmerksamkeit und die Teilnahme!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96D161C-5F3F-4C84-81F0-0743574E8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67012"/>
            <a:ext cx="7766936" cy="278382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395291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297AA-353F-4E34-A36B-E1ACFCDB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Binaural 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349381-2D21-476C-A5F2-C2AD6F567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Github</a:t>
            </a:r>
            <a:r>
              <a:rPr lang="de-DE" sz="2400" dirty="0"/>
              <a:t>-Repository mit allen Funktionen und Dateien:</a:t>
            </a:r>
          </a:p>
          <a:p>
            <a:pPr lvl="1"/>
            <a:r>
              <a:rPr lang="de-DE" sz="2000" dirty="0">
                <a:hlinkClick r:id="rId2"/>
              </a:rPr>
              <a:t>http://bit.ly/BPsarva</a:t>
            </a:r>
            <a:endParaRPr lang="de-DE" sz="2000" dirty="0"/>
          </a:p>
          <a:p>
            <a:pPr lvl="1"/>
            <a:endParaRPr lang="de-DE" sz="2000" dirty="0"/>
          </a:p>
          <a:p>
            <a:r>
              <a:rPr lang="de-DE" sz="2400" dirty="0" err="1"/>
              <a:t>Clonen</a:t>
            </a:r>
            <a:r>
              <a:rPr lang="de-DE" sz="2400" dirty="0"/>
              <a:t> oder Downloaden und mitarbeiten</a:t>
            </a:r>
          </a:p>
        </p:txBody>
      </p:sp>
    </p:spTree>
    <p:extLst>
      <p:ext uri="{BB962C8B-B14F-4D97-AF65-F5344CB8AC3E}">
        <p14:creationId xmlns:p14="http://schemas.microsoft.com/office/powerpoint/2010/main" val="135736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89A25-9C2C-4456-A5AC-28BBFAB1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Binaural 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3BA7A4-D511-4A1D-B137-FE4D7EF1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sz="2400" dirty="0" err="1"/>
              <a:t>Spatial</a:t>
            </a:r>
            <a:r>
              <a:rPr lang="de-DE" sz="2400" dirty="0"/>
              <a:t> Release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Masking</a:t>
            </a:r>
            <a:endParaRPr lang="de-DE" sz="2400" dirty="0"/>
          </a:p>
          <a:p>
            <a:pPr lvl="1">
              <a:buFont typeface="+mj-lt"/>
              <a:buAutoNum type="arabicPeriod"/>
            </a:pPr>
            <a:r>
              <a:rPr lang="de-DE" sz="2000" dirty="0"/>
              <a:t>ITDs</a:t>
            </a:r>
          </a:p>
          <a:p>
            <a:pPr lvl="1">
              <a:buFont typeface="+mj-lt"/>
              <a:buAutoNum type="arabicPeriod"/>
            </a:pPr>
            <a:r>
              <a:rPr lang="de-DE" sz="2000" dirty="0"/>
              <a:t>HRTFs</a:t>
            </a:r>
          </a:p>
          <a:p>
            <a:pPr>
              <a:buFont typeface="+mj-lt"/>
              <a:buAutoNum type="arabicPeriod"/>
            </a:pPr>
            <a:r>
              <a:rPr lang="de-DE" sz="2400" dirty="0" err="1"/>
              <a:t>Better</a:t>
            </a:r>
            <a:r>
              <a:rPr lang="de-DE" sz="2400" dirty="0"/>
              <a:t> </a:t>
            </a:r>
            <a:r>
              <a:rPr lang="de-DE" sz="2400" dirty="0" err="1"/>
              <a:t>ear</a:t>
            </a:r>
            <a:r>
              <a:rPr lang="de-DE" sz="2400" dirty="0"/>
              <a:t> </a:t>
            </a:r>
            <a:r>
              <a:rPr lang="de-DE" sz="2400" dirty="0" err="1"/>
              <a:t>listening</a:t>
            </a:r>
            <a:endParaRPr lang="de-DE" sz="2400" dirty="0"/>
          </a:p>
          <a:p>
            <a:pPr>
              <a:buFont typeface="+mj-lt"/>
              <a:buAutoNum type="arabicPeriod"/>
            </a:pPr>
            <a:r>
              <a:rPr lang="de-DE" sz="24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821381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2D0F2-906A-4301-B03E-B91C151D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Spatial</a:t>
            </a:r>
            <a:r>
              <a:rPr lang="de-DE" dirty="0"/>
              <a:t> Release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Masking</a:t>
            </a:r>
            <a:r>
              <a:rPr lang="de-DE" dirty="0"/>
              <a:t> (SRM)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677BA-7F04-40B2-9BC3-E789FA4C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Audiologisches Merkmal der Sprachverständlichkeit</a:t>
            </a:r>
          </a:p>
          <a:p>
            <a:endParaRPr lang="de-DE" sz="2400" dirty="0"/>
          </a:p>
          <a:p>
            <a:r>
              <a:rPr lang="de-DE" sz="2400" dirty="0"/>
              <a:t>Präsentation von Sprache in Rauschen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 dirty="0"/>
              <a:t>Sprache aus 0° (S</a:t>
            </a:r>
            <a:r>
              <a:rPr lang="de-DE" sz="2200" baseline="-25000" dirty="0"/>
              <a:t>0</a:t>
            </a:r>
            <a:r>
              <a:rPr lang="de-DE" sz="2200" dirty="0"/>
              <a:t>) und Rauschen aus 0° (N</a:t>
            </a:r>
            <a:r>
              <a:rPr lang="de-DE" sz="2200" baseline="-25000" dirty="0"/>
              <a:t>0</a:t>
            </a:r>
            <a:r>
              <a:rPr lang="de-DE" sz="22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 dirty="0"/>
              <a:t>Sprache aus 0° (S</a:t>
            </a:r>
            <a:r>
              <a:rPr lang="de-DE" sz="2200" baseline="-25000" dirty="0"/>
              <a:t>0</a:t>
            </a:r>
            <a:r>
              <a:rPr lang="de-DE" sz="2200" dirty="0"/>
              <a:t>) und Rauschen von links (N</a:t>
            </a:r>
            <a:r>
              <a:rPr lang="de-DE" sz="2200" baseline="-25000" dirty="0"/>
              <a:t>90</a:t>
            </a:r>
            <a:r>
              <a:rPr lang="de-DE" sz="22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de-DE" sz="2200" dirty="0"/>
          </a:p>
          <a:p>
            <a:pPr marL="514350" indent="-457200"/>
            <a:r>
              <a:rPr lang="de-DE" sz="2400" dirty="0"/>
              <a:t>Sprachverstehen wird einfacher und besser </a:t>
            </a:r>
          </a:p>
          <a:p>
            <a:pPr marL="5715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88619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321BA-07BC-496D-B098-4D8EE500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SRM mit ITDs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B42D13-8400-40FA-9AB4-668F1B58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Beispiel Funktion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srmITDdemo.m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>
                <a:cs typeface="Courier New" panose="02070309020205020404" pitchFamily="49" charset="0"/>
              </a:rPr>
              <a:t>Mögliche Eingangsvariablen: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SNR = 5; (dB)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ITDnoise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20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(Sekunden)</a:t>
            </a:r>
          </a:p>
          <a:p>
            <a:pPr marL="514350" indent="-457200"/>
            <a:r>
              <a:rPr lang="de-DE" sz="2400" dirty="0">
                <a:cs typeface="Courier New" panose="02070309020205020404" pitchFamily="49" charset="0"/>
              </a:rPr>
              <a:t>Mögliche Ausgangsvariablen:</a:t>
            </a:r>
            <a:endParaRPr lang="de-DE" sz="2200" dirty="0"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sz="2200" dirty="0">
                <a:cs typeface="Courier New" panose="02070309020205020404" pitchFamily="49" charset="0"/>
              </a:rPr>
              <a:t>Signal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 dirty="0">
                <a:cs typeface="Courier New" panose="02070309020205020404" pitchFamily="49" charset="0"/>
              </a:rPr>
              <a:t>Signal und Abtastfrequenz</a:t>
            </a:r>
          </a:p>
        </p:txBody>
      </p:sp>
    </p:spTree>
    <p:extLst>
      <p:ext uri="{BB962C8B-B14F-4D97-AF65-F5344CB8AC3E}">
        <p14:creationId xmlns:p14="http://schemas.microsoft.com/office/powerpoint/2010/main" val="251261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24EC0-49D8-4056-ACBA-5D449234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SRM mit ITDs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27C5C-377D-4A0E-9BF4-A61683DF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Was ist zu hören bei einem SNR von 10 dB und einer ITD von 0 Sekunden?</a:t>
            </a:r>
          </a:p>
          <a:p>
            <a:endParaRPr lang="de-DE" sz="2400" dirty="0"/>
          </a:p>
          <a:p>
            <a:r>
              <a:rPr lang="de-DE" sz="2400" dirty="0"/>
              <a:t>Wie verändert sich der Eindruck wenn die ITD auf 1.5e-3 gesetzt wird?</a:t>
            </a:r>
          </a:p>
          <a:p>
            <a:endParaRPr lang="de-DE" sz="2400" dirty="0"/>
          </a:p>
          <a:p>
            <a:r>
              <a:rPr lang="de-DE" sz="2400" dirty="0"/>
              <a:t>Ist der Eindruck symmetrisch? </a:t>
            </a:r>
          </a:p>
        </p:txBody>
      </p:sp>
    </p:spTree>
    <p:extLst>
      <p:ext uri="{BB962C8B-B14F-4D97-AF65-F5344CB8AC3E}">
        <p14:creationId xmlns:p14="http://schemas.microsoft.com/office/powerpoint/2010/main" val="645238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D92B7-F1DC-4B1E-B8B0-D9ECAF47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SRM mit HRTFs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977E18-9E66-4245-9C83-5A5623DE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Beispiel Funktion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srmHRTFdemo.m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>
                <a:cs typeface="Courier New" panose="02070309020205020404" pitchFamily="49" charset="0"/>
              </a:rPr>
              <a:t>Mögliche Eingangsvariablen: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SNR = 5; (dB)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ANGLEnoise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90; (°)</a:t>
            </a:r>
          </a:p>
          <a:p>
            <a:pPr marL="514350" indent="-457200"/>
            <a:r>
              <a:rPr lang="de-DE" sz="2400" dirty="0">
                <a:cs typeface="Courier New" panose="02070309020205020404" pitchFamily="49" charset="0"/>
              </a:rPr>
              <a:t>Mögliche Ausgangsvariablen:</a:t>
            </a:r>
            <a:endParaRPr lang="de-DE" sz="2200" dirty="0"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sz="2200" dirty="0">
                <a:cs typeface="Courier New" panose="02070309020205020404" pitchFamily="49" charset="0"/>
              </a:rPr>
              <a:t>Signal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 dirty="0">
                <a:cs typeface="Courier New" panose="02070309020205020404" pitchFamily="49" charset="0"/>
              </a:rPr>
              <a:t>Signal und Abtastfrequenz</a:t>
            </a:r>
          </a:p>
          <a:p>
            <a:pPr marL="0" indent="0">
              <a:buNone/>
            </a:pPr>
            <a:endParaRPr lang="de-DE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09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C2CBD-2423-4F0F-BE50-FCFC4ACE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SRM mit HRTFs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19E1F-FAD9-4A69-985F-15437469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Verhält sich das SRM genauso?</a:t>
            </a:r>
          </a:p>
          <a:p>
            <a:endParaRPr lang="de-DE" sz="2400" dirty="0"/>
          </a:p>
          <a:p>
            <a:r>
              <a:rPr lang="de-DE" sz="2400" dirty="0"/>
              <a:t>Ab welchem SNR ist der Satz bei einem Winkel von 90° nicht mehr zu verstehen?</a:t>
            </a:r>
          </a:p>
          <a:p>
            <a:endParaRPr lang="de-DE" sz="2400" dirty="0"/>
          </a:p>
          <a:p>
            <a:r>
              <a:rPr lang="de-DE" sz="2400" dirty="0"/>
              <a:t>Ist ein Unterschied gegenüber den ITDs zuhören?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60142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8842C-1E38-42C9-91F5-8DE93E08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Ear</a:t>
            </a:r>
            <a:r>
              <a:rPr lang="de-DE" dirty="0"/>
              <a:t> Listening (BEL)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033D0-5A40-4BC6-A823-16C3A8961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/>
              <a:t>Sprachverstehen bei asymmetrischem Gehör</a:t>
            </a:r>
          </a:p>
          <a:p>
            <a:pPr lvl="1"/>
            <a:r>
              <a:rPr lang="de-DE" sz="2200" dirty="0"/>
              <a:t>Bimodale Patienten</a:t>
            </a:r>
          </a:p>
          <a:p>
            <a:pPr lvl="1"/>
            <a:r>
              <a:rPr lang="de-DE" sz="2200" dirty="0"/>
              <a:t>Einseitig Schwerhörige</a:t>
            </a:r>
          </a:p>
          <a:p>
            <a:pPr lvl="1"/>
            <a:endParaRPr lang="de-DE" sz="2200" dirty="0"/>
          </a:p>
          <a:p>
            <a:r>
              <a:rPr lang="de-DE" sz="2400" dirty="0"/>
              <a:t>Sprachverstehen wird durch beide Ohrseiten nicht signifikant besser als das bessere Ohr</a:t>
            </a:r>
          </a:p>
          <a:p>
            <a:endParaRPr lang="de-DE" sz="2400" dirty="0"/>
          </a:p>
          <a:p>
            <a:r>
              <a:rPr lang="de-DE" sz="2400" dirty="0"/>
              <a:t>Eine binaurale Verarbeitung führt zu keiner Verbesserung des Sprachverstehens</a:t>
            </a:r>
          </a:p>
        </p:txBody>
      </p:sp>
    </p:spTree>
    <p:extLst>
      <p:ext uri="{BB962C8B-B14F-4D97-AF65-F5344CB8AC3E}">
        <p14:creationId xmlns:p14="http://schemas.microsoft.com/office/powerpoint/2010/main" val="335940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Breitbild</PresentationFormat>
  <Paragraphs>81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Trebuchet MS</vt:lpstr>
      <vt:lpstr>Wingdings 3</vt:lpstr>
      <vt:lpstr>Facette</vt:lpstr>
      <vt:lpstr>Binaural Processing</vt:lpstr>
      <vt:lpstr>Binaural Processing</vt:lpstr>
      <vt:lpstr>Binaural Processing</vt:lpstr>
      <vt:lpstr>Spatial Release from Masking (SRM)</vt:lpstr>
      <vt:lpstr>SRM mit ITDs</vt:lpstr>
      <vt:lpstr>SRM mit ITDs</vt:lpstr>
      <vt:lpstr>SRM mit HRTFs</vt:lpstr>
      <vt:lpstr>SRM mit HRTFs</vt:lpstr>
      <vt:lpstr>Better Ear Listening (BEL)</vt:lpstr>
      <vt:lpstr>BEL am Beispiel</vt:lpstr>
      <vt:lpstr>BEL am Beispiel</vt:lpstr>
      <vt:lpstr>Fazit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Binaural Processing</dc:title>
  <dc:creator>Simon Kahl</dc:creator>
  <cp:lastModifiedBy>Simon Kahl</cp:lastModifiedBy>
  <cp:revision>1</cp:revision>
  <dcterms:created xsi:type="dcterms:W3CDTF">2019-06-20T19:02:12Z</dcterms:created>
  <dcterms:modified xsi:type="dcterms:W3CDTF">2019-06-20T19:04:50Z</dcterms:modified>
</cp:coreProperties>
</file>