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12192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Barlow Medium"/>
      <p:regular r:id="rId45"/>
      <p:bold r:id="rId46"/>
      <p:italic r:id="rId47"/>
      <p:boldItalic r:id="rId48"/>
    </p:embeddedFont>
    <p:embeddedFont>
      <p:font typeface="Barlow ExtraBold"/>
      <p:bold r:id="rId49"/>
      <p:boldItalic r:id="rId50"/>
    </p:embeddedFont>
    <p:embeddedFont>
      <p:font typeface="Barlow SemiBold"/>
      <p:regular r:id="rId51"/>
      <p:bold r:id="rId52"/>
      <p:italic r:id="rId53"/>
      <p:boldItalic r:id="rId54"/>
    </p:embeddedFont>
    <p:embeddedFont>
      <p:font typeface="Kalam"/>
      <p:regular r:id="rId55"/>
      <p:bold r:id="rId56"/>
    </p:embeddedFont>
    <p:embeddedFont>
      <p:font typeface="Barlow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jLZQFvGWFYkykvOknCDYe6D41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35F2CA-5479-4490-83C5-2F1B8F5C8089}">
  <a:tblStyle styleId="{D235F2CA-5479-4490-83C5-2F1B8F5C80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BarlowMedium-bold.fntdata"/><Relationship Id="rId45" Type="http://schemas.openxmlformats.org/officeDocument/2006/relationships/font" Target="fonts/Barlow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Medium-boldItalic.fntdata"/><Relationship Id="rId47" Type="http://schemas.openxmlformats.org/officeDocument/2006/relationships/font" Target="fonts/BarlowMedium-italic.fntdata"/><Relationship Id="rId49" Type="http://schemas.openxmlformats.org/officeDocument/2006/relationships/font" Target="fonts/Barlow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Barlow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SemiBold-regular.fntdata"/><Relationship Id="rId50" Type="http://schemas.openxmlformats.org/officeDocument/2006/relationships/font" Target="fonts/BarlowExtraBold-boldItalic.fntdata"/><Relationship Id="rId53" Type="http://schemas.openxmlformats.org/officeDocument/2006/relationships/font" Target="fonts/BarlowSemiBold-italic.fntdata"/><Relationship Id="rId52" Type="http://schemas.openxmlformats.org/officeDocument/2006/relationships/font" Target="fonts/BarlowSemiBold-bold.fntdata"/><Relationship Id="rId11" Type="http://schemas.openxmlformats.org/officeDocument/2006/relationships/slide" Target="slides/slide5.xml"/><Relationship Id="rId55" Type="http://schemas.openxmlformats.org/officeDocument/2006/relationships/font" Target="fonts/Kalam-regular.fntdata"/><Relationship Id="rId10" Type="http://schemas.openxmlformats.org/officeDocument/2006/relationships/slide" Target="slides/slide4.xml"/><Relationship Id="rId54" Type="http://schemas.openxmlformats.org/officeDocument/2006/relationships/font" Target="fonts/Barlow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Barlow-regular.fntdata"/><Relationship Id="rId12" Type="http://schemas.openxmlformats.org/officeDocument/2006/relationships/slide" Target="slides/slide6.xml"/><Relationship Id="rId56" Type="http://schemas.openxmlformats.org/officeDocument/2006/relationships/font" Target="fonts/Kalam-bold.fntdata"/><Relationship Id="rId15" Type="http://schemas.openxmlformats.org/officeDocument/2006/relationships/slide" Target="slides/slide9.xml"/><Relationship Id="rId59" Type="http://schemas.openxmlformats.org/officeDocument/2006/relationships/font" Target="fonts/Barlow-italic.fntdata"/><Relationship Id="rId14" Type="http://schemas.openxmlformats.org/officeDocument/2006/relationships/slide" Target="slides/slide8.xml"/><Relationship Id="rId58" Type="http://schemas.openxmlformats.org/officeDocument/2006/relationships/font" Target="fonts/Barlow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a7dcb8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a7dcb8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a7dcb819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a7dcb819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a7dcb8191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a7dcb8191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a7dcb8191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a7dcb8191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a7dcb8191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a7dcb8191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a7dcb8191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a7dcb8191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a7dcb8191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a7dcb8191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a7dcb8191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a7dcb8191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a7dcb8191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a7dcb8191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a7dcb8191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a7dcb8191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a7dcb8191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a7dcb8191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a7dcb819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5a7dcb81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5a7dcb8191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5a7dcb8191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a7dcb8191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5a7dcb8191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a7dcb8191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a7dcb8191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5a7dcb8191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5a7dcb8191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a7dcb8191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a7dcb8191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5a7dcb8191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5a7dcb8191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a7dcb8191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a7dcb8191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5a7dcb8191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5a7dcb8191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5a7dcb8191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5a7dcb8191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5a7dcb8191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5a7dcb8191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a7dcb819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a7dcb819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5b0e7f6c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5b0e7f6c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5b0e7f6ca9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5b0e7f6ca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5b0e7f6ca9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5b0e7f6ca9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5b0e7f6ca9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5b0e7f6ca9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5a7dcb819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5a7dcb819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a7dcb81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a7dcb81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a7dcb819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a7dcb819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a7dcb819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a7dcb819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7dcb8191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7dcb8191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a7dcb8191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a7dcb8191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a7dcb819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a7dcb819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5a7dcb8191_0_0"/>
          <p:cNvPicPr preferRelativeResize="0"/>
          <p:nvPr/>
        </p:nvPicPr>
        <p:blipFill rotWithShape="1">
          <a:blip r:embed="rId3">
            <a:alphaModFix/>
          </a:blip>
          <a:srcRect b="569" l="1146" r="0" t="-570"/>
          <a:stretch/>
        </p:blipFill>
        <p:spPr>
          <a:xfrm>
            <a:off x="0" y="-68567"/>
            <a:ext cx="12192000" cy="69373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5a7dcb8191_0_0"/>
          <p:cNvSpPr txBox="1"/>
          <p:nvPr/>
        </p:nvSpPr>
        <p:spPr>
          <a:xfrm>
            <a:off x="1029800" y="3597700"/>
            <a:ext cx="3558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77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NEx</a:t>
            </a:r>
            <a:r>
              <a:rPr lang="en-US" sz="77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</a:t>
            </a:r>
            <a:endParaRPr sz="73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1" name="Google Shape;91;g15a7dcb8191_0_0"/>
          <p:cNvSpPr txBox="1"/>
          <p:nvPr/>
        </p:nvSpPr>
        <p:spPr>
          <a:xfrm>
            <a:off x="1025733" y="4583367"/>
            <a:ext cx="55788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b="1"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b="1" sz="24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sz="19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sz="13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92" name="Google Shape;92;g15a7dcb8191_0_0"/>
          <p:cNvPicPr preferRelativeResize="0"/>
          <p:nvPr/>
        </p:nvPicPr>
        <p:blipFill rotWithShape="1">
          <a:blip r:embed="rId4">
            <a:alphaModFix/>
          </a:blip>
          <a:srcRect b="25558" l="23231" r="29806" t="18208"/>
          <a:stretch/>
        </p:blipFill>
        <p:spPr>
          <a:xfrm>
            <a:off x="10024433" y="266667"/>
            <a:ext cx="1863500" cy="15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5a7dcb8191_0_0"/>
          <p:cNvSpPr txBox="1"/>
          <p:nvPr/>
        </p:nvSpPr>
        <p:spPr>
          <a:xfrm>
            <a:off x="1173400" y="6126067"/>
            <a:ext cx="2308500" cy="3543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b="1"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g15a7dcb8191_0_0"/>
          <p:cNvSpPr/>
          <p:nvPr/>
        </p:nvSpPr>
        <p:spPr>
          <a:xfrm rot="5400000">
            <a:off x="9619200" y="4262825"/>
            <a:ext cx="2308500" cy="2308500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3720000" dist="47625">
              <a:srgbClr val="F39C1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15a7dcb819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649" y="5648948"/>
            <a:ext cx="1295600" cy="47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5a7dcb819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6882" y="4714102"/>
            <a:ext cx="1573132" cy="74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5a7dcb8191_0_0"/>
          <p:cNvSpPr txBox="1"/>
          <p:nvPr/>
        </p:nvSpPr>
        <p:spPr>
          <a:xfrm>
            <a:off x="10151341" y="3660133"/>
            <a:ext cx="1244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g15a7dcb8191_0_0"/>
          <p:cNvSpPr txBox="1"/>
          <p:nvPr/>
        </p:nvSpPr>
        <p:spPr>
          <a:xfrm>
            <a:off x="1173400" y="731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2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7dcb8191_0_724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5a7dcb8191_0_724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290" name="Google Shape;290;g15a7dcb8191_0_724"/>
          <p:cNvSpPr txBox="1"/>
          <p:nvPr/>
        </p:nvSpPr>
        <p:spPr>
          <a:xfrm>
            <a:off x="2408200" y="2927375"/>
            <a:ext cx="8681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operador / é também utilizado para calcular divisões inteiras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Ex.: 1/2 = 0</a:t>
            </a:r>
            <a:endParaRPr sz="2000">
              <a:solidFill>
                <a:srgbClr val="7F7F7F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operador % calcula o resto de uma divisão inteira 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Ex.: 1%2 = 1</a:t>
            </a:r>
            <a:endParaRPr sz="2000">
              <a:solidFill>
                <a:srgbClr val="7F7F7F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1" name="Google Shape;291;g15a7dcb8191_0_724"/>
          <p:cNvSpPr txBox="1"/>
          <p:nvPr/>
        </p:nvSpPr>
        <p:spPr>
          <a:xfrm>
            <a:off x="2408200" y="1477475"/>
            <a:ext cx="8681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Operadores aritméticos (+-*/%)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92" name="Google Shape;292;g15a7dcb8191_0_724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g15a7dcb8191_0_724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g15a7dcb8191_0_724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g15a7dcb8191_0_724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96" name="Google Shape;296;g15a7dcb8191_0_72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9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97" name="Google Shape;297;g15a7dcb8191_0_72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98" name="Google Shape;298;g15a7dcb8191_0_72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g15a7dcb8191_0_72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00" name="Google Shape;300;g15a7dcb8191_0_72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g15a7dcb8191_0_72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g15a7dcb8191_0_72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g15a7dcb8191_0_72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g15a7dcb8191_0_72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05" name="Google Shape;305;g15a7dcb8191_0_724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g15a7dcb8191_0_724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a7dcb8191_0_749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5a7dcb8191_0_749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313" name="Google Shape;313;g15a7dcb8191_0_749"/>
          <p:cNvSpPr txBox="1"/>
          <p:nvPr/>
        </p:nvSpPr>
        <p:spPr>
          <a:xfrm>
            <a:off x="2408200" y="1477475"/>
            <a:ext cx="8681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Operador de concatenação de strings “+”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14" name="Google Shape;314;g15a7dcb8191_0_749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g15a7dcb8191_0_749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g15a7dcb8191_0_749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7" name="Google Shape;317;g15a7dcb8191_0_749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18" name="Google Shape;318;g15a7dcb8191_0_74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0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19" name="Google Shape;319;g15a7dcb8191_0_74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20" name="Google Shape;320;g15a7dcb8191_0_74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g15a7dcb8191_0_74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2" name="Google Shape;322;g15a7dcb8191_0_74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g15a7dcb8191_0_74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g15a7dcb8191_0_74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g15a7dcb8191_0_74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g15a7dcb8191_0_74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27" name="Google Shape;327;g15a7dcb8191_0_749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la preta com letras brancas&#10;&#10;Descrição gerada automaticamente" id="328" name="Google Shape;328;g15a7dcb8191_0_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550" y="3141075"/>
            <a:ext cx="7323450" cy="34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5a7dcb8191_0_749"/>
          <p:cNvSpPr/>
          <p:nvPr/>
        </p:nvSpPr>
        <p:spPr>
          <a:xfrm>
            <a:off x="8211739" y="3566684"/>
            <a:ext cx="1615200" cy="1008000"/>
          </a:xfrm>
          <a:prstGeom prst="wedgeEllipseCallout">
            <a:avLst>
              <a:gd fmla="val -25566" name="adj1"/>
              <a:gd fmla="val 90452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5a7dcb8191_0_749"/>
          <p:cNvSpPr txBox="1"/>
          <p:nvPr/>
        </p:nvSpPr>
        <p:spPr>
          <a:xfrm>
            <a:off x="8324250" y="3685825"/>
            <a:ext cx="143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concatenação também faz uma</a:t>
            </a:r>
            <a:b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conversão  implícita para String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5a7dcb8191_0_749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a7dcb8191_0_776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5a7dcb8191_0_776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338" name="Google Shape;338;g15a7dcb8191_0_776"/>
          <p:cNvSpPr txBox="1"/>
          <p:nvPr/>
        </p:nvSpPr>
        <p:spPr>
          <a:xfrm>
            <a:off x="2408200" y="3155975"/>
            <a:ext cx="8681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Operadores de comparação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&gt; e &lt;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&gt;=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&lt;=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==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!=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Operadores lógicos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&amp;&amp; (AND)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|| (OR)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! (NOT)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9" name="Google Shape;339;g15a7dcb8191_0_776"/>
          <p:cNvSpPr txBox="1"/>
          <p:nvPr/>
        </p:nvSpPr>
        <p:spPr>
          <a:xfrm>
            <a:off x="2408200" y="1477475"/>
            <a:ext cx="8681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Operadores de comparação e lógicos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40" name="Google Shape;340;g15a7dcb8191_0_776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g15a7dcb8191_0_776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15a7dcb8191_0_776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" name="Google Shape;343;g15a7dcb8191_0_776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44" name="Google Shape;344;g15a7dcb8191_0_77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1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45" name="Google Shape;345;g15a7dcb8191_0_77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46" name="Google Shape;346;g15a7dcb8191_0_77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g15a7dcb8191_0_77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48" name="Google Shape;348;g15a7dcb8191_0_77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g15a7dcb8191_0_77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g15a7dcb8191_0_77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g15a7dcb8191_0_77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g15a7dcb8191_0_77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53" name="Google Shape;353;g15a7dcb8191_0_776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g15a7dcb8191_0_776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Texto&#10;&#10;Descrição gerada automaticamente" id="355" name="Google Shape;355;g15a7dcb8191_0_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6" y="2524248"/>
            <a:ext cx="5993451" cy="393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a7dcb8191_0_952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5a7dcb8191_0_952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362" name="Google Shape;362;g15a7dcb8191_0_952"/>
          <p:cNvSpPr txBox="1"/>
          <p:nvPr/>
        </p:nvSpPr>
        <p:spPr>
          <a:xfrm>
            <a:off x="2408200" y="3155975"/>
            <a:ext cx="8681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3" name="Google Shape;363;g15a7dcb8191_0_952"/>
          <p:cNvSpPr txBox="1"/>
          <p:nvPr/>
        </p:nvSpPr>
        <p:spPr>
          <a:xfrm>
            <a:off x="2408200" y="1477475"/>
            <a:ext cx="8681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Operadores de atribuição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=, +=, -=, *=, /=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64" name="Google Shape;364;g15a7dcb8191_0_952"/>
          <p:cNvCxnSpPr/>
          <p:nvPr/>
        </p:nvCxnSpPr>
        <p:spPr>
          <a:xfrm>
            <a:off x="1396998" y="631187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g15a7dcb8191_0_952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15a7dcb8191_0_952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7" name="Google Shape;367;g15a7dcb8191_0_952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68" name="Google Shape;368;g15a7dcb8191_0_95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2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69" name="Google Shape;369;g15a7dcb8191_0_95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70" name="Google Shape;370;g15a7dcb8191_0_95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g15a7dcb8191_0_95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72" name="Google Shape;372;g15a7dcb8191_0_95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g15a7dcb8191_0_95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g15a7dcb8191_0_95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g15a7dcb8191_0_95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g15a7dcb8191_0_95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77" name="Google Shape;377;g15a7dcb8191_0_952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g15a7dcb8191_0_952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Texto&#10;&#10;Descrição gerada automaticamente" id="379" name="Google Shape;379;g15a7dcb8191_0_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225" y="3088575"/>
            <a:ext cx="6194151" cy="36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a7dcb8191_0_977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5a7dcb8191_0_977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386" name="Google Shape;386;g15a7dcb8191_0_977"/>
          <p:cNvSpPr txBox="1"/>
          <p:nvPr/>
        </p:nvSpPr>
        <p:spPr>
          <a:xfrm>
            <a:off x="6453525" y="3155975"/>
            <a:ext cx="46362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Cast</a:t>
            </a:r>
            <a:endParaRPr b="1"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Conversão dinâmica de tipos.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Necessário quando se atribui um tipo mais preciso a um menos preciso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(&lt;tipo&gt;) &lt;expressão&gt;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Converte a expressão para o tipo indicado entre parênteses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7" name="Google Shape;387;g15a7dcb8191_0_977"/>
          <p:cNvSpPr txBox="1"/>
          <p:nvPr/>
        </p:nvSpPr>
        <p:spPr>
          <a:xfrm>
            <a:off x="2408200" y="1477475"/>
            <a:ext cx="8681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Unários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88" name="Google Shape;388;g15a7dcb8191_0_977"/>
          <p:cNvCxnSpPr/>
          <p:nvPr/>
        </p:nvCxnSpPr>
        <p:spPr>
          <a:xfrm>
            <a:off x="1396998" y="631187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g15a7dcb8191_0_977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g15a7dcb8191_0_977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1" name="Google Shape;391;g15a7dcb8191_0_977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92" name="Google Shape;392;g15a7dcb8191_0_97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3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93" name="Google Shape;393;g15a7dcb8191_0_97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94" name="Google Shape;394;g15a7dcb8191_0_97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g15a7dcb8191_0_97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96" name="Google Shape;396;g15a7dcb8191_0_97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g15a7dcb8191_0_97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g15a7dcb8191_0_97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g15a7dcb8191_0_97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g15a7dcb8191_0_97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01" name="Google Shape;401;g15a7dcb8191_0_977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g15a7dcb8191_0_977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03" name="Google Shape;403;g15a7dcb8191_0_9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800" y="2683550"/>
            <a:ext cx="5221300" cy="37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a7dcb8191_0_1004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5a7dcb8191_0_1004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410" name="Google Shape;410;g15a7dcb8191_0_1004"/>
          <p:cNvSpPr txBox="1"/>
          <p:nvPr/>
        </p:nvSpPr>
        <p:spPr>
          <a:xfrm>
            <a:off x="2408200" y="2927375"/>
            <a:ext cx="8681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++total</a:t>
            </a: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primeiro incrementa o valor de </a:t>
            </a: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total</a:t>
            </a: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;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total++</a:t>
            </a: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incrementa o valor de </a:t>
            </a: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total</a:t>
            </a: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depois;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1" name="Google Shape;411;g15a7dcb8191_0_1004"/>
          <p:cNvSpPr txBox="1"/>
          <p:nvPr/>
        </p:nvSpPr>
        <p:spPr>
          <a:xfrm>
            <a:off x="2408200" y="1477475"/>
            <a:ext cx="8681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Unários ++ e --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12" name="Google Shape;412;g15a7dcb8191_0_1004"/>
          <p:cNvCxnSpPr/>
          <p:nvPr/>
        </p:nvCxnSpPr>
        <p:spPr>
          <a:xfrm>
            <a:off x="1396998" y="631187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g15a7dcb8191_0_1004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g15a7dcb8191_0_1004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5" name="Google Shape;415;g15a7dcb8191_0_1004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416" name="Google Shape;416;g15a7dcb8191_0_100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4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17" name="Google Shape;417;g15a7dcb8191_0_100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18" name="Google Shape;418;g15a7dcb8191_0_100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g15a7dcb8191_0_100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20" name="Google Shape;420;g15a7dcb8191_0_100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g15a7dcb8191_0_100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g15a7dcb8191_0_100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g15a7dcb8191_0_100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g15a7dcb8191_0_100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25" name="Google Shape;425;g15a7dcb8191_0_1004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g15a7dcb8191_0_1004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27" name="Google Shape;427;g15a7dcb8191_0_1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925" y="2846800"/>
            <a:ext cx="7519150" cy="4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a7dcb8191_0_1029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5a7dcb8191_0_1029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434" name="Google Shape;434;g15a7dcb8191_0_1029"/>
          <p:cNvSpPr txBox="1"/>
          <p:nvPr/>
        </p:nvSpPr>
        <p:spPr>
          <a:xfrm>
            <a:off x="2408200" y="2927375"/>
            <a:ext cx="8681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Tipos de menor precisão são automaticamente convertidos para tipos de maior precisão (promoção aritmética)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5" name="Google Shape;435;g15a7dcb8191_0_1029"/>
          <p:cNvSpPr txBox="1"/>
          <p:nvPr/>
        </p:nvSpPr>
        <p:spPr>
          <a:xfrm>
            <a:off x="2408200" y="1477475"/>
            <a:ext cx="8681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Promoções em expressões aritméticas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36" name="Google Shape;436;g15a7dcb8191_0_1029"/>
          <p:cNvCxnSpPr/>
          <p:nvPr/>
        </p:nvCxnSpPr>
        <p:spPr>
          <a:xfrm>
            <a:off x="1396998" y="631187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g15a7dcb8191_0_1029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g15a7dcb8191_0_1029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9" name="Google Shape;439;g15a7dcb8191_0_1029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440" name="Google Shape;440;g15a7dcb8191_0_102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5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41" name="Google Shape;441;g15a7dcb8191_0_102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42" name="Google Shape;442;g15a7dcb8191_0_102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g15a7dcb8191_0_102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44" name="Google Shape;444;g15a7dcb8191_0_102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g15a7dcb8191_0_102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g15a7dcb8191_0_102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g15a7dcb8191_0_102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g15a7dcb8191_0_102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9" name="Google Shape;449;g15a7dcb8191_0_1029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g15a7dcb8191_0_1029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51" name="Google Shape;451;g15a7dcb8191_0_10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900" y="3487450"/>
            <a:ext cx="6657999" cy="382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a7dcb8191_0_1055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g15a7dcb8191_0_1055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458" name="Google Shape;458;g15a7dcb8191_0_105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6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59" name="Google Shape;459;g15a7dcb8191_0_105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60" name="Google Shape;460;g15a7dcb8191_0_105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" name="Google Shape;461;g15a7dcb8191_0_105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2" name="Google Shape;462;g15a7dcb8191_0_105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3" name="Google Shape;463;g15a7dcb8191_0_105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4" name="Google Shape;464;g15a7dcb8191_0_105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5" name="Google Shape;465;g15a7dcb8191_0_105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466" name="Google Shape;466;g15a7dcb8191_0_105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67" name="Google Shape;467;g15a7dcb8191_0_1055"/>
          <p:cNvSpPr txBox="1"/>
          <p:nvPr/>
        </p:nvSpPr>
        <p:spPr>
          <a:xfrm>
            <a:off x="2544900" y="4282675"/>
            <a:ext cx="71022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Escopo de blocos, Comandos condicionais, Loops, Seleção multipla</a:t>
            </a:r>
            <a:endParaRPr sz="17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68" name="Google Shape;468;g15a7dcb8191_0_1055"/>
          <p:cNvSpPr txBox="1"/>
          <p:nvPr/>
        </p:nvSpPr>
        <p:spPr>
          <a:xfrm>
            <a:off x="2983650" y="3629875"/>
            <a:ext cx="6224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CONTROLE DE FLUXO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69" name="Google Shape;469;g15a7dcb8191_0_1055"/>
          <p:cNvGrpSpPr/>
          <p:nvPr/>
        </p:nvGrpSpPr>
        <p:grpSpPr>
          <a:xfrm>
            <a:off x="5499323" y="2075699"/>
            <a:ext cx="1189042" cy="1189169"/>
            <a:chOff x="-65145700" y="3727425"/>
            <a:chExt cx="317425" cy="317425"/>
          </a:xfrm>
        </p:grpSpPr>
        <p:sp>
          <p:nvSpPr>
            <p:cNvPr id="470" name="Google Shape;470;g15a7dcb8191_0_1055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g15a7dcb8191_0_1055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a7dcb8191_0_1124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g15a7dcb8191_0_1124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478" name="Google Shape;478;g15a7dcb8191_0_1124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79" name="Google Shape;479;g15a7dcb8191_0_1124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g15a7dcb8191_0_1124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481" name="Google Shape;481;g15a7dcb8191_0_1124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Um bloco em Java é um conjunto de comandos delimitados por { }.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Cada bloco define o escopo para suas variáveis.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2" name="Google Shape;482;g15a7dcb8191_0_1124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Escopo de blocos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83" name="Google Shape;483;g15a7dcb8191_0_1124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g15a7dcb8191_0_1124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" name="Google Shape;485;g15a7dcb8191_0_1124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486" name="Google Shape;486;g15a7dcb8191_0_112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7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87" name="Google Shape;487;g15a7dcb8191_0_112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88" name="Google Shape;488;g15a7dcb8191_0_112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g15a7dcb8191_0_112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90" name="Google Shape;490;g15a7dcb8191_0_112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g15a7dcb8191_0_112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g15a7dcb8191_0_112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g15a7dcb8191_0_112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g15a7dcb8191_0_112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95" name="Google Shape;495;g15a7dcb8191_0_1124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xto&#10;&#10;Descrição gerada automaticamente com confiança média" id="496" name="Google Shape;496;g15a7dcb8191_0_1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200" y="4196800"/>
            <a:ext cx="3311785" cy="2327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omputador com relógio&#10;&#10;Descrição gerada automaticamente" id="497" name="Google Shape;497;g15a7dcb8191_0_1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9092" y="4196800"/>
            <a:ext cx="2769123" cy="2347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omputador com letras brancas em fundo preto&#10;&#10;Descrição gerada automaticamente" id="498" name="Google Shape;498;g15a7dcb8191_0_1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9278" y="4196801"/>
            <a:ext cx="2769123" cy="2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5a7dcb8191_0_1200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g15a7dcb8191_0_1200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505" name="Google Shape;505;g15a7dcb8191_0_120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06" name="Google Shape;506;g15a7dcb8191_0_120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7" name="Google Shape;507;g15a7dcb8191_0_1200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508" name="Google Shape;508;g15a7dcb8191_0_1200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9" name="Google Shape;509;g15a7dcb8191_0_1200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Comando condicional (if-else)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10" name="Google Shape;510;g15a7dcb8191_0_1200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g15a7dcb8191_0_1200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2" name="Google Shape;512;g15a7dcb8191_0_120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513" name="Google Shape;513;g15a7dcb8191_0_120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8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14" name="Google Shape;514;g15a7dcb8191_0_120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15" name="Google Shape;515;g15a7dcb8191_0_120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g15a7dcb8191_0_120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17" name="Google Shape;517;g15a7dcb8191_0_120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g15a7dcb8191_0_120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g15a7dcb8191_0_120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g15a7dcb8191_0_120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g15a7dcb8191_0_120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22" name="Google Shape;522;g15a7dcb8191_0_1200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nterface gráfica do usuário, Texto, Aplicativo&#10;&#10;Descrição gerada automaticamente" id="523" name="Google Shape;523;g15a7dcb8191_0_1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652450"/>
            <a:ext cx="3840077" cy="3920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524" name="Google Shape;524;g15a7dcb8191_0_1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211" y="2652450"/>
            <a:ext cx="4565164" cy="324130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15a7dcb8191_0_1200"/>
          <p:cNvSpPr txBox="1"/>
          <p:nvPr/>
        </p:nvSpPr>
        <p:spPr>
          <a:xfrm>
            <a:off x="4547742" y="3229010"/>
            <a:ext cx="2649300" cy="101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Condicao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 ser obrigatoriamente uma expressão booleana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7dcb8191_0_92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15a7dcb8191_0_92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105" name="Google Shape;105;g15a7dcb8191_0_9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"/>
                    </a:ext>
                  </a:extLst>
                </a:rPr>
                <a:t>Direitos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6" name="Google Shape;106;g15a7dcb8191_0_9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7" name="Google Shape;107;g15a7dcb8191_0_9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15a7dcb8191_0_9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15a7dcb8191_0_9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15a7dcb8191_0_9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g15a7dcb8191_0_9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15a7dcb8191_0_9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15a7dcb8191_0_9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" name="Google Shape;114;g15a7dcb8191_0_92"/>
          <p:cNvSpPr txBox="1"/>
          <p:nvPr/>
        </p:nvSpPr>
        <p:spPr>
          <a:xfrm>
            <a:off x="3833200" y="4553733"/>
            <a:ext cx="4525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5" name="Google Shape;115;g15a7dcb8191_0_92"/>
          <p:cNvSpPr txBox="1"/>
          <p:nvPr/>
        </p:nvSpPr>
        <p:spPr>
          <a:xfrm flipH="1">
            <a:off x="2265000" y="3900933"/>
            <a:ext cx="7662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ESTRUTURAS FUNDAMENTAIS DE JAVA</a:t>
            </a:r>
            <a:endParaRPr b="1" sz="4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6" name="Google Shape;116;g15a7dcb8191_0_92"/>
          <p:cNvGrpSpPr/>
          <p:nvPr/>
        </p:nvGrpSpPr>
        <p:grpSpPr>
          <a:xfrm>
            <a:off x="5612242" y="1260183"/>
            <a:ext cx="1624825" cy="1616942"/>
            <a:chOff x="-63679950" y="3360375"/>
            <a:chExt cx="318225" cy="316650"/>
          </a:xfrm>
        </p:grpSpPr>
        <p:sp>
          <p:nvSpPr>
            <p:cNvPr id="117" name="Google Shape;117;g15a7dcb8191_0_92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5a7dcb8191_0_92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5a7dcb8191_0_92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5a7dcb8191_0_92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a7dcb8191_0_1230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g15a7dcb8191_0_1230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532" name="Google Shape;532;g15a7dcb8191_0_123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33" name="Google Shape;533;g15a7dcb8191_0_123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4" name="Google Shape;534;g15a7dcb8191_0_1230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535" name="Google Shape;535;g15a7dcb8191_0_1230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g15a7dcb8191_0_1230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Loop (while)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37" name="Google Shape;537;g15a7dcb8191_0_1230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15a7dcb8191_0_1230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9" name="Google Shape;539;g15a7dcb8191_0_123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540" name="Google Shape;540;g15a7dcb8191_0_123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9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41" name="Google Shape;541;g15a7dcb8191_0_123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42" name="Google Shape;542;g15a7dcb8191_0_123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g15a7dcb8191_0_123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44" name="Google Shape;544;g15a7dcb8191_0_123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g15a7dcb8191_0_123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g15a7dcb8191_0_123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g15a7dcb8191_0_123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g15a7dcb8191_0_123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49" name="Google Shape;549;g15a7dcb8191_0_1230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xto&#10;&#10;Descrição gerada automaticamente" id="550" name="Google Shape;550;g15a7dcb8191_0_1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382" y="2521576"/>
            <a:ext cx="3658044" cy="409787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15a7dcb8191_0_1230"/>
          <p:cNvSpPr/>
          <p:nvPr/>
        </p:nvSpPr>
        <p:spPr>
          <a:xfrm>
            <a:off x="9208441" y="5330884"/>
            <a:ext cx="2355300" cy="628500"/>
          </a:xfrm>
          <a:prstGeom prst="wedgeRoundRectCallout">
            <a:avLst>
              <a:gd fmla="val -128348" name="adj1"/>
              <a:gd fmla="val 34992" name="adj2"/>
              <a:gd fmla="val 16667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infinito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5a7dcb8191_0_1230"/>
          <p:cNvSpPr/>
          <p:nvPr/>
        </p:nvSpPr>
        <p:spPr>
          <a:xfrm>
            <a:off x="2172574" y="3103322"/>
            <a:ext cx="2203500" cy="653700"/>
          </a:xfrm>
          <a:prstGeom prst="wedgeRoundRectCallout">
            <a:avLst>
              <a:gd fmla="val 98884" name="adj1"/>
              <a:gd fmla="val -44355" name="adj2"/>
              <a:gd fmla="val 16667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é feito no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a7dcb8191_0_1260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g15a7dcb8191_0_1260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559" name="Google Shape;559;g15a7dcb8191_0_126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60" name="Google Shape;560;g15a7dcb8191_0_126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1" name="Google Shape;561;g15a7dcb8191_0_1260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562" name="Google Shape;562;g15a7dcb8191_0_1260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3" name="Google Shape;563;g15a7dcb8191_0_1260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Loop (do-while)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64" name="Google Shape;564;g15a7dcb8191_0_1260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g15a7dcb8191_0_1260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" name="Google Shape;566;g15a7dcb8191_0_126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567" name="Google Shape;567;g15a7dcb8191_0_126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0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68" name="Google Shape;568;g15a7dcb8191_0_126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69" name="Google Shape;569;g15a7dcb8191_0_126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g15a7dcb8191_0_126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71" name="Google Shape;571;g15a7dcb8191_0_126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g15a7dcb8191_0_126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g15a7dcb8191_0_126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g15a7dcb8191_0_126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g15a7dcb8191_0_126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76" name="Google Shape;576;g15a7dcb8191_0_1260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la de computador com texto preto sobre fundo branco&#10;&#10;Descrição gerada automaticamente" id="577" name="Google Shape;577;g15a7dcb8191_0_1260"/>
          <p:cNvPicPr preferRelativeResize="0"/>
          <p:nvPr/>
        </p:nvPicPr>
        <p:blipFill rotWithShape="1">
          <a:blip r:embed="rId3">
            <a:alphaModFix/>
          </a:blip>
          <a:srcRect b="0" l="3573" r="5026" t="0"/>
          <a:stretch/>
        </p:blipFill>
        <p:spPr>
          <a:xfrm>
            <a:off x="4692637" y="2495399"/>
            <a:ext cx="3713774" cy="38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15a7dcb8191_0_1260"/>
          <p:cNvSpPr/>
          <p:nvPr/>
        </p:nvSpPr>
        <p:spPr>
          <a:xfrm>
            <a:off x="9077836" y="4284115"/>
            <a:ext cx="2513100" cy="1072500"/>
          </a:xfrm>
          <a:prstGeom prst="wedgeRoundRectCallout">
            <a:avLst>
              <a:gd fmla="val -88411" name="adj1"/>
              <a:gd fmla="val 18289" name="adj2"/>
              <a:gd fmla="val 16667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comandos são </a:t>
            </a:r>
            <a:b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executados pelo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menos uma vez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5a7dcb8191_0_1260"/>
          <p:cNvSpPr/>
          <p:nvPr/>
        </p:nvSpPr>
        <p:spPr>
          <a:xfrm>
            <a:off x="1474549" y="3067874"/>
            <a:ext cx="2351100" cy="693900"/>
          </a:xfrm>
          <a:prstGeom prst="wedgeRoundRectCallout">
            <a:avLst>
              <a:gd fmla="val 94454" name="adj1"/>
              <a:gd fmla="val 27651" name="adj2"/>
              <a:gd fmla="val 16667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é feito no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5a7dcb8191_0_1290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g15a7dcb8191_0_1290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586" name="Google Shape;586;g15a7dcb8191_0_129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87" name="Google Shape;587;g15a7dcb8191_0_129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8" name="Google Shape;588;g15a7dcb8191_0_1290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589" name="Google Shape;589;g15a7dcb8191_0_1290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0" name="Google Shape;590;g15a7dcb8191_0_1290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Loop (for)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91" name="Google Shape;591;g15a7dcb8191_0_1290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g15a7dcb8191_0_1290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3" name="Google Shape;593;g15a7dcb8191_0_129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594" name="Google Shape;594;g15a7dcb8191_0_129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1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95" name="Google Shape;595;g15a7dcb8191_0_129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96" name="Google Shape;596;g15a7dcb8191_0_129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g15a7dcb8191_0_129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98" name="Google Shape;598;g15a7dcb8191_0_129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g15a7dcb8191_0_129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g15a7dcb8191_0_129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g15a7dcb8191_0_129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g15a7dcb8191_0_129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03" name="Google Shape;603;g15a7dcb8191_0_1290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la de celular com texto preto sobre fundo branco&#10;&#10;Descrição gerada automaticamente" id="604" name="Google Shape;604;g15a7dcb8191_0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14" y="2646422"/>
            <a:ext cx="7839025" cy="358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a7dcb8191_0_1318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g15a7dcb8191_0_1318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611" name="Google Shape;611;g15a7dcb8191_0_1318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12" name="Google Shape;612;g15a7dcb8191_0_1318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3" name="Google Shape;613;g15a7dcb8191_0_1318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614" name="Google Shape;614;g15a7dcb8191_0_1318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5" name="Google Shape;615;g15a7dcb8191_0_1318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Seleção múltipla (switch-case)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616" name="Google Shape;616;g15a7dcb8191_0_1318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g15a7dcb8191_0_1318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8" name="Google Shape;618;g15a7dcb8191_0_1318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619" name="Google Shape;619;g15a7dcb8191_0_131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2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20" name="Google Shape;620;g15a7dcb8191_0_131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21" name="Google Shape;621;g15a7dcb8191_0_131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g15a7dcb8191_0_131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23" name="Google Shape;623;g15a7dcb8191_0_131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g15a7dcb8191_0_131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g15a7dcb8191_0_131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g15a7dcb8191_0_131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g15a7dcb8191_0_131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28" name="Google Shape;628;g15a7dcb8191_0_1318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la de computador com texto preto sobre fundo branco&#10;&#10;Descrição gerada automaticamente" id="629" name="Google Shape;629;g15a7dcb8191_0_1318"/>
          <p:cNvPicPr preferRelativeResize="0"/>
          <p:nvPr/>
        </p:nvPicPr>
        <p:blipFill rotWithShape="1">
          <a:blip r:embed="rId3">
            <a:alphaModFix/>
          </a:blip>
          <a:srcRect b="2037" l="0" r="0" t="0"/>
          <a:stretch/>
        </p:blipFill>
        <p:spPr>
          <a:xfrm>
            <a:off x="5247995" y="2643725"/>
            <a:ext cx="3612457" cy="38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15a7dcb8191_0_1318"/>
          <p:cNvSpPr/>
          <p:nvPr/>
        </p:nvSpPr>
        <p:spPr>
          <a:xfrm>
            <a:off x="9650751" y="4985909"/>
            <a:ext cx="2215500" cy="1042200"/>
          </a:xfrm>
          <a:prstGeom prst="wedgeRoundRectCallout">
            <a:avLst>
              <a:gd fmla="val -180802" name="adj1"/>
              <a:gd fmla="val -3762" name="adj2"/>
              <a:gd fmla="val 16667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Executado somente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todos os outros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cases falham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15a7dcb8191_0_1318"/>
          <p:cNvSpPr/>
          <p:nvPr/>
        </p:nvSpPr>
        <p:spPr>
          <a:xfrm>
            <a:off x="1858475" y="2761991"/>
            <a:ext cx="3003600" cy="1042200"/>
          </a:xfrm>
          <a:prstGeom prst="wedgeRoundRectCallout">
            <a:avLst>
              <a:gd fmla="val 74239" name="adj1"/>
              <a:gd fmla="val 493" name="adj2"/>
              <a:gd fmla="val 16667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tipo do dado comparado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 deve ser byte, char,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short ou 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5a7dcb8191_0_1346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g15a7dcb8191_0_1346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638" name="Google Shape;638;g15a7dcb8191_0_1346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39" name="Google Shape;639;g15a7dcb8191_0_1346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0" name="Google Shape;640;g15a7dcb8191_0_1346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641" name="Google Shape;641;g15a7dcb8191_0_1346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2" name="Google Shape;642;g15a7dcb8191_0_1346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Seleção múltipla (switch-case)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643" name="Google Shape;643;g15a7dcb8191_0_1346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g15a7dcb8191_0_1346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5" name="Google Shape;645;g15a7dcb8191_0_1346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646" name="Google Shape;646;g15a7dcb8191_0_134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3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47" name="Google Shape;647;g15a7dcb8191_0_134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48" name="Google Shape;648;g15a7dcb8191_0_134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g15a7dcb8191_0_134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50" name="Google Shape;650;g15a7dcb8191_0_134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g15a7dcb8191_0_134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g15a7dcb8191_0_134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g15a7dcb8191_0_134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g15a7dcb8191_0_134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55" name="Google Shape;655;g15a7dcb8191_0_1346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la de computador com texto preto sobre fundo branco&#10;&#10;Descrição gerada automaticamente" id="656" name="Google Shape;656;g15a7dcb8191_0_1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902" y="2446976"/>
            <a:ext cx="5295449" cy="468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5a7dcb8191_0_1374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g15a7dcb8191_0_1374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663" name="Google Shape;663;g15a7dcb8191_0_1374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64" name="Google Shape;664;g15a7dcb8191_0_1374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5" name="Google Shape;665;g15a7dcb8191_0_1374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666" name="Google Shape;666;g15a7dcb8191_0_1374"/>
          <p:cNvSpPr txBox="1"/>
          <p:nvPr/>
        </p:nvSpPr>
        <p:spPr>
          <a:xfrm>
            <a:off x="2408200" y="28592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operador condicional (ternário) é o único operador que possui três operandos. Este operador é frequentemente usado como um atalho para a instrução </a:t>
            </a: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if</a:t>
            </a: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.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7" name="Google Shape;667;g15a7dcb8191_0_1374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Operador ternário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668" name="Google Shape;668;g15a7dcb8191_0_1374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g15a7dcb8191_0_1374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0" name="Google Shape;670;g15a7dcb8191_0_1374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671" name="Google Shape;671;g15a7dcb8191_0_137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4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72" name="Google Shape;672;g15a7dcb8191_0_137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73" name="Google Shape;673;g15a7dcb8191_0_137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g15a7dcb8191_0_137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75" name="Google Shape;675;g15a7dcb8191_0_137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g15a7dcb8191_0_137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g15a7dcb8191_0_137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g15a7dcb8191_0_137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g15a7dcb8191_0_137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80" name="Google Shape;680;g15a7dcb8191_0_1374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xto&#10;&#10;Descrição gerada automaticamente" id="681" name="Google Shape;681;g15a7dcb8191_0_1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350" y="3839675"/>
            <a:ext cx="6454851" cy="2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5a7dcb8191_0_1401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g15a7dcb8191_0_1401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688" name="Google Shape;688;g15a7dcb8191_0_1401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89" name="Google Shape;689;g15a7dcb8191_0_1401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0" name="Google Shape;690;g15a7dcb8191_0_1401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691" name="Google Shape;691;g15a7dcb8191_0_1401"/>
          <p:cNvSpPr txBox="1"/>
          <p:nvPr/>
        </p:nvSpPr>
        <p:spPr>
          <a:xfrm>
            <a:off x="2408200" y="2859275"/>
            <a:ext cx="48774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Um array é uma coleção de um ou mais objetos, do mesmo tipo, armazenados em endereços adjacentes de memória. Cada objeto é chamado de elemento do array. Da mesma forma que para variáveis simples, damos um nome ao array. O tamanho do array é o seu número de elementos.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2" name="Google Shape;692;g15a7dcb8191_0_1401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Arrays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693" name="Google Shape;693;g15a7dcb8191_0_1401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g15a7dcb8191_0_1401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g15a7dcb8191_0_1401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696" name="Google Shape;696;g15a7dcb8191_0_140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5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97" name="Google Shape;697;g15a7dcb8191_0_140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98" name="Google Shape;698;g15a7dcb8191_0_140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g15a7dcb8191_0_140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00" name="Google Shape;700;g15a7dcb8191_0_140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g15a7dcb8191_0_140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g15a7dcb8191_0_140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g15a7dcb8191_0_140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g15a7dcb8191_0_140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05" name="Google Shape;705;g15a7dcb8191_0_1401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6" name="Google Shape;706;g15a7dcb8191_0_1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379" y="2160974"/>
            <a:ext cx="3609976" cy="38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5a7dcb8191_0_1428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g15a7dcb8191_0_1428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713" name="Google Shape;713;g15a7dcb8191_0_1428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714" name="Google Shape;714;g15a7dcb8191_0_1428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5" name="Google Shape;715;g15a7dcb8191_0_1428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716" name="Google Shape;716;g15a7dcb8191_0_1428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7" name="Google Shape;717;g15a7dcb8191_0_1428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Declarar e criar arrays 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718" name="Google Shape;718;g15a7dcb8191_0_1428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g15a7dcb8191_0_1428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0" name="Google Shape;720;g15a7dcb8191_0_1428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721" name="Google Shape;721;g15a7dcb8191_0_142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6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22" name="Google Shape;722;g15a7dcb8191_0_142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23" name="Google Shape;723;g15a7dcb8191_0_142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g15a7dcb8191_0_142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25" name="Google Shape;725;g15a7dcb8191_0_142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g15a7dcb8191_0_142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g15a7dcb8191_0_142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g15a7dcb8191_0_142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g15a7dcb8191_0_142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30" name="Google Shape;730;g15a7dcb8191_0_1428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xto&#10;&#10;Descrição gerada automaticamente" id="731" name="Google Shape;731;g15a7dcb8191_0_1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132" y="2623826"/>
            <a:ext cx="7310189" cy="360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5a7dcb8191_0_1454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7" name="Google Shape;737;g15a7dcb8191_0_1454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738" name="Google Shape;738;g15a7dcb8191_0_1454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739" name="Google Shape;739;g15a7dcb8191_0_1454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0" name="Google Shape;740;g15a7dcb8191_0_1454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741" name="Google Shape;741;g15a7dcb8191_0_1454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2" name="Google Shape;742;g15a7dcb8191_0_1454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Acessar elementos de um array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743" name="Google Shape;743;g15a7dcb8191_0_1454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g15a7dcb8191_0_1454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5" name="Google Shape;745;g15a7dcb8191_0_1454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746" name="Google Shape;746;g15a7dcb8191_0_145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7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47" name="Google Shape;747;g15a7dcb8191_0_145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48" name="Google Shape;748;g15a7dcb8191_0_145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g15a7dcb8191_0_145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50" name="Google Shape;750;g15a7dcb8191_0_145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g15a7dcb8191_0_145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g15a7dcb8191_0_145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g15a7dcb8191_0_145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g15a7dcb8191_0_145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55" name="Google Shape;755;g15a7dcb8191_0_1454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xto&#10;&#10;Descrição gerada automaticamente" id="756" name="Google Shape;756;g15a7dcb8191_0_1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764" y="2677443"/>
            <a:ext cx="8449407" cy="379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a7dcb8191_0_1480"/>
          <p:cNvSpPr/>
          <p:nvPr/>
        </p:nvSpPr>
        <p:spPr>
          <a:xfrm>
            <a:off x="2007003" y="315433"/>
            <a:ext cx="570300" cy="5703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g15a7dcb8191_0_1480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763" name="Google Shape;763;g15a7dcb8191_0_148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764" name="Google Shape;764;g15a7dcb8191_0_148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5" name="Google Shape;765;g15a7dcb8191_0_1480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766" name="Google Shape;766;g15a7dcb8191_0_1480"/>
          <p:cNvSpPr txBox="1"/>
          <p:nvPr/>
        </p:nvSpPr>
        <p:spPr>
          <a:xfrm>
            <a:off x="2408200" y="3087875"/>
            <a:ext cx="910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7" name="Google Shape;767;g15a7dcb8191_0_1480"/>
          <p:cNvSpPr txBox="1"/>
          <p:nvPr/>
        </p:nvSpPr>
        <p:spPr>
          <a:xfrm>
            <a:off x="2408200" y="1477475"/>
            <a:ext cx="91002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Contar elementos em um array </a:t>
            </a:r>
            <a:endParaRPr sz="48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768" name="Google Shape;768;g15a7dcb8191_0_1480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g15a7dcb8191_0_1480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g15a7dcb8191_0_148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771" name="Google Shape;771;g15a7dcb8191_0_148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8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72" name="Google Shape;772;g15a7dcb8191_0_148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73" name="Google Shape;773;g15a7dcb8191_0_148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g15a7dcb8191_0_148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75" name="Google Shape;775;g15a7dcb8191_0_148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g15a7dcb8191_0_148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g15a7dcb8191_0_148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g15a7dcb8191_0_148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g15a7dcb8191_0_148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80" name="Google Shape;780;g15a7dcb8191_0_1480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exto&#10;&#10;Descrição gerada automaticamente" id="781" name="Google Shape;781;g15a7dcb8191_0_1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702" y="2804681"/>
            <a:ext cx="9255044" cy="371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a7dcb8191_0_237"/>
          <p:cNvSpPr/>
          <p:nvPr/>
        </p:nvSpPr>
        <p:spPr>
          <a:xfrm>
            <a:off x="64820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5a7dcb8191_0_237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127" name="Google Shape;127;g15a7dcb8191_0_237"/>
          <p:cNvSpPr txBox="1"/>
          <p:nvPr/>
        </p:nvSpPr>
        <p:spPr>
          <a:xfrm>
            <a:off x="2408200" y="1477467"/>
            <a:ext cx="45381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Comentários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28" name="Google Shape;128;g15a7dcb8191_0_237"/>
          <p:cNvGrpSpPr/>
          <p:nvPr/>
        </p:nvGrpSpPr>
        <p:grpSpPr>
          <a:xfrm>
            <a:off x="592719" y="412992"/>
            <a:ext cx="5860653" cy="436389"/>
            <a:chOff x="444550" y="233550"/>
            <a:chExt cx="4395600" cy="327300"/>
          </a:xfrm>
        </p:grpSpPr>
        <p:sp>
          <p:nvSpPr>
            <p:cNvPr id="129" name="Google Shape;129;g15a7dcb8191_0_237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1 </a:t>
              </a:r>
              <a:r>
                <a:rPr b="1" lang="en-US" sz="11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             FASE 2</a:t>
              </a:r>
              <a:r>
                <a:rPr b="1" lang="en-US" sz="1100">
                  <a:solidFill>
                    <a:srgbClr val="FF9D5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en-US" sz="11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   FASE 3                       FASE 4                     FASE 5</a:t>
              </a:r>
              <a:endParaRPr b="1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30" name="Google Shape;130;g15a7dcb8191_0_237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1" name="Google Shape;131;g15a7dcb8191_0_237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15a7dcb8191_0_237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" name="Google Shape;133;g15a7dcb8191_0_237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34" name="Google Shape;134;g15a7dcb8191_0_23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5" name="Google Shape;135;g15a7dcb8191_0_23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6" name="Google Shape;136;g15a7dcb8191_0_23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g15a7dcb8191_0_23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38" name="Google Shape;138;g15a7dcb8191_0_23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g15a7dcb8191_0_23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g15a7dcb8191_0_23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g15a7dcb8191_0_23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15a7dcb8191_0_23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43" name="Google Shape;143;g15a7dcb8191_0_237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g15a7dcb8191_0_237"/>
          <p:cNvGrpSpPr/>
          <p:nvPr/>
        </p:nvGrpSpPr>
        <p:grpSpPr>
          <a:xfrm>
            <a:off x="2131584" y="2851172"/>
            <a:ext cx="9910031" cy="2403723"/>
            <a:chOff x="297581" y="1935861"/>
            <a:chExt cx="10865071" cy="2745856"/>
          </a:xfrm>
        </p:grpSpPr>
        <p:sp>
          <p:nvSpPr>
            <p:cNvPr id="145" name="Google Shape;145;g15a7dcb8191_0_237"/>
            <p:cNvSpPr txBox="1"/>
            <p:nvPr/>
          </p:nvSpPr>
          <p:spPr>
            <a:xfrm>
              <a:off x="297670" y="1935861"/>
              <a:ext cx="4829400" cy="46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Comentário em bloco (/*  ... */)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5a7dcb8191_0_237"/>
            <p:cNvSpPr txBox="1"/>
            <p:nvPr/>
          </p:nvSpPr>
          <p:spPr>
            <a:xfrm>
              <a:off x="5196510" y="1935862"/>
              <a:ext cx="5965500" cy="465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Comentário em linha simples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g15a7dcb8191_0_237"/>
            <p:cNvGrpSpPr/>
            <p:nvPr/>
          </p:nvGrpSpPr>
          <p:grpSpPr>
            <a:xfrm>
              <a:off x="297581" y="2502645"/>
              <a:ext cx="10865071" cy="2179072"/>
              <a:chOff x="-2298407" y="1196752"/>
              <a:chExt cx="20569995" cy="4000500"/>
            </a:xfrm>
          </p:grpSpPr>
          <p:pic>
            <p:nvPicPr>
              <p:cNvPr descr="Interface gráfica do usuário, Texto&#10;&#10;Descrição gerada automaticamente com confiança média" id="148" name="Google Shape;148;g15a7dcb8191_0_2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976871" y="1197040"/>
                <a:ext cx="11294717" cy="40002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nterface gráfica do usuário, Texto, Aplicativo&#10;&#10;Descrição gerada automaticamente" id="149" name="Google Shape;149;g15a7dcb8191_0_2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2298407" y="1196752"/>
                <a:ext cx="9144000" cy="4000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5b0e7f6ca9_1_0"/>
          <p:cNvSpPr/>
          <p:nvPr/>
        </p:nvSpPr>
        <p:spPr>
          <a:xfrm>
            <a:off x="-1333" y="-6600"/>
            <a:ext cx="12266100" cy="68580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15b0e7f6ca9_1_0"/>
          <p:cNvSpPr txBox="1"/>
          <p:nvPr/>
        </p:nvSpPr>
        <p:spPr>
          <a:xfrm>
            <a:off x="1397783" y="2242800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Exercícios</a:t>
            </a:r>
            <a:endParaRPr b="1" sz="8000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788" name="Google Shape;788;g15b0e7f6ca9_1_0"/>
          <p:cNvSpPr txBox="1"/>
          <p:nvPr/>
        </p:nvSpPr>
        <p:spPr>
          <a:xfrm>
            <a:off x="1397783" y="3485833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5b0e7f6ca9_1_135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15b0e7f6ca9_1_135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C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rie uma classe chamada PrimeiroPrograma e criar o método main nesta classe.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N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 método main escreva o código que imprime uma mensagem na tela.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95" name="Google Shape;795;g15b0e7f6ca9_1_135"/>
          <p:cNvSpPr txBox="1"/>
          <p:nvPr/>
        </p:nvSpPr>
        <p:spPr>
          <a:xfrm>
            <a:off x="744500" y="2779633"/>
            <a:ext cx="3417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1</a:t>
            </a:r>
            <a:endParaRPr sz="53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5b0e7f6ca9_1_191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15b0e7f6ca9_1_191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C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rie uma classe chamada 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Comparacao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e criar o método main nesta classe.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N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 método main implemente um programa que possui três variáveis locais: x, y e z (com os valores que você quiser) e em seguida imprime os números em ordem crescente.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02" name="Google Shape;802;g15b0e7f6ca9_1_191"/>
          <p:cNvSpPr txBox="1"/>
          <p:nvPr/>
        </p:nvSpPr>
        <p:spPr>
          <a:xfrm>
            <a:off x="540950" y="2779625"/>
            <a:ext cx="36213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2</a:t>
            </a:r>
            <a:endParaRPr sz="53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5b0e7f6ca9_1_198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5b0e7f6ca9_1_198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C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rie uma classe chamada Fatorial e criar o método main nesta classe.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FC6121"/>
                </a:solidFill>
                <a:latin typeface="Barlow Medium"/>
                <a:ea typeface="Barlow Medium"/>
                <a:cs typeface="Barlow Medium"/>
                <a:sym typeface="Barlow Medium"/>
              </a:rPr>
              <a:t>N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 método main implemente um programa que lê um número do teclado e em seguida imprime seu fatorial. (procure implementar isso utilizando alguma estrutura de laço)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09" name="Google Shape;809;g15b0e7f6ca9_1_198"/>
          <p:cNvSpPr txBox="1"/>
          <p:nvPr/>
        </p:nvSpPr>
        <p:spPr>
          <a:xfrm>
            <a:off x="540950" y="2779625"/>
            <a:ext cx="36213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3</a:t>
            </a:r>
            <a:endParaRPr sz="53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g15a7dcb8191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900" y="-31917"/>
            <a:ext cx="12301800" cy="69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g15a7dcb8191_0_172"/>
          <p:cNvSpPr/>
          <p:nvPr/>
        </p:nvSpPr>
        <p:spPr>
          <a:xfrm>
            <a:off x="0" y="0"/>
            <a:ext cx="5229900" cy="6858000"/>
          </a:xfrm>
          <a:prstGeom prst="rect">
            <a:avLst/>
          </a:prstGeom>
          <a:solidFill>
            <a:srgbClr val="02024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15a7dcb8191_0_172"/>
          <p:cNvSpPr txBox="1"/>
          <p:nvPr/>
        </p:nvSpPr>
        <p:spPr>
          <a:xfrm>
            <a:off x="475933" y="3493000"/>
            <a:ext cx="33867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Dúvidas? </a:t>
            </a:r>
            <a:r>
              <a:rPr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Entre em contato com a gente: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grs@cesar.school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817" name="Google Shape;817;g15a7dcb8191_0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33" y="1749500"/>
            <a:ext cx="1827933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a7dcb8191_0_327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a7dcb8191_0_327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156" name="Google Shape;156;g15a7dcb8191_0_327"/>
          <p:cNvSpPr txBox="1"/>
          <p:nvPr/>
        </p:nvSpPr>
        <p:spPr>
          <a:xfrm>
            <a:off x="2408200" y="1477467"/>
            <a:ext cx="45381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Padrão Javadoc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157" name="Google Shape;157;g15a7dcb8191_0_327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15a7dcb8191_0_327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15a7dcb8191_0_327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" name="Google Shape;160;g15a7dcb8191_0_327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61" name="Google Shape;161;g15a7dcb8191_0_32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3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2" name="Google Shape;162;g15a7dcb8191_0_32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63" name="Google Shape;163;g15a7dcb8191_0_32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g15a7dcb8191_0_32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65" name="Google Shape;165;g15a7dcb8191_0_32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15a7dcb8191_0_32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15a7dcb8191_0_32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15a7dcb8191_0_32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15a7dcb8191_0_32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70" name="Google Shape;170;g15a7dcb8191_0_327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g15a7dcb8191_0_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38" y="2194997"/>
            <a:ext cx="8054924" cy="45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5a7dcb8191_0_327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a7dcb8191_0_360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5a7dcb8191_0_360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179" name="Google Shape;179;g15a7dcb8191_0_360"/>
          <p:cNvSpPr txBox="1"/>
          <p:nvPr/>
        </p:nvSpPr>
        <p:spPr>
          <a:xfrm>
            <a:off x="2408200" y="3087875"/>
            <a:ext cx="87426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Tipos Primitivos</a:t>
            </a:r>
            <a:endParaRPr b="1"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431800" lvl="0" marL="609600" rtl="0" algn="l">
              <a:spcBef>
                <a:spcPts val="1500"/>
              </a:spcBef>
              <a:spcAft>
                <a:spcPts val="0"/>
              </a:spcAft>
              <a:buClr>
                <a:srgbClr val="FF6002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São os tipos básicos/elementares da linguagem da linguagem: inteiros, caracter, ponto flutuante e booleano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Tipos referenciados</a:t>
            </a:r>
            <a:endParaRPr b="1"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431800" lvl="0" marL="609600" rtl="0" algn="l">
              <a:spcBef>
                <a:spcPts val="1500"/>
              </a:spcBef>
              <a:spcAft>
                <a:spcPts val="0"/>
              </a:spcAft>
              <a:buClr>
                <a:srgbClr val="FF6002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Todo tipo que não é primitivo</a:t>
            </a:r>
            <a:endParaRPr sz="20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0" name="Google Shape;180;g15a7dcb8191_0_360"/>
          <p:cNvSpPr txBox="1"/>
          <p:nvPr/>
        </p:nvSpPr>
        <p:spPr>
          <a:xfrm>
            <a:off x="2408200" y="1477467"/>
            <a:ext cx="45381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Tipos de Dados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181" name="Google Shape;181;g15a7dcb8191_0_360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g15a7dcb8191_0_360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g15a7dcb8191_0_360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4" name="Google Shape;184;g15a7dcb8191_0_36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85" name="Google Shape;185;g15a7dcb8191_0_36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4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86" name="Google Shape;186;g15a7dcb8191_0_36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87" name="Google Shape;187;g15a7dcb8191_0_36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15a7dcb8191_0_36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9" name="Google Shape;189;g15a7dcb8191_0_36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15a7dcb8191_0_36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15a7dcb8191_0_36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15a7dcb8191_0_36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15a7dcb8191_0_36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94" name="Google Shape;194;g15a7dcb8191_0_360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g15a7dcb8191_0_360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a7dcb8191_0_437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5a7dcb8191_0_437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202" name="Google Shape;202;g15a7dcb8191_0_437"/>
          <p:cNvSpPr txBox="1"/>
          <p:nvPr/>
        </p:nvSpPr>
        <p:spPr>
          <a:xfrm>
            <a:off x="2408200" y="1477467"/>
            <a:ext cx="45381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Tipos Primitivos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03" name="Google Shape;203;g15a7dcb8191_0_437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15a7dcb8191_0_437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g15a7dcb8191_0_437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" name="Google Shape;206;g15a7dcb8191_0_437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07" name="Google Shape;207;g15a7dcb8191_0_43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5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08" name="Google Shape;208;g15a7dcb8191_0_43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09" name="Google Shape;209;g15a7dcb8191_0_43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15a7dcb8191_0_43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11" name="Google Shape;211;g15a7dcb8191_0_43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15a7dcb8191_0_43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15a7dcb8191_0_43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15a7dcb8191_0_43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15a7dcb8191_0_43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16" name="Google Shape;216;g15a7dcb8191_0_437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7" name="Google Shape;217;g15a7dcb8191_0_437"/>
          <p:cNvGraphicFramePr/>
          <p:nvPr/>
        </p:nvGraphicFramePr>
        <p:xfrm>
          <a:off x="3276000" y="26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{D235F2CA-5479-4490-83C5-2F1B8F5C8089}</a:tableStyleId>
              </a:tblPr>
              <a:tblGrid>
                <a:gridCol w="1705850"/>
                <a:gridCol w="4899350"/>
              </a:tblGrid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ou false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caractere (2 B - Unicode)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inteiro (1 B)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inteiro (2 B)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inteiro (4 B)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inteiro (8 B)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ponto flutuante (4 B)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ponto flutuante (8 B)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g15a7dcb8191_0_437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a7dcb8191_0_699"/>
          <p:cNvSpPr/>
          <p:nvPr/>
        </p:nvSpPr>
        <p:spPr>
          <a:xfrm>
            <a:off x="630750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5a7dcb8191_0_699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225" name="Google Shape;225;g15a7dcb8191_0_699"/>
          <p:cNvSpPr txBox="1"/>
          <p:nvPr/>
        </p:nvSpPr>
        <p:spPr>
          <a:xfrm>
            <a:off x="2408200" y="2698775"/>
            <a:ext cx="91266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Dicas</a:t>
            </a:r>
            <a:endParaRPr b="1"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Java é sensível ao context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Maiúsculas são diferenciadas de minúsculas</a:t>
            </a:r>
            <a:endParaRPr sz="2000">
              <a:solidFill>
                <a:srgbClr val="7F7F7F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Use nomes com algum relação mnemônica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Não economizem no nome 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Nomes de variáveis começam com letra minúscula. 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Ex.: double número;</a:t>
            </a:r>
            <a:endParaRPr sz="2000">
              <a:solidFill>
                <a:srgbClr val="7F7F7F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Caso o nome seja uma palavra composta, não se coloca “_”. A primeira letra palavra seguinte é em maiúsculo (camelCase)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Ex.: int anoDePublicacao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" name="Google Shape;226;g15a7dcb8191_0_699"/>
          <p:cNvSpPr txBox="1"/>
          <p:nvPr/>
        </p:nvSpPr>
        <p:spPr>
          <a:xfrm>
            <a:off x="2408200" y="1477475"/>
            <a:ext cx="8481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Identificadores em Java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27" name="Google Shape;227;g15a7dcb8191_0_699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g15a7dcb8191_0_699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g15a7dcb8191_0_699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0" name="Google Shape;230;g15a7dcb8191_0_699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31" name="Google Shape;231;g15a7dcb8191_0_69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6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32" name="Google Shape;232;g15a7dcb8191_0_69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33" name="Google Shape;233;g15a7dcb8191_0_69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15a7dcb8191_0_69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35" name="Google Shape;235;g15a7dcb8191_0_69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15a7dcb8191_0_69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15a7dcb8191_0_69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15a7dcb8191_0_69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g15a7dcb8191_0_69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40" name="Google Shape;240;g15a7dcb8191_0_699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g15a7dcb8191_0_699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g15a7dcb8191_0_631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47" name="Google Shape;247;g15a7dcb8191_0_63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7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48" name="Google Shape;248;g15a7dcb8191_0_63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49" name="Google Shape;249;g15a7dcb8191_0_63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15a7dcb8191_0_63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51" name="Google Shape;251;g15a7dcb8191_0_63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15a7dcb8191_0_63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15a7dcb8191_0_63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g15a7dcb8191_0_63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15a7dcb8191_0_63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6" name="Google Shape;256;g15a7dcb8191_0_631"/>
          <p:cNvSpPr/>
          <p:nvPr/>
        </p:nvSpPr>
        <p:spPr>
          <a:xfrm>
            <a:off x="0" y="125"/>
            <a:ext cx="4031100" cy="68580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5a7dcb8191_0_631"/>
          <p:cNvSpPr txBox="1"/>
          <p:nvPr/>
        </p:nvSpPr>
        <p:spPr>
          <a:xfrm>
            <a:off x="310200" y="2330550"/>
            <a:ext cx="34107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Atribuição e inicialização de variáveis</a:t>
            </a:r>
            <a:endParaRPr b="1" sz="4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a, Retângulo&#10;&#10;Descrição gerada automaticamente" id="258" name="Google Shape;258;g15a7dcb8191_0_6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400" y="894625"/>
            <a:ext cx="4696274" cy="1707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, Retângulo&#10;&#10;Descrição gerada automaticamente" id="259" name="Google Shape;259;g15a7dcb8191_0_6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400" y="4821020"/>
            <a:ext cx="4696274" cy="1707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, Retângulo&#10;&#10;Descrição gerada automaticamente" id="260" name="Google Shape;260;g15a7dcb8191_0_6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9400" y="2754813"/>
            <a:ext cx="4696274" cy="191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a7dcb8191_0_490"/>
          <p:cNvSpPr/>
          <p:nvPr/>
        </p:nvSpPr>
        <p:spPr>
          <a:xfrm>
            <a:off x="622024" y="315433"/>
            <a:ext cx="570300" cy="5703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5a7dcb8191_0_490"/>
          <p:cNvSpPr/>
          <p:nvPr/>
        </p:nvSpPr>
        <p:spPr>
          <a:xfrm>
            <a:off x="0" y="1292700"/>
            <a:ext cx="1920900" cy="48447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C6121"/>
              </a:solidFill>
            </a:endParaRPr>
          </a:p>
        </p:txBody>
      </p:sp>
      <p:sp>
        <p:nvSpPr>
          <p:cNvPr id="267" name="Google Shape;267;g15a7dcb8191_0_490"/>
          <p:cNvSpPr txBox="1"/>
          <p:nvPr/>
        </p:nvSpPr>
        <p:spPr>
          <a:xfrm>
            <a:off x="2408200" y="2927375"/>
            <a:ext cx="8681400" cy="3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São tipos representados por apontadores (ponteiros)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999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Ex: String</a:t>
            </a:r>
            <a:endParaRPr sz="2000">
              <a:solidFill>
                <a:srgbClr val="99999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Todo tipo que não é primitivo deve ser considerado um tipo referenciado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tipo String é considerado uma cadeia de caracteres em Java com facilidades de manipulação;</a:t>
            </a:r>
            <a:endParaRPr sz="20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999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String mensagem = “Saudações”</a:t>
            </a:r>
            <a:endParaRPr sz="2000">
              <a:solidFill>
                <a:srgbClr val="99999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8" name="Google Shape;268;g15a7dcb8191_0_490"/>
          <p:cNvSpPr txBox="1"/>
          <p:nvPr/>
        </p:nvSpPr>
        <p:spPr>
          <a:xfrm>
            <a:off x="2408200" y="1477475"/>
            <a:ext cx="8481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Tipos referenciados</a:t>
            </a:r>
            <a:endParaRPr sz="48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69" name="Google Shape;269;g15a7dcb8191_0_490"/>
          <p:cNvCxnSpPr/>
          <p:nvPr/>
        </p:nvCxnSpPr>
        <p:spPr>
          <a:xfrm>
            <a:off x="1396998" y="631187"/>
            <a:ext cx="30479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g15a7dcb8191_0_490"/>
          <p:cNvCxnSpPr/>
          <p:nvPr/>
        </p:nvCxnSpPr>
        <p:spPr>
          <a:xfrm>
            <a:off x="26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g15a7dcb8191_0_490"/>
          <p:cNvCxnSpPr/>
          <p:nvPr/>
        </p:nvCxnSpPr>
        <p:spPr>
          <a:xfrm>
            <a:off x="3700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" name="Google Shape;272;g15a7dcb8191_0_490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73" name="Google Shape;273;g15a7dcb8191_0_49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8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74" name="Google Shape;274;g15a7dcb8191_0_49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75" name="Google Shape;275;g15a7dcb8191_0_49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g15a7dcb8191_0_49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77" name="Google Shape;277;g15a7dcb8191_0_49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g15a7dcb8191_0_49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g15a7dcb8191_0_49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g15a7dcb8191_0_49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g15a7dcb8191_0_49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82" name="Google Shape;282;g15a7dcb8191_0_490"/>
          <p:cNvCxnSpPr/>
          <p:nvPr/>
        </p:nvCxnSpPr>
        <p:spPr>
          <a:xfrm>
            <a:off x="4716233" y="631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g15a7dcb8191_0_490"/>
          <p:cNvSpPr txBox="1"/>
          <p:nvPr/>
        </p:nvSpPr>
        <p:spPr>
          <a:xfrm>
            <a:off x="592719" y="412992"/>
            <a:ext cx="5860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FASE 1 </a:t>
            </a:r>
            <a:r>
              <a:rPr b="1" lang="en-US" sz="11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		             FASE 2</a:t>
            </a:r>
            <a:r>
              <a:rPr b="1" lang="en-US" sz="1100">
                <a:solidFill>
                  <a:srgbClr val="FF9D5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-US" sz="1100">
                <a:solidFill>
                  <a:srgbClr val="C7C7C7"/>
                </a:solidFill>
                <a:latin typeface="Barlow"/>
                <a:ea typeface="Barlow"/>
                <a:cs typeface="Barlow"/>
                <a:sym typeface="Barlow"/>
              </a:rPr>
              <a:t>		   FASE 3                       FASE 4                     FASE 5</a:t>
            </a:r>
            <a:endParaRPr b="1" sz="11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2013-05-05T17:59:22Z</dcterms:created>
  <dc:creator>Sérgio Endrigo de Barros Bezerra Ferreira</dc:creator>
</cp:coreProperties>
</file>