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Barlow Medium"/>
      <p:regular r:id="rId39"/>
      <p:bold r:id="rId40"/>
      <p:italic r:id="rId41"/>
      <p:boldItalic r:id="rId42"/>
    </p:embeddedFont>
    <p:embeddedFont>
      <p:font typeface="Oi"/>
      <p:regular r:id="rId43"/>
    </p:embeddedFont>
    <p:embeddedFont>
      <p:font typeface="Barlow ExtraBold"/>
      <p:bold r:id="rId44"/>
      <p:boldItalic r:id="rId45"/>
    </p:embeddedFont>
    <p:embeddedFont>
      <p:font typeface="Kalam"/>
      <p:regular r:id="rId46"/>
      <p:bold r:id="rId47"/>
    </p:embeddedFont>
    <p:embeddedFont>
      <p:font typeface="Barlow SemiBold"/>
      <p:regular r:id="rId48"/>
      <p:bold r:id="rId49"/>
      <p:italic r:id="rId50"/>
      <p:boldItalic r:id="rId51"/>
    </p:embeddedFont>
    <p:embeddedFont>
      <p:font typeface="Barl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ghX46+Q7LSjIndssChTokLCtD3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C235B9-15D9-4719-81E0-78FB5B04F958}">
  <a:tblStyle styleId="{C2C235B9-15D9-4719-81E0-78FB5B04F9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.fntdata"/><Relationship Id="rId42" Type="http://schemas.openxmlformats.org/officeDocument/2006/relationships/font" Target="fonts/BarlowMedium-boldItalic.fntdata"/><Relationship Id="rId41" Type="http://schemas.openxmlformats.org/officeDocument/2006/relationships/font" Target="fonts/BarlowMedium-italic.fntdata"/><Relationship Id="rId44" Type="http://schemas.openxmlformats.org/officeDocument/2006/relationships/font" Target="fonts/BarlowExtraBold-bold.fntdata"/><Relationship Id="rId43" Type="http://schemas.openxmlformats.org/officeDocument/2006/relationships/font" Target="fonts/Oi-regular.fntdata"/><Relationship Id="rId46" Type="http://schemas.openxmlformats.org/officeDocument/2006/relationships/font" Target="fonts/Kalam-regular.fntdata"/><Relationship Id="rId45" Type="http://schemas.openxmlformats.org/officeDocument/2006/relationships/font" Target="fonts/Barlow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SemiBold-regular.fntdata"/><Relationship Id="rId47" Type="http://schemas.openxmlformats.org/officeDocument/2006/relationships/font" Target="fonts/Kalam-bold.fntdata"/><Relationship Id="rId49" Type="http://schemas.openxmlformats.org/officeDocument/2006/relationships/font" Target="fonts/Barlow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33" Type="http://schemas.openxmlformats.org/officeDocument/2006/relationships/font" Target="fonts/Raleway-italic.fntdata"/><Relationship Id="rId32" Type="http://schemas.openxmlformats.org/officeDocument/2006/relationships/font" Target="fonts/Raleway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Raleway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BarlowMedium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SemiBold-boldItalic.fntdata"/><Relationship Id="rId50" Type="http://schemas.openxmlformats.org/officeDocument/2006/relationships/font" Target="fonts/BarlowSemiBold-italic.fntdata"/><Relationship Id="rId53" Type="http://schemas.openxmlformats.org/officeDocument/2006/relationships/font" Target="fonts/Barlow-bold.fntdata"/><Relationship Id="rId52" Type="http://schemas.openxmlformats.org/officeDocument/2006/relationships/font" Target="fonts/Barlow-regular.fntdata"/><Relationship Id="rId11" Type="http://schemas.openxmlformats.org/officeDocument/2006/relationships/slide" Target="slides/slide5.xml"/><Relationship Id="rId55" Type="http://schemas.openxmlformats.org/officeDocument/2006/relationships/font" Target="fonts/Barlow-boldItalic.fntdata"/><Relationship Id="rId10" Type="http://schemas.openxmlformats.org/officeDocument/2006/relationships/slide" Target="slides/slide4.xml"/><Relationship Id="rId54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a7dcb8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5a7dcb8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be701c62e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5be701c62e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be701c62e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5be701c62e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be701c62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5be701c62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b961f8f2c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5b961f8f2c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b961f8f2c_0_16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15b961f8f2c_0_1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be701c62e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5be701c62e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be701c62e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be701c62e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5be701c62e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be701c62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be701c62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be701c62e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5be701c62e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be701c62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be701c62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961f8f2c_0_1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5b961f8f2c_0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961f8f2c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5b961f8f2c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b961f8f2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5b961f8f2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b961f8f2c_0_2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5b961f8f2c_0_2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b961f8f2c_0_2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5b961f8f2c_0_2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a7dcb819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5a7dcb819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b961f8f2c_0_2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b961f8f2c_0_2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a7dcb819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5a7dcb81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e701c62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5be701c62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e701c6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e701c6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be701c62e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5be701c62e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e701c62e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5be701c62e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be701c62e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5be701c62e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5a7dcb8191_0_0"/>
          <p:cNvPicPr preferRelativeResize="0"/>
          <p:nvPr/>
        </p:nvPicPr>
        <p:blipFill rotWithShape="1">
          <a:blip r:embed="rId3">
            <a:alphaModFix/>
          </a:blip>
          <a:srcRect b="569" l="1146" r="0" t="-570"/>
          <a:stretch/>
        </p:blipFill>
        <p:spPr>
          <a:xfrm>
            <a:off x="0" y="-68567"/>
            <a:ext cx="12192000" cy="69373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5a7dcb8191_0_0"/>
          <p:cNvSpPr txBox="1"/>
          <p:nvPr/>
        </p:nvSpPr>
        <p:spPr>
          <a:xfrm>
            <a:off x="1029800" y="3597700"/>
            <a:ext cx="3558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77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NEx</a:t>
            </a:r>
            <a:r>
              <a:rPr b="0" i="0" lang="en-US" sz="77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</a:t>
            </a:r>
            <a:endParaRPr b="0" i="0" sz="73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1" name="Google Shape;91;g15a7dcb8191_0_0"/>
          <p:cNvSpPr txBox="1"/>
          <p:nvPr/>
        </p:nvSpPr>
        <p:spPr>
          <a:xfrm>
            <a:off x="1025733" y="4583367"/>
            <a:ext cx="55788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Nova Experiência </a:t>
            </a:r>
            <a:endParaRPr b="1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 Trabalho</a:t>
            </a:r>
            <a:endParaRPr b="1" i="0" sz="2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Novas oportunidades, 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novos desafios</a:t>
            </a:r>
            <a:endParaRPr b="0" i="0" sz="13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g15a7dcb8191_0_0"/>
          <p:cNvPicPr preferRelativeResize="0"/>
          <p:nvPr/>
        </p:nvPicPr>
        <p:blipFill rotWithShape="1">
          <a:blip r:embed="rId4">
            <a:alphaModFix/>
          </a:blip>
          <a:srcRect b="25556" l="23230" r="29805" t="18208"/>
          <a:stretch/>
        </p:blipFill>
        <p:spPr>
          <a:xfrm>
            <a:off x="10024433" y="266667"/>
            <a:ext cx="1863500" cy="15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5a7dcb8191_0_0"/>
          <p:cNvSpPr txBox="1"/>
          <p:nvPr/>
        </p:nvSpPr>
        <p:spPr>
          <a:xfrm>
            <a:off x="1173400" y="6126067"/>
            <a:ext cx="2308500" cy="3543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Ao vivo | Nova edição</a:t>
            </a:r>
            <a:endParaRPr b="1" i="0" sz="16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g15a7dcb8191_0_0"/>
          <p:cNvSpPr/>
          <p:nvPr/>
        </p:nvSpPr>
        <p:spPr>
          <a:xfrm rot="5400000">
            <a:off x="9619200" y="4262825"/>
            <a:ext cx="2308500" cy="2308500"/>
          </a:xfrm>
          <a:prstGeom prst="teardrop">
            <a:avLst>
              <a:gd fmla="val 100000" name="adj"/>
            </a:avLst>
          </a:prstGeom>
          <a:solidFill>
            <a:srgbClr val="FFFFFF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3720000" dist="47625">
              <a:srgbClr val="F39C10">
                <a:alpha val="2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5a7dcb819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5649" y="5648948"/>
            <a:ext cx="1295600" cy="47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5a7dcb819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86882" y="4714102"/>
            <a:ext cx="1573132" cy="7458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5a7dcb8191_0_0"/>
          <p:cNvSpPr txBox="1"/>
          <p:nvPr/>
        </p:nvSpPr>
        <p:spPr>
          <a:xfrm>
            <a:off x="10151341" y="3660133"/>
            <a:ext cx="1244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APOIO: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g15a7dcb8191_0_0"/>
          <p:cNvSpPr txBox="1"/>
          <p:nvPr/>
        </p:nvSpPr>
        <p:spPr>
          <a:xfrm>
            <a:off x="1173400" y="731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i="1" lang="en-US" sz="3000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be701c62e_0_165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5be701c62e_0_165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DESTRUTORES - FINALIZE()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34" name="Google Shape;234;g15be701c62e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6921"/>
            <a:ext cx="7578125" cy="2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5be701c62e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125" y="3594771"/>
            <a:ext cx="6020676" cy="2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15be701c62e_0_148"/>
          <p:cNvGrpSpPr/>
          <p:nvPr/>
        </p:nvGrpSpPr>
        <p:grpSpPr>
          <a:xfrm>
            <a:off x="1890371" y="1330627"/>
            <a:ext cx="8411258" cy="4196747"/>
            <a:chOff x="6889050" y="3993488"/>
            <a:chExt cx="4551300" cy="2103000"/>
          </a:xfrm>
        </p:grpSpPr>
        <p:sp>
          <p:nvSpPr>
            <p:cNvPr id="241" name="Google Shape;241;g15be701c62e_0_148"/>
            <p:cNvSpPr/>
            <p:nvPr/>
          </p:nvSpPr>
          <p:spPr>
            <a:xfrm>
              <a:off x="6889050" y="3993488"/>
              <a:ext cx="4551300" cy="2103000"/>
            </a:xfrm>
            <a:prstGeom prst="roundRect">
              <a:avLst>
                <a:gd fmla="val 16667" name="adj"/>
              </a:avLst>
            </a:prstGeom>
            <a:solidFill>
              <a:srgbClr val="090958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7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A cada classe implementada, crie um construtor que recebe parâmetros e preenche todos os atributos com estes parâmetros.</a:t>
              </a:r>
              <a:endParaRPr sz="2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2" name="Google Shape;242;g15be701c62e_0_148"/>
            <p:cNvSpPr/>
            <p:nvPr/>
          </p:nvSpPr>
          <p:spPr>
            <a:xfrm>
              <a:off x="8416800" y="4402075"/>
              <a:ext cx="1495800" cy="318000"/>
            </a:xfrm>
            <a:prstGeom prst="rect">
              <a:avLst/>
            </a:prstGeom>
            <a:solidFill>
              <a:srgbClr val="FC6121"/>
            </a:solidFill>
            <a:ln cap="flat" cmpd="sng" w="9525">
              <a:solidFill>
                <a:srgbClr val="C50E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DICA</a:t>
              </a:r>
              <a:endParaRPr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be701c62e_0_587"/>
          <p:cNvSpPr/>
          <p:nvPr/>
        </p:nvSpPr>
        <p:spPr>
          <a:xfrm>
            <a:off x="-1333" y="-6600"/>
            <a:ext cx="12266100" cy="68580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be701c62e_0_587"/>
          <p:cNvSpPr txBox="1"/>
          <p:nvPr/>
        </p:nvSpPr>
        <p:spPr>
          <a:xfrm>
            <a:off x="1397783" y="2242800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EXEMPLO</a:t>
            </a:r>
            <a:endParaRPr b="1" i="0" sz="80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49" name="Google Shape;249;g15be701c62e_0_587"/>
          <p:cNvSpPr txBox="1"/>
          <p:nvPr/>
        </p:nvSpPr>
        <p:spPr>
          <a:xfrm>
            <a:off x="1397783" y="3485833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vamos ao código</a:t>
            </a:r>
            <a:endParaRPr b="0" i="0" sz="24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961f8f2c_0_1575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g15b961f8f2c_0_1575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256" name="Google Shape;256;g15b961f8f2c_0_157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7"/>
                    </a:ext>
                  </a:extLst>
                </a:rPr>
                <a:t>Direitos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57" name="Google Shape;257;g15b961f8f2c_0_157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58" name="Google Shape;258;g15b961f8f2c_0_157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15b961f8f2c_0_157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15b961f8f2c_0_157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15b961f8f2c_0_157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5b961f8f2c_0_157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5b961f8f2c_0_157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15b961f8f2c_0_157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5" name="Google Shape;265;g15b961f8f2c_0_1575"/>
          <p:cNvSpPr txBox="1"/>
          <p:nvPr/>
        </p:nvSpPr>
        <p:spPr>
          <a:xfrm>
            <a:off x="2765400" y="3643425"/>
            <a:ext cx="6661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ENCAPSULAMENTO</a:t>
            </a:r>
            <a:endParaRPr b="1" i="0" sz="4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6" name="Google Shape;266;g15b961f8f2c_0_1575"/>
          <p:cNvGrpSpPr/>
          <p:nvPr/>
        </p:nvGrpSpPr>
        <p:grpSpPr>
          <a:xfrm>
            <a:off x="5834825" y="1563016"/>
            <a:ext cx="658091" cy="754388"/>
            <a:chOff x="3300325" y="249875"/>
            <a:chExt cx="433725" cy="480900"/>
          </a:xfrm>
        </p:grpSpPr>
        <p:sp>
          <p:nvSpPr>
            <p:cNvPr id="267" name="Google Shape;267;g15b961f8f2c_0_157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5b961f8f2c_0_157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5b961f8f2c_0_157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5b961f8f2c_0_157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5b961f8f2c_0_157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5b961f8f2c_0_157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g15b961f8f2c_0_1575"/>
          <p:cNvSpPr txBox="1"/>
          <p:nvPr/>
        </p:nvSpPr>
        <p:spPr>
          <a:xfrm>
            <a:off x="3833200" y="4553733"/>
            <a:ext cx="452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961f8f2c_0_1631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encapsulamento é um dos pilares da orientação a objetos. Por meio dele, é possível: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Simplificar bastante a programação; 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Bem como proteger informações sigilosas ou sensíveis.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Dominar esse conceito é fundamental, uma vez que com ele é possível deixar o código mais legível, funcional e reutilizável.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9" name="Google Shape;279;g15b961f8f2c_0_1631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5b961f8f2c_0_1631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ENCAPSULAMENTO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be701c62e_0_179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Imagina que você vai comprar uma casa e vê a saída de água.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Você precisa saber por onde passa a água? As caraterísticas química?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Precisamos saber apenas por onde entra (set) e por onde sai (get).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Na casa (java) não precisamos nos preocupar com vazamentos, furos e outras coisas assim.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g15be701c62e_0_179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be701c62e_0_179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POR QUE USAR ENCAPSULAMENTO?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15be701c62e_0_273"/>
          <p:cNvGraphicFramePr/>
          <p:nvPr/>
        </p:nvGraphicFramePr>
        <p:xfrm>
          <a:off x="952500" y="445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{C2C235B9-15D9-4719-81E0-78FB5B04F958}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classe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pacote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subclasses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universo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private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default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protected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public</a:t>
                      </a:r>
                      <a:endParaRPr b="1" sz="16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9C1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</a:t>
                      </a:r>
                      <a:endParaRPr b="1" sz="1600">
                        <a:solidFill>
                          <a:srgbClr val="F39C1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99C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g15be701c62e_0_273"/>
          <p:cNvSpPr/>
          <p:nvPr/>
        </p:nvSpPr>
        <p:spPr>
          <a:xfrm>
            <a:off x="0" y="865900"/>
            <a:ext cx="48525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5be701c62e_0_273"/>
          <p:cNvSpPr txBox="1"/>
          <p:nvPr/>
        </p:nvSpPr>
        <p:spPr>
          <a:xfrm>
            <a:off x="400314" y="908600"/>
            <a:ext cx="4452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MODIFICADORES DE ACESSO 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6" name="Google Shape;296;g15be701c62e_0_273"/>
          <p:cNvSpPr/>
          <p:nvPr/>
        </p:nvSpPr>
        <p:spPr>
          <a:xfrm>
            <a:off x="1011738" y="19731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Acesso</a:t>
            </a: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 sem restrições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7" name="Google Shape;297;g15be701c62e_0_273"/>
          <p:cNvSpPr/>
          <p:nvPr/>
        </p:nvSpPr>
        <p:spPr>
          <a:xfrm>
            <a:off x="3714412" y="19731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Restringe o acesso à </a:t>
            </a: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classe, subclasse </a:t>
            </a: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 pacote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8" name="Google Shape;298;g15be701c62e_0_273"/>
          <p:cNvSpPr/>
          <p:nvPr/>
        </p:nvSpPr>
        <p:spPr>
          <a:xfrm>
            <a:off x="6382261" y="19731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Restringe acesso ao </a:t>
            </a: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mesmo pacote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9" name="Google Shape;299;g15be701c62e_0_273"/>
          <p:cNvSpPr/>
          <p:nvPr/>
        </p:nvSpPr>
        <p:spPr>
          <a:xfrm>
            <a:off x="3655163" y="3432885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protected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0" name="Google Shape;300;g15be701c62e_0_273"/>
          <p:cNvSpPr/>
          <p:nvPr/>
        </p:nvSpPr>
        <p:spPr>
          <a:xfrm>
            <a:off x="6323013" y="3432885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default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1" name="Google Shape;301;g15be701c62e_0_273"/>
          <p:cNvSpPr/>
          <p:nvPr/>
        </p:nvSpPr>
        <p:spPr>
          <a:xfrm>
            <a:off x="952488" y="3417900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public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2" name="Google Shape;302;g15be701c62e_0_273"/>
          <p:cNvSpPr/>
          <p:nvPr/>
        </p:nvSpPr>
        <p:spPr>
          <a:xfrm>
            <a:off x="9050111" y="1973150"/>
            <a:ext cx="1836001" cy="1444817"/>
          </a:xfrm>
          <a:custGeom>
            <a:rect b="b" l="l" r="r" t="t"/>
            <a:pathLst>
              <a:path extrusionOk="0" h="68719" w="61415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rgbClr val="9B99C5"/>
          </a:solidFill>
          <a:ln cap="flat" cmpd="sng" w="19050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Barlow"/>
                <a:ea typeface="Barlow"/>
                <a:cs typeface="Barlow"/>
                <a:sym typeface="Barlow"/>
              </a:rPr>
              <a:t>Restringe o acesso </a:t>
            </a:r>
            <a:r>
              <a:rPr b="1" lang="en-US" sz="1600">
                <a:latin typeface="Barlow"/>
                <a:ea typeface="Barlow"/>
                <a:cs typeface="Barlow"/>
                <a:sym typeface="Barlow"/>
              </a:rPr>
              <a:t>apenas à classe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3" name="Google Shape;303;g15be701c62e_0_273"/>
          <p:cNvSpPr/>
          <p:nvPr/>
        </p:nvSpPr>
        <p:spPr>
          <a:xfrm>
            <a:off x="8990863" y="3432885"/>
            <a:ext cx="1954500" cy="5289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private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g15be701c62e_0_477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09" name="Google Shape;309;g15be701c62e_0_47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8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10" name="Google Shape;310;g15be701c62e_0_47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11" name="Google Shape;311;g15be701c62e_0_47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" name="Google Shape;312;g15be701c62e_0_47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3" name="Google Shape;313;g15be701c62e_0_47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4" name="Google Shape;314;g15be701c62e_0_47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Google Shape;315;g15be701c62e_0_47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6" name="Google Shape;316;g15be701c62e_0_47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" name="Google Shape;317;g15be701c62e_0_47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18" name="Google Shape;318;g15be701c62e_0_477"/>
          <p:cNvSpPr/>
          <p:nvPr/>
        </p:nvSpPr>
        <p:spPr>
          <a:xfrm>
            <a:off x="636950" y="2336975"/>
            <a:ext cx="5575500" cy="345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De escopo (static):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 atributo passa a ser de toda a classe e não de um objeto em particular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De definição de constantes (final)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Barlow"/>
              <a:buChar char="○"/>
            </a:pPr>
            <a:r>
              <a:rPr lang="en-US" sz="20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 atributo não pode ser modificado e deve ser inicializado na sua declaração</a:t>
            </a:r>
            <a:endParaRPr sz="20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9" name="Google Shape;319;g15be701c62e_0_477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5be701c62e_0_477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MAIS MODIFICADORES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21" name="Google Shape;321;g15be701c62e_0_477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22" name="Google Shape;322;g15be701c62e_0_47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9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23" name="Google Shape;323;g15be701c62e_0_47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24" name="Google Shape;324;g15be701c62e_0_47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g15be701c62e_0_47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6" name="Google Shape;326;g15be701c62e_0_47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g15be701c62e_0_47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g15be701c62e_0_47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g15be701c62e_0_47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g15be701c62e_0_47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be701c62e_0_190"/>
          <p:cNvSpPr txBox="1"/>
          <p:nvPr>
            <p:ph idx="1" type="body"/>
          </p:nvPr>
        </p:nvSpPr>
        <p:spPr>
          <a:xfrm>
            <a:off x="428525" y="2025625"/>
            <a:ext cx="56157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B99C5"/>
              </a:buClr>
              <a:buSzPts val="2000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De visibilidade/acesso: 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public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protected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default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private</a:t>
            </a:r>
            <a:endParaRPr b="1"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6" name="Google Shape;336;g15be701c62e_0_190"/>
          <p:cNvPicPr preferRelativeResize="0"/>
          <p:nvPr/>
        </p:nvPicPr>
        <p:blipFill rotWithShape="1">
          <a:blip r:embed="rId3">
            <a:alphaModFix/>
          </a:blip>
          <a:srcRect b="11902" l="5423" r="5235" t="11802"/>
          <a:stretch/>
        </p:blipFill>
        <p:spPr>
          <a:xfrm>
            <a:off x="428525" y="4081418"/>
            <a:ext cx="5732350" cy="225308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be701c62e_0_190"/>
          <p:cNvSpPr/>
          <p:nvPr/>
        </p:nvSpPr>
        <p:spPr>
          <a:xfrm>
            <a:off x="0" y="865900"/>
            <a:ext cx="61611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5be701c62e_0_190"/>
          <p:cNvSpPr txBox="1"/>
          <p:nvPr/>
        </p:nvSpPr>
        <p:spPr>
          <a:xfrm>
            <a:off x="508274" y="908600"/>
            <a:ext cx="5652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MODIFICADORES DE ACESSO DE ATRIBUTOS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g15be701c62e_0_190"/>
          <p:cNvSpPr/>
          <p:nvPr/>
        </p:nvSpPr>
        <p:spPr>
          <a:xfrm>
            <a:off x="6652925" y="0"/>
            <a:ext cx="5539200" cy="68580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g15be701c62e_0_190"/>
          <p:cNvSpPr/>
          <p:nvPr/>
        </p:nvSpPr>
        <p:spPr>
          <a:xfrm>
            <a:off x="7094525" y="1031875"/>
            <a:ext cx="4656000" cy="49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DICAS</a:t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1" name="Google Shape;341;g15be701c62e_0_190"/>
          <p:cNvSpPr/>
          <p:nvPr/>
        </p:nvSpPr>
        <p:spPr>
          <a:xfrm>
            <a:off x="7094525" y="1900475"/>
            <a:ext cx="4736100" cy="252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B99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Declare sempre atributos como </a:t>
            </a:r>
            <a:r>
              <a:rPr lang="en-US">
                <a:solidFill>
                  <a:srgbClr val="F39C10"/>
                </a:solidFill>
                <a:latin typeface="Barlow"/>
                <a:ea typeface="Barlow"/>
                <a:cs typeface="Barlow"/>
                <a:sym typeface="Barlow"/>
              </a:rPr>
              <a:t>private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, há menos que se tenha fortes razões para não fazê-lo.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Para permitir acesso de leitura a um </a:t>
            </a:r>
            <a:r>
              <a:rPr b="1"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atributo x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, crie um método </a:t>
            </a:r>
            <a:r>
              <a:rPr lang="en-US">
                <a:solidFill>
                  <a:srgbClr val="F39C10"/>
                </a:solidFill>
                <a:latin typeface="Barlow"/>
                <a:ea typeface="Barlow"/>
                <a:cs typeface="Barlow"/>
                <a:sym typeface="Barlow"/>
              </a:rPr>
              <a:t>público </a:t>
            </a:r>
            <a:r>
              <a:rPr b="1"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getX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que devolve o atributo.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9C10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Para permitir acesso de escrita a um </a:t>
            </a:r>
            <a:r>
              <a:rPr b="1"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atributo x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crie um método </a:t>
            </a:r>
            <a:r>
              <a:rPr lang="en-US">
                <a:solidFill>
                  <a:srgbClr val="F39C10"/>
                </a:solidFill>
                <a:latin typeface="Barlow"/>
                <a:ea typeface="Barlow"/>
                <a:cs typeface="Barlow"/>
                <a:sym typeface="Barlow"/>
              </a:rPr>
              <a:t>público </a:t>
            </a:r>
            <a:r>
              <a:rPr b="1"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setX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que modifica o valor do </a:t>
            </a:r>
            <a:r>
              <a:rPr b="1"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atributo x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g15be701c62e_0_36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47" name="Google Shape;347;g15be701c62e_0_36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0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48" name="Google Shape;348;g15be701c62e_0_36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49" name="Google Shape;349;g15be701c62e_0_36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0" name="Google Shape;350;g15be701c62e_0_36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Google Shape;351;g15be701c62e_0_36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Google Shape;352;g15be701c62e_0_36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Google Shape;353;g15be701c62e_0_36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Google Shape;354;g15be701c62e_0_36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Google Shape;355;g15be701c62e_0_36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56" name="Google Shape;356;g15be701c62e_0_364"/>
          <p:cNvGrpSpPr/>
          <p:nvPr/>
        </p:nvGrpSpPr>
        <p:grpSpPr>
          <a:xfrm>
            <a:off x="1791888" y="1728175"/>
            <a:ext cx="8608225" cy="1988635"/>
            <a:chOff x="1791888" y="1728175"/>
            <a:chExt cx="8608225" cy="1988635"/>
          </a:xfrm>
        </p:grpSpPr>
        <p:sp>
          <p:nvSpPr>
            <p:cNvPr id="357" name="Google Shape;357;g15be701c62e_0_364"/>
            <p:cNvSpPr/>
            <p:nvPr/>
          </p:nvSpPr>
          <p:spPr>
            <a:xfrm>
              <a:off x="1851138" y="1728175"/>
              <a:ext cx="1836001" cy="1444817"/>
            </a:xfrm>
            <a:custGeom>
              <a:rect b="b" l="l" r="r" t="t"/>
              <a:pathLst>
                <a:path extrusionOk="0" h="68719" w="61415">
                  <a:moveTo>
                    <a:pt x="2991" y="1"/>
                  </a:moveTo>
                  <a:cubicBezTo>
                    <a:pt x="1338" y="1"/>
                    <a:pt x="0" y="1343"/>
                    <a:pt x="0" y="2991"/>
                  </a:cubicBezTo>
                  <a:lnTo>
                    <a:pt x="0" y="58424"/>
                  </a:lnTo>
                  <a:cubicBezTo>
                    <a:pt x="0" y="60075"/>
                    <a:pt x="1338" y="61415"/>
                    <a:pt x="2989" y="61415"/>
                  </a:cubicBezTo>
                  <a:cubicBezTo>
                    <a:pt x="2990" y="61415"/>
                    <a:pt x="2991" y="61415"/>
                    <a:pt x="2991" y="61415"/>
                  </a:cubicBezTo>
                  <a:lnTo>
                    <a:pt x="22480" y="61415"/>
                  </a:lnTo>
                  <a:cubicBezTo>
                    <a:pt x="24960" y="61415"/>
                    <a:pt x="27252" y="62738"/>
                    <a:pt x="28494" y="64886"/>
                  </a:cubicBezTo>
                  <a:lnTo>
                    <a:pt x="30705" y="68719"/>
                  </a:lnTo>
                  <a:lnTo>
                    <a:pt x="32921" y="64886"/>
                  </a:lnTo>
                  <a:cubicBezTo>
                    <a:pt x="34161" y="62738"/>
                    <a:pt x="36451" y="61415"/>
                    <a:pt x="38931" y="61415"/>
                  </a:cubicBezTo>
                  <a:cubicBezTo>
                    <a:pt x="38932" y="61415"/>
                    <a:pt x="38934" y="61415"/>
                    <a:pt x="38935" y="61415"/>
                  </a:cubicBezTo>
                  <a:lnTo>
                    <a:pt x="58423" y="61415"/>
                  </a:lnTo>
                  <a:cubicBezTo>
                    <a:pt x="60073" y="61415"/>
                    <a:pt x="61414" y="60077"/>
                    <a:pt x="61414" y="58424"/>
                  </a:cubicBezTo>
                  <a:lnTo>
                    <a:pt x="61414" y="2991"/>
                  </a:lnTo>
                  <a:cubicBezTo>
                    <a:pt x="61414" y="1343"/>
                    <a:pt x="60073" y="1"/>
                    <a:pt x="58423" y="1"/>
                  </a:cubicBezTo>
                  <a:close/>
                </a:path>
              </a:pathLst>
            </a:custGeom>
            <a:solidFill>
              <a:srgbClr val="9B99C5"/>
            </a:solidFill>
            <a:ln cap="flat" cmpd="sng" w="19050">
              <a:solidFill>
                <a:srgbClr val="9B99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latin typeface="Barlow"/>
                  <a:ea typeface="Barlow"/>
                  <a:cs typeface="Barlow"/>
                  <a:sym typeface="Barlow"/>
                </a:rPr>
                <a:t>Alteram a visibilidade/acesso ao método</a:t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public</a:t>
              </a:r>
              <a:r>
                <a:rPr lang="en-US"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protected</a:t>
              </a:r>
              <a:r>
                <a:rPr lang="en-US"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default</a:t>
              </a:r>
              <a:r>
                <a:rPr lang="en-US"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private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8" name="Google Shape;358;g15be701c62e_0_364"/>
            <p:cNvSpPr/>
            <p:nvPr/>
          </p:nvSpPr>
          <p:spPr>
            <a:xfrm>
              <a:off x="5114687" y="1728175"/>
              <a:ext cx="1836001" cy="1444817"/>
            </a:xfrm>
            <a:custGeom>
              <a:rect b="b" l="l" r="r" t="t"/>
              <a:pathLst>
                <a:path extrusionOk="0" h="68719" w="61415">
                  <a:moveTo>
                    <a:pt x="2991" y="1"/>
                  </a:moveTo>
                  <a:cubicBezTo>
                    <a:pt x="1338" y="1"/>
                    <a:pt x="0" y="1343"/>
                    <a:pt x="0" y="2991"/>
                  </a:cubicBezTo>
                  <a:lnTo>
                    <a:pt x="0" y="58424"/>
                  </a:lnTo>
                  <a:cubicBezTo>
                    <a:pt x="0" y="60075"/>
                    <a:pt x="1338" y="61415"/>
                    <a:pt x="2989" y="61415"/>
                  </a:cubicBezTo>
                  <a:cubicBezTo>
                    <a:pt x="2990" y="61415"/>
                    <a:pt x="2991" y="61415"/>
                    <a:pt x="2991" y="61415"/>
                  </a:cubicBezTo>
                  <a:lnTo>
                    <a:pt x="22480" y="61415"/>
                  </a:lnTo>
                  <a:cubicBezTo>
                    <a:pt x="24960" y="61415"/>
                    <a:pt x="27252" y="62738"/>
                    <a:pt x="28494" y="64886"/>
                  </a:cubicBezTo>
                  <a:lnTo>
                    <a:pt x="30705" y="68719"/>
                  </a:lnTo>
                  <a:lnTo>
                    <a:pt x="32921" y="64886"/>
                  </a:lnTo>
                  <a:cubicBezTo>
                    <a:pt x="34161" y="62738"/>
                    <a:pt x="36451" y="61415"/>
                    <a:pt x="38931" y="61415"/>
                  </a:cubicBezTo>
                  <a:cubicBezTo>
                    <a:pt x="38932" y="61415"/>
                    <a:pt x="38934" y="61415"/>
                    <a:pt x="38935" y="61415"/>
                  </a:cubicBezTo>
                  <a:lnTo>
                    <a:pt x="58423" y="61415"/>
                  </a:lnTo>
                  <a:cubicBezTo>
                    <a:pt x="60073" y="61415"/>
                    <a:pt x="61414" y="60077"/>
                    <a:pt x="61414" y="58424"/>
                  </a:cubicBezTo>
                  <a:lnTo>
                    <a:pt x="61414" y="2991"/>
                  </a:lnTo>
                  <a:cubicBezTo>
                    <a:pt x="61414" y="1343"/>
                    <a:pt x="60073" y="1"/>
                    <a:pt x="58423" y="1"/>
                  </a:cubicBezTo>
                  <a:close/>
                </a:path>
              </a:pathLst>
            </a:custGeom>
            <a:solidFill>
              <a:srgbClr val="9B99C5"/>
            </a:solidFill>
            <a:ln cap="flat" cmpd="sng" w="19050">
              <a:solidFill>
                <a:srgbClr val="9B99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static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Barlow"/>
                  <a:ea typeface="Barlow"/>
                  <a:cs typeface="Barlow"/>
                  <a:sym typeface="Barlow"/>
                </a:rPr>
                <a:t>O método passa a ser de toda a classe</a:t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9" name="Google Shape;359;g15be701c62e_0_364"/>
            <p:cNvSpPr/>
            <p:nvPr/>
          </p:nvSpPr>
          <p:spPr>
            <a:xfrm>
              <a:off x="8504861" y="1728175"/>
              <a:ext cx="1836001" cy="1444817"/>
            </a:xfrm>
            <a:custGeom>
              <a:rect b="b" l="l" r="r" t="t"/>
              <a:pathLst>
                <a:path extrusionOk="0" h="68719" w="61415">
                  <a:moveTo>
                    <a:pt x="2991" y="1"/>
                  </a:moveTo>
                  <a:cubicBezTo>
                    <a:pt x="1338" y="1"/>
                    <a:pt x="0" y="1343"/>
                    <a:pt x="0" y="2991"/>
                  </a:cubicBezTo>
                  <a:lnTo>
                    <a:pt x="0" y="58424"/>
                  </a:lnTo>
                  <a:cubicBezTo>
                    <a:pt x="0" y="60075"/>
                    <a:pt x="1338" y="61415"/>
                    <a:pt x="2989" y="61415"/>
                  </a:cubicBezTo>
                  <a:cubicBezTo>
                    <a:pt x="2990" y="61415"/>
                    <a:pt x="2991" y="61415"/>
                    <a:pt x="2991" y="61415"/>
                  </a:cubicBezTo>
                  <a:lnTo>
                    <a:pt x="22480" y="61415"/>
                  </a:lnTo>
                  <a:cubicBezTo>
                    <a:pt x="24960" y="61415"/>
                    <a:pt x="27252" y="62738"/>
                    <a:pt x="28494" y="64886"/>
                  </a:cubicBezTo>
                  <a:lnTo>
                    <a:pt x="30705" y="68719"/>
                  </a:lnTo>
                  <a:lnTo>
                    <a:pt x="32921" y="64886"/>
                  </a:lnTo>
                  <a:cubicBezTo>
                    <a:pt x="34161" y="62738"/>
                    <a:pt x="36451" y="61415"/>
                    <a:pt x="38931" y="61415"/>
                  </a:cubicBezTo>
                  <a:cubicBezTo>
                    <a:pt x="38932" y="61415"/>
                    <a:pt x="38934" y="61415"/>
                    <a:pt x="38935" y="61415"/>
                  </a:cubicBezTo>
                  <a:lnTo>
                    <a:pt x="58423" y="61415"/>
                  </a:lnTo>
                  <a:cubicBezTo>
                    <a:pt x="60073" y="61415"/>
                    <a:pt x="61414" y="60077"/>
                    <a:pt x="61414" y="58424"/>
                  </a:cubicBezTo>
                  <a:lnTo>
                    <a:pt x="61414" y="2991"/>
                  </a:lnTo>
                  <a:cubicBezTo>
                    <a:pt x="61414" y="1343"/>
                    <a:pt x="60073" y="1"/>
                    <a:pt x="58423" y="1"/>
                  </a:cubicBezTo>
                  <a:close/>
                </a:path>
              </a:pathLst>
            </a:custGeom>
            <a:solidFill>
              <a:srgbClr val="9B99C5"/>
            </a:solidFill>
            <a:ln cap="flat" cmpd="sng" w="19050">
              <a:solidFill>
                <a:srgbClr val="9B99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rlow"/>
                  <a:ea typeface="Barlow"/>
                  <a:cs typeface="Barlow"/>
                  <a:sym typeface="Barlow"/>
                </a:rPr>
                <a:t>final</a:t>
              </a:r>
              <a:endParaRPr b="1"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Barlow"/>
                  <a:ea typeface="Barlow"/>
                  <a:cs typeface="Barlow"/>
                  <a:sym typeface="Barlow"/>
                </a:rPr>
                <a:t>O método não pode ser sobrescrito</a:t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0" name="Google Shape;360;g15be701c62e_0_364"/>
            <p:cNvSpPr/>
            <p:nvPr/>
          </p:nvSpPr>
          <p:spPr>
            <a:xfrm>
              <a:off x="5055438" y="3187910"/>
              <a:ext cx="1954500" cy="528900"/>
            </a:xfrm>
            <a:prstGeom prst="rect">
              <a:avLst/>
            </a:prstGeom>
            <a:solidFill>
              <a:srgbClr val="F39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Escopo</a:t>
              </a:r>
              <a:endParaRPr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1" name="Google Shape;361;g15be701c62e_0_364"/>
            <p:cNvSpPr/>
            <p:nvPr/>
          </p:nvSpPr>
          <p:spPr>
            <a:xfrm>
              <a:off x="8445613" y="3187910"/>
              <a:ext cx="1954500" cy="528900"/>
            </a:xfrm>
            <a:prstGeom prst="rect">
              <a:avLst/>
            </a:prstGeom>
            <a:solidFill>
              <a:srgbClr val="F39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Definição de constante</a:t>
              </a:r>
              <a:endParaRPr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2" name="Google Shape;362;g15be701c62e_0_364"/>
            <p:cNvSpPr/>
            <p:nvPr/>
          </p:nvSpPr>
          <p:spPr>
            <a:xfrm>
              <a:off x="1791888" y="3172925"/>
              <a:ext cx="1954500" cy="528900"/>
            </a:xfrm>
            <a:prstGeom prst="rect">
              <a:avLst/>
            </a:prstGeom>
            <a:solidFill>
              <a:srgbClr val="F39C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Acesso</a:t>
              </a:r>
              <a:endParaRPr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63" name="Google Shape;363;g15be701c62e_0_364"/>
          <p:cNvSpPr/>
          <p:nvPr/>
        </p:nvSpPr>
        <p:spPr>
          <a:xfrm>
            <a:off x="0" y="865900"/>
            <a:ext cx="4478400" cy="4464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5be701c62e_0_364"/>
          <p:cNvSpPr txBox="1"/>
          <p:nvPr/>
        </p:nvSpPr>
        <p:spPr>
          <a:xfrm>
            <a:off x="208475" y="895750"/>
            <a:ext cx="4196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MODIFICADORES EM MÉTODOS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5" name="Google Shape;365;g15be701c62e_0_364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366" name="Google Shape;366;g15be701c62e_0_36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1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7" name="Google Shape;367;g15be701c62e_0_36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68" name="Google Shape;368;g15be701c62e_0_36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g15be701c62e_0_36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70" name="Google Shape;370;g15be701c62e_0_36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g15be701c62e_0_36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g15be701c62e_0_36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g15be701c62e_0_36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g15be701c62e_0_36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75" name="Google Shape;375;g15be701c62e_0_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76" y="3547301"/>
            <a:ext cx="9879849" cy="35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0E6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15b961f8f2c_0_1943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104" name="Google Shape;104;g15b961f8f2c_0_194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1"/>
                    </a:ext>
                  </a:extLst>
                </a:rPr>
                <a:t>Direitos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5" name="Google Shape;105;g15b961f8f2c_0_194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6" name="Google Shape;106;g15b961f8f2c_0_194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15b961f8f2c_0_194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15b961f8f2c_0_194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15b961f8f2c_0_194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15b961f8f2c_0_194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g15b961f8f2c_0_194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15b961f8f2c_0_194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113;g15b961f8f2c_0_1943"/>
          <p:cNvSpPr txBox="1"/>
          <p:nvPr/>
        </p:nvSpPr>
        <p:spPr>
          <a:xfrm>
            <a:off x="3434000" y="2770400"/>
            <a:ext cx="53241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RELEMBRANDO</a:t>
            </a:r>
            <a:endParaRPr b="1" i="0" sz="4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4" name="Google Shape;114;g15b961f8f2c_0_1943"/>
          <p:cNvGrpSpPr/>
          <p:nvPr/>
        </p:nvGrpSpPr>
        <p:grpSpPr>
          <a:xfrm>
            <a:off x="5756097" y="1584381"/>
            <a:ext cx="679890" cy="940064"/>
            <a:chOff x="-38142072" y="3186266"/>
            <a:chExt cx="228450" cy="315850"/>
          </a:xfrm>
        </p:grpSpPr>
        <p:sp>
          <p:nvSpPr>
            <p:cNvPr id="115" name="Google Shape;115;g15b961f8f2c_0_1943"/>
            <p:cNvSpPr/>
            <p:nvPr/>
          </p:nvSpPr>
          <p:spPr>
            <a:xfrm>
              <a:off x="-38142072" y="3186266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5b961f8f2c_0_1943"/>
            <p:cNvSpPr/>
            <p:nvPr/>
          </p:nvSpPr>
          <p:spPr>
            <a:xfrm>
              <a:off x="-38079847" y="3434366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b961f8f2c_0_2276"/>
          <p:cNvSpPr/>
          <p:nvPr/>
        </p:nvSpPr>
        <p:spPr>
          <a:xfrm>
            <a:off x="-1333" y="-6600"/>
            <a:ext cx="12266100" cy="68580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5b961f8f2c_0_2276"/>
          <p:cNvSpPr txBox="1"/>
          <p:nvPr/>
        </p:nvSpPr>
        <p:spPr>
          <a:xfrm>
            <a:off x="1397783" y="2242800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i="0" sz="80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382" name="Google Shape;382;g15b961f8f2c_0_2276"/>
          <p:cNvSpPr txBox="1"/>
          <p:nvPr/>
        </p:nvSpPr>
        <p:spPr>
          <a:xfrm>
            <a:off x="1397783" y="3485833"/>
            <a:ext cx="9396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b961f8f2c_0_2411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5b961f8f2c_0_2411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Geralmente as frutas contém casca e caroços. Escreva um programa que contenha uma classe chamada Fruta com os atributos privados casca e caroco. 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o método construtor que inicializa os seus atributos.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um método chamado retirarCaroco() que retira o caroço da fruta, caso haja caroço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os métodos de acesso aos atributos da classe Fruta.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 crie dois objetos para a classe Fruta, sendo os objetos: 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○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objeto1: fruta com casca e caroço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○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objeto2: fruta com casca e sem caroço. 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9" name="Google Shape;389;g15b961f8f2c_0_2411"/>
          <p:cNvSpPr txBox="1"/>
          <p:nvPr/>
        </p:nvSpPr>
        <p:spPr>
          <a:xfrm>
            <a:off x="744500" y="2779633"/>
            <a:ext cx="3417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390" name="Google Shape;390;g15b961f8f2c_0_2411"/>
          <p:cNvSpPr txBox="1"/>
          <p:nvPr/>
        </p:nvSpPr>
        <p:spPr>
          <a:xfrm>
            <a:off x="322825" y="4702875"/>
            <a:ext cx="3839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Proxima Nova"/>
                <a:ea typeface="Proxima Nova"/>
                <a:cs typeface="Proxima Nova"/>
                <a:sym typeface="Proxima Nova"/>
              </a:rPr>
              <a:t>💡</a:t>
            </a:r>
            <a:r>
              <a:rPr i="1" lang="en-US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-US" sz="1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Dica: Você pode criar uma representação lógica, por exemplo, 0 caso a fruta não possua casca ou caroço e 1 caso contrário.</a:t>
            </a:r>
            <a:endParaRPr i="1" sz="1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b961f8f2c_0_2495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5b961f8f2c_0_2495"/>
          <p:cNvSpPr txBox="1"/>
          <p:nvPr/>
        </p:nvSpPr>
        <p:spPr>
          <a:xfrm>
            <a:off x="4919333" y="1069267"/>
            <a:ext cx="6613500" cy="5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uma classe chamada Lampada com os atributos privados estado e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número de watts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. 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Escreva um construtor para a classe Lampada de forma que instâncias desta classe só possam ser criadas se um estado inicial for passado para o construtor.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Escreva mais dois construtores para a classe Lampada: um que recebe como argumentos o número de watts da lâmpada e seu estado, e outro, sem argumentos, que considera que a lâmpada tem 60 watts e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está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apagada por default.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900"/>
              <a:buFont typeface="Barlow Medium"/>
              <a:buChar char="●"/>
            </a:pP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 crie 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três</a:t>
            </a:r>
            <a:r>
              <a:rPr lang="en-US" sz="19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 objetos para a classe Lampada, cada um usando um construtor diferente.</a:t>
            </a:r>
            <a:endParaRPr sz="19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97" name="Google Shape;397;g15b961f8f2c_0_2495"/>
          <p:cNvSpPr txBox="1"/>
          <p:nvPr/>
        </p:nvSpPr>
        <p:spPr>
          <a:xfrm>
            <a:off x="479875" y="2779625"/>
            <a:ext cx="3682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398" name="Google Shape;398;g15b961f8f2c_0_2495"/>
          <p:cNvSpPr txBox="1"/>
          <p:nvPr/>
        </p:nvSpPr>
        <p:spPr>
          <a:xfrm>
            <a:off x="322825" y="4702875"/>
            <a:ext cx="3839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Proxima Nova"/>
                <a:ea typeface="Proxima Nova"/>
                <a:cs typeface="Proxima Nova"/>
                <a:sym typeface="Proxima Nova"/>
              </a:rPr>
              <a:t>💡</a:t>
            </a:r>
            <a:r>
              <a:rPr i="1" lang="en-US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-US" sz="1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Dica: Você pode criar uma representação lógica, </a:t>
            </a:r>
            <a:r>
              <a:rPr i="1" lang="en-US" sz="1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por exemplo, esse estado pode ser o valor booleano que indica se a lâmpada está acesa (true) ou apagada (false).</a:t>
            </a:r>
            <a:endParaRPr i="1" sz="1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b961f8f2c_0_2501"/>
          <p:cNvSpPr/>
          <p:nvPr/>
        </p:nvSpPr>
        <p:spPr>
          <a:xfrm>
            <a:off x="-36700" y="0"/>
            <a:ext cx="4601700" cy="68580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5b961f8f2c_0_2501"/>
          <p:cNvSpPr txBox="1"/>
          <p:nvPr/>
        </p:nvSpPr>
        <p:spPr>
          <a:xfrm>
            <a:off x="4919325" y="444976"/>
            <a:ext cx="6613500" cy="59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uma classe Produto com os atributos privados descrição, valor e estoque utilizando o modificador de acesso private. </a:t>
            </a:r>
            <a:endParaRPr sz="20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 os métodos para retornar os valores dos atributos e crie os métodos </a:t>
            </a:r>
            <a:r>
              <a:rPr lang="en-US" sz="20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para</a:t>
            </a:r>
            <a:r>
              <a:rPr lang="en-US" sz="20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 atribuir valores para os atributos na classe Produto.</a:t>
            </a:r>
            <a:endParaRPr sz="20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 crie os objetos da classe Produto (utilizem os métodos de atribuição para definir os valores abaixo) :</a:t>
            </a:r>
            <a:endParaRPr sz="20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○"/>
            </a:pPr>
            <a:r>
              <a:rPr lang="en-US" sz="16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Descrição: Maçã		Descrição: Arroz</a:t>
            </a:r>
            <a:endParaRPr sz="16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○"/>
            </a:pPr>
            <a:r>
              <a:rPr lang="en-US" sz="16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Valor: R$ 4,30			Valor: R$ 2,30</a:t>
            </a:r>
            <a:endParaRPr sz="16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○"/>
            </a:pPr>
            <a:r>
              <a:rPr lang="en-US" sz="16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Estoque: 55.700.		Estoque: 78.</a:t>
            </a:r>
            <a:endParaRPr sz="16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 Medium"/>
              <a:buChar char="●"/>
            </a:pPr>
            <a:r>
              <a:rPr lang="en-US" sz="2000">
                <a:solidFill>
                  <a:srgbClr val="595959"/>
                </a:solidFill>
                <a:latin typeface="Barlow Medium"/>
                <a:ea typeface="Barlow Medium"/>
                <a:cs typeface="Barlow Medium"/>
                <a:sym typeface="Barlow Medium"/>
              </a:rPr>
              <a:t>Exiba os dados dos dois produtos na tela (utilize os métodos de acesso para exibir os valores na tela).</a:t>
            </a:r>
            <a:endParaRPr sz="2000">
              <a:solidFill>
                <a:srgbClr val="595959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5" name="Google Shape;405;g15b961f8f2c_0_2501"/>
          <p:cNvSpPr txBox="1"/>
          <p:nvPr/>
        </p:nvSpPr>
        <p:spPr>
          <a:xfrm>
            <a:off x="453700" y="2779625"/>
            <a:ext cx="37083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3</a:t>
            </a:r>
            <a:endParaRPr b="0" i="0" sz="5300" u="none" cap="none" strike="noStrike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15a7dcb8191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900" y="-31917"/>
            <a:ext cx="12301800" cy="69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5a7dcb8191_0_172"/>
          <p:cNvSpPr/>
          <p:nvPr/>
        </p:nvSpPr>
        <p:spPr>
          <a:xfrm>
            <a:off x="0" y="0"/>
            <a:ext cx="5229900" cy="6858000"/>
          </a:xfrm>
          <a:prstGeom prst="rect">
            <a:avLst/>
          </a:prstGeom>
          <a:solidFill>
            <a:srgbClr val="02024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5a7dcb8191_0_172"/>
          <p:cNvSpPr txBox="1"/>
          <p:nvPr/>
        </p:nvSpPr>
        <p:spPr>
          <a:xfrm>
            <a:off x="475933" y="3493000"/>
            <a:ext cx="33867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Dúvidas? </a:t>
            </a:r>
            <a:r>
              <a:rPr b="0" i="0" lang="en-US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Entre em contato com a gente:</a:t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grs@cesar.school</a:t>
            </a:r>
            <a:endParaRPr b="0" i="0" sz="1900" u="none" cap="none" strike="noStrike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413" name="Google Shape;413;g15a7dcb8191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33" y="1749500"/>
            <a:ext cx="1827933" cy="1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961f8f2c_0_2508"/>
          <p:cNvSpPr/>
          <p:nvPr/>
        </p:nvSpPr>
        <p:spPr>
          <a:xfrm>
            <a:off x="0" y="865900"/>
            <a:ext cx="4615500" cy="4464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5b961f8f2c_0_2508"/>
          <p:cNvSpPr txBox="1"/>
          <p:nvPr/>
        </p:nvSpPr>
        <p:spPr>
          <a:xfrm>
            <a:off x="170500" y="895750"/>
            <a:ext cx="4340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ACESSO A ATRIBUTOS COM THIS</a:t>
            </a:r>
            <a:endParaRPr b="1" i="0" sz="21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3" name="Google Shape;123;g15b961f8f2c_0_2508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24" name="Google Shape;124;g15b961f8f2c_0_250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2"/>
                    </a:ext>
                  </a:extLst>
                </a:rPr>
                <a:t>Direitos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5" name="Google Shape;125;g15b961f8f2c_0_250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26" name="Google Shape;126;g15b961f8f2c_0_250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15b961f8f2c_0_250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15b961f8f2c_0_250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15b961f8f2c_0_250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15b961f8f2c_0_250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15b961f8f2c_0_250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g15b961f8f2c_0_250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g15b961f8f2c_0_2508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34" name="Google Shape;134;g15b961f8f2c_0_250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3"/>
                    </a:ext>
                  </a:extLst>
                </a:rPr>
                <a:t>Direitos</a:t>
              </a:r>
              <a:r>
                <a:rPr b="0" i="1" lang="en-US" sz="1200" u="none" cap="none" strike="noStrike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b="0" i="1" sz="1200" u="none" cap="none" strike="noStrike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35" name="Google Shape;135;g15b961f8f2c_0_250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6" name="Google Shape;136;g15b961f8f2c_0_250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15b961f8f2c_0_250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15b961f8f2c_0_250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15b961f8f2c_0_250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15b961f8f2c_0_250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15b961f8f2c_0_250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15b961f8f2c_0_250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Google Shape;143;g15b961f8f2c_0_2508"/>
          <p:cNvSpPr/>
          <p:nvPr/>
        </p:nvSpPr>
        <p:spPr>
          <a:xfrm>
            <a:off x="790000" y="2107800"/>
            <a:ext cx="4916400" cy="264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50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E65"/>
              </a:buClr>
              <a:buSzPts val="2000"/>
              <a:buFont typeface="Barlow"/>
              <a:buChar char="●"/>
            </a:pPr>
            <a:r>
              <a:rPr b="0" i="0" lang="en-US" sz="20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Atributos em um objeto podem ser acessados com o modificador this.</a:t>
            </a:r>
            <a:endParaRPr b="0" i="0" sz="2000" u="none" cap="none" strike="noStrike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4" name="Google Shape;144;g15b961f8f2c_0_2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425" y="1583345"/>
            <a:ext cx="6180799" cy="369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7dcb8191_0_92"/>
          <p:cNvSpPr/>
          <p:nvPr/>
        </p:nvSpPr>
        <p:spPr>
          <a:xfrm>
            <a:off x="0" y="133"/>
            <a:ext cx="12192000" cy="68580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g15a7dcb8191_0_92"/>
          <p:cNvGrpSpPr/>
          <p:nvPr/>
        </p:nvGrpSpPr>
        <p:grpSpPr>
          <a:xfrm>
            <a:off x="7891003" y="293757"/>
            <a:ext cx="3939606" cy="436420"/>
            <a:chOff x="5918400" y="372727"/>
            <a:chExt cx="2954779" cy="327323"/>
          </a:xfrm>
        </p:grpSpPr>
        <p:sp>
          <p:nvSpPr>
            <p:cNvPr id="151" name="Google Shape;151;g15a7dcb8191_0_9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4"/>
                    </a:ext>
                  </a:extLst>
                </a:rPr>
                <a:t>Direitos</a:t>
              </a:r>
              <a:r>
                <a:rPr b="0" i="1" lang="en-US" sz="1200" u="none" cap="none" strike="noStrik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b="0" i="1" sz="1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52" name="Google Shape;152;g15a7dcb8191_0_9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53" name="Google Shape;153;g15a7dcb8191_0_9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g15a7dcb8191_0_9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15a7dcb8191_0_9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5a7dcb8191_0_9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15a7dcb8191_0_9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15a7dcb8191_0_9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15a7dcb8191_0_9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g15a7dcb8191_0_92"/>
          <p:cNvSpPr txBox="1"/>
          <p:nvPr/>
        </p:nvSpPr>
        <p:spPr>
          <a:xfrm>
            <a:off x="3833200" y="4553733"/>
            <a:ext cx="4525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1" name="Google Shape;161;g15a7dcb8191_0_92"/>
          <p:cNvSpPr txBox="1"/>
          <p:nvPr/>
        </p:nvSpPr>
        <p:spPr>
          <a:xfrm flipH="1">
            <a:off x="2023950" y="3900925"/>
            <a:ext cx="8144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CONSTRUTORES E ENCAPSULAMENTO</a:t>
            </a:r>
            <a:endParaRPr b="1" i="0" sz="4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2" name="Google Shape;162;g15a7dcb8191_0_92"/>
          <p:cNvGrpSpPr/>
          <p:nvPr/>
        </p:nvGrpSpPr>
        <p:grpSpPr>
          <a:xfrm>
            <a:off x="5612242" y="1260183"/>
            <a:ext cx="1624825" cy="1616942"/>
            <a:chOff x="-63679950" y="3360375"/>
            <a:chExt cx="318225" cy="316650"/>
          </a:xfrm>
        </p:grpSpPr>
        <p:sp>
          <p:nvSpPr>
            <p:cNvPr id="163" name="Google Shape;163;g15a7dcb8191_0_92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5a7dcb8191_0_92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5a7dcb8191_0_92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5a7dcb8191_0_92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be701c62e_0_7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Além de métodos e atributos, uma classe pode conter construtores.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Construtores definem como os atributos de um objeto devem ser inicializados.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São semelhantes a métodos, mas não têm tipo de retorno.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2" name="Google Shape;172;g15be701c62e_0_7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be701c62e_0_7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CONSTRUTORES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be701c62e_0_18"/>
          <p:cNvSpPr/>
          <p:nvPr/>
        </p:nvSpPr>
        <p:spPr>
          <a:xfrm>
            <a:off x="0" y="865900"/>
            <a:ext cx="36627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5be701c62e_0_18"/>
          <p:cNvSpPr txBox="1"/>
          <p:nvPr/>
        </p:nvSpPr>
        <p:spPr>
          <a:xfrm>
            <a:off x="170503" y="895750"/>
            <a:ext cx="3432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CRIAÇÃO DE UM OBJETO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80" name="Google Shape;180;g15be701c62e_0_18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81" name="Google Shape;181;g15be701c62e_0_1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5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82" name="Google Shape;182;g15be701c62e_0_1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83" name="Google Shape;183;g15be701c62e_0_1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Google Shape;184;g15be701c62e_0_1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Google Shape;185;g15be701c62e_0_1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Google Shape;186;g15be701c62e_0_1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Google Shape;187;g15be701c62e_0_1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Google Shape;188;g15be701c62e_0_1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Google Shape;189;g15be701c62e_0_1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0" name="Google Shape;190;g15be701c62e_0_18"/>
          <p:cNvGrpSpPr/>
          <p:nvPr/>
        </p:nvGrpSpPr>
        <p:grpSpPr>
          <a:xfrm>
            <a:off x="7891003" y="293757"/>
            <a:ext cx="3939607" cy="436420"/>
            <a:chOff x="5918400" y="372727"/>
            <a:chExt cx="2954779" cy="327323"/>
          </a:xfrm>
        </p:grpSpPr>
        <p:sp>
          <p:nvSpPr>
            <p:cNvPr id="191" name="Google Shape;191;g15be701c62e_0_1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  <a:extLst>
                    <a:ext uri="http://customooxmlschemas.google.com/">
                      <go:slidesCustomData xmlns:go="http://customooxmlschemas.google.com/" textRoundtripDataId="6"/>
                    </a:ext>
                  </a:extLst>
                </a:rPr>
                <a:t>Direitos</a:t>
              </a:r>
              <a:r>
                <a:rPr i="1" lang="en-US" sz="12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12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92" name="Google Shape;192;g15be701c62e_0_1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93" name="Google Shape;193;g15be701c62e_0_1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g15be701c62e_0_1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95" name="Google Shape;195;g15be701c62e_0_1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15be701c62e_0_1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15be701c62e_0_1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g15be701c62e_0_1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g15be701c62e_0_1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g15be701c62e_0_18"/>
          <p:cNvSpPr/>
          <p:nvPr/>
        </p:nvSpPr>
        <p:spPr>
          <a:xfrm>
            <a:off x="170500" y="1580650"/>
            <a:ext cx="6313500" cy="514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C6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Objetos precisam ser criados antes de serem utilizados.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A operação é feita com </a:t>
            </a:r>
            <a:r>
              <a:rPr b="1" lang="en-US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Construtores</a:t>
            </a:r>
            <a:r>
              <a:rPr lang="en-US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, utilizando-se do operador </a:t>
            </a:r>
            <a:r>
              <a:rPr b="1" lang="en-US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new.</a:t>
            </a:r>
            <a:endParaRPr b="1">
              <a:solidFill>
                <a:srgbClr val="FC612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50E6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Aloca um objeto na memória do tipo de uma classe e devolve o endereço para ser armazenado na variável.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São </a:t>
            </a:r>
            <a:r>
              <a:rPr b="1" lang="en-US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pseudo métodos</a:t>
            </a:r>
            <a:r>
              <a:rPr b="1"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responsáveis por criar objetos da classe.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 sua assinatura depende da linguagem utilizada.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Em Java e C++ </a:t>
            </a:r>
            <a:r>
              <a:rPr b="1" lang="en-US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possuem o mesmo nome da classe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Em Python possui a assinatura </a:t>
            </a:r>
            <a:r>
              <a:rPr lang="en-US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__init__()</a:t>
            </a: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Chamados sempre que um objeto da classe é criado.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Permitem customizar o comportamento ao instanciar os objetos da classe.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Sempre retorna uma instância da classe (mesmo que não declarem o tipo de retorno).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Podem possuir parâmetros.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Em Java, caso construtor não seja declarado explicitamente, a classe possuirá um construtor padrão (sem parâmetros)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"/>
              <a:buChar char="●"/>
            </a:pPr>
            <a:r>
              <a:rPr lang="en-US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Caso algum construtor seja declarado, o construtor sem parâmetros precisa ser declarado explicitamente (se necessário)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1" name="Google Shape;201;g15be701c62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236" y="4189950"/>
            <a:ext cx="3020825" cy="6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5be701c62e_0_18"/>
          <p:cNvSpPr/>
          <p:nvPr/>
        </p:nvSpPr>
        <p:spPr>
          <a:xfrm>
            <a:off x="10055250" y="3401050"/>
            <a:ext cx="1495800" cy="318000"/>
          </a:xfrm>
          <a:prstGeom prst="roundRect">
            <a:avLst>
              <a:gd fmla="val 31188" name="adj"/>
            </a:avLst>
          </a:prstGeom>
          <a:solidFill>
            <a:srgbClr val="FC6121"/>
          </a:solidFill>
          <a:ln cap="flat" cmpd="sng" w="9525">
            <a:solidFill>
              <a:srgbClr val="C50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Construtor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03" name="Google Shape;203;g15be701c62e_0_18"/>
          <p:cNvCxnSpPr>
            <a:stCxn id="202" idx="2"/>
          </p:cNvCxnSpPr>
          <p:nvPr/>
        </p:nvCxnSpPr>
        <p:spPr>
          <a:xfrm flipH="1">
            <a:off x="10713450" y="3719050"/>
            <a:ext cx="89700" cy="606000"/>
          </a:xfrm>
          <a:prstGeom prst="straightConnector1">
            <a:avLst/>
          </a:prstGeom>
          <a:noFill/>
          <a:ln cap="flat" cmpd="sng" w="19050">
            <a:solidFill>
              <a:srgbClr val="C50E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g15be701c62e_0_18"/>
          <p:cNvSpPr/>
          <p:nvPr/>
        </p:nvSpPr>
        <p:spPr>
          <a:xfrm>
            <a:off x="7891000" y="5164475"/>
            <a:ext cx="3662700" cy="318000"/>
          </a:xfrm>
          <a:prstGeom prst="roundRect">
            <a:avLst>
              <a:gd fmla="val 31188" name="adj"/>
            </a:avLst>
          </a:prstGeom>
          <a:solidFill>
            <a:srgbClr val="FC6121"/>
          </a:solidFill>
          <a:ln cap="flat" cmpd="sng" w="9525">
            <a:solidFill>
              <a:srgbClr val="C50E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Construtor com parâmetros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" name="Google Shape;205;g15be701c62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5400" y="5764675"/>
            <a:ext cx="4225650" cy="9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be701c62e_0_127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Caso não seja definido um construtor, um construtor default é fornecido implicitamente.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construtor default inicializa os atributos com seus valores default.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construtor default não tem parâmetros: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" name="Google Shape;211;g15be701c62e_0_127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5be701c62e_0_127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CONSTRUTOR DEFAULT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3" name="Google Shape;213;g15be701c62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750" y="1448375"/>
            <a:ext cx="5785506" cy="27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be701c62e_0_139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Destrutores são usados para destruir instâncias de classes. 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Na prática eles têm a função inversa à função dos Construtores.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Construtores nos dão a chance de criar regras para a criação de instâncias de Classes, e Destrutores ditam as regras para a destruição dessas instâncias.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9" name="Google Shape;219;g15be701c62e_0_139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5be701c62e_0_139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DESTRUTORES </a:t>
            </a: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-</a:t>
            </a: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FINALIZE()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be701c62e_0_158"/>
          <p:cNvSpPr txBox="1"/>
          <p:nvPr>
            <p:ph idx="1" type="body"/>
          </p:nvPr>
        </p:nvSpPr>
        <p:spPr>
          <a:xfrm>
            <a:off x="838200" y="1825625"/>
            <a:ext cx="6464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Os finalizadores são chamados quando a JVM descobre que essa instância específica deve ser coletada como lixo. Esse finalizador pode realizar qualquer operação, incluindo trazer o objeto de volta à vida.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O objetivo principal de um finalizador é, no entanto, liberar recursos usados ​​por objetos antes que eles sejam removidos da memória. 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2000"/>
              <a:buFont typeface="Barlow"/>
              <a:buChar char="●"/>
            </a:pPr>
            <a:r>
              <a:rPr lang="en-US" sz="2000">
                <a:solidFill>
                  <a:srgbClr val="2F2B20"/>
                </a:solidFill>
                <a:latin typeface="Barlow"/>
                <a:ea typeface="Barlow"/>
                <a:cs typeface="Barlow"/>
                <a:sym typeface="Barlow"/>
              </a:rPr>
              <a:t>Um finalizador pode funcionar como o principal mecanismo para operações de limpeza ou como uma rede de segurança quando outros métodos falham.</a:t>
            </a:r>
            <a:endParaRPr sz="2000">
              <a:solidFill>
                <a:srgbClr val="2F2B2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" name="Google Shape;226;g15be701c62e_0_158"/>
          <p:cNvSpPr/>
          <p:nvPr/>
        </p:nvSpPr>
        <p:spPr>
          <a:xfrm>
            <a:off x="0" y="865900"/>
            <a:ext cx="5056500" cy="446400"/>
          </a:xfrm>
          <a:prstGeom prst="rect">
            <a:avLst/>
          </a:prstGeom>
          <a:solidFill>
            <a:srgbClr val="FC61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5be701c62e_0_158"/>
          <p:cNvSpPr txBox="1"/>
          <p:nvPr/>
        </p:nvSpPr>
        <p:spPr>
          <a:xfrm>
            <a:off x="417144" y="908600"/>
            <a:ext cx="4639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DESTRUTORES - FINALIZE()</a:t>
            </a:r>
            <a:endParaRPr b="1" sz="2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2013-05-05T17:59:22Z</dcterms:created>
  <dc:creator>Sérgio Endrigo de Barros Bezerra Ferreira</dc:creator>
</cp:coreProperties>
</file>