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Barlow Medium"/>
      <p:regular r:id="rId39"/>
      <p:bold r:id="rId40"/>
      <p:italic r:id="rId41"/>
      <p:boldItalic r:id="rId42"/>
    </p:embeddedFont>
    <p:embeddedFont>
      <p:font typeface="Oi"/>
      <p:regular r:id="rId43"/>
    </p:embeddedFont>
    <p:embeddedFont>
      <p:font typeface="Barlow ExtraBold"/>
      <p:bold r:id="rId44"/>
      <p:boldItalic r:id="rId45"/>
    </p:embeddedFont>
    <p:embeddedFont>
      <p:font typeface="Kalam"/>
      <p:regular r:id="rId46"/>
      <p:bold r:id="rId47"/>
    </p:embeddedFont>
    <p:embeddedFont>
      <p:font typeface="Barlow SemiBold"/>
      <p:regular r:id="rId48"/>
      <p:bold r:id="rId49"/>
      <p:italic r:id="rId50"/>
      <p:boldItalic r:id="rId51"/>
    </p:embeddedFont>
    <p:embeddedFont>
      <p:font typeface="Barlow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A1A275-6F0A-42FE-8DC0-332DBDA11D0E}">
  <a:tblStyle styleId="{F7A1A275-6F0A-42FE-8DC0-332DBDA11D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.fntdata"/><Relationship Id="rId42" Type="http://schemas.openxmlformats.org/officeDocument/2006/relationships/font" Target="fonts/BarlowMedium-boldItalic.fntdata"/><Relationship Id="rId41" Type="http://schemas.openxmlformats.org/officeDocument/2006/relationships/font" Target="fonts/BarlowMedium-italic.fntdata"/><Relationship Id="rId44" Type="http://schemas.openxmlformats.org/officeDocument/2006/relationships/font" Target="fonts/BarlowExtraBold-bold.fntdata"/><Relationship Id="rId43" Type="http://schemas.openxmlformats.org/officeDocument/2006/relationships/font" Target="fonts/Oi-regular.fntdata"/><Relationship Id="rId46" Type="http://schemas.openxmlformats.org/officeDocument/2006/relationships/font" Target="fonts/Kalam-regular.fntdata"/><Relationship Id="rId45" Type="http://schemas.openxmlformats.org/officeDocument/2006/relationships/font" Target="fonts/Barlow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SemiBold-regular.fntdata"/><Relationship Id="rId47" Type="http://schemas.openxmlformats.org/officeDocument/2006/relationships/font" Target="fonts/Kalam-bold.fntdata"/><Relationship Id="rId49" Type="http://schemas.openxmlformats.org/officeDocument/2006/relationships/font" Target="fonts/Barlow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aleway-regular.fntdata"/><Relationship Id="rId34" Type="http://schemas.openxmlformats.org/officeDocument/2006/relationships/slide" Target="slides/slide28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BarlowMedium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SemiBold-boldItalic.fntdata"/><Relationship Id="rId50" Type="http://schemas.openxmlformats.org/officeDocument/2006/relationships/font" Target="fonts/BarlowSemiBold-italic.fntdata"/><Relationship Id="rId53" Type="http://schemas.openxmlformats.org/officeDocument/2006/relationships/font" Target="fonts/Barlow-bold.fntdata"/><Relationship Id="rId52" Type="http://schemas.openxmlformats.org/officeDocument/2006/relationships/font" Target="fonts/Barlow-regular.fntdata"/><Relationship Id="rId11" Type="http://schemas.openxmlformats.org/officeDocument/2006/relationships/slide" Target="slides/slide5.xml"/><Relationship Id="rId55" Type="http://schemas.openxmlformats.org/officeDocument/2006/relationships/font" Target="fonts/Barlow-boldItalic.fntdata"/><Relationship Id="rId10" Type="http://schemas.openxmlformats.org/officeDocument/2006/relationships/slide" Target="slides/slide4.xml"/><Relationship Id="rId54" Type="http://schemas.openxmlformats.org/officeDocument/2006/relationships/font" Target="fonts/Barl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f739e0133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ff739e0133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 prefixo geralmente é um domínio escrito de forma invertida.</a:t>
            </a:r>
            <a:endParaRPr/>
          </a:p>
        </p:txBody>
      </p:sp>
      <p:sp>
        <p:nvSpPr>
          <p:cNvPr id="244" name="Google Shape;244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f739e0133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ff739e0133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 prefixo geralmente é um domínio escrito de forma invertida.</a:t>
            </a:r>
            <a:endParaRPr/>
          </a:p>
        </p:txBody>
      </p:sp>
      <p:sp>
        <p:nvSpPr>
          <p:cNvPr id="252" name="Google Shape;252;gff739e0133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f739e0133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ff739e0133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 prefixo geralmente é um domínio escrito de forma invertida.</a:t>
            </a:r>
            <a:endParaRPr/>
          </a:p>
        </p:txBody>
      </p:sp>
      <p:sp>
        <p:nvSpPr>
          <p:cNvPr id="260" name="Google Shape;260;gff739e0133_0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f739e0133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ff739e0133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 prefixo geralmente é um domínio escrito de forma invertida.</a:t>
            </a:r>
            <a:endParaRPr/>
          </a:p>
        </p:txBody>
      </p:sp>
      <p:sp>
        <p:nvSpPr>
          <p:cNvPr id="268" name="Google Shape;268;gff739e0133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f739e013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ff739e013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f739e013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ff739e013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f739e013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ff739e013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f739e013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ff739e013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f739e01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ff739e01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f739e013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ff739e013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739e0133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ff739e0133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f739e013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ff739e013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f739e0133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ff739e0133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569" l="1146" r="0" t="-570"/>
          <a:stretch/>
        </p:blipFill>
        <p:spPr>
          <a:xfrm>
            <a:off x="0" y="-68567"/>
            <a:ext cx="12192000" cy="69373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029800" y="3597700"/>
            <a:ext cx="3558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77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NExT</a:t>
            </a:r>
            <a:endParaRPr b="0" i="0" sz="73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025733" y="4583367"/>
            <a:ext cx="55788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Nova Experiência </a:t>
            </a:r>
            <a:endParaRPr b="1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 Trabalho</a:t>
            </a:r>
            <a:endParaRPr b="1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Novas oportunidades, 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novos desafios</a:t>
            </a:r>
            <a:endParaRPr b="0" i="0" sz="13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25556" l="23230" r="29805" t="18208"/>
          <a:stretch/>
        </p:blipFill>
        <p:spPr>
          <a:xfrm>
            <a:off x="10024433" y="266667"/>
            <a:ext cx="1863500" cy="15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173400" y="6126067"/>
            <a:ext cx="2308500" cy="3543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Ao vivo | Nova edição</a:t>
            </a:r>
            <a:endParaRPr b="1" i="0" sz="16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/>
          <p:nvPr/>
        </p:nvSpPr>
        <p:spPr>
          <a:xfrm rot="5400000">
            <a:off x="9619200" y="4262825"/>
            <a:ext cx="2308500" cy="2308500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3720000" dist="47625">
              <a:srgbClr val="F39C10">
                <a:alpha val="2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5649" y="5648948"/>
            <a:ext cx="1295600" cy="47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86882" y="4714102"/>
            <a:ext cx="1573132" cy="74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0151341" y="3660133"/>
            <a:ext cx="1244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APOIO: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173400" y="731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i="1" lang="en-US" sz="30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23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98" name="Google Shape;198;p2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7" name="Google Shape;207;p23"/>
          <p:cNvSpPr txBox="1"/>
          <p:nvPr/>
        </p:nvSpPr>
        <p:spPr>
          <a:xfrm>
            <a:off x="4514800" y="4296199"/>
            <a:ext cx="31623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2710650" y="3643400"/>
            <a:ext cx="6770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DIAGRAMA DE CLASSE</a:t>
            </a:r>
            <a:endParaRPr b="1" sz="4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718876" y="2633768"/>
            <a:ext cx="754244" cy="754398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44500" y="1891100"/>
            <a:ext cx="3039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919333" y="858300"/>
            <a:ext cx="66135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É um dos diagramas mais importantes da UML.</a:t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-US" sz="24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bjetivo:</a:t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Descrever os vários tipos de objetivos no sistema e o relacionamento entre eles.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Permitir a visualização das classes que irão compor o sistema com seus respectivos atributos e métodos.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Demonstrar como as classes se relacionam, complementam e transmitem informações entre si.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744500" y="2779633"/>
            <a:ext cx="3417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</a:t>
            </a:r>
            <a:r>
              <a:rPr lang="en-US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IAGRAMA DE</a:t>
            </a:r>
            <a:r>
              <a:rPr lang="en-US" sz="40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C</a:t>
            </a:r>
            <a:r>
              <a:rPr lang="en-US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LASSE</a:t>
            </a:r>
            <a:endParaRPr b="0" i="0" sz="40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 diagrama de classes padrão é composto de três partes: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b="1" lang="en-US" sz="2000">
                <a:solidFill>
                  <a:srgbClr val="090958"/>
                </a:solidFill>
                <a:latin typeface="Barlow"/>
                <a:ea typeface="Barlow"/>
                <a:cs typeface="Barlow"/>
                <a:sym typeface="Barlow"/>
              </a:rPr>
              <a:t>Parte superior:</a:t>
            </a: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 contém o nome da classe. Esta parte é sempre necessária, seja falando do classificador ou de um objeto.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b="1" lang="en-US" sz="2000">
                <a:solidFill>
                  <a:srgbClr val="090958"/>
                </a:solidFill>
                <a:latin typeface="Barlow"/>
                <a:ea typeface="Barlow"/>
                <a:cs typeface="Barlow"/>
                <a:sym typeface="Barlow"/>
              </a:rPr>
              <a:t>Parte do meio:</a:t>
            </a: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 contém os atributos da classe. Use esta parte para descrever as qualidades da classe. É necessário somente quando se descreve uma instância específica de uma classe</a:t>
            </a: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b="1" lang="en-US" sz="2000">
                <a:solidFill>
                  <a:srgbClr val="090958"/>
                </a:solidFill>
                <a:latin typeface="Barlow"/>
                <a:ea typeface="Barlow"/>
                <a:cs typeface="Barlow"/>
                <a:sym typeface="Barlow"/>
              </a:rPr>
              <a:t>Parte inferior:</a:t>
            </a: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 inclui as operações da classe (métodos). Exibido em formato de lista, cada operação ocupa sua própria linha. As operações descrevem como uma classe interage com dados.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COMPONENTES BÁSICOS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675" y="2063625"/>
            <a:ext cx="4168000" cy="33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Todas as classes têm diferentes níveis de acesso, dependendo do modificador de acesso (visibilidade). Veja os níveis de acesso com seus símbolos correspondentes: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COMPONENTES BÁSICOS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1011738" y="3649550"/>
            <a:ext cx="1836001" cy="1444817"/>
          </a:xfrm>
          <a:custGeom>
            <a:rect b="b" l="l" r="r" t="t"/>
            <a:pathLst>
              <a:path extrusionOk="0" h="68719" w="61415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rgbClr val="9B99C5"/>
          </a:solidFill>
          <a:ln cap="flat" cmpd="sng" w="19050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Barlow"/>
                <a:ea typeface="Barlow"/>
                <a:cs typeface="Barlow"/>
                <a:sym typeface="Barlow"/>
              </a:rPr>
              <a:t>+</a:t>
            </a:r>
            <a:endParaRPr b="1" sz="9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3714412" y="3649550"/>
            <a:ext cx="1836001" cy="1444817"/>
          </a:xfrm>
          <a:custGeom>
            <a:rect b="b" l="l" r="r" t="t"/>
            <a:pathLst>
              <a:path extrusionOk="0" h="68719" w="61415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rgbClr val="9B99C5"/>
          </a:solidFill>
          <a:ln cap="flat" cmpd="sng" w="19050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Barlow"/>
                <a:ea typeface="Barlow"/>
                <a:cs typeface="Barlow"/>
                <a:sym typeface="Barlow"/>
              </a:rPr>
              <a:t>#</a:t>
            </a:r>
            <a:endParaRPr b="1" sz="9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6382261" y="3649550"/>
            <a:ext cx="1836001" cy="1444817"/>
          </a:xfrm>
          <a:custGeom>
            <a:rect b="b" l="l" r="r" t="t"/>
            <a:pathLst>
              <a:path extrusionOk="0" h="68719" w="61415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rgbClr val="9B99C5"/>
          </a:solidFill>
          <a:ln cap="flat" cmpd="sng" w="19050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Barlow"/>
                <a:ea typeface="Barlow"/>
                <a:cs typeface="Barlow"/>
                <a:sym typeface="Barlow"/>
              </a:rPr>
              <a:t>~</a:t>
            </a:r>
            <a:endParaRPr b="1" sz="9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3655163" y="5109285"/>
            <a:ext cx="1954500" cy="5289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protected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6323013" y="5109285"/>
            <a:ext cx="1954500" cy="5289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default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952488" y="5094300"/>
            <a:ext cx="1954500" cy="5289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public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9050111" y="3649550"/>
            <a:ext cx="1836001" cy="1444817"/>
          </a:xfrm>
          <a:custGeom>
            <a:rect b="b" l="l" r="r" t="t"/>
            <a:pathLst>
              <a:path extrusionOk="0" h="68719" w="61415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rgbClr val="9B99C5"/>
          </a:solidFill>
          <a:ln cap="flat" cmpd="sng" w="19050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Barlow"/>
                <a:ea typeface="Barlow"/>
                <a:cs typeface="Barlow"/>
                <a:sym typeface="Barlow"/>
              </a:rPr>
              <a:t>-</a:t>
            </a:r>
            <a:endParaRPr b="1" sz="9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8990863" y="5109285"/>
            <a:ext cx="1954500" cy="5289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private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0" y="865900"/>
            <a:ext cx="32634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348425" y="908600"/>
            <a:ext cx="2855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PERSPECTIVAS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825350" y="1837850"/>
            <a:ext cx="5270700" cy="41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Um diagrama de classes pode oferecer três perspectivas, cada uma para um tipo de observador diferente. São elas: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Conceitual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Especificação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Implementação - a mais utilizada de todas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/>
          <p:nvPr/>
        </p:nvSpPr>
        <p:spPr>
          <a:xfrm>
            <a:off x="0" y="865900"/>
            <a:ext cx="32634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348425" y="908600"/>
            <a:ext cx="2855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CONCEITUAL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500" y="1653125"/>
            <a:ext cx="5467000" cy="47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0" y="865900"/>
            <a:ext cx="32634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348425" y="908600"/>
            <a:ext cx="2855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ESPECIFICAÇÃO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125" y="1485950"/>
            <a:ext cx="7119750" cy="52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275" y="995925"/>
            <a:ext cx="7573451" cy="563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/>
          <p:nvPr/>
        </p:nvSpPr>
        <p:spPr>
          <a:xfrm>
            <a:off x="0" y="865900"/>
            <a:ext cx="32634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348425" y="908600"/>
            <a:ext cx="2855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IMPLEMENTAÇÃO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31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79" name="Google Shape;279;p3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80" name="Google Shape;280;p3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81" name="Google Shape;281;p3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8" name="Google Shape;288;p31"/>
          <p:cNvSpPr txBox="1"/>
          <p:nvPr/>
        </p:nvSpPr>
        <p:spPr>
          <a:xfrm>
            <a:off x="4514800" y="4282666"/>
            <a:ext cx="31623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Entidades e Relacionamentos</a:t>
            </a:r>
            <a:endParaRPr sz="17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2394600" y="3629875"/>
            <a:ext cx="7402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ASSOCIAÇÃO DE CLASSE</a:t>
            </a:r>
            <a:endParaRPr b="1" sz="4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90" name="Google Shape;290;p31"/>
          <p:cNvGrpSpPr/>
          <p:nvPr/>
        </p:nvGrpSpPr>
        <p:grpSpPr>
          <a:xfrm>
            <a:off x="5499323" y="2075699"/>
            <a:ext cx="1189042" cy="1189169"/>
            <a:chOff x="-65145700" y="3727425"/>
            <a:chExt cx="317425" cy="317425"/>
          </a:xfrm>
        </p:grpSpPr>
        <p:sp>
          <p:nvSpPr>
            <p:cNvPr id="291" name="Google Shape;291;p31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2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98" name="Google Shape;298;p3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99" name="Google Shape;299;p3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00" name="Google Shape;300;p3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p32"/>
          <p:cNvSpPr/>
          <p:nvPr/>
        </p:nvSpPr>
        <p:spPr>
          <a:xfrm>
            <a:off x="741650" y="2336975"/>
            <a:ext cx="5122200" cy="305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39C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Descrevem um vínculo que ocorre entre os objetos de uma classe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São representadas por uma linha que liga as classes envolvidas.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Algumas vezes, utiliza-se a seta 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0" y="865900"/>
            <a:ext cx="3662700" cy="4464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170503" y="895750"/>
            <a:ext cx="343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ASSOCIAÇÃO DE CLASSE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10" name="Google Shape;310;p32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11" name="Google Shape;311;p3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12" name="Google Shape;312;p3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13" name="Google Shape;313;p3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20" name="Google Shape;3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75" y="3240689"/>
            <a:ext cx="52673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" name="Google Shape;114;p15"/>
          <p:cNvSpPr txBox="1"/>
          <p:nvPr/>
        </p:nvSpPr>
        <p:spPr>
          <a:xfrm>
            <a:off x="3833200" y="4553733"/>
            <a:ext cx="4525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UML, Classes e D</a:t>
            </a:r>
            <a:r>
              <a:rPr lang="en-US" sz="17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ependências</a:t>
            </a:r>
            <a:endParaRPr b="0" i="0" sz="17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 flipH="1">
            <a:off x="2023950" y="3900925"/>
            <a:ext cx="8144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DIAGRAMA DE CLASSE</a:t>
            </a:r>
            <a:endParaRPr b="1" sz="4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5612242" y="1260183"/>
            <a:ext cx="1624825" cy="1616942"/>
            <a:chOff x="-63679950" y="3360375"/>
            <a:chExt cx="318225" cy="316650"/>
          </a:xfrm>
        </p:grpSpPr>
        <p:sp>
          <p:nvSpPr>
            <p:cNvPr id="117" name="Google Shape;117;p15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326" name="Google Shape;326;p3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27" name="Google Shape;327;p3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28" name="Google Shape;328;p3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5" name="Google Shape;335;p33"/>
          <p:cNvSpPr/>
          <p:nvPr/>
        </p:nvSpPr>
        <p:spPr>
          <a:xfrm>
            <a:off x="722725" y="1636975"/>
            <a:ext cx="9010800" cy="124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Utilizado em todas as perspectivas de forma uniforme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0" y="865900"/>
            <a:ext cx="3662700" cy="4464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170503" y="895750"/>
            <a:ext cx="343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MULTIPLICIDADE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38" name="Google Shape;338;p33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339" name="Google Shape;339;p3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40" name="Google Shape;340;p3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41" name="Google Shape;341;p3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48" name="Google Shape;3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38" y="5430275"/>
            <a:ext cx="5267325" cy="124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9" name="Google Shape;349;p33"/>
          <p:cNvGraphicFramePr/>
          <p:nvPr/>
        </p:nvGraphicFramePr>
        <p:xfrm>
          <a:off x="2162038" y="27806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{F7A1A275-6F0A-42FE-8DC0-332DBDA11D0E}</a:tableStyleId>
              </a:tblPr>
              <a:tblGrid>
                <a:gridCol w="1215025"/>
                <a:gridCol w="7303500"/>
              </a:tblGrid>
              <a:tr h="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Tipos</a:t>
                      </a:r>
                      <a:endParaRPr b="1" i="1"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Significa</a:t>
                      </a:r>
                      <a:endParaRPr b="1" i="1"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0..1</a:t>
                      </a:r>
                      <a:endParaRPr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Zero ou uma instância. A notação n..m indica n para m instâncias.</a:t>
                      </a:r>
                      <a:endParaRPr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0..* ou *</a:t>
                      </a:r>
                      <a:endParaRPr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Não existe limite para o número de instâncias.</a:t>
                      </a:r>
                      <a:endParaRPr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Exatamente uma instância.</a:t>
                      </a:r>
                      <a:endParaRPr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1..*</a:t>
                      </a:r>
                      <a:endParaRPr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Ao menos uma instância.</a:t>
                      </a:r>
                      <a:endParaRPr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33"/>
          <p:cNvSpPr txBox="1"/>
          <p:nvPr/>
        </p:nvSpPr>
        <p:spPr>
          <a:xfrm>
            <a:off x="170500" y="58942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D4D4D"/>
                </a:solidFill>
              </a:rPr>
              <a:t>Exemplos: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4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356" name="Google Shape;356;p3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57" name="Google Shape;357;p3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58" name="Google Shape;358;p3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5" name="Google Shape;365;p34"/>
          <p:cNvSpPr/>
          <p:nvPr/>
        </p:nvSpPr>
        <p:spPr>
          <a:xfrm>
            <a:off x="741650" y="1570250"/>
            <a:ext cx="10600200" cy="510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utilizado apenas na perspectiva de implementação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Um relacionamento sem navegabilidade implica que ele pode ser lido de duas formas, isto é, em suas duas direções. Ex.: 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Uma empresa possui um trabalhador, como também um trabalhador trabalha em uma empresa. 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0" y="865900"/>
            <a:ext cx="3662700" cy="4464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170503" y="895750"/>
            <a:ext cx="343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NAVEGABILIDADE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68" name="Google Shape;368;p34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369" name="Google Shape;369;p3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70" name="Google Shape;370;p3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71" name="Google Shape;371;p3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78" name="Google Shape;3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741" y="3429000"/>
            <a:ext cx="8757475" cy="16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5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384" name="Google Shape;384;p3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85" name="Google Shape;385;p3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86" name="Google Shape;386;p3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3" name="Google Shape;393;p35"/>
          <p:cNvSpPr/>
          <p:nvPr/>
        </p:nvSpPr>
        <p:spPr>
          <a:xfrm>
            <a:off x="741650" y="1570250"/>
            <a:ext cx="10600200" cy="510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Utilizando a propriedade de navegabilidade, podemos restringir a forma de ler um relacionamento. Isto é, em vez de termos duas direções, teremos apenas uma direção (de acordo com a direção da navegação). Ex.: 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Uma empresa possui um trabalhador. 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0" y="865900"/>
            <a:ext cx="3662700" cy="4464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70503" y="895750"/>
            <a:ext cx="343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NAVEGABILIDADE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96" name="Google Shape;396;p35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397" name="Google Shape;397;p3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98" name="Google Shape;398;p3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99" name="Google Shape;399;p3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06" name="Google Shape;4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288" y="3428993"/>
            <a:ext cx="9301425" cy="17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/>
          <p:nvPr/>
        </p:nvSpPr>
        <p:spPr>
          <a:xfrm>
            <a:off x="0" y="865900"/>
            <a:ext cx="3662700" cy="4464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170503" y="895750"/>
            <a:ext cx="343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EXEMPLO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13" name="Google Shape;413;p36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414" name="Google Shape;414;p3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15" name="Google Shape;415;p3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16" name="Google Shape;416;p3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3" name="Google Shape;423;p36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424" name="Google Shape;424;p3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25" name="Google Shape;425;p3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26" name="Google Shape;426;p3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33" name="Google Shape;4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3147" y="412425"/>
            <a:ext cx="5066926" cy="632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088" y="2612449"/>
            <a:ext cx="4789994" cy="223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/>
          <p:nvPr/>
        </p:nvSpPr>
        <p:spPr>
          <a:xfrm>
            <a:off x="-1333" y="-6600"/>
            <a:ext cx="12266100" cy="6858000"/>
          </a:xfrm>
          <a:prstGeom prst="rect">
            <a:avLst/>
          </a:prstGeom>
          <a:solidFill>
            <a:srgbClr val="0B0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1397783" y="2242800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Exercícios</a:t>
            </a:r>
            <a:endParaRPr b="1" i="0" sz="8000" u="none" cap="none" strike="noStrike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1397783" y="3485833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b="0" i="0" lang="en-US" sz="1900" u="none" cap="none" strike="noStrike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uma diagrama de classe contendo a classe 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Funcionario</a:t>
            </a:r>
            <a:r>
              <a:rPr b="0" i="0" lang="en-US" sz="1900" u="none" cap="none" strike="noStrike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com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os seguintes</a:t>
            </a:r>
            <a:r>
              <a:rPr b="0" i="0" lang="en-US" sz="1900" u="none" cap="none" strike="noStrike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atributos: cpf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, nome e dependente do tipo de uma classe Dependente.</a:t>
            </a:r>
            <a:endParaRPr b="0" i="0" sz="1900" u="none" cap="none" strike="noStrike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b="0" i="0" lang="en-US" sz="1900" u="none" cap="none" strike="noStrike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uma classe 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Dependente a qual se relaciona com a classe Funcionario </a:t>
            </a:r>
            <a:endParaRPr b="0" i="0" sz="1900" u="none" cap="none" strike="noStrike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744500" y="2779633"/>
            <a:ext cx="3417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1</a:t>
            </a:r>
            <a:endParaRPr b="0" i="0" sz="53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A partir do exercício anterior crie o código correspondente ao diagrama feito.</a:t>
            </a:r>
            <a:endParaRPr b="0" i="0" sz="1900" u="none" cap="none" strike="noStrike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479875" y="2779625"/>
            <a:ext cx="3682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2</a:t>
            </a:r>
            <a:endParaRPr b="0" i="0" sz="53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4919325" y="444976"/>
            <a:ext cx="6613500" cy="59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b="0" i="0" lang="en-US" sz="1900" u="none" cap="none" strike="noStrike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C</a:t>
            </a:r>
            <a:r>
              <a:rPr b="0" i="0" lang="en-US" sz="1900" u="none" cap="none" strike="noStrike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rie 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um código correspondente ao diagrama a seguir: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453700" y="2779625"/>
            <a:ext cx="37083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3</a:t>
            </a:r>
            <a:endParaRPr b="0" i="0" sz="53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463" name="Google Shape;4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413" y="2071598"/>
            <a:ext cx="5725324" cy="42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900" y="-31917"/>
            <a:ext cx="12301800" cy="692183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1"/>
          <p:cNvSpPr/>
          <p:nvPr/>
        </p:nvSpPr>
        <p:spPr>
          <a:xfrm>
            <a:off x="0" y="0"/>
            <a:ext cx="5229900" cy="6858000"/>
          </a:xfrm>
          <a:prstGeom prst="rect">
            <a:avLst/>
          </a:prstGeom>
          <a:solidFill>
            <a:srgbClr val="02024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475933" y="3493000"/>
            <a:ext cx="33867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Dúvidas? </a:t>
            </a:r>
            <a:r>
              <a:rPr b="0" i="0" lang="en-US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Entre em contato com a gente:</a:t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grs@cesar.school</a:t>
            </a:r>
            <a:endParaRPr b="0" i="0" sz="1900" u="none" cap="none" strike="noStrike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471" name="Google Shape;47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33" y="1749500"/>
            <a:ext cx="1827933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44500" y="1891100"/>
            <a:ext cx="3039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919333" y="858300"/>
            <a:ext cx="66135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É</a:t>
            </a:r>
            <a:r>
              <a:rPr lang="en-US" sz="22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 Uma linguagem ou notação de diagramas para:</a:t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200"/>
              <a:buFont typeface="Barlow Medium"/>
              <a:buChar char="●"/>
            </a:pPr>
            <a:r>
              <a:rPr lang="en-US" sz="22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Especificar, visualizar e documentar modelos de software</a:t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200"/>
              <a:buFont typeface="Barlow Medium"/>
              <a:buChar char="●"/>
            </a:pPr>
            <a:r>
              <a:rPr lang="en-US" sz="22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Não é um método de desenvolvimento</a:t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200"/>
              <a:buFont typeface="Barlow Medium"/>
              <a:buChar char="●"/>
            </a:pPr>
            <a:r>
              <a:rPr lang="en-US" sz="22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Não indica o que fazer primeiro</a:t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200"/>
              <a:buFont typeface="Barlow Medium"/>
              <a:buChar char="●"/>
            </a:pPr>
            <a:r>
              <a:rPr lang="en-US" sz="22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Ajuda a visualizar o produto e a comunicação</a:t>
            </a:r>
            <a:endParaRPr sz="22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44500" y="2779633"/>
            <a:ext cx="3417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O </a:t>
            </a:r>
            <a:r>
              <a:rPr lang="en-US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QUE É UML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Pensar antes de codificar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Apresentar nossas ideias ao grupo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Aumentar a participação e envolvimento do time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Documentar as ideias quando já consolidadas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Atender ao requisitos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Reduzir esforço de manutenção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Facilitar a alteração do software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Reduzir retrabalho: reparos ocorrem a nível de projeto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PARA QUE USAR UML?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PARA QUE USAR UML?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475" y="1430500"/>
            <a:ext cx="6951050" cy="52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0" y="6031100"/>
            <a:ext cx="26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288C"/>
                </a:solidFill>
              </a:rPr>
              <a:t>Falta de Alinhamento entre cliente, analista e time</a:t>
            </a:r>
            <a:endParaRPr>
              <a:solidFill>
                <a:srgbClr val="EA288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PARA QUE USAR UML?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827" y="2155150"/>
            <a:ext cx="8720346" cy="41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57" name="Google Shape;157;p2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58" name="Google Shape;158;p2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59" name="Google Shape;159;p2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6" name="Google Shape;166;p20"/>
          <p:cNvSpPr txBox="1"/>
          <p:nvPr/>
        </p:nvSpPr>
        <p:spPr>
          <a:xfrm>
            <a:off x="2765400" y="3643425"/>
            <a:ext cx="6661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MODELAGEM VISUAL</a:t>
            </a:r>
            <a:endParaRPr b="1" i="0" sz="4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5834825" y="1563016"/>
            <a:ext cx="658091" cy="754388"/>
            <a:chOff x="3300325" y="249875"/>
            <a:chExt cx="433725" cy="480900"/>
          </a:xfrm>
        </p:grpSpPr>
        <p:sp>
          <p:nvSpPr>
            <p:cNvPr id="168" name="Google Shape;168;p20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0"/>
          <p:cNvSpPr txBox="1"/>
          <p:nvPr/>
        </p:nvSpPr>
        <p:spPr>
          <a:xfrm>
            <a:off x="3833200" y="4553733"/>
            <a:ext cx="4525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Da mesma forma que é impossível construir uma casa sem primeiramente definir sua planta, também é impossível construir um software sem inicialmente definir sua arquitetura.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NECESSIDADE DE UMA MV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600" y="2877100"/>
            <a:ext cx="6198100" cy="3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Um modelo deve ser criado independentemente de sua implementação.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A utilização de uma modelagem visual facilita a visualização, e, por conseguinte, a criação de um melhor modelo (mais flexível, mais robusto e principalmente mais reutilizável).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NECESSIDADE DE UMA MV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7362" y="715413"/>
            <a:ext cx="3837726" cy="27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50" y="3816150"/>
            <a:ext cx="3837749" cy="2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