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  <p:embeddedFont>
      <p:font typeface="Barlow Medium"/>
      <p:regular r:id="rId42"/>
      <p:bold r:id="rId43"/>
      <p:italic r:id="rId44"/>
      <p:boldItalic r:id="rId45"/>
    </p:embeddedFont>
    <p:embeddedFont>
      <p:font typeface="Oi"/>
      <p:regular r:id="rId46"/>
    </p:embeddedFont>
    <p:embeddedFont>
      <p:font typeface="Barlow ExtraBold"/>
      <p:bold r:id="rId47"/>
      <p:boldItalic r:id="rId48"/>
    </p:embeddedFont>
    <p:embeddedFont>
      <p:font typeface="Barlow SemiBold"/>
      <p:regular r:id="rId49"/>
      <p:bold r:id="rId50"/>
      <p:italic r:id="rId51"/>
      <p:boldItalic r:id="rId52"/>
    </p:embeddedFont>
    <p:embeddedFont>
      <p:font typeface="Kalam"/>
      <p:regular r:id="rId53"/>
      <p:bold r:id="rId54"/>
    </p:embeddedFont>
    <p:embeddedFont>
      <p:font typeface="Barl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42" Type="http://schemas.openxmlformats.org/officeDocument/2006/relationships/font" Target="fonts/BarlowMedium-regular.fntdata"/><Relationship Id="rId41" Type="http://schemas.openxmlformats.org/officeDocument/2006/relationships/font" Target="fonts/LatoBlack-boldItalic.fntdata"/><Relationship Id="rId44" Type="http://schemas.openxmlformats.org/officeDocument/2006/relationships/font" Target="fonts/BarlowMedium-italic.fntdata"/><Relationship Id="rId43" Type="http://schemas.openxmlformats.org/officeDocument/2006/relationships/font" Target="fonts/BarlowMedium-bold.fntdata"/><Relationship Id="rId46" Type="http://schemas.openxmlformats.org/officeDocument/2006/relationships/font" Target="fonts/Oi-regular.fntdata"/><Relationship Id="rId45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ExtraBold-boldItalic.fntdata"/><Relationship Id="rId47" Type="http://schemas.openxmlformats.org/officeDocument/2006/relationships/font" Target="fonts/BarlowExtraBold-bold.fntdata"/><Relationship Id="rId49" Type="http://schemas.openxmlformats.org/officeDocument/2006/relationships/font" Target="fonts/Barlow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33" Type="http://schemas.openxmlformats.org/officeDocument/2006/relationships/font" Target="fonts/Lato-bold.fntdata"/><Relationship Id="rId32" Type="http://schemas.openxmlformats.org/officeDocument/2006/relationships/font" Target="fonts/Lato-regular.fntdata"/><Relationship Id="rId35" Type="http://schemas.openxmlformats.org/officeDocument/2006/relationships/font" Target="fonts/Lato-boldItalic.fntdata"/><Relationship Id="rId34" Type="http://schemas.openxmlformats.org/officeDocument/2006/relationships/font" Target="fonts/Lato-italic.fntdata"/><Relationship Id="rId37" Type="http://schemas.openxmlformats.org/officeDocument/2006/relationships/font" Target="fonts/LatoLight-bold.fntdata"/><Relationship Id="rId36" Type="http://schemas.openxmlformats.org/officeDocument/2006/relationships/font" Target="fonts/LatoLight-regular.fntdata"/><Relationship Id="rId39" Type="http://schemas.openxmlformats.org/officeDocument/2006/relationships/font" Target="fonts/LatoLight-boldItalic.fntdata"/><Relationship Id="rId38" Type="http://schemas.openxmlformats.org/officeDocument/2006/relationships/font" Target="fonts/Lato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29" Type="http://schemas.openxmlformats.org/officeDocument/2006/relationships/font" Target="fonts/Raleway-bold.fntdata"/><Relationship Id="rId51" Type="http://schemas.openxmlformats.org/officeDocument/2006/relationships/font" Target="fonts/BarlowSemiBold-italic.fntdata"/><Relationship Id="rId50" Type="http://schemas.openxmlformats.org/officeDocument/2006/relationships/font" Target="fonts/BarlowSemiBold-bold.fntdata"/><Relationship Id="rId53" Type="http://schemas.openxmlformats.org/officeDocument/2006/relationships/font" Target="fonts/Kalam-regular.fntdata"/><Relationship Id="rId52" Type="http://schemas.openxmlformats.org/officeDocument/2006/relationships/font" Target="fonts/Barlow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Barlow-regular.fntdata"/><Relationship Id="rId10" Type="http://schemas.openxmlformats.org/officeDocument/2006/relationships/slide" Target="slides/slide4.xml"/><Relationship Id="rId54" Type="http://schemas.openxmlformats.org/officeDocument/2006/relationships/font" Target="fonts/Kalam-bold.fntdata"/><Relationship Id="rId13" Type="http://schemas.openxmlformats.org/officeDocument/2006/relationships/slide" Target="slides/slide7.xml"/><Relationship Id="rId57" Type="http://schemas.openxmlformats.org/officeDocument/2006/relationships/font" Target="fonts/Barlow-italic.fntdata"/><Relationship Id="rId12" Type="http://schemas.openxmlformats.org/officeDocument/2006/relationships/slide" Target="slides/slide6.xml"/><Relationship Id="rId56" Type="http://schemas.openxmlformats.org/officeDocument/2006/relationships/font" Target="fonts/Barlow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Barlow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e62fd8c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5e62fd8c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f2bc0084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f2bc0084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c1f09e0e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c1f09e0e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c1f09e0e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c1f09e0e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f2bc0084e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f2bc0084e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c1f09e0e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c1f09e0e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c1f09e0e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c1f09e0e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c1f09e0e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c1f09e0e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c1f09e0e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c1f09e0e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c1f09e0e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c1f09e0e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95ac6818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95ac6818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f2bc0084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f2bc0084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c1f09e0e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c1f09e0e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5e62fd8c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5e62fd8c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f2bc0084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f2bc0084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c1f09e0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c1f09e0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f2bc0084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f2bc0084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c1f09e0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c1f09e0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f2bc0084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f2bc0084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5439578" y="773647"/>
            <a:ext cx="317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5585828" y="2698500"/>
            <a:ext cx="2886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-5975" y="-18125"/>
            <a:ext cx="4036500" cy="516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5"/>
          <p:cNvCxnSpPr/>
          <p:nvPr/>
        </p:nvCxnSpPr>
        <p:spPr>
          <a:xfrm rot="10800000">
            <a:off x="5434898" y="1399600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5"/>
          <p:cNvCxnSpPr/>
          <p:nvPr/>
        </p:nvCxnSpPr>
        <p:spPr>
          <a:xfrm rot="10800000">
            <a:off x="5418998" y="3725675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hasCustomPrompt="1" type="title"/>
          </p:nvPr>
        </p:nvSpPr>
        <p:spPr>
          <a:xfrm>
            <a:off x="4722050" y="1287582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>
            <a:off x="5255450" y="1442256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255450" y="154759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hasCustomPrompt="1" idx="3" type="title"/>
          </p:nvPr>
        </p:nvSpPr>
        <p:spPr>
          <a:xfrm>
            <a:off x="4722050" y="19917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7"/>
          <p:cNvSpPr txBox="1"/>
          <p:nvPr>
            <p:ph idx="4" type="ctrTitle"/>
          </p:nvPr>
        </p:nvSpPr>
        <p:spPr>
          <a:xfrm>
            <a:off x="5255450" y="214643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5" type="subTitle"/>
          </p:nvPr>
        </p:nvSpPr>
        <p:spPr>
          <a:xfrm>
            <a:off x="5255450" y="225073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hasCustomPrompt="1" idx="6" type="title"/>
          </p:nvPr>
        </p:nvSpPr>
        <p:spPr>
          <a:xfrm>
            <a:off x="4722050" y="270300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idx="7" type="ctrTitle"/>
          </p:nvPr>
        </p:nvSpPr>
        <p:spPr>
          <a:xfrm>
            <a:off x="5255450" y="28576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8" type="subTitle"/>
          </p:nvPr>
        </p:nvSpPr>
        <p:spPr>
          <a:xfrm>
            <a:off x="5255450" y="2968391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hasCustomPrompt="1" idx="9" type="title"/>
          </p:nvPr>
        </p:nvSpPr>
        <p:spPr>
          <a:xfrm>
            <a:off x="4722050" y="34142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idx="13" type="ctrTitle"/>
          </p:nvPr>
        </p:nvSpPr>
        <p:spPr>
          <a:xfrm>
            <a:off x="5255450" y="356892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4" type="subTitle"/>
          </p:nvPr>
        </p:nvSpPr>
        <p:spPr>
          <a:xfrm>
            <a:off x="5255450" y="3679640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5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4572000" y="-18925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5678544" y="2229524"/>
            <a:ext cx="23718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ctrTitle"/>
          </p:nvPr>
        </p:nvSpPr>
        <p:spPr>
          <a:xfrm>
            <a:off x="5565592" y="197885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TITLE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386100" y="4165449"/>
            <a:ext cx="23718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ctrTitle"/>
          </p:nvPr>
        </p:nvSpPr>
        <p:spPr>
          <a:xfrm>
            <a:off x="3273142" y="39909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hasCustomPrompt="1" idx="2" type="title"/>
          </p:nvPr>
        </p:nvSpPr>
        <p:spPr>
          <a:xfrm>
            <a:off x="3996000" y="2997600"/>
            <a:ext cx="1152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2" type="ctrTitle"/>
          </p:nvPr>
        </p:nvSpPr>
        <p:spPr>
          <a:xfrm>
            <a:off x="12208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4196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ctrTitle"/>
          </p:nvPr>
        </p:nvSpPr>
        <p:spPr>
          <a:xfrm>
            <a:off x="35449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4" type="subTitle"/>
          </p:nvPr>
        </p:nvSpPr>
        <p:spPr>
          <a:xfrm>
            <a:off x="37437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5" type="ctrTitle"/>
          </p:nvPr>
        </p:nvSpPr>
        <p:spPr>
          <a:xfrm>
            <a:off x="58690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6" type="subTitle"/>
          </p:nvPr>
        </p:nvSpPr>
        <p:spPr>
          <a:xfrm>
            <a:off x="6067800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832410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810750" y="-9450"/>
            <a:ext cx="75225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182650" y="1214625"/>
            <a:ext cx="43893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8961300" y="1214625"/>
            <a:ext cx="1827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3670000"/>
            <a:ext cx="9144000" cy="11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TITLE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5"/>
          <p:cNvSpPr/>
          <p:nvPr/>
        </p:nvSpPr>
        <p:spPr>
          <a:xfrm>
            <a:off x="3337050" y="902500"/>
            <a:ext cx="2469900" cy="424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TITLE_1_1_1_1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">
  <p:cSld name="TITLE_1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61646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4151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2" type="ctrTitle"/>
          </p:nvPr>
        </p:nvSpPr>
        <p:spPr>
          <a:xfrm>
            <a:off x="19257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20587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3" type="ctrTitle"/>
          </p:nvPr>
        </p:nvSpPr>
        <p:spPr>
          <a:xfrm>
            <a:off x="51642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2972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 1">
  <p:cSld name="TITLE_1_1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62563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341790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5794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2" type="ctrTitle"/>
          </p:nvPr>
        </p:nvSpPr>
        <p:spPr>
          <a:xfrm>
            <a:off x="7065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8395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3" type="ctrTitle"/>
          </p:nvPr>
        </p:nvSpPr>
        <p:spPr>
          <a:xfrm>
            <a:off x="63834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4" type="subTitle"/>
          </p:nvPr>
        </p:nvSpPr>
        <p:spPr>
          <a:xfrm>
            <a:off x="65164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5" type="ctrTitle"/>
          </p:nvPr>
        </p:nvSpPr>
        <p:spPr>
          <a:xfrm>
            <a:off x="35259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6" type="subTitle"/>
          </p:nvPr>
        </p:nvSpPr>
        <p:spPr>
          <a:xfrm>
            <a:off x="36589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1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2" type="ctrTitle"/>
          </p:nvPr>
        </p:nvSpPr>
        <p:spPr>
          <a:xfrm>
            <a:off x="9433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9433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3" type="ctrTitle"/>
          </p:nvPr>
        </p:nvSpPr>
        <p:spPr>
          <a:xfrm>
            <a:off x="28102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4" type="subTitle"/>
          </p:nvPr>
        </p:nvSpPr>
        <p:spPr>
          <a:xfrm>
            <a:off x="28102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5" type="ctrTitle"/>
          </p:nvPr>
        </p:nvSpPr>
        <p:spPr>
          <a:xfrm>
            <a:off x="46771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6" type="subTitle"/>
          </p:nvPr>
        </p:nvSpPr>
        <p:spPr>
          <a:xfrm>
            <a:off x="46771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7" type="ctrTitle"/>
          </p:nvPr>
        </p:nvSpPr>
        <p:spPr>
          <a:xfrm>
            <a:off x="65440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8" type="subTitle"/>
          </p:nvPr>
        </p:nvSpPr>
        <p:spPr>
          <a:xfrm>
            <a:off x="65440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1_1_2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ctrTitle"/>
          </p:nvPr>
        </p:nvSpPr>
        <p:spPr>
          <a:xfrm>
            <a:off x="5323025" y="1379275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1" type="subTitle"/>
          </p:nvPr>
        </p:nvSpPr>
        <p:spPr>
          <a:xfrm>
            <a:off x="5610125" y="1946351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3" type="ctrTitle"/>
          </p:nvPr>
        </p:nvSpPr>
        <p:spPr>
          <a:xfrm>
            <a:off x="5323025" y="251110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4" type="subTitle"/>
          </p:nvPr>
        </p:nvSpPr>
        <p:spPr>
          <a:xfrm>
            <a:off x="5610125" y="3078175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5" type="ctrTitle"/>
          </p:nvPr>
        </p:nvSpPr>
        <p:spPr>
          <a:xfrm>
            <a:off x="5323025" y="364285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6" type="subTitle"/>
          </p:nvPr>
        </p:nvSpPr>
        <p:spPr>
          <a:xfrm>
            <a:off x="5610125" y="4210000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_1_2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0" y="-9450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ctrTitle"/>
          </p:nvPr>
        </p:nvSpPr>
        <p:spPr>
          <a:xfrm>
            <a:off x="15720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5719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3" type="ctrTitle"/>
          </p:nvPr>
        </p:nvSpPr>
        <p:spPr>
          <a:xfrm>
            <a:off x="37437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4" type="subTitle"/>
          </p:nvPr>
        </p:nvSpPr>
        <p:spPr>
          <a:xfrm>
            <a:off x="37436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5" type="ctrTitle"/>
          </p:nvPr>
        </p:nvSpPr>
        <p:spPr>
          <a:xfrm>
            <a:off x="59154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6" type="subTitle"/>
          </p:nvPr>
        </p:nvSpPr>
        <p:spPr>
          <a:xfrm>
            <a:off x="59153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7" type="ctrTitle"/>
          </p:nvPr>
        </p:nvSpPr>
        <p:spPr>
          <a:xfrm>
            <a:off x="15720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8" type="subTitle"/>
          </p:nvPr>
        </p:nvSpPr>
        <p:spPr>
          <a:xfrm>
            <a:off x="15719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9" type="ctrTitle"/>
          </p:nvPr>
        </p:nvSpPr>
        <p:spPr>
          <a:xfrm>
            <a:off x="37437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3" type="subTitle"/>
          </p:nvPr>
        </p:nvSpPr>
        <p:spPr>
          <a:xfrm>
            <a:off x="37436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4" type="ctrTitle"/>
          </p:nvPr>
        </p:nvSpPr>
        <p:spPr>
          <a:xfrm>
            <a:off x="59154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5" type="subTitle"/>
          </p:nvPr>
        </p:nvSpPr>
        <p:spPr>
          <a:xfrm>
            <a:off x="59153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1_1_1_1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0" y="1516800"/>
            <a:ext cx="2862300" cy="210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ctrTitle"/>
          </p:nvPr>
        </p:nvSpPr>
        <p:spPr>
          <a:xfrm>
            <a:off x="794975" y="2766256"/>
            <a:ext cx="17781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 DESIGN">
  <p:cSld name="TITLE_1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subTitle"/>
          </p:nvPr>
        </p:nvSpPr>
        <p:spPr>
          <a:xfrm>
            <a:off x="6366826" y="2149326"/>
            <a:ext cx="19884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type="ctrTitle"/>
          </p:nvPr>
        </p:nvSpPr>
        <p:spPr>
          <a:xfrm>
            <a:off x="6366823" y="1898650"/>
            <a:ext cx="1760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TITLE_1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-24500" y="1696125"/>
            <a:ext cx="9144000" cy="25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>
            <p:ph idx="1" type="subTitle"/>
          </p:nvPr>
        </p:nvSpPr>
        <p:spPr>
          <a:xfrm>
            <a:off x="5565600" y="1696125"/>
            <a:ext cx="2371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type="ctrTitle"/>
          </p:nvPr>
        </p:nvSpPr>
        <p:spPr>
          <a:xfrm>
            <a:off x="5565599" y="1445450"/>
            <a:ext cx="2228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TITLE_1_1_1_2_1"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1056975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4742628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ato Black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b="569" l="1146" r="0" t="-570"/>
          <a:stretch/>
        </p:blipFill>
        <p:spPr>
          <a:xfrm>
            <a:off x="0" y="-51425"/>
            <a:ext cx="9144000" cy="520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/>
        </p:nvSpPr>
        <p:spPr>
          <a:xfrm>
            <a:off x="772350" y="2698275"/>
            <a:ext cx="2669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58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NExT</a:t>
            </a:r>
            <a:endParaRPr b="0" i="0" sz="55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769300" y="3437525"/>
            <a:ext cx="41841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b="1" i="0" sz="1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b="1" i="0" sz="1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b="0" i="0" sz="10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4">
            <a:alphaModFix/>
          </a:blip>
          <a:srcRect b="25558" l="23232" r="29803" t="18208"/>
          <a:stretch/>
        </p:blipFill>
        <p:spPr>
          <a:xfrm>
            <a:off x="7518325" y="200000"/>
            <a:ext cx="1397625" cy="1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880050" y="4594550"/>
            <a:ext cx="1731300" cy="2658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b="1" i="0" sz="12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7"/>
          <p:cNvSpPr/>
          <p:nvPr/>
        </p:nvSpPr>
        <p:spPr>
          <a:xfrm rot="5400000">
            <a:off x="7214475" y="3197119"/>
            <a:ext cx="1731300" cy="1731300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720000" dist="47625">
              <a:srgbClr val="F39C10">
                <a:alpha val="29409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4237" y="4236711"/>
            <a:ext cx="971701" cy="3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0161" y="3535577"/>
            <a:ext cx="1179850" cy="55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7613506" y="2745100"/>
            <a:ext cx="933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b="1" i="0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880050" y="548869"/>
            <a:ext cx="225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1" lang="pt-BR" sz="23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i="1" lang="pt-BR" sz="23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849425" y="681450"/>
            <a:ext cx="2544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DEFINIÇÃO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75" name="Google Shape;375;p4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76" name="Google Shape;376;p4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77" name="Google Shape;377;p4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78" name="Google Shape;378;p4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4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366838"/>
            <a:ext cx="54578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/>
          <p:nvPr/>
        </p:nvSpPr>
        <p:spPr>
          <a:xfrm>
            <a:off x="2314950" y="236575"/>
            <a:ext cx="427800" cy="427800"/>
          </a:xfrm>
          <a:prstGeom prst="ellipse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47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92" name="Google Shape;392;p47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3 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93" name="Google Shape;393;p47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47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1806150" y="2315900"/>
            <a:ext cx="66888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Com este conceito aplicado de maneira correta é possível reutilizar componentes de maneira mais rápida e simples além de facilitar a extensibilidade do sistema. Por falar em extensibilidade, o operador extends é utilizando na subclasse para estender a superclasse.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0E65"/>
              </a:buClr>
              <a:buSzPts val="1600"/>
              <a:buFont typeface="Barlow"/>
              <a:buChar char="●"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Os atributos e métodos são herdados por todos os objetos dos níveis mais baixos considerando o modificador de acesso.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0E65"/>
              </a:buClr>
              <a:buSzPts val="1600"/>
              <a:buFont typeface="Barlow"/>
              <a:buChar char="●"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Diferentes subclasses podem herdar as características de uma superclasse.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806150" y="1108100"/>
            <a:ext cx="6688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Definição geral</a:t>
            </a:r>
            <a:endParaRPr sz="9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97" name="Google Shape;397;p47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7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9" name="Google Shape;399;p4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00" name="Google Shape;400;p4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01" name="Google Shape;401;p4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02" name="Google Shape;402;p4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09" name="Google Shape;409;p47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15" name="Google Shape;415;p4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16" name="Google Shape;416;p4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17" name="Google Shape;417;p4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48"/>
          <p:cNvSpPr txBox="1"/>
          <p:nvPr/>
        </p:nvSpPr>
        <p:spPr>
          <a:xfrm>
            <a:off x="2644600" y="1123950"/>
            <a:ext cx="59448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Barlow"/>
              <a:buChar char="●"/>
            </a:pPr>
            <a:r>
              <a:rPr lang="pt-BR" sz="16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Reutilização de código uma vez que as similaridades são compartilhadas e as diferenças preservadas.</a:t>
            </a:r>
            <a:endParaRPr sz="16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Barlow"/>
              <a:buChar char="●"/>
            </a:pPr>
            <a:r>
              <a:rPr lang="pt-BR" sz="16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Facilitação da manutenção do sistema trazendo maior legibilidade do código existente, quantidade menor de linhas de código e alterações em poucas partes do código.</a:t>
            </a:r>
            <a:endParaRPr sz="16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5" name="Google Shape;425;p48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"/>
          <p:cNvSpPr txBox="1"/>
          <p:nvPr/>
        </p:nvSpPr>
        <p:spPr>
          <a:xfrm>
            <a:off x="189425" y="2246050"/>
            <a:ext cx="22512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PRINCIPAIS BENEFÍCIOS</a:t>
            </a:r>
            <a:endParaRPr sz="20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49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433" name="Google Shape;433;p49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34" name="Google Shape;434;p49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Google Shape;435;p49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36" name="Google Shape;436;p49"/>
          <p:cNvSpPr txBox="1"/>
          <p:nvPr/>
        </p:nvSpPr>
        <p:spPr>
          <a:xfrm>
            <a:off x="1806150" y="2315900"/>
            <a:ext cx="66522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Provavelmente a herança simples seja a mais utilizada, mesmo porque linguagens como o JAVA aceitam somente ela. Ou seja, não tem como ter herança por cima de herança, bom, pelo menos não sem usar alguns artifícios.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Herança simples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38" name="Google Shape;438;p49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9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4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41" name="Google Shape;441;p4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42" name="Google Shape;442;p4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43" name="Google Shape;443;p4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50" name="Google Shape;450;p49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50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457" name="Google Shape;457;p5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58" name="Google Shape;458;p5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5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60" name="Google Shape;460;p50"/>
          <p:cNvSpPr txBox="1"/>
          <p:nvPr/>
        </p:nvSpPr>
        <p:spPr>
          <a:xfrm>
            <a:off x="1806150" y="2315900"/>
            <a:ext cx="33372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Um exemplo pode ser visto ao lado: um veículo pode ser tanto um carro, quanto uma moto. O veículo seria a superclasse enquanto as demais uma subclasse que vai herdar todas as propriedades da superclasse.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1" name="Google Shape;461;p50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Herança simples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62" name="Google Shape;462;p50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0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4" name="Google Shape;464;p5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65" name="Google Shape;465;p5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66" name="Google Shape;466;p5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67" name="Google Shape;467;p5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5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5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5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5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5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74" name="Google Shape;474;p50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125" y="2348000"/>
            <a:ext cx="35337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51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482" name="Google Shape;482;p51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83" name="Google Shape;483;p51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4" name="Google Shape;484;p5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85" name="Google Shape;485;p51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Herança simples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86" name="Google Shape;486;p51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1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8" name="Google Shape;488;p5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89" name="Google Shape;489;p5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90" name="Google Shape;490;p5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91" name="Google Shape;491;p5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5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5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5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5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5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5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98" name="Google Shape;498;p51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9" name="Google Shape;4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800" y="1801575"/>
            <a:ext cx="4893600" cy="33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63" y="2435425"/>
            <a:ext cx="35337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52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507" name="Google Shape;507;p52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08" name="Google Shape;508;p52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9" name="Google Shape;509;p5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1806150" y="2315900"/>
            <a:ext cx="66522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No entanto, uma herança pode herdar outra. Por exemplo, existem vários tipos de carro: hatch, sedan, caminhonete, SUV, entre outros. É possível criar uma classe para representar um carro SUV que vai herdar as propriedades de: Carro e Veículo. Ou seja: SUV é um Carro que é um Veículo.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Herança simples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12" name="Google Shape;512;p52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52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4" name="Google Shape;514;p5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15" name="Google Shape;515;p5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16" name="Google Shape;516;p5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17" name="Google Shape;517;p5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5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5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5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5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5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24" name="Google Shape;524;p52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53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531" name="Google Shape;531;p53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32" name="Google Shape;532;p53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53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534" name="Google Shape;534;p53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Herança simples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35" name="Google Shape;535;p53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7" name="Google Shape;537;p5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38" name="Google Shape;538;p5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39" name="Google Shape;539;p5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40" name="Google Shape;540;p5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5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5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47" name="Google Shape;547;p53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8" name="Google Shape;5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27" y="2335213"/>
            <a:ext cx="41052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575" y="1888512"/>
            <a:ext cx="4651900" cy="2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54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556" name="Google Shape;556;p54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57" name="Google Shape;557;p54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8" name="Google Shape;558;p5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1806150" y="2315900"/>
            <a:ext cx="66522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Ou seja, vimos que o nível mais alto é a Generalização e o mais baixo a Especialização, sendo que quanto mais se desce na árvore da herança, maior a especialização.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Veículo &gt; Carro &gt; SUV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Herança simples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61" name="Google Shape;561;p54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54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3" name="Google Shape;563;p5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64" name="Google Shape;564;p5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65" name="Google Shape;565;p5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66" name="Google Shape;566;p5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5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5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5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5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73" name="Google Shape;573;p54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/>
          <p:nvPr/>
        </p:nvSpPr>
        <p:spPr>
          <a:xfrm>
            <a:off x="-1000" y="-4950"/>
            <a:ext cx="9199500" cy="51435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5"/>
          <p:cNvSpPr txBox="1"/>
          <p:nvPr/>
        </p:nvSpPr>
        <p:spPr>
          <a:xfrm>
            <a:off x="1048338" y="1682100"/>
            <a:ext cx="70473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sz="6000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3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02" name="Google Shape;202;p3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03" name="Google Shape;203;p3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04" name="Google Shape;204;p3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Google Shape;205;p3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Google Shape;206;p3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1" name="Google Shape;211;p38"/>
          <p:cNvSpPr txBox="1"/>
          <p:nvPr/>
        </p:nvSpPr>
        <p:spPr>
          <a:xfrm>
            <a:off x="2575500" y="2925700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HERANÇA</a:t>
            </a:r>
            <a:endParaRPr b="1" sz="4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12" name="Google Shape;212;p38"/>
          <p:cNvGrpSpPr/>
          <p:nvPr/>
        </p:nvGrpSpPr>
        <p:grpSpPr>
          <a:xfrm>
            <a:off x="3962682" y="1203403"/>
            <a:ext cx="1218637" cy="1212694"/>
            <a:chOff x="-32569575" y="3586425"/>
            <a:chExt cx="292225" cy="291450"/>
          </a:xfrm>
        </p:grpSpPr>
        <p:sp>
          <p:nvSpPr>
            <p:cNvPr id="213" name="Google Shape;213;p38"/>
            <p:cNvSpPr/>
            <p:nvPr/>
          </p:nvSpPr>
          <p:spPr>
            <a:xfrm>
              <a:off x="-32569575" y="3672275"/>
              <a:ext cx="292225" cy="205600"/>
            </a:xfrm>
            <a:custGeom>
              <a:rect b="b" l="l" r="r" t="t"/>
              <a:pathLst>
                <a:path extrusionOk="0" h="8224" w="11689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-32456950" y="358642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6"/>
          <p:cNvSpPr txBox="1"/>
          <p:nvPr/>
        </p:nvSpPr>
        <p:spPr>
          <a:xfrm>
            <a:off x="3561425" y="603025"/>
            <a:ext cx="52995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1</a:t>
            </a:r>
            <a:r>
              <a:rPr lang="pt-BR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. U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ma loja tem 2 tipos de funcionários: vendedores e administrativos. Para ambos a empresa precisa ter o registro do nome e RG do funcionário.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Os vendedores têm um salário base, mas ganham também comissão de suas vendas. Os administrativos têm um salário base, mas podem ganhar horas extras adicionais.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Faça uma hierarquia de classes que tenha uma classe ancestral que implemente o que for comum aos dois tipos de funcionários e uma classe descendente para cada tipo.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Os vendedores devem ter um método que acumule o total de vendas durante o mês e um método que imprima seu salário total, considerando que a comissão é de 5%. 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Para os administrativos as horas extras é que são acumuladas e pagas com o valor de um centésimo do salário por hora. Nos dois casos, o método que imprime o salário a receber, zera os valores acumulados.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principal, crie objetos e teste suas classes.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86" name="Google Shape;586;p56"/>
          <p:cNvSpPr txBox="1"/>
          <p:nvPr/>
        </p:nvSpPr>
        <p:spPr>
          <a:xfrm>
            <a:off x="558375" y="2084725"/>
            <a:ext cx="2563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"/>
          <p:cNvSpPr txBox="1"/>
          <p:nvPr/>
        </p:nvSpPr>
        <p:spPr>
          <a:xfrm>
            <a:off x="3689500" y="475325"/>
            <a:ext cx="49602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2. C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rie duas classes: Funcionário e Gerente.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Gerente deve ser classe filha de Funcionário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○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Os atributos de Funcionário são: nome, CPF , salário e departamento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A classe Funcionário tem um método bonificar(), que não recebe nenhum parâmetro, e acrescenta 10% ao salário dele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A classe Gerente deve ter atributos adicionais de senha e número de funcionários gerenciados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A classe Gerente tem dois métodos a mais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○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autenticarSenha(String senha), que apenas compara a senha do parâmetro com o valor do atributo senha, retornando true ou False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○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bonificarGerente(), que acrescenta ao gerente o valor de 5% ao seu salário e mais 10% usando o método bonificar() do funcionário.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principal, crie objetos e teste suas classes.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3" name="Google Shape;593;p57"/>
          <p:cNvSpPr txBox="1"/>
          <p:nvPr/>
        </p:nvSpPr>
        <p:spPr>
          <a:xfrm>
            <a:off x="397300" y="2084725"/>
            <a:ext cx="2724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" name="Google Shape;229;p39"/>
          <p:cNvSpPr txBox="1"/>
          <p:nvPr/>
        </p:nvSpPr>
        <p:spPr>
          <a:xfrm>
            <a:off x="3309700" y="1123950"/>
            <a:ext cx="46053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O que é herança na programação orientada a objetos?</a:t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Na programação modular existe uma técnica chamada Herança que é utilizada para reuso, evitando a repetição de um mesmo trecho de código que faz as mesmas coisas em diversos lugares no código, ajudando então na boa prática de deixar o código mais objetivo e limpo.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DEFINIÇÃO</a:t>
            </a:r>
            <a:endParaRPr sz="20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/>
          <p:nvPr/>
        </p:nvSpPr>
        <p:spPr>
          <a:xfrm>
            <a:off x="623979" y="236575"/>
            <a:ext cx="427800" cy="4278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2315900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Na programação modular existe uma técnica chamada Herança que é utilizada para reuso, evitando a repetição de um mesmo trecho de código que faz as mesmas coisas em diversos lugares no código, ajudando então na boa prática de deixar o código mais objetivo e limpo.</a:t>
            </a:r>
            <a:endParaRPr sz="16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 que é herança na programação orientada a objetos?</a:t>
            </a:r>
            <a:endParaRPr sz="9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" name="Google Shape;250;p40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51" name="Google Shape;251;p4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       </a:t>
              </a:r>
              <a:r>
                <a:rPr b="1" lang="pt-BR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FASE 1</a:t>
              </a:r>
              <a:r>
                <a:rPr b="1" lang="pt-BR" sz="800">
                  <a:solidFill>
                    <a:srgbClr val="9E9E9E"/>
                  </a:solidFill>
                  <a:latin typeface="Barlow"/>
                  <a:ea typeface="Barlow"/>
                  <a:cs typeface="Barlow"/>
                  <a:sym typeface="Barlow"/>
                </a:rPr>
                <a:t>	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	FASE 2 		FASE 3                       FASE 4                     FASE 5</a:t>
              </a:r>
              <a:endParaRPr b="1" sz="800">
                <a:solidFill>
                  <a:srgbClr val="A2A2A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52" name="Google Shape;252;p4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3" name="Google Shape;253;p40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0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0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/>
          <p:nvPr/>
        </p:nvSpPr>
        <p:spPr>
          <a:xfrm>
            <a:off x="1400550" y="236575"/>
            <a:ext cx="427800" cy="4278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grpSp>
        <p:nvGrpSpPr>
          <p:cNvPr id="262" name="Google Shape;262;p41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63" name="Google Shape;263;p41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64" name="Google Shape;264;p41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" name="Google Shape;265;p41"/>
          <p:cNvSpPr txBox="1"/>
          <p:nvPr/>
        </p:nvSpPr>
        <p:spPr>
          <a:xfrm>
            <a:off x="1806150" y="1108100"/>
            <a:ext cx="6666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Compreendendo a herança</a:t>
            </a:r>
            <a:endParaRPr sz="9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66" name="Google Shape;266;p41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" name="Google Shape;268;p4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69" name="Google Shape;269;p4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70" name="Google Shape;270;p4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71" name="Google Shape;271;p4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4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4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4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4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78" name="Google Shape;278;p41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763" y="2119400"/>
            <a:ext cx="3582475" cy="22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/>
          <p:nvPr/>
        </p:nvSpPr>
        <p:spPr>
          <a:xfrm>
            <a:off x="1400550" y="236575"/>
            <a:ext cx="427800" cy="4278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1806150" y="2315900"/>
            <a:ext cx="66669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Um exemplo básico para entender o conceito seria: Um cachorro e um homem, embora obviamente se diferem, possuem uma característica em comum: são mamíferos, eu não preciso repetir essa mesma informação se eu posso reutilizá-la. Assim como um beija-flor e uma galinha são aves, ou seja, possuem algo em comum. Em um nível mais acima, podemos concluir que cachorro, homem, beija-flor e galinha possuem algo em comum: ambos são animais. Sempre um vai recuperando as informações do outro.</a:t>
            </a:r>
            <a:endParaRPr sz="16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87" name="Google Shape;287;p42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88" name="Google Shape;288;p42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89" name="Google Shape;289;p42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" name="Google Shape;290;p42"/>
          <p:cNvSpPr txBox="1"/>
          <p:nvPr/>
        </p:nvSpPr>
        <p:spPr>
          <a:xfrm>
            <a:off x="1806150" y="1108100"/>
            <a:ext cx="6666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Compreendendo a herança</a:t>
            </a:r>
            <a:endParaRPr sz="9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91" name="Google Shape;291;p42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2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" name="Google Shape;293;p4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94" name="Google Shape;294;p4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95" name="Google Shape;295;p4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96" name="Google Shape;296;p4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03" name="Google Shape;303;p42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>
            <a:off x="0" y="649425"/>
            <a:ext cx="2496000" cy="3348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619250" y="681450"/>
            <a:ext cx="2775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COMPREENDENDO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10" name="Google Shape;310;p4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11" name="Google Shape;311;p4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12" name="Google Shape;312;p4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13" name="Google Shape;313;p4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91" y="1001223"/>
            <a:ext cx="4822819" cy="40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1400550" y="236575"/>
            <a:ext cx="427800" cy="4278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1806150" y="2315900"/>
            <a:ext cx="66669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Sendo assim, não há necessidade de repetir sempre e caso exista um outro mamífero, como um gato, basta reutilizar as informações já existentes acrescentando as características específicas, no caso a especialização.</a:t>
            </a:r>
            <a:endParaRPr sz="16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28" name="Google Shape;328;p44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29" name="Google Shape;329;p44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30" name="Google Shape;330;p44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44"/>
          <p:cNvSpPr txBox="1"/>
          <p:nvPr/>
        </p:nvSpPr>
        <p:spPr>
          <a:xfrm>
            <a:off x="1806150" y="1108100"/>
            <a:ext cx="6666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Compreendendo a herança</a:t>
            </a:r>
            <a:endParaRPr sz="9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4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4" name="Google Shape;334;p4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35" name="Google Shape;335;p4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36" name="Google Shape;336;p4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37" name="Google Shape;337;p4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44" name="Google Shape;344;p44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/>
          <p:nvPr/>
        </p:nvSpPr>
        <p:spPr>
          <a:xfrm>
            <a:off x="2314950" y="236575"/>
            <a:ext cx="427800" cy="427800"/>
          </a:xfrm>
          <a:prstGeom prst="ellipse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45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51" name="Google Shape;351;p45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3 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52" name="Google Shape;352;p45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" name="Google Shape;353;p45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1806150" y="2315900"/>
            <a:ext cx="66888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Formalmente, a Herança é uma técnica para reutilizar características de uma classe na definição de outra classe, determinando uma hierarquia de classes. Diante deste cenário existem as seguintes terminologias relacionadas à Herança: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0E65"/>
              </a:buClr>
              <a:buSzPts val="1600"/>
              <a:buFont typeface="Barlow"/>
              <a:buChar char="●"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Superclasses (pai): Classes mais genéricas que devem guardar membros em comum.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0E65"/>
              </a:buClr>
              <a:buSzPts val="1600"/>
              <a:buFont typeface="Barlow"/>
              <a:buChar char="●"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Subclasses (filha): Classes especializadas que acrescentam novos membros, especializando a classe.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1806150" y="1108100"/>
            <a:ext cx="6688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Definição geral</a:t>
            </a:r>
            <a:endParaRPr sz="9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56" name="Google Shape;356;p45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5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8" name="Google Shape;358;p4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59" name="Google Shape;359;p4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0" name="Google Shape;360;p4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61" name="Google Shape;361;p4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68" name="Google Shape;368;p45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CONSULTING">
  <a:themeElements>
    <a:clrScheme name="Simple Light">
      <a:dk1>
        <a:srgbClr val="181818"/>
      </a:dk1>
      <a:lt1>
        <a:srgbClr val="595959"/>
      </a:lt1>
      <a:dk2>
        <a:srgbClr val="F2F2F2"/>
      </a:dk2>
      <a:lt2>
        <a:srgbClr val="FFFFFF"/>
      </a:lt2>
      <a:accent1>
        <a:srgbClr val="FF9D52"/>
      </a:accent1>
      <a:accent2>
        <a:srgbClr val="F39C10"/>
      </a:accent2>
      <a:accent3>
        <a:srgbClr val="F46403"/>
      </a:accent3>
      <a:accent4>
        <a:srgbClr val="C03A00"/>
      </a:accent4>
      <a:accent5>
        <a:srgbClr val="A0220D"/>
      </a:accent5>
      <a:accent6>
        <a:srgbClr val="C7C7C7"/>
      </a:accent6>
      <a:hlink>
        <a:srgbClr val="A2A2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