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Barlow Medium"/>
      <p:regular r:id="rId29"/>
      <p:bold r:id="rId30"/>
      <p:italic r:id="rId31"/>
      <p:boldItalic r:id="rId32"/>
    </p:embeddedFont>
    <p:embeddedFont>
      <p:font typeface="Oi"/>
      <p:regular r:id="rId33"/>
    </p:embeddedFont>
    <p:embeddedFont>
      <p:font typeface="Barlow ExtraBold"/>
      <p:bold r:id="rId34"/>
      <p:boldItalic r:id="rId35"/>
    </p:embeddedFont>
    <p:embeddedFont>
      <p:font typeface="Kalam"/>
      <p:regular r:id="rId36"/>
      <p:bold r:id="rId37"/>
    </p:embeddedFont>
    <p:embeddedFont>
      <p:font typeface="Barlow SemiBold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Bold-italic.fntdata"/><Relationship Id="rId20" Type="http://schemas.openxmlformats.org/officeDocument/2006/relationships/slide" Target="slides/slide15.xml"/><Relationship Id="rId42" Type="http://schemas.openxmlformats.org/officeDocument/2006/relationships/font" Target="fonts/Barlow-regular.fntdata"/><Relationship Id="rId41" Type="http://schemas.openxmlformats.org/officeDocument/2006/relationships/font" Target="fonts/BarlowSemiBold-boldItalic.fntdata"/><Relationship Id="rId22" Type="http://schemas.openxmlformats.org/officeDocument/2006/relationships/slide" Target="slides/slide17.xml"/><Relationship Id="rId44" Type="http://schemas.openxmlformats.org/officeDocument/2006/relationships/font" Target="fonts/Barlow-italic.fntdata"/><Relationship Id="rId21" Type="http://schemas.openxmlformats.org/officeDocument/2006/relationships/slide" Target="slides/slide16.xml"/><Relationship Id="rId43" Type="http://schemas.openxmlformats.org/officeDocument/2006/relationships/font" Target="fonts/Barlow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Medium-italic.fntdata"/><Relationship Id="rId30" Type="http://schemas.openxmlformats.org/officeDocument/2006/relationships/font" Target="fonts/BarlowMedium-bold.fntdata"/><Relationship Id="rId11" Type="http://schemas.openxmlformats.org/officeDocument/2006/relationships/slide" Target="slides/slide6.xml"/><Relationship Id="rId33" Type="http://schemas.openxmlformats.org/officeDocument/2006/relationships/font" Target="fonts/Oi-regular.fntdata"/><Relationship Id="rId10" Type="http://schemas.openxmlformats.org/officeDocument/2006/relationships/slide" Target="slides/slide5.xml"/><Relationship Id="rId32" Type="http://schemas.openxmlformats.org/officeDocument/2006/relationships/font" Target="fonts/Barlow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ExtraBold-bold.fntdata"/><Relationship Id="rId15" Type="http://schemas.openxmlformats.org/officeDocument/2006/relationships/slide" Target="slides/slide10.xml"/><Relationship Id="rId37" Type="http://schemas.openxmlformats.org/officeDocument/2006/relationships/font" Target="fonts/Kalam-bold.fntdata"/><Relationship Id="rId14" Type="http://schemas.openxmlformats.org/officeDocument/2006/relationships/slide" Target="slides/slide9.xml"/><Relationship Id="rId36" Type="http://schemas.openxmlformats.org/officeDocument/2006/relationships/font" Target="fonts/Kalam-regular.fntdata"/><Relationship Id="rId17" Type="http://schemas.openxmlformats.org/officeDocument/2006/relationships/slide" Target="slides/slide12.xml"/><Relationship Id="rId39" Type="http://schemas.openxmlformats.org/officeDocument/2006/relationships/font" Target="fonts/BarlowSemiBold-bold.fntdata"/><Relationship Id="rId16" Type="http://schemas.openxmlformats.org/officeDocument/2006/relationships/slide" Target="slides/slide11.xml"/><Relationship Id="rId38" Type="http://schemas.openxmlformats.org/officeDocument/2006/relationships/font" Target="fonts/BarlowSemiBo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2c2607b04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62c2607b04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2c2607b04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62c2607b04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2c2607b04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62c2607b04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2c2607b04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62c2607b04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f739e013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f739e01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2c2607b04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62c2607b04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2c2607b04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62c2607b04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2c2607b0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62c2607b0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2c2607b0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62c2607b0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569" l="1146" r="0" t="-570"/>
          <a:stretch/>
        </p:blipFill>
        <p:spPr>
          <a:xfrm>
            <a:off x="0" y="-68567"/>
            <a:ext cx="12192000" cy="69373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029800" y="3597700"/>
            <a:ext cx="3558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77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NExT</a:t>
            </a:r>
            <a:endParaRPr b="0" i="0" sz="73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025733" y="4583367"/>
            <a:ext cx="55788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Nova Experiência </a:t>
            </a:r>
            <a:endParaRPr b="1" i="0" sz="24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 Trabalho</a:t>
            </a:r>
            <a:endParaRPr b="1" i="0" sz="24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Novas oportunidades, </a:t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novos desafios</a:t>
            </a:r>
            <a:endParaRPr b="0" i="0" sz="13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25556" l="23230" r="29805" t="18208"/>
          <a:stretch/>
        </p:blipFill>
        <p:spPr>
          <a:xfrm>
            <a:off x="10024433" y="266667"/>
            <a:ext cx="1863500" cy="15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173400" y="6126067"/>
            <a:ext cx="2308500" cy="3543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Ao vivo | Nova edição</a:t>
            </a:r>
            <a:endParaRPr b="1" i="0" sz="16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/>
          <p:nvPr/>
        </p:nvSpPr>
        <p:spPr>
          <a:xfrm rot="5400000">
            <a:off x="9619200" y="4262825"/>
            <a:ext cx="2308500" cy="2308500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3720000" dist="47625">
              <a:srgbClr val="F39C10">
                <a:alpha val="2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25649" y="5648948"/>
            <a:ext cx="1295600" cy="47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86882" y="4714102"/>
            <a:ext cx="1573132" cy="74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0151341" y="3660133"/>
            <a:ext cx="1244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APOIO: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173400" y="731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i="1" lang="en-US" sz="30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AGREGAÇÃO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250" y="4676700"/>
            <a:ext cx="5909588" cy="21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4">
            <a:alphaModFix/>
          </a:blip>
          <a:srcRect b="0" l="0" r="24715" t="37311"/>
          <a:stretch/>
        </p:blipFill>
        <p:spPr>
          <a:xfrm>
            <a:off x="3801050" y="4676700"/>
            <a:ext cx="41889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81000" y="1159900"/>
            <a:ext cx="9653775" cy="39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38200" y="1825625"/>
            <a:ext cx="7817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Sua função principal é identificar a obrigatoriedade de uma complementação das informações de um objeto-todo por seus objetos-parte, quando este for consultado.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É uma associação unidirecional, ou seja, um relacionamento de mão única. Por exemplo, o time pode ter pessoas, mas vice-versa não é possível e, portanto, de natureza unidirecional.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Na agregação, ambas as entradas podem sobreviver individualmente, o que significa que terminar uma entidade não afetará a outra entidade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AGREGAÇÃO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25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216" name="Google Shape;216;p2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17" name="Google Shape;217;p2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18" name="Google Shape;218;p2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25"/>
          <p:cNvSpPr txBox="1"/>
          <p:nvPr/>
        </p:nvSpPr>
        <p:spPr>
          <a:xfrm>
            <a:off x="4514800" y="4296199"/>
            <a:ext cx="31623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2710650" y="3643400"/>
            <a:ext cx="6770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COMPOSIÇÃO</a:t>
            </a:r>
            <a:endParaRPr b="1" sz="4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5718876" y="2633768"/>
            <a:ext cx="754244" cy="754398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958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A Composição, representa um vínculo forte entre duas classes , e , é também um relacionamento caracterizado como parte/todo, mas, neste caso, o todo é responsável pelo ciclo de vida da parte. Assim a existência do Objeto-Parte NÃO faz sentido se o Objeto-Todo não existir.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COMPOSIÇÃO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025" y="3879375"/>
            <a:ext cx="6903951" cy="27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COMPOSIÇÃO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925" y="4408050"/>
            <a:ext cx="5859075" cy="24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4">
            <a:alphaModFix/>
          </a:blip>
          <a:srcRect b="0" l="0" r="31318" t="41931"/>
          <a:stretch/>
        </p:blipFill>
        <p:spPr>
          <a:xfrm>
            <a:off x="1875175" y="4694125"/>
            <a:ext cx="5313900" cy="21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 rotWithShape="1">
          <a:blip r:embed="rId4">
            <a:alphaModFix/>
          </a:blip>
          <a:srcRect b="0" l="20002" r="55090" t="43016"/>
          <a:stretch/>
        </p:blipFill>
        <p:spPr>
          <a:xfrm rot="-5400000">
            <a:off x="6817290" y="2608438"/>
            <a:ext cx="1565475" cy="17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650" y="1513150"/>
            <a:ext cx="6389351" cy="224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97275" y="1143950"/>
            <a:ext cx="7832302" cy="38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958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Primeiro, cada instância de departamento, "dep", pode pertencer apenas a uma única instância de Escola  por vez. Mas uma instância de escola pode ter várias instâncias de departamento anexadas a ela.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958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Portanto, isso torna a instância de escola a proprietária das instâncias "dep", e esse é o recurso herdado da agregação na composição.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958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O tempo de vida das instâncias de departamento depende das instâncias de Escola, uma vez que elas são criadas dentro da classe da Escola. Portanto, quando a instância de escola for descartada, as instâncias "dep</a:t>
            </a: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"</a:t>
            </a: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 também serão eliminadas. 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958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Os departamentos não existem sem a escola.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COMPOSIÇÃO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-1333" y="-6600"/>
            <a:ext cx="12266100" cy="6858000"/>
          </a:xfrm>
          <a:prstGeom prst="rect">
            <a:avLst/>
          </a:prstGeom>
          <a:solidFill>
            <a:srgbClr val="0B03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1397783" y="2242800"/>
            <a:ext cx="9396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2"/>
                </a:solidFill>
                <a:latin typeface="Kalam"/>
                <a:ea typeface="Kalam"/>
                <a:cs typeface="Kalam"/>
                <a:sym typeface="Kalam"/>
              </a:rPr>
              <a:t>Exercícios</a:t>
            </a:r>
            <a:endParaRPr b="1" i="0" sz="8000" u="none" cap="none" strike="noStrike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1397783" y="3485833"/>
            <a:ext cx="9396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4919333" y="1069267"/>
            <a:ext cx="66135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500"/>
              <a:buFont typeface="Barlow Medium"/>
              <a:buChar char="●"/>
            </a:pPr>
            <a:r>
              <a:rPr b="1" lang="en-US" sz="2000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3 - I</a:t>
            </a:r>
            <a:r>
              <a:rPr lang="en-US" sz="20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mplemente as classes conforme o diagrama:</a:t>
            </a:r>
            <a:endParaRPr sz="2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arlow Medium"/>
              <a:buChar char="○"/>
            </a:pPr>
            <a:r>
              <a:rPr lang="en-US" sz="20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Lembre-se de implementar</a:t>
            </a:r>
            <a:r>
              <a:rPr lang="en-US" sz="20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os </a:t>
            </a:r>
            <a:r>
              <a:rPr lang="en-US" sz="20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métodos</a:t>
            </a:r>
            <a:r>
              <a:rPr lang="en-US" sz="20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de acesso e definição.</a:t>
            </a:r>
            <a:endParaRPr sz="2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arlow Medium"/>
              <a:buChar char="○"/>
            </a:pPr>
            <a:r>
              <a:rPr lang="en-US" sz="20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Os construtores das classes</a:t>
            </a:r>
            <a:endParaRPr sz="2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Na classe principal crie </a:t>
            </a:r>
            <a:r>
              <a:rPr lang="en-US" sz="20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instâncias</a:t>
            </a:r>
            <a:r>
              <a:rPr lang="en-US" sz="20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das classes implementadas para teste.</a:t>
            </a:r>
            <a:endParaRPr sz="2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744500" y="2779633"/>
            <a:ext cx="34176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1</a:t>
            </a:r>
            <a:endParaRPr b="0" i="0" sz="5300" u="none" cap="none" strike="noStrike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325" y="3549863"/>
            <a:ext cx="5353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4919333" y="1069267"/>
            <a:ext cx="66135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a</a:t>
            </a:r>
            <a:endParaRPr b="0" i="0" sz="1900" u="none" cap="none" strike="noStrike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479875" y="2779625"/>
            <a:ext cx="3682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2</a:t>
            </a:r>
            <a:endParaRPr b="0" i="0" sz="5300" u="none" cap="none" strike="noStrike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900" y="-31917"/>
            <a:ext cx="12301800" cy="692183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0" y="0"/>
            <a:ext cx="5229900" cy="6858000"/>
          </a:xfrm>
          <a:prstGeom prst="rect">
            <a:avLst/>
          </a:prstGeom>
          <a:solidFill>
            <a:srgbClr val="02024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475933" y="3493000"/>
            <a:ext cx="33867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Dúvidas? </a:t>
            </a:r>
            <a:r>
              <a:rPr b="0" i="0" lang="en-US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Entre em contato com a gente:</a:t>
            </a:r>
            <a:endParaRPr b="0" i="0" sz="1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grs@cesar.school</a:t>
            </a:r>
            <a:endParaRPr b="0" i="0" sz="1900" u="none" cap="none" strike="noStrike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283" name="Google Shape;2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33" y="1749500"/>
            <a:ext cx="1827933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44500" y="1891100"/>
            <a:ext cx="3039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919325" y="444975"/>
            <a:ext cx="6938100" cy="5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A</a:t>
            </a:r>
            <a:r>
              <a:rPr lang="en-US" sz="20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 Associação é a relação entre duas classes distintas que se estabelecem por meio de seus objetos. A associação pode ser:</a:t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um para um</a:t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um para muitos</a:t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muitos para um</a:t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muitos para muitos. </a:t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N</a:t>
            </a:r>
            <a:r>
              <a:rPr lang="en-US" sz="2000">
                <a:solidFill>
                  <a:srgbClr val="666666"/>
                </a:solidFill>
                <a:latin typeface="Barlow Medium"/>
                <a:ea typeface="Barlow Medium"/>
                <a:cs typeface="Barlow Medium"/>
                <a:sym typeface="Barlow Medium"/>
              </a:rPr>
              <a:t>a programação orientada a objetos, um objeto se comunica com outro objeto para usar a funcionalidade e os serviços fornecidos por esse objeto. Colaboração, Composição e agregação são as três formas de associação.</a:t>
            </a:r>
            <a:endParaRPr sz="2000">
              <a:solidFill>
                <a:srgbClr val="666666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-36700" y="2779625"/>
            <a:ext cx="46017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O </a:t>
            </a:r>
            <a:r>
              <a:rPr lang="en-US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QUE É ASSOCIAÇÃO EM JAVA</a:t>
            </a:r>
            <a:endParaRPr sz="40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950" y="5400949"/>
            <a:ext cx="4833100" cy="11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682855" y="4878188"/>
            <a:ext cx="3162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COLABORAÇÃO, COMPOSIÇÃO E AGREGAÇÃO</a:t>
            </a:r>
            <a:endParaRPr i="1"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16" name="Google Shape;116;p1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16"/>
          <p:cNvSpPr txBox="1"/>
          <p:nvPr/>
        </p:nvSpPr>
        <p:spPr>
          <a:xfrm flipH="1">
            <a:off x="2023950" y="3900925"/>
            <a:ext cx="8144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COLABORAÇÃO</a:t>
            </a:r>
            <a:endParaRPr b="1" sz="4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5" name="Google Shape;125;p16"/>
          <p:cNvGrpSpPr/>
          <p:nvPr/>
        </p:nvGrpSpPr>
        <p:grpSpPr>
          <a:xfrm>
            <a:off x="5612242" y="1260183"/>
            <a:ext cx="1624825" cy="1616942"/>
            <a:chOff x="-63679950" y="3360375"/>
            <a:chExt cx="318225" cy="316650"/>
          </a:xfrm>
        </p:grpSpPr>
        <p:sp>
          <p:nvSpPr>
            <p:cNvPr id="126" name="Google Shape;126;p16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838200" y="1825625"/>
            <a:ext cx="9122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O relacionamento de colaboração é muitas vezes conhecido como relacionamento 'usa um' ou 'uses a'.  A colaboração declara que dois objetos estão colaborando quando um objeto faz uso de outro objeto para completar uma operação.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Em nossa exemplo, para salvar e recuperar os detalhes do clientes, a classe ClienteRepository usa um objeto Cliente para salvar e recuperar os dados. Da mesma forma outras classes de repositório como ProdutoRepository e PedidoRepository usam objetos Produto e Pedido respectivamente, e, portanto, estão colaborando para executar uma operação</a:t>
            </a: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COLABORAÇÃO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963" y="4969550"/>
            <a:ext cx="79343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COLABORAÇÃO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800" y="1196375"/>
            <a:ext cx="7563175" cy="51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6225" y="2249800"/>
            <a:ext cx="6205400" cy="3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5">
            <a:alphaModFix/>
          </a:blip>
          <a:srcRect b="0" l="24487" r="53576" t="0"/>
          <a:stretch/>
        </p:blipFill>
        <p:spPr>
          <a:xfrm>
            <a:off x="4616146" y="2873550"/>
            <a:ext cx="1740499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153" name="Google Shape;153;p1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54" name="Google Shape;154;p1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55" name="Google Shape;155;p1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2" name="Google Shape;162;p19"/>
          <p:cNvSpPr txBox="1"/>
          <p:nvPr/>
        </p:nvSpPr>
        <p:spPr>
          <a:xfrm>
            <a:off x="2765400" y="3643425"/>
            <a:ext cx="6661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AGREGAÇÃO</a:t>
            </a:r>
            <a:endParaRPr b="1" sz="4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63" name="Google Shape;163;p19"/>
          <p:cNvGrpSpPr/>
          <p:nvPr/>
        </p:nvGrpSpPr>
        <p:grpSpPr>
          <a:xfrm>
            <a:off x="5834825" y="1563016"/>
            <a:ext cx="658091" cy="754388"/>
            <a:chOff x="3300325" y="249875"/>
            <a:chExt cx="433725" cy="480900"/>
          </a:xfrm>
        </p:grpSpPr>
        <p:sp>
          <p:nvSpPr>
            <p:cNvPr id="164" name="Google Shape;164;p19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19"/>
          <p:cNvSpPr txBox="1"/>
          <p:nvPr/>
        </p:nvSpPr>
        <p:spPr>
          <a:xfrm>
            <a:off x="3833200" y="4553733"/>
            <a:ext cx="4525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38200" y="1825625"/>
            <a:ext cx="7817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Busca demonstrar que as informações de um objeto precisam ser complementadas pelas informações contidas em objetos de outra classe.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Representam uma relação todo-parte.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Barlow"/>
              <a:buChar char="○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A agregação indica que uma das classes do relacionamento é uma parte, ou está contida em outra classe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É representada por uma seta com um losango vazado na ponta que deve ficar ao lado do objeto-todo.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AGREGAÇÃO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26" y="2048523"/>
            <a:ext cx="12191999" cy="276095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AGREGAÇÃO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2126100" y="5060600"/>
            <a:ext cx="7939800" cy="1527900"/>
          </a:xfrm>
          <a:prstGeom prst="wedgeRoundRectCallout">
            <a:avLst>
              <a:gd fmla="val -53481" name="adj1"/>
              <a:gd fmla="val -114528" name="adj2"/>
              <a:gd fmla="val 0" name="adj3"/>
            </a:avLst>
          </a:prstGeom>
          <a:noFill/>
          <a:ln cap="flat" cmpd="sng" w="9525">
            <a:solidFill>
              <a:srgbClr val="FC6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Objetos da classe Time são objetos-todo que precisam ter suas informações complementadas pelos objetos da classe Pessoa que são objetos-parte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26" y="2048523"/>
            <a:ext cx="12191999" cy="27609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AGREGAÇÃO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2126100" y="5060600"/>
            <a:ext cx="7939800" cy="1527900"/>
          </a:xfrm>
          <a:prstGeom prst="wedgeRoundRectCallout">
            <a:avLst>
              <a:gd fmla="val -53481" name="adj1"/>
              <a:gd fmla="val -114528" name="adj2"/>
              <a:gd fmla="val 0" name="adj3"/>
            </a:avLst>
          </a:prstGeom>
          <a:noFill/>
          <a:ln cap="flat" cmpd="sng" w="9525">
            <a:solidFill>
              <a:srgbClr val="FC6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Dessa forma, sempre que um Time for consultado, além de suas informações pessoais, serão apresentadas todas as Pessoas que o constitui.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