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8" r:id="rId3"/>
    <p:sldId id="286" r:id="rId4"/>
    <p:sldId id="285" r:id="rId5"/>
    <p:sldId id="287" r:id="rId6"/>
    <p:sldId id="259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8" r:id="rId16"/>
    <p:sldId id="289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ExtraBold" panose="00000900000000000000" pitchFamily="2" charset="0"/>
      <p:bold r:id="rId23"/>
      <p:boldItalic r:id="rId24"/>
    </p:embeddedFont>
    <p:embeddedFont>
      <p:font typeface="Barlow Medium" panose="00000600000000000000" pitchFamily="2" charset="0"/>
      <p:regular r:id="rId25"/>
      <p:bold r:id="rId26"/>
      <p:italic r:id="rId27"/>
      <p:boldItalic r:id="rId28"/>
    </p:embeddedFont>
    <p:embeddedFont>
      <p:font typeface="Barlow SemiBold" panose="000007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ato Light" panose="020F0502020204030203" pitchFamily="34" charset="0"/>
      <p:regular r:id="rId37"/>
      <p:bold r:id="rId38"/>
      <p:italic r:id="rId39"/>
      <p:boldItalic r:id="rId40"/>
    </p:embeddedFont>
    <p:embeddedFont>
      <p:font typeface="Oi" panose="020B0604020202020204" charset="0"/>
      <p:regular r:id="rId41"/>
    </p:embeddedFont>
    <p:embeddedFont>
      <p:font typeface="Raleway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8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e62fd8c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5e62fd8c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15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48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72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541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1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74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1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89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82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27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9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bc008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bc008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5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1_1_1_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2921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l="1146" t="-570" b="569"/>
          <a:stretch/>
        </p:blipFill>
        <p:spPr>
          <a:xfrm>
            <a:off x="0" y="-51425"/>
            <a:ext cx="9144000" cy="520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 txBox="1"/>
          <p:nvPr/>
        </p:nvSpPr>
        <p:spPr>
          <a:xfrm>
            <a:off x="772350" y="2698275"/>
            <a:ext cx="2669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58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NExT</a:t>
            </a:r>
            <a:endParaRPr sz="5500" b="0" i="0" u="none" strike="noStrike" cap="non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769300" y="3437525"/>
            <a:ext cx="41841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Nova Experiência </a:t>
            </a:r>
            <a:endParaRPr sz="18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 Trabalho</a:t>
            </a:r>
            <a:endParaRPr sz="18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Novas oportunidades, </a:t>
            </a:r>
            <a:endParaRPr sz="14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novos desafios</a:t>
            </a:r>
            <a:endParaRPr sz="10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4">
            <a:alphaModFix/>
          </a:blip>
          <a:srcRect l="23232" t="18208" r="29803" b="25558"/>
          <a:stretch/>
        </p:blipFill>
        <p:spPr>
          <a:xfrm>
            <a:off x="7518325" y="200000"/>
            <a:ext cx="1397625" cy="11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/>
        </p:nvSpPr>
        <p:spPr>
          <a:xfrm>
            <a:off x="696442" y="4590037"/>
            <a:ext cx="1914908" cy="253495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Ao vivo | Nova edição</a:t>
            </a:r>
            <a:endParaRPr sz="12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7"/>
          <p:cNvSpPr/>
          <p:nvPr/>
        </p:nvSpPr>
        <p:spPr>
          <a:xfrm rot="5400000">
            <a:off x="7214475" y="3197119"/>
            <a:ext cx="1731300" cy="173130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47625" dir="3720000" algn="bl" rotWithShape="0">
              <a:srgbClr val="F39C10">
                <a:alpha val="29409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4237" y="4236711"/>
            <a:ext cx="971701" cy="3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90161" y="3535577"/>
            <a:ext cx="1179850" cy="55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7613506" y="2745100"/>
            <a:ext cx="933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APOIO:</a:t>
            </a:r>
            <a:endParaRPr sz="1100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880050" y="548869"/>
            <a:ext cx="225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pt-BR" sz="2300" b="0" i="1" u="none" strike="noStrike" cap="none" dirty="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lang="pt-BR" sz="2300" i="1" dirty="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2579419" cy="81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REST</a:t>
            </a:r>
            <a:endParaRPr sz="10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D1E2FB-673E-0DB5-2D27-A8747305B156}"/>
              </a:ext>
            </a:extLst>
          </p:cNvPr>
          <p:cNvSpPr txBox="1"/>
          <p:nvPr/>
        </p:nvSpPr>
        <p:spPr>
          <a:xfrm>
            <a:off x="2182481" y="2571750"/>
            <a:ext cx="23895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"employee"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sonoo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"salary"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   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56000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"married"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  <p:sp>
        <p:nvSpPr>
          <p:cNvPr id="4" name="Google Shape;239;p40">
            <a:extLst>
              <a:ext uri="{FF2B5EF4-FFF2-40B4-BE49-F238E27FC236}">
                <a16:creationId xmlns:a16="http://schemas.microsoft.com/office/drawing/2014/main" id="{67423D42-D2F9-4496-9533-56AEC6FB9925}"/>
              </a:ext>
            </a:extLst>
          </p:cNvPr>
          <p:cNvSpPr txBox="1"/>
          <p:nvPr/>
        </p:nvSpPr>
        <p:spPr>
          <a:xfrm>
            <a:off x="2294797" y="2036158"/>
            <a:ext cx="2164887" cy="53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20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Exemplo de JSON</a:t>
            </a:r>
            <a:endParaRPr sz="20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13C7AC-3B8F-8677-5FE6-37748E72AD4E}"/>
              </a:ext>
            </a:extLst>
          </p:cNvPr>
          <p:cNvSpPr txBox="1"/>
          <p:nvPr/>
        </p:nvSpPr>
        <p:spPr>
          <a:xfrm>
            <a:off x="5418540" y="2650405"/>
            <a:ext cx="2970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employee&gt;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    &lt;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 name&gt;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sonooo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&lt;/name&gt;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&lt;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salary&gt;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56000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&lt;/salary&gt;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&lt;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married&gt;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 &lt;/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married&gt;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&lt;/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employee&gt;</a:t>
            </a:r>
          </a:p>
        </p:txBody>
      </p:sp>
      <p:sp>
        <p:nvSpPr>
          <p:cNvPr id="7" name="Google Shape;239;p40">
            <a:extLst>
              <a:ext uri="{FF2B5EF4-FFF2-40B4-BE49-F238E27FC236}">
                <a16:creationId xmlns:a16="http://schemas.microsoft.com/office/drawing/2014/main" id="{66752BB4-6F5C-580D-60A0-BF54F2F4829D}"/>
              </a:ext>
            </a:extLst>
          </p:cNvPr>
          <p:cNvSpPr txBox="1"/>
          <p:nvPr/>
        </p:nvSpPr>
        <p:spPr>
          <a:xfrm>
            <a:off x="5527748" y="2036158"/>
            <a:ext cx="2164887" cy="53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20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Exemplo de XML</a:t>
            </a:r>
            <a:endParaRPr sz="20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325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5966250" cy="81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REST x Objetos Java</a:t>
            </a:r>
            <a:endParaRPr sz="10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D1E2FB-673E-0DB5-2D27-A8747305B156}"/>
              </a:ext>
            </a:extLst>
          </p:cNvPr>
          <p:cNvSpPr txBox="1"/>
          <p:nvPr/>
        </p:nvSpPr>
        <p:spPr>
          <a:xfrm>
            <a:off x="1947347" y="1986106"/>
            <a:ext cx="23895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"employee"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sonoo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"salary"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   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56000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"married"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5046E8-0E71-68AB-4DFE-8ADC2D424B27}"/>
              </a:ext>
            </a:extLst>
          </p:cNvPr>
          <p:cNvSpPr txBox="1"/>
          <p:nvPr/>
        </p:nvSpPr>
        <p:spPr>
          <a:xfrm>
            <a:off x="5562001" y="2093827"/>
            <a:ext cx="33109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public class Employee {  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        private String name;  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        private double salary;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        private Boolean married;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} 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6729D23-D427-68B1-788C-41D82A05EF6C}"/>
              </a:ext>
            </a:extLst>
          </p:cNvPr>
          <p:cNvSpPr/>
          <p:nvPr/>
        </p:nvSpPr>
        <p:spPr>
          <a:xfrm>
            <a:off x="3579962" y="3681268"/>
            <a:ext cx="2544793" cy="13849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C718C1-B80A-AFDD-6368-58E429534964}"/>
              </a:ext>
            </a:extLst>
          </p:cNvPr>
          <p:cNvSpPr txBox="1"/>
          <p:nvPr/>
        </p:nvSpPr>
        <p:spPr>
          <a:xfrm>
            <a:off x="4012799" y="3775991"/>
            <a:ext cx="790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salary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married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518625C-EEE6-9B71-4739-761ADD238BB2}"/>
              </a:ext>
            </a:extLst>
          </p:cNvPr>
          <p:cNvSpPr/>
          <p:nvPr/>
        </p:nvSpPr>
        <p:spPr>
          <a:xfrm>
            <a:off x="4632385" y="3845002"/>
            <a:ext cx="897147" cy="25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9DDEE5-1915-7CCA-CFA5-9E1227E7423C}"/>
              </a:ext>
            </a:extLst>
          </p:cNvPr>
          <p:cNvSpPr/>
          <p:nvPr/>
        </p:nvSpPr>
        <p:spPr>
          <a:xfrm>
            <a:off x="4632385" y="4283467"/>
            <a:ext cx="897147" cy="25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8978EC-D54C-14F7-1907-40E779F5FB1E}"/>
              </a:ext>
            </a:extLst>
          </p:cNvPr>
          <p:cNvSpPr/>
          <p:nvPr/>
        </p:nvSpPr>
        <p:spPr>
          <a:xfrm>
            <a:off x="4765866" y="4650752"/>
            <a:ext cx="694656" cy="25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AB4DA9-C38E-3A26-EDEA-E4AF97241997}"/>
              </a:ext>
            </a:extLst>
          </p:cNvPr>
          <p:cNvSpPr txBox="1"/>
          <p:nvPr/>
        </p:nvSpPr>
        <p:spPr>
          <a:xfrm>
            <a:off x="4707878" y="381958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sonoo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CB9FAFA-57ED-899D-2142-EB20A684E6AC}"/>
              </a:ext>
            </a:extLst>
          </p:cNvPr>
          <p:cNvSpPr txBox="1"/>
          <p:nvPr/>
        </p:nvSpPr>
        <p:spPr>
          <a:xfrm>
            <a:off x="4707877" y="42423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56000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7DF6CE-6F44-4714-F6BB-96BBB69DE67C}"/>
              </a:ext>
            </a:extLst>
          </p:cNvPr>
          <p:cNvSpPr txBox="1"/>
          <p:nvPr/>
        </p:nvSpPr>
        <p:spPr>
          <a:xfrm>
            <a:off x="4755639" y="459225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true</a:t>
            </a:r>
            <a:endParaRPr lang="pt-BR" dirty="0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EE8FB46E-B1C7-7F51-28C6-8A65234930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6777" y="3356693"/>
            <a:ext cx="1314222" cy="976618"/>
          </a:xfrm>
          <a:prstGeom prst="bentConnector3">
            <a:avLst>
              <a:gd name="adj1" fmla="val 100542"/>
            </a:avLst>
          </a:prstGeom>
          <a:ln w="1111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848E40C-3889-F422-4D06-7A068F6A3F86}"/>
              </a:ext>
            </a:extLst>
          </p:cNvPr>
          <p:cNvCxnSpPr>
            <a:stCxn id="3" idx="3"/>
          </p:cNvCxnSpPr>
          <p:nvPr/>
        </p:nvCxnSpPr>
        <p:spPr>
          <a:xfrm>
            <a:off x="4336864" y="2786325"/>
            <a:ext cx="911218" cy="0"/>
          </a:xfrm>
          <a:prstGeom prst="straightConnector1">
            <a:avLst/>
          </a:prstGeom>
          <a:ln w="1111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781100" y="1607025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servidor web recebe uma requisição HTTP e identifica nela uma chamada a um serviço REST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servidor web entrega à entrada dos serviços (API) os dados recebidos no formato JSON ou XML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entrada dos serviços (API) transforma os dados em objetos e chama um método, onde as linhas de código do serviço estão implementadas, passando os objetos como parâmetros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método retorna um objeto, que é convertido em JSON ou XML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JSON ou XML é entregue de volta ao servidor web, que responde à requisição com os dados de retorno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lvl="3" algn="just">
              <a:spcBef>
                <a:spcPts val="1100"/>
              </a:spcBef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7165322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Serviço REST no Java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02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781100" y="1607025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HTTP prevê que toda resposta a uma requisição carrega um status, representado por um valor numérico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Há um conjunto pré-determinado de valores possíveis a serem retornados como resposta a uma requisição HTTP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Cada valor representa uma situação específica eventualmente ocorrida durante o processamento da requisição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lvl="3" algn="just">
              <a:spcBef>
                <a:spcPts val="1100"/>
              </a:spcBef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7165322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Serviço REST e o HTTP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10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7165322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Principais códigos HTTP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9DF7E6A-534C-C5C9-F758-B991F4422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63810"/>
              </p:ext>
            </p:extLst>
          </p:nvPr>
        </p:nvGraphicFramePr>
        <p:xfrm>
          <a:off x="1806150" y="1847163"/>
          <a:ext cx="716532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10">
                  <a:extLst>
                    <a:ext uri="{9D8B030D-6E8A-4147-A177-3AD203B41FA5}">
                      <a16:colId xmlns:a16="http://schemas.microsoft.com/office/drawing/2014/main" val="3849280520"/>
                    </a:ext>
                  </a:extLst>
                </a:gridCol>
                <a:gridCol w="6469812">
                  <a:extLst>
                    <a:ext uri="{9D8B030D-6E8A-4147-A177-3AD203B41FA5}">
                      <a16:colId xmlns:a16="http://schemas.microsoft.com/office/drawing/2014/main" val="2462570244"/>
                    </a:ext>
                  </a:extLst>
                </a:gridCol>
              </a:tblGrid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Situação /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23654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Requisição processada com sucesso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4116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201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Requisição processada com sucesso e algo foi criado no processamento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64363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Requisição processada com sucesso e algo foi aceito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39493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</a:t>
                      </a:r>
                      <a:r>
                        <a:rPr lang="pt-BR" dirty="0" err="1"/>
                        <a:t>Bad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request</a:t>
                      </a:r>
                      <a:r>
                        <a:rPr lang="pt-BR" dirty="0"/>
                        <a:t>” – o cliente não montou corretamente a requisição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46259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401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Cliente não foi autenticado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09416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Cliente não tem autorização para acessar o recurso ou o serviço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99218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Recurso ou serviço não encontrado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10154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17868"/>
                  </a:ext>
                </a:extLst>
              </a:tr>
              <a:tr h="299796">
                <a:tc>
                  <a:txBody>
                    <a:bodyPr/>
                    <a:lstStyle/>
                    <a:p>
                      <a:r>
                        <a:rPr lang="pt-BR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Erro interno do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0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5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781100" y="1607025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GET – Obter dados de um determinado recurso. No REST, é usada para realizar buscas e consultas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PUT – Receber dados. No REST, é usada para alteração.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POST – Processar dados. No REST, é usada para inclusão e para outros processamentos. 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DELETE – Apagar dados. No REST, é usada para exclusão.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lvl="3" algn="just">
              <a:spcBef>
                <a:spcPts val="1100"/>
              </a:spcBef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7165322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Tipos de requisição HTTP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3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 Java...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3E0685-5B74-DBAC-5D2B-7E3E4402FBE4}"/>
              </a:ext>
            </a:extLst>
          </p:cNvPr>
          <p:cNvSpPr/>
          <p:nvPr/>
        </p:nvSpPr>
        <p:spPr>
          <a:xfrm>
            <a:off x="4512908" y="2249211"/>
            <a:ext cx="1992701" cy="645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Apache </a:t>
            </a:r>
            <a:r>
              <a:rPr lang="pt-BR" dirty="0" err="1"/>
              <a:t>Tomcat</a:t>
            </a:r>
            <a:r>
              <a:rPr lang="pt-BR" dirty="0"/>
              <a:t> / </a:t>
            </a:r>
            <a:r>
              <a:rPr lang="pt-BR" dirty="0" err="1"/>
              <a:t>Coyote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751DA5-B01D-0933-654D-207274E3F571}"/>
              </a:ext>
            </a:extLst>
          </p:cNvPr>
          <p:cNvSpPr/>
          <p:nvPr/>
        </p:nvSpPr>
        <p:spPr>
          <a:xfrm>
            <a:off x="4655584" y="1262436"/>
            <a:ext cx="1707351" cy="645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 </a:t>
            </a:r>
            <a:r>
              <a:rPr lang="pt-BR" dirty="0" err="1"/>
              <a:t>Restful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0C96B5-9A76-CD93-C9E6-093843AB3D39}"/>
              </a:ext>
            </a:extLst>
          </p:cNvPr>
          <p:cNvSpPr/>
          <p:nvPr/>
        </p:nvSpPr>
        <p:spPr>
          <a:xfrm>
            <a:off x="4658604" y="271819"/>
            <a:ext cx="1707351" cy="645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Classes/métodos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676D30-CB82-B78C-00BF-4A594645F75C}"/>
              </a:ext>
            </a:extLst>
          </p:cNvPr>
          <p:cNvSpPr/>
          <p:nvPr/>
        </p:nvSpPr>
        <p:spPr>
          <a:xfrm>
            <a:off x="6330233" y="4360886"/>
            <a:ext cx="1095555" cy="6450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031789-856D-0ECD-2968-E7765C7E1816}"/>
              </a:ext>
            </a:extLst>
          </p:cNvPr>
          <p:cNvSpPr/>
          <p:nvPr/>
        </p:nvSpPr>
        <p:spPr>
          <a:xfrm>
            <a:off x="3385366" y="4349369"/>
            <a:ext cx="1346400" cy="6450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Navegadores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CC7336-18D9-C9DD-EEF2-1F031881DAE9}"/>
              </a:ext>
            </a:extLst>
          </p:cNvPr>
          <p:cNvSpPr/>
          <p:nvPr/>
        </p:nvSpPr>
        <p:spPr>
          <a:xfrm>
            <a:off x="4854178" y="4360886"/>
            <a:ext cx="1346400" cy="6450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Outros sistemas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8BB200-B198-7C9B-5F61-86DA35029B90}"/>
              </a:ext>
            </a:extLst>
          </p:cNvPr>
          <p:cNvSpPr/>
          <p:nvPr/>
        </p:nvSpPr>
        <p:spPr>
          <a:xfrm>
            <a:off x="4140679" y="3338422"/>
            <a:ext cx="2867917" cy="4054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 / rede</a:t>
            </a:r>
          </a:p>
        </p:txBody>
      </p:sp>
      <p:sp>
        <p:nvSpPr>
          <p:cNvPr id="11" name="Seta: de Cima para Baixo 10">
            <a:extLst>
              <a:ext uri="{FF2B5EF4-FFF2-40B4-BE49-F238E27FC236}">
                <a16:creationId xmlns:a16="http://schemas.microsoft.com/office/drawing/2014/main" id="{419FB2DF-EF6C-CA4F-AC63-706D809F49C6}"/>
              </a:ext>
            </a:extLst>
          </p:cNvPr>
          <p:cNvSpPr/>
          <p:nvPr/>
        </p:nvSpPr>
        <p:spPr>
          <a:xfrm>
            <a:off x="4233526" y="3736064"/>
            <a:ext cx="357237" cy="60550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7E525218-6583-3423-EB61-2E84CC328BC7}"/>
              </a:ext>
            </a:extLst>
          </p:cNvPr>
          <p:cNvSpPr/>
          <p:nvPr/>
        </p:nvSpPr>
        <p:spPr>
          <a:xfrm>
            <a:off x="5352381" y="3749622"/>
            <a:ext cx="357237" cy="60550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de Cima para Baixo 12">
            <a:extLst>
              <a:ext uri="{FF2B5EF4-FFF2-40B4-BE49-F238E27FC236}">
                <a16:creationId xmlns:a16="http://schemas.microsoft.com/office/drawing/2014/main" id="{5D0BD833-6379-124B-581F-E63A4CF123A5}"/>
              </a:ext>
            </a:extLst>
          </p:cNvPr>
          <p:cNvSpPr/>
          <p:nvPr/>
        </p:nvSpPr>
        <p:spPr>
          <a:xfrm>
            <a:off x="6505609" y="3743862"/>
            <a:ext cx="357237" cy="60550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0ECD8CE6-E2C5-A32E-9781-F4DE83179FB8}"/>
              </a:ext>
            </a:extLst>
          </p:cNvPr>
          <p:cNvSpPr/>
          <p:nvPr/>
        </p:nvSpPr>
        <p:spPr>
          <a:xfrm>
            <a:off x="5352380" y="2875463"/>
            <a:ext cx="357237" cy="4572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E44ED6-FF97-2769-0873-85947E35B116}"/>
              </a:ext>
            </a:extLst>
          </p:cNvPr>
          <p:cNvCxnSpPr>
            <a:cxnSpLocks/>
          </p:cNvCxnSpPr>
          <p:nvPr/>
        </p:nvCxnSpPr>
        <p:spPr>
          <a:xfrm>
            <a:off x="5536605" y="1907513"/>
            <a:ext cx="0" cy="322539"/>
          </a:xfrm>
          <a:prstGeom prst="line">
            <a:avLst/>
          </a:prstGeom>
          <a:ln w="41275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DEE6FF5-6A7E-CA02-A31A-85FA6EDA885C}"/>
              </a:ext>
            </a:extLst>
          </p:cNvPr>
          <p:cNvCxnSpPr>
            <a:cxnSpLocks/>
          </p:cNvCxnSpPr>
          <p:nvPr/>
        </p:nvCxnSpPr>
        <p:spPr>
          <a:xfrm>
            <a:off x="5542359" y="912611"/>
            <a:ext cx="0" cy="322539"/>
          </a:xfrm>
          <a:prstGeom prst="line">
            <a:avLst/>
          </a:prstGeom>
          <a:ln w="41275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11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Servidor web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3E0685-5B74-DBAC-5D2B-7E3E4402FBE4}"/>
              </a:ext>
            </a:extLst>
          </p:cNvPr>
          <p:cNvSpPr/>
          <p:nvPr/>
        </p:nvSpPr>
        <p:spPr>
          <a:xfrm>
            <a:off x="4521535" y="1757506"/>
            <a:ext cx="1992701" cy="645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Web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751DA5-B01D-0933-654D-207274E3F571}"/>
              </a:ext>
            </a:extLst>
          </p:cNvPr>
          <p:cNvSpPr/>
          <p:nvPr/>
        </p:nvSpPr>
        <p:spPr>
          <a:xfrm>
            <a:off x="4664211" y="770731"/>
            <a:ext cx="1707351" cy="645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Páginas HTML ou arquivos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031789-856D-0ECD-2968-E7765C7E1816}"/>
              </a:ext>
            </a:extLst>
          </p:cNvPr>
          <p:cNvSpPr/>
          <p:nvPr/>
        </p:nvSpPr>
        <p:spPr>
          <a:xfrm>
            <a:off x="4866425" y="3819920"/>
            <a:ext cx="1346400" cy="6450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Navegadores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8BB200-B198-7C9B-5F61-86DA35029B90}"/>
              </a:ext>
            </a:extLst>
          </p:cNvPr>
          <p:cNvSpPr/>
          <p:nvPr/>
        </p:nvSpPr>
        <p:spPr>
          <a:xfrm>
            <a:off x="4149306" y="2846717"/>
            <a:ext cx="2867917" cy="4054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 / rede</a:t>
            </a:r>
          </a:p>
        </p:txBody>
      </p:sp>
      <p:sp>
        <p:nvSpPr>
          <p:cNvPr id="11" name="Seta: de Cima para Baixo 10">
            <a:extLst>
              <a:ext uri="{FF2B5EF4-FFF2-40B4-BE49-F238E27FC236}">
                <a16:creationId xmlns:a16="http://schemas.microsoft.com/office/drawing/2014/main" id="{419FB2DF-EF6C-CA4F-AC63-706D809F49C6}"/>
              </a:ext>
            </a:extLst>
          </p:cNvPr>
          <p:cNvSpPr/>
          <p:nvPr/>
        </p:nvSpPr>
        <p:spPr>
          <a:xfrm>
            <a:off x="5372367" y="3239549"/>
            <a:ext cx="357237" cy="60550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0ECD8CE6-E2C5-A32E-9781-F4DE83179FB8}"/>
              </a:ext>
            </a:extLst>
          </p:cNvPr>
          <p:cNvSpPr/>
          <p:nvPr/>
        </p:nvSpPr>
        <p:spPr>
          <a:xfrm>
            <a:off x="5361007" y="2383758"/>
            <a:ext cx="357237" cy="4572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E44ED6-FF97-2769-0873-85947E35B116}"/>
              </a:ext>
            </a:extLst>
          </p:cNvPr>
          <p:cNvCxnSpPr>
            <a:cxnSpLocks/>
          </p:cNvCxnSpPr>
          <p:nvPr/>
        </p:nvCxnSpPr>
        <p:spPr>
          <a:xfrm>
            <a:off x="5493474" y="1423179"/>
            <a:ext cx="0" cy="322539"/>
          </a:xfrm>
          <a:prstGeom prst="line">
            <a:avLst/>
          </a:prstGeom>
          <a:ln w="41275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806150" y="1768601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indent="-285750" algn="just"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Navegadores submetem um endereço de um recurso (página ou arquivo), chamado de URI (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Uniform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Resource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Identifier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), para um servidor web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infraestrutura da Internet direciona a requisição para o servidor representado na URL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servidor recebe a requisição, procura a página ou o arquivo e responde enviando para o cliente como retorno o recurso solicitado</a:t>
            </a:r>
          </a:p>
          <a:p>
            <a:pPr marL="285750" lvl="1" indent="-285750" algn="just">
              <a:spcBef>
                <a:spcPts val="110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Serviço de páginas e de arquivos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49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Software como serviço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3E0685-5B74-DBAC-5D2B-7E3E4402FBE4}"/>
              </a:ext>
            </a:extLst>
          </p:cNvPr>
          <p:cNvSpPr/>
          <p:nvPr/>
        </p:nvSpPr>
        <p:spPr>
          <a:xfrm>
            <a:off x="4512908" y="2249211"/>
            <a:ext cx="1992701" cy="645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Web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751DA5-B01D-0933-654D-207274E3F571}"/>
              </a:ext>
            </a:extLst>
          </p:cNvPr>
          <p:cNvSpPr/>
          <p:nvPr/>
        </p:nvSpPr>
        <p:spPr>
          <a:xfrm>
            <a:off x="4655584" y="1262436"/>
            <a:ext cx="1707351" cy="645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 dos serviços (API)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0C96B5-9A76-CD93-C9E6-093843AB3D39}"/>
              </a:ext>
            </a:extLst>
          </p:cNvPr>
          <p:cNvSpPr/>
          <p:nvPr/>
        </p:nvSpPr>
        <p:spPr>
          <a:xfrm>
            <a:off x="4658604" y="271819"/>
            <a:ext cx="1707351" cy="645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676D30-CB82-B78C-00BF-4A594645F75C}"/>
              </a:ext>
            </a:extLst>
          </p:cNvPr>
          <p:cNvSpPr/>
          <p:nvPr/>
        </p:nvSpPr>
        <p:spPr>
          <a:xfrm>
            <a:off x="6330233" y="4360886"/>
            <a:ext cx="1095555" cy="6450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031789-856D-0ECD-2968-E7765C7E1816}"/>
              </a:ext>
            </a:extLst>
          </p:cNvPr>
          <p:cNvSpPr/>
          <p:nvPr/>
        </p:nvSpPr>
        <p:spPr>
          <a:xfrm>
            <a:off x="3385366" y="4349369"/>
            <a:ext cx="1346400" cy="6450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Navegadores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CC7336-18D9-C9DD-EEF2-1F031881DAE9}"/>
              </a:ext>
            </a:extLst>
          </p:cNvPr>
          <p:cNvSpPr/>
          <p:nvPr/>
        </p:nvSpPr>
        <p:spPr>
          <a:xfrm>
            <a:off x="4854178" y="4360886"/>
            <a:ext cx="1346400" cy="6450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Outros sistemas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8BB200-B198-7C9B-5F61-86DA35029B90}"/>
              </a:ext>
            </a:extLst>
          </p:cNvPr>
          <p:cNvSpPr/>
          <p:nvPr/>
        </p:nvSpPr>
        <p:spPr>
          <a:xfrm>
            <a:off x="4140679" y="3338422"/>
            <a:ext cx="2867917" cy="4054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 / rede</a:t>
            </a:r>
          </a:p>
        </p:txBody>
      </p:sp>
      <p:sp>
        <p:nvSpPr>
          <p:cNvPr id="11" name="Seta: de Cima para Baixo 10">
            <a:extLst>
              <a:ext uri="{FF2B5EF4-FFF2-40B4-BE49-F238E27FC236}">
                <a16:creationId xmlns:a16="http://schemas.microsoft.com/office/drawing/2014/main" id="{419FB2DF-EF6C-CA4F-AC63-706D809F49C6}"/>
              </a:ext>
            </a:extLst>
          </p:cNvPr>
          <p:cNvSpPr/>
          <p:nvPr/>
        </p:nvSpPr>
        <p:spPr>
          <a:xfrm>
            <a:off x="4233526" y="3736064"/>
            <a:ext cx="357237" cy="60550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7E525218-6583-3423-EB61-2E84CC328BC7}"/>
              </a:ext>
            </a:extLst>
          </p:cNvPr>
          <p:cNvSpPr/>
          <p:nvPr/>
        </p:nvSpPr>
        <p:spPr>
          <a:xfrm>
            <a:off x="5352381" y="3749622"/>
            <a:ext cx="357237" cy="60550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de Cima para Baixo 12">
            <a:extLst>
              <a:ext uri="{FF2B5EF4-FFF2-40B4-BE49-F238E27FC236}">
                <a16:creationId xmlns:a16="http://schemas.microsoft.com/office/drawing/2014/main" id="{5D0BD833-6379-124B-581F-E63A4CF123A5}"/>
              </a:ext>
            </a:extLst>
          </p:cNvPr>
          <p:cNvSpPr/>
          <p:nvPr/>
        </p:nvSpPr>
        <p:spPr>
          <a:xfrm>
            <a:off x="6505609" y="3743862"/>
            <a:ext cx="357237" cy="60550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0ECD8CE6-E2C5-A32E-9781-F4DE83179FB8}"/>
              </a:ext>
            </a:extLst>
          </p:cNvPr>
          <p:cNvSpPr/>
          <p:nvPr/>
        </p:nvSpPr>
        <p:spPr>
          <a:xfrm>
            <a:off x="5352380" y="2875463"/>
            <a:ext cx="357237" cy="4572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E44ED6-FF97-2769-0873-85947E35B116}"/>
              </a:ext>
            </a:extLst>
          </p:cNvPr>
          <p:cNvCxnSpPr>
            <a:cxnSpLocks/>
          </p:cNvCxnSpPr>
          <p:nvPr/>
        </p:nvCxnSpPr>
        <p:spPr>
          <a:xfrm>
            <a:off x="5536605" y="1907513"/>
            <a:ext cx="0" cy="322539"/>
          </a:xfrm>
          <a:prstGeom prst="line">
            <a:avLst/>
          </a:prstGeom>
          <a:ln w="41275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DEE6FF5-6A7E-CA02-A31A-85FA6EDA885C}"/>
              </a:ext>
            </a:extLst>
          </p:cNvPr>
          <p:cNvCxnSpPr>
            <a:cxnSpLocks/>
          </p:cNvCxnSpPr>
          <p:nvPr/>
        </p:nvCxnSpPr>
        <p:spPr>
          <a:xfrm>
            <a:off x="5542359" y="912611"/>
            <a:ext cx="0" cy="322539"/>
          </a:xfrm>
          <a:prstGeom prst="line">
            <a:avLst/>
          </a:prstGeom>
          <a:ln w="41275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6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806150" y="1294155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Navegadores, telas ou outros sistemas submetem um endereço de um recurso (agora um serviço), chamado de URI (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Uniform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Resource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Identifier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), para um servidor web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infraestrutura da Internet direciona a requisição para o servidor representado na URL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servidor recebe a requisição, identifica que esta diz respeito a um serviço, e chama a entrada dos serviços (API), passando os dados recebidos na requisição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entrada dos serviços executa o serviço no sistema, que pode retornar dados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resposta à requisição são os dados retornados e o status do processamento</a:t>
            </a:r>
          </a:p>
          <a:p>
            <a:pPr marL="285750" lvl="1" indent="-285750" algn="just">
              <a:spcBef>
                <a:spcPts val="110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633654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Software como serviço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26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806150" y="1768601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Conjunto de instruções,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ie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, linhas de código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execução destas linhas de código é disparada por uma requisição nos padrões da Internet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 requisição é feita por um cliente, que pode ser um outro software, um navegador, uma tela, etc.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Na requisição, é possível passar dados para serem processados pelo serviço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É possível o serviço responder à requisição retornando dados</a:t>
            </a:r>
          </a:p>
          <a:p>
            <a:pPr marL="285750" lvl="1" indent="-285750" algn="just">
              <a:spcBef>
                <a:spcPts val="110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Software como serviço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806150" y="2244525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HTTP –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Hyper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Text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Transfer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Protocol</a:t>
            </a:r>
            <a:endParaRPr lang="pt-BR" sz="1600" dirty="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Suporta envio de dados, tanto na requisição quanto na resposta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Suporta código de status padrão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É um protocolo básico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Em cima dele, foram criados alguns padrões de representação de dados atualmente utilizados na implementação de software como serviço</a:t>
            </a:r>
          </a:p>
          <a:p>
            <a:pPr marL="285750" lvl="1" indent="-285750" algn="just">
              <a:spcBef>
                <a:spcPts val="110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Padrão de requisições na Internet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75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806150" y="2244525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Década de 90 – protocolos proprietários das linguagens e plataformas de programação (exemplo: RMI do JAVA) 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Fim da década de 90 – tentativa de se criar um padrão – CORBA 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Anos 2000 – padrões usam sempre o HTTP como base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Web Services (SOAP) – representação por XML e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schema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bem amarrado (WSDL)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REST –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Representational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State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Transfer</a:t>
            </a:r>
            <a:endParaRPr lang="pt-BR" sz="1600" dirty="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lvl="3" algn="just">
              <a:spcBef>
                <a:spcPts val="1100"/>
              </a:spcBef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7165322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Histórico de software como serviço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28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6121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806150" y="2244525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Requisições HTTP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Não há amarração de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schema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– fim do WSDL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XML ou JSON (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JavaScript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Object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sz="1600" dirty="0" err="1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Notation</a:t>
            </a: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Facilidade de leitura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Flexibilidade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Independente de linguagem de programação</a:t>
            </a:r>
          </a:p>
          <a:p>
            <a:pPr marL="285750" lvl="0" indent="-285750" algn="just" rtl="0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lvl="3" algn="just">
              <a:spcBef>
                <a:spcPts val="1100"/>
              </a:spcBef>
            </a:pPr>
            <a:endParaRPr sz="1600" dirty="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806150" y="1108100"/>
            <a:ext cx="7165322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REST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41" name="Google Shape;241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2" name="Google Shape;242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1691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998</Words>
  <Application>Microsoft Office PowerPoint</Application>
  <PresentationFormat>Apresentação na tela (16:9)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7" baseType="lpstr">
      <vt:lpstr>Barlow ExtraBold</vt:lpstr>
      <vt:lpstr>Calibri</vt:lpstr>
      <vt:lpstr>Barlow</vt:lpstr>
      <vt:lpstr>Lato Light</vt:lpstr>
      <vt:lpstr>Barlow SemiBold</vt:lpstr>
      <vt:lpstr>Arial</vt:lpstr>
      <vt:lpstr>inter-regular</vt:lpstr>
      <vt:lpstr>Raleway</vt:lpstr>
      <vt:lpstr>Barlow Medium</vt:lpstr>
      <vt:lpstr>Oi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Eduardo Calabria</cp:lastModifiedBy>
  <cp:revision>8</cp:revision>
  <dcterms:modified xsi:type="dcterms:W3CDTF">2022-10-24T20:42:05Z</dcterms:modified>
</cp:coreProperties>
</file>