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93" r:id="rId3"/>
    <p:sldId id="294" r:id="rId4"/>
    <p:sldId id="295" r:id="rId5"/>
    <p:sldId id="296" r:id="rId6"/>
    <p:sldId id="297" r:id="rId7"/>
    <p:sldId id="258" r:id="rId8"/>
    <p:sldId id="290" r:id="rId9"/>
    <p:sldId id="291" r:id="rId10"/>
    <p:sldId id="292" r:id="rId11"/>
    <p:sldId id="298" r:id="rId12"/>
    <p:sldId id="299" r:id="rId13"/>
    <p:sldId id="300" r:id="rId14"/>
    <p:sldId id="301" r:id="rId15"/>
    <p:sldId id="302" r:id="rId16"/>
    <p:sldId id="303" r:id="rId1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Barlow ExtraBold" panose="00000900000000000000" pitchFamily="2" charset="0"/>
      <p:bold r:id="rId23"/>
      <p:boldItalic r:id="rId24"/>
    </p:embeddedFont>
    <p:embeddedFont>
      <p:font typeface="Barlow Medium" panose="00000600000000000000" pitchFamily="2" charset="0"/>
      <p:regular r:id="rId25"/>
      <p:bold r:id="rId26"/>
      <p:italic r:id="rId27"/>
      <p:boldItalic r:id="rId28"/>
    </p:embeddedFont>
    <p:embeddedFont>
      <p:font typeface="Barlow SemiBold" panose="00000700000000000000" pitchFamily="2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Lato Light" panose="020F0502020204030203" pitchFamily="34" charset="0"/>
      <p:regular r:id="rId37"/>
      <p:bold r:id="rId38"/>
      <p:italic r:id="rId39"/>
      <p:boldItalic r:id="rId40"/>
    </p:embeddedFont>
    <p:embeddedFont>
      <p:font typeface="Oi" panose="020B0604020202020204" charset="0"/>
      <p:regular r:id="rId41"/>
    </p:embeddedFont>
    <p:embeddedFont>
      <p:font typeface="Raleway" pitchFamily="2" charset="0"/>
      <p:regular r:id="rId42"/>
      <p:bold r:id="rId43"/>
      <p:italic r:id="rId44"/>
      <p:boldItalic r:id="rId45"/>
    </p:embeddedFont>
    <p:embeddedFont>
      <p:font typeface="Wingdings 3" panose="05040102010807070707" pitchFamily="18" charset="2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00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e62fd8c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5e62fd8c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2bc0084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2bc0084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753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2bc0084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2bc0084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7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2bc0084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2bc0084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066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2bc0084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2bc0084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043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2bc0084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2bc0084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417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2bc0084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2bc0084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786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2bc0084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2bc0084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85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2bc0084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2bc0084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81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2bc0084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2bc0084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37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2bc0084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2bc0084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85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2bc0084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2bc0084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875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2bc0084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2bc0084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80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2bc0084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2bc0084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2bc0084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2bc0084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55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2bc0084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2bc0084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8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1_1_1_2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31800" y="1147775"/>
            <a:ext cx="6401100" cy="31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292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2921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7"/>
          <p:cNvPicPr preferRelativeResize="0"/>
          <p:nvPr/>
        </p:nvPicPr>
        <p:blipFill rotWithShape="1">
          <a:blip r:embed="rId3">
            <a:alphaModFix/>
          </a:blip>
          <a:srcRect l="1146" t="-570" b="569"/>
          <a:stretch/>
        </p:blipFill>
        <p:spPr>
          <a:xfrm>
            <a:off x="0" y="-51425"/>
            <a:ext cx="9144000" cy="520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7"/>
          <p:cNvSpPr txBox="1"/>
          <p:nvPr/>
        </p:nvSpPr>
        <p:spPr>
          <a:xfrm>
            <a:off x="772350" y="2698275"/>
            <a:ext cx="26691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58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NExT</a:t>
            </a:r>
            <a:endParaRPr sz="5500" b="0" i="0" u="none" strike="noStrike" cap="non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88" name="Google Shape;188;p37"/>
          <p:cNvSpPr txBox="1"/>
          <p:nvPr/>
        </p:nvSpPr>
        <p:spPr>
          <a:xfrm>
            <a:off x="769300" y="3437525"/>
            <a:ext cx="41841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Nova Experiência </a:t>
            </a:r>
            <a:endParaRPr sz="18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 Trabalho</a:t>
            </a:r>
            <a:endParaRPr sz="18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Novas oportunidades, </a:t>
            </a:r>
            <a:endParaRPr sz="1400" b="0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novos desafios</a:t>
            </a:r>
            <a:endParaRPr sz="1000" b="0" i="0" u="none" strike="noStrike" cap="non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189" name="Google Shape;189;p37"/>
          <p:cNvPicPr preferRelativeResize="0"/>
          <p:nvPr/>
        </p:nvPicPr>
        <p:blipFill rotWithShape="1">
          <a:blip r:embed="rId4">
            <a:alphaModFix/>
          </a:blip>
          <a:srcRect l="23232" t="18208" r="29803" b="25558"/>
          <a:stretch/>
        </p:blipFill>
        <p:spPr>
          <a:xfrm>
            <a:off x="7518325" y="200000"/>
            <a:ext cx="1397625" cy="11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7"/>
          <p:cNvSpPr txBox="1"/>
          <p:nvPr/>
        </p:nvSpPr>
        <p:spPr>
          <a:xfrm>
            <a:off x="696442" y="4590037"/>
            <a:ext cx="1914908" cy="253495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Ao vivo | Nova edição</a:t>
            </a:r>
            <a:endParaRPr sz="1200" b="1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p37"/>
          <p:cNvSpPr/>
          <p:nvPr/>
        </p:nvSpPr>
        <p:spPr>
          <a:xfrm rot="5400000">
            <a:off x="7214475" y="3197119"/>
            <a:ext cx="1731300" cy="1731300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9525" cap="flat" cmpd="sng">
            <a:solidFill>
              <a:srgbClr val="FFAB40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47625" dir="3720000" algn="bl" rotWithShape="0">
              <a:srgbClr val="F39C10">
                <a:alpha val="29409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94237" y="4236711"/>
            <a:ext cx="971701" cy="35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90161" y="3535577"/>
            <a:ext cx="1179850" cy="55940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7"/>
          <p:cNvSpPr txBox="1"/>
          <p:nvPr/>
        </p:nvSpPr>
        <p:spPr>
          <a:xfrm>
            <a:off x="7613506" y="2745100"/>
            <a:ext cx="9330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APOIO:</a:t>
            </a:r>
            <a:endParaRPr sz="1100" b="1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5" name="Google Shape;195;p37"/>
          <p:cNvSpPr txBox="1"/>
          <p:nvPr/>
        </p:nvSpPr>
        <p:spPr>
          <a:xfrm>
            <a:off x="880050" y="548869"/>
            <a:ext cx="225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pt-BR" sz="2300" b="0" i="1" u="none" strike="noStrike" cap="none" dirty="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Aula </a:t>
            </a:r>
            <a:r>
              <a:rPr lang="pt-BR" sz="2300" i="1" dirty="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20" name="Google Shape;220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21" name="Google Shape;221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22" name="Google Shape;222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" name="Google Shape;230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256200" y="1745718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Spring</a:t>
            </a:r>
            <a:endParaRPr sz="2000" dirty="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5" name="Google Shape;239;p40">
            <a:extLst>
              <a:ext uri="{FF2B5EF4-FFF2-40B4-BE49-F238E27FC236}">
                <a16:creationId xmlns:a16="http://schemas.microsoft.com/office/drawing/2014/main" id="{E852FB61-D8DF-5A1B-04F8-ABA12F246B3C}"/>
              </a:ext>
            </a:extLst>
          </p:cNvPr>
          <p:cNvSpPr txBox="1"/>
          <p:nvPr/>
        </p:nvSpPr>
        <p:spPr>
          <a:xfrm>
            <a:off x="2814300" y="984018"/>
            <a:ext cx="66084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Como funciona?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9E2721B-02BB-C14B-EF15-A7B49DEECC15}"/>
              </a:ext>
            </a:extLst>
          </p:cNvPr>
          <p:cNvSpPr/>
          <p:nvPr/>
        </p:nvSpPr>
        <p:spPr>
          <a:xfrm>
            <a:off x="2933314" y="2654720"/>
            <a:ext cx="1147459" cy="5134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49FBA7C-42C0-7AE6-C1C5-5370E7C0C6A0}"/>
              </a:ext>
            </a:extLst>
          </p:cNvPr>
          <p:cNvSpPr/>
          <p:nvPr/>
        </p:nvSpPr>
        <p:spPr>
          <a:xfrm>
            <a:off x="2897193" y="3596770"/>
            <a:ext cx="1147459" cy="5134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Classes do Spring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487E50A-1BEB-717A-0329-429BE670F201}"/>
              </a:ext>
            </a:extLst>
          </p:cNvPr>
          <p:cNvSpPr/>
          <p:nvPr/>
        </p:nvSpPr>
        <p:spPr>
          <a:xfrm>
            <a:off x="7164789" y="2651731"/>
            <a:ext cx="1431307" cy="5134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</a:t>
            </a:r>
            <a:r>
              <a:rPr lang="pt-BR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Engine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A5F2861-3405-9B83-F606-2AF557381D77}"/>
              </a:ext>
            </a:extLst>
          </p:cNvPr>
          <p:cNvSpPr/>
          <p:nvPr/>
        </p:nvSpPr>
        <p:spPr>
          <a:xfrm>
            <a:off x="4851175" y="2652359"/>
            <a:ext cx="1431307" cy="5134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Anotações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Configurações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A96D440-D96D-67E6-A89F-421BEB5D968F}"/>
              </a:ext>
            </a:extLst>
          </p:cNvPr>
          <p:cNvCxnSpPr/>
          <p:nvPr/>
        </p:nvCxnSpPr>
        <p:spPr>
          <a:xfrm flipH="1" flipV="1">
            <a:off x="6961517" y="2071518"/>
            <a:ext cx="569343" cy="57909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546D235-4245-A492-662D-648D5D1500C7}"/>
              </a:ext>
            </a:extLst>
          </p:cNvPr>
          <p:cNvCxnSpPr>
            <a:cxnSpLocks/>
          </p:cNvCxnSpPr>
          <p:nvPr/>
        </p:nvCxnSpPr>
        <p:spPr>
          <a:xfrm flipV="1">
            <a:off x="8014605" y="2071518"/>
            <a:ext cx="451455" cy="57909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7AF560F-A4C7-E0B1-9C32-ED38F0E3A835}"/>
              </a:ext>
            </a:extLst>
          </p:cNvPr>
          <p:cNvCxnSpPr>
            <a:cxnSpLocks/>
          </p:cNvCxnSpPr>
          <p:nvPr/>
        </p:nvCxnSpPr>
        <p:spPr>
          <a:xfrm flipH="1">
            <a:off x="7034753" y="3185841"/>
            <a:ext cx="525246" cy="57407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65599D0-C6A1-B6EE-024C-8BD843A35AE3}"/>
              </a:ext>
            </a:extLst>
          </p:cNvPr>
          <p:cNvCxnSpPr>
            <a:cxnSpLocks/>
          </p:cNvCxnSpPr>
          <p:nvPr/>
        </p:nvCxnSpPr>
        <p:spPr>
          <a:xfrm>
            <a:off x="8013029" y="3159018"/>
            <a:ext cx="523093" cy="60089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0537F180-1EF0-2352-1D66-A8FAE11A0019}"/>
              </a:ext>
            </a:extLst>
          </p:cNvPr>
          <p:cNvSpPr/>
          <p:nvPr/>
        </p:nvSpPr>
        <p:spPr>
          <a:xfrm>
            <a:off x="6383401" y="1536286"/>
            <a:ext cx="1147459" cy="5134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Gerenciar transações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5561735-CF20-756B-1858-D6DCACD1CCAF}"/>
              </a:ext>
            </a:extLst>
          </p:cNvPr>
          <p:cNvSpPr/>
          <p:nvPr/>
        </p:nvSpPr>
        <p:spPr>
          <a:xfrm>
            <a:off x="6391690" y="3781719"/>
            <a:ext cx="1168309" cy="7989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Criar e destruir objetos 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CC73F97-4EA2-6C08-994D-C78E86312B02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6282482" y="2908445"/>
            <a:ext cx="882307" cy="62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26C7DF1-6E48-6570-62AA-06057F9F5F23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080773" y="2909073"/>
            <a:ext cx="770402" cy="236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F25CCD14-6DB1-5B18-5383-87B049200BAB}"/>
              </a:ext>
            </a:extLst>
          </p:cNvPr>
          <p:cNvSpPr/>
          <p:nvPr/>
        </p:nvSpPr>
        <p:spPr>
          <a:xfrm>
            <a:off x="7815770" y="1519499"/>
            <a:ext cx="1147459" cy="5134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Executar testes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E7E56A5-DFB1-5179-465B-6DD79308C37D}"/>
              </a:ext>
            </a:extLst>
          </p:cNvPr>
          <p:cNvSpPr txBox="1"/>
          <p:nvPr/>
        </p:nvSpPr>
        <p:spPr>
          <a:xfrm>
            <a:off x="7904430" y="3887065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etc...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801E9C4-44FC-59F8-16C9-B12491F0444F}"/>
              </a:ext>
            </a:extLst>
          </p:cNvPr>
          <p:cNvSpPr txBox="1"/>
          <p:nvPr/>
        </p:nvSpPr>
        <p:spPr>
          <a:xfrm>
            <a:off x="4073387" y="248319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realiza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26A289B-641C-4C80-CEED-13AF35F7F7A3}"/>
              </a:ext>
            </a:extLst>
          </p:cNvPr>
          <p:cNvSpPr txBox="1"/>
          <p:nvPr/>
        </p:nvSpPr>
        <p:spPr>
          <a:xfrm>
            <a:off x="3406340" y="319864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2E5E9D0-1FC0-DA49-2DC9-1C8120CEAF7E}"/>
              </a:ext>
            </a:extLst>
          </p:cNvPr>
          <p:cNvSpPr txBox="1"/>
          <p:nvPr/>
        </p:nvSpPr>
        <p:spPr>
          <a:xfrm>
            <a:off x="6249903" y="252636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processa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FF8255AB-2CDF-8451-41F6-D416040C3153}"/>
              </a:ext>
            </a:extLst>
          </p:cNvPr>
          <p:cNvCxnSpPr>
            <a:cxnSpLocks/>
          </p:cNvCxnSpPr>
          <p:nvPr/>
        </p:nvCxnSpPr>
        <p:spPr>
          <a:xfrm>
            <a:off x="3302985" y="3159018"/>
            <a:ext cx="0" cy="437752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72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20" name="Google Shape;220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21" name="Google Shape;221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22" name="Google Shape;222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" name="Google Shape;230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256200" y="1745718"/>
            <a:ext cx="2202328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Spring Boot</a:t>
            </a:r>
            <a:endParaRPr sz="2000" dirty="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5" name="Google Shape;239;p40">
            <a:extLst>
              <a:ext uri="{FF2B5EF4-FFF2-40B4-BE49-F238E27FC236}">
                <a16:creationId xmlns:a16="http://schemas.microsoft.com/office/drawing/2014/main" id="{E852FB61-D8DF-5A1B-04F8-ABA12F246B3C}"/>
              </a:ext>
            </a:extLst>
          </p:cNvPr>
          <p:cNvSpPr txBox="1"/>
          <p:nvPr/>
        </p:nvSpPr>
        <p:spPr>
          <a:xfrm>
            <a:off x="2835498" y="490869"/>
            <a:ext cx="66084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Definição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C53071D4-5A9C-DAAB-931A-411A041D2AE7}"/>
              </a:ext>
            </a:extLst>
          </p:cNvPr>
          <p:cNvSpPr txBox="1">
            <a:spLocks/>
          </p:cNvSpPr>
          <p:nvPr/>
        </p:nvSpPr>
        <p:spPr>
          <a:xfrm>
            <a:off x="2398142" y="1291221"/>
            <a:ext cx="628986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/>
              <a:t>Ferramenta que </a:t>
            </a:r>
            <a:r>
              <a:rPr lang="en-US" sz="2000" dirty="0" err="1"/>
              <a:t>torna</a:t>
            </a:r>
            <a:r>
              <a:rPr lang="en-US" sz="2000" dirty="0"/>
              <a:t> o </a:t>
            </a:r>
            <a:r>
              <a:rPr lang="en-US" sz="2000" dirty="0" err="1"/>
              <a:t>desenvolvimento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JAVA de </a:t>
            </a:r>
            <a:r>
              <a:rPr lang="en-US" sz="2000" dirty="0" err="1"/>
              <a:t>aplicações</a:t>
            </a:r>
            <a:r>
              <a:rPr lang="en-US" sz="2000" dirty="0"/>
              <a:t> Web e de </a:t>
            </a:r>
            <a:r>
              <a:rPr lang="en-US" sz="2000" dirty="0" err="1"/>
              <a:t>microserviços</a:t>
            </a:r>
            <a:r>
              <a:rPr lang="en-US" sz="2000" dirty="0"/>
              <a:t> com Spring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fácil</a:t>
            </a:r>
            <a:r>
              <a:rPr lang="en-US" sz="2000" dirty="0"/>
              <a:t> e </a:t>
            </a:r>
            <a:r>
              <a:rPr lang="en-US" sz="2000" dirty="0" err="1"/>
              <a:t>rápida</a:t>
            </a:r>
            <a:r>
              <a:rPr lang="en-US" sz="2000" dirty="0"/>
              <a:t> </a:t>
            </a:r>
            <a:r>
              <a:rPr lang="en-US" sz="2000" dirty="0" err="1"/>
              <a:t>através</a:t>
            </a:r>
            <a:r>
              <a:rPr lang="en-US" sz="2000" dirty="0"/>
              <a:t> de </a:t>
            </a:r>
            <a:r>
              <a:rPr lang="en-US" sz="2000" dirty="0" err="1"/>
              <a:t>três</a:t>
            </a:r>
            <a:r>
              <a:rPr lang="en-US" sz="2000" dirty="0"/>
              <a:t> </a:t>
            </a:r>
            <a:r>
              <a:rPr lang="en-US" sz="2000" dirty="0" err="1"/>
              <a:t>pilares</a:t>
            </a:r>
            <a:r>
              <a:rPr lang="en-US" sz="2000" dirty="0"/>
              <a:t> </a:t>
            </a:r>
            <a:r>
              <a:rPr lang="en-US" sz="2000" dirty="0" err="1"/>
              <a:t>principais</a:t>
            </a:r>
            <a:r>
              <a:rPr lang="en-US" sz="2000" dirty="0"/>
              <a:t>: </a:t>
            </a:r>
            <a:r>
              <a:rPr lang="en-US" sz="2000" dirty="0" err="1"/>
              <a:t>autoconfiguração</a:t>
            </a:r>
            <a:r>
              <a:rPr lang="en-US" sz="2000" dirty="0"/>
              <a:t>, </a:t>
            </a:r>
            <a:r>
              <a:rPr lang="en-US" sz="2000" dirty="0" err="1"/>
              <a:t>abordagem</a:t>
            </a:r>
            <a:r>
              <a:rPr lang="en-US" sz="2000" dirty="0"/>
              <a:t> </a:t>
            </a:r>
            <a:r>
              <a:rPr lang="en-US" sz="2000" dirty="0" err="1"/>
              <a:t>dogmática</a:t>
            </a:r>
            <a:r>
              <a:rPr lang="en-US" sz="2000" dirty="0"/>
              <a:t> e o </a:t>
            </a:r>
            <a:r>
              <a:rPr lang="en-US" sz="2000" dirty="0" err="1"/>
              <a:t>poder</a:t>
            </a:r>
            <a:r>
              <a:rPr lang="en-US" sz="2000" dirty="0"/>
              <a:t> de </a:t>
            </a:r>
            <a:r>
              <a:rPr lang="en-US" sz="2000" dirty="0" err="1"/>
              <a:t>criar</a:t>
            </a:r>
            <a:r>
              <a:rPr lang="en-US" sz="2000" dirty="0"/>
              <a:t> </a:t>
            </a:r>
            <a:r>
              <a:rPr lang="en-US" sz="2000" dirty="0" err="1"/>
              <a:t>aplicações</a:t>
            </a:r>
            <a:r>
              <a:rPr lang="en-US" sz="2000" dirty="0"/>
              <a:t> standalone (</a:t>
            </a:r>
            <a:r>
              <a:rPr lang="en-US" sz="2000" dirty="0" err="1"/>
              <a:t>autocontidas</a:t>
            </a:r>
            <a:r>
              <a:rPr lang="en-US" sz="2000" dirty="0"/>
              <a:t>)</a:t>
            </a:r>
          </a:p>
          <a:p>
            <a:endParaRPr lang="en-US" dirty="0"/>
          </a:p>
          <a:p>
            <a:pPr marL="457200" lvl="1" indent="0"/>
            <a:endParaRPr lang="en-US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fontAlgn="base"/>
            <a:endParaRPr lang="en-US" dirty="0"/>
          </a:p>
          <a:p>
            <a:pPr lvl="1" fontAlgn="base"/>
            <a:endParaRPr lang="en-US" dirty="0"/>
          </a:p>
          <a:p>
            <a:endParaRPr lang="en-US" dirty="0"/>
          </a:p>
          <a:p>
            <a:pPr marL="0" indent="0"/>
            <a:endParaRPr lang="en-US" dirty="0"/>
          </a:p>
        </p:txBody>
      </p:sp>
      <p:pic>
        <p:nvPicPr>
          <p:cNvPr id="6" name="Picture 2" descr="spring boot selenium cucumber Online Sale, UP TO 75% OFF">
            <a:extLst>
              <a:ext uri="{FF2B5EF4-FFF2-40B4-BE49-F238E27FC236}">
                <a16:creationId xmlns:a16="http://schemas.microsoft.com/office/drawing/2014/main" id="{E414246A-8420-0801-6284-254D0568F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605" y="3657097"/>
            <a:ext cx="2954124" cy="126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10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20" name="Google Shape;220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21" name="Google Shape;221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22" name="Google Shape;222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" name="Google Shape;230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256200" y="1745718"/>
            <a:ext cx="2202328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Spring Boot</a:t>
            </a:r>
            <a:endParaRPr sz="2000" dirty="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5" name="Google Shape;239;p40">
            <a:extLst>
              <a:ext uri="{FF2B5EF4-FFF2-40B4-BE49-F238E27FC236}">
                <a16:creationId xmlns:a16="http://schemas.microsoft.com/office/drawing/2014/main" id="{E852FB61-D8DF-5A1B-04F8-ABA12F246B3C}"/>
              </a:ext>
            </a:extLst>
          </p:cNvPr>
          <p:cNvSpPr txBox="1"/>
          <p:nvPr/>
        </p:nvSpPr>
        <p:spPr>
          <a:xfrm>
            <a:off x="2749233" y="447112"/>
            <a:ext cx="66084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Autoconfiguração e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abordagem dogmática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FB6FA-C161-725C-A9A5-FECA75A49DC7}"/>
              </a:ext>
            </a:extLst>
          </p:cNvPr>
          <p:cNvSpPr txBox="1">
            <a:spLocks/>
          </p:cNvSpPr>
          <p:nvPr/>
        </p:nvSpPr>
        <p:spPr>
          <a:xfrm>
            <a:off x="2279400" y="1761374"/>
            <a:ext cx="6608400" cy="28686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000" dirty="0"/>
              <a:t>Programador se preocupa muito pouco ou não se preocupa com configuração e dependências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O Spring Boot cuida de tudo, adequando automaticamente configurações e dependências ao “estilo” e do tipo de aplicação a ser desenvolvida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Spring Starter facilita muito a vida do programador</a:t>
            </a:r>
          </a:p>
          <a:p>
            <a:pPr lvl="2">
              <a:lnSpc>
                <a:spcPct val="90000"/>
              </a:lnSpc>
            </a:pPr>
            <a:r>
              <a:rPr lang="pt-BR" sz="1800" dirty="0"/>
              <a:t>Dependências pré-definidas e setadas</a:t>
            </a:r>
          </a:p>
          <a:p>
            <a:pPr lvl="2">
              <a:lnSpc>
                <a:spcPct val="90000"/>
              </a:lnSpc>
            </a:pPr>
            <a:r>
              <a:rPr lang="pt-BR" sz="1800" dirty="0"/>
              <a:t>Programador pode alterá-las de forma declarativa</a:t>
            </a:r>
          </a:p>
          <a:p>
            <a:pPr lvl="1">
              <a:lnSpc>
                <a:spcPct val="90000"/>
              </a:lnSpc>
            </a:pPr>
            <a:endParaRPr lang="pt-BR" sz="20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2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20" name="Google Shape;220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21" name="Google Shape;221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22" name="Google Shape;222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" name="Google Shape;230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256200" y="1745718"/>
            <a:ext cx="2202328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Spring Boot</a:t>
            </a:r>
            <a:endParaRPr sz="2000" dirty="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5" name="Google Shape;239;p40">
            <a:extLst>
              <a:ext uri="{FF2B5EF4-FFF2-40B4-BE49-F238E27FC236}">
                <a16:creationId xmlns:a16="http://schemas.microsoft.com/office/drawing/2014/main" id="{E852FB61-D8DF-5A1B-04F8-ABA12F246B3C}"/>
              </a:ext>
            </a:extLst>
          </p:cNvPr>
          <p:cNvSpPr txBox="1"/>
          <p:nvPr/>
        </p:nvSpPr>
        <p:spPr>
          <a:xfrm>
            <a:off x="2749233" y="447112"/>
            <a:ext cx="66084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Aplicações </a:t>
            </a:r>
            <a:r>
              <a:rPr lang="pt-BR" sz="3400" dirty="0" err="1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standalone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BCE8A717-887D-7ADC-6332-420DE15C6756}"/>
              </a:ext>
            </a:extLst>
          </p:cNvPr>
          <p:cNvSpPr txBox="1">
            <a:spLocks/>
          </p:cNvSpPr>
          <p:nvPr/>
        </p:nvSpPr>
        <p:spPr>
          <a:xfrm>
            <a:off x="2355011" y="1363657"/>
            <a:ext cx="6608400" cy="4956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000" dirty="0"/>
              <a:t>Criação de aplicações cujo </a:t>
            </a:r>
            <a:r>
              <a:rPr lang="pt-BR" sz="2000" dirty="0" err="1"/>
              <a:t>deployment</a:t>
            </a:r>
            <a:r>
              <a:rPr lang="pt-BR" sz="2000" dirty="0"/>
              <a:t> “simplesmente rodam” por si só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Não há necessidade de rodar nada “em torno” ou que “encapsule” a aplicação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Servidor web, servidor de aplicação, e tudo que a aplicação precisa para executar suas tarefas, é autocontido num único processo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Um simples “</a:t>
            </a:r>
            <a:r>
              <a:rPr lang="pt-BR" sz="2000" dirty="0" err="1"/>
              <a:t>java</a:t>
            </a:r>
            <a:r>
              <a:rPr lang="pt-BR" sz="2000" dirty="0"/>
              <a:t> app”</a:t>
            </a:r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20" name="Google Shape;220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 dirty="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21" name="Google Shape;221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22" name="Google Shape;222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" name="Google Shape;230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256200" y="1745718"/>
            <a:ext cx="2202328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Spring </a:t>
            </a:r>
            <a:r>
              <a:rPr lang="pt-BR" sz="3000" b="1" dirty="0" err="1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quick</a:t>
            </a:r>
            <a:r>
              <a:rPr lang="pt-BR" sz="3000" b="1" dirty="0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 start</a:t>
            </a:r>
            <a:endParaRPr sz="2000" dirty="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5" name="Google Shape;239;p40">
            <a:extLst>
              <a:ext uri="{FF2B5EF4-FFF2-40B4-BE49-F238E27FC236}">
                <a16:creationId xmlns:a16="http://schemas.microsoft.com/office/drawing/2014/main" id="{E852FB61-D8DF-5A1B-04F8-ABA12F246B3C}"/>
              </a:ext>
            </a:extLst>
          </p:cNvPr>
          <p:cNvSpPr txBox="1"/>
          <p:nvPr/>
        </p:nvSpPr>
        <p:spPr>
          <a:xfrm>
            <a:off x="2749233" y="447112"/>
            <a:ext cx="66084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 err="1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IoC</a:t>
            </a: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– Inversão de Controle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6CF89B-0E65-B769-6954-ED5B930EFBA7}"/>
              </a:ext>
            </a:extLst>
          </p:cNvPr>
          <p:cNvSpPr txBox="1">
            <a:spLocks/>
          </p:cNvSpPr>
          <p:nvPr/>
        </p:nvSpPr>
        <p:spPr>
          <a:xfrm>
            <a:off x="2096219" y="1130744"/>
            <a:ext cx="7125419" cy="4956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1900" dirty="0"/>
              <a:t>Classes não controlam os recursos dos quais elas dependem, no que diz respeito à: instanciação, definição de que implementação usar e ciclo de vida</a:t>
            </a:r>
          </a:p>
          <a:p>
            <a:pPr lvl="1">
              <a:lnSpc>
                <a:spcPct val="90000"/>
              </a:lnSpc>
            </a:pPr>
            <a:r>
              <a:rPr lang="pt-BR" sz="1900" dirty="0"/>
              <a:t>Em vez disso, de alguma forma, um elemento de um framework, ou um elemento centralizador da própria implementação, realiza este controle</a:t>
            </a:r>
          </a:p>
          <a:p>
            <a:pPr lvl="1">
              <a:lnSpc>
                <a:spcPct val="90000"/>
              </a:lnSpc>
            </a:pPr>
            <a:r>
              <a:rPr lang="pt-BR" sz="1900" dirty="0"/>
              <a:t>Há várias formas de se implementar </a:t>
            </a:r>
            <a:r>
              <a:rPr lang="pt-BR" sz="1900" dirty="0" err="1"/>
              <a:t>IoC</a:t>
            </a:r>
            <a:endParaRPr lang="pt-BR" sz="1900" dirty="0"/>
          </a:p>
          <a:p>
            <a:pPr lvl="2">
              <a:lnSpc>
                <a:spcPct val="90000"/>
              </a:lnSpc>
            </a:pPr>
            <a:r>
              <a:rPr lang="pt-BR" sz="1900" dirty="0"/>
              <a:t>Estratégias de padrões de projeto – </a:t>
            </a:r>
            <a:r>
              <a:rPr lang="pt-BR" sz="1900" dirty="0" err="1"/>
              <a:t>factory</a:t>
            </a:r>
            <a:r>
              <a:rPr lang="pt-BR" sz="1900" dirty="0"/>
              <a:t>, </a:t>
            </a:r>
            <a:r>
              <a:rPr lang="pt-BR" sz="1900" dirty="0" err="1"/>
              <a:t>service</a:t>
            </a:r>
            <a:r>
              <a:rPr lang="pt-BR" sz="1900" dirty="0"/>
              <a:t> </a:t>
            </a:r>
            <a:r>
              <a:rPr lang="pt-BR" sz="1900" dirty="0" err="1"/>
              <a:t>locator</a:t>
            </a:r>
            <a:endParaRPr lang="pt-BR" sz="1900" dirty="0"/>
          </a:p>
          <a:p>
            <a:pPr lvl="2">
              <a:lnSpc>
                <a:spcPct val="90000"/>
              </a:lnSpc>
            </a:pPr>
            <a:r>
              <a:rPr lang="pt-BR" sz="1900" dirty="0"/>
              <a:t>Injeção de dependências 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46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20" name="Google Shape;220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 dirty="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21" name="Google Shape;221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22" name="Google Shape;222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" name="Google Shape;230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256200" y="1745718"/>
            <a:ext cx="2202328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Spring </a:t>
            </a:r>
            <a:r>
              <a:rPr lang="pt-BR" sz="3000" b="1" dirty="0" err="1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quick</a:t>
            </a:r>
            <a:r>
              <a:rPr lang="pt-BR" sz="3000" b="1" dirty="0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 start</a:t>
            </a:r>
            <a:endParaRPr sz="2000" dirty="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5" name="Google Shape;239;p40">
            <a:extLst>
              <a:ext uri="{FF2B5EF4-FFF2-40B4-BE49-F238E27FC236}">
                <a16:creationId xmlns:a16="http://schemas.microsoft.com/office/drawing/2014/main" id="{E852FB61-D8DF-5A1B-04F8-ABA12F246B3C}"/>
              </a:ext>
            </a:extLst>
          </p:cNvPr>
          <p:cNvSpPr txBox="1"/>
          <p:nvPr/>
        </p:nvSpPr>
        <p:spPr>
          <a:xfrm>
            <a:off x="2757859" y="366617"/>
            <a:ext cx="66084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Injeção de dependência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27242E6-5CFD-0179-DBDD-8C8BE545E28C}"/>
              </a:ext>
            </a:extLst>
          </p:cNvPr>
          <p:cNvSpPr txBox="1">
            <a:spLocks/>
          </p:cNvSpPr>
          <p:nvPr/>
        </p:nvSpPr>
        <p:spPr>
          <a:xfrm>
            <a:off x="2255400" y="1015303"/>
            <a:ext cx="6444457" cy="4956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1800" dirty="0"/>
              <a:t>Realizada por um framework</a:t>
            </a:r>
          </a:p>
          <a:p>
            <a:pPr lvl="2">
              <a:lnSpc>
                <a:spcPct val="90000"/>
              </a:lnSpc>
            </a:pPr>
            <a:r>
              <a:rPr lang="pt-BR" sz="1600" dirty="0"/>
              <a:t>Dependência é declarada na classe </a:t>
            </a:r>
          </a:p>
          <a:p>
            <a:pPr lvl="2">
              <a:lnSpc>
                <a:spcPct val="90000"/>
              </a:lnSpc>
            </a:pPr>
            <a:r>
              <a:rPr lang="pt-BR" sz="1600" dirty="0"/>
              <a:t>Diretiva da injeção de dependência é declarada junto com a dependência</a:t>
            </a:r>
          </a:p>
          <a:p>
            <a:pPr lvl="2">
              <a:lnSpc>
                <a:spcPct val="90000"/>
              </a:lnSpc>
            </a:pPr>
            <a:r>
              <a:rPr lang="pt-BR" sz="1600" dirty="0"/>
              <a:t>O framework instancia e gerencia o ciclo de vida da dependência em tempo de execução</a:t>
            </a:r>
          </a:p>
          <a:p>
            <a:pPr lvl="1">
              <a:lnSpc>
                <a:spcPct val="90000"/>
              </a:lnSpc>
            </a:pPr>
            <a:r>
              <a:rPr lang="pt-BR" sz="1800" dirty="0"/>
              <a:t>Configurações do framework podem definir como ele gerencia tal dependência e que implementação ele deve usar</a:t>
            </a:r>
          </a:p>
          <a:p>
            <a:pPr lvl="1">
              <a:lnSpc>
                <a:spcPct val="90000"/>
              </a:lnSpc>
            </a:pPr>
            <a:r>
              <a:rPr lang="pt-BR" sz="1800" dirty="0"/>
              <a:t>No Spring...</a:t>
            </a:r>
          </a:p>
          <a:p>
            <a:pPr lvl="2">
              <a:lnSpc>
                <a:spcPct val="90000"/>
              </a:lnSpc>
            </a:pPr>
            <a:r>
              <a:rPr lang="pt-BR" sz="1600" dirty="0"/>
              <a:t>Quem gerencia dependências é o core container</a:t>
            </a:r>
          </a:p>
          <a:p>
            <a:pPr lvl="2">
              <a:lnSpc>
                <a:spcPct val="90000"/>
              </a:lnSpc>
            </a:pPr>
            <a:r>
              <a:rPr lang="pt-BR" sz="1600" dirty="0"/>
              <a:t>As diretivas de injeção são anotações (@Autowired)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71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20" name="Google Shape;220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 dirty="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21" name="Google Shape;221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22" name="Google Shape;222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" name="Google Shape;230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256200" y="1745718"/>
            <a:ext cx="2202328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Spring </a:t>
            </a:r>
            <a:r>
              <a:rPr lang="pt-BR" sz="3000" b="1" dirty="0" err="1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quick</a:t>
            </a:r>
            <a:r>
              <a:rPr lang="pt-BR" sz="3000" b="1" dirty="0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 start</a:t>
            </a:r>
            <a:endParaRPr sz="2000" dirty="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5" name="Google Shape;239;p40">
            <a:extLst>
              <a:ext uri="{FF2B5EF4-FFF2-40B4-BE49-F238E27FC236}">
                <a16:creationId xmlns:a16="http://schemas.microsoft.com/office/drawing/2014/main" id="{E852FB61-D8DF-5A1B-04F8-ABA12F246B3C}"/>
              </a:ext>
            </a:extLst>
          </p:cNvPr>
          <p:cNvSpPr txBox="1"/>
          <p:nvPr/>
        </p:nvSpPr>
        <p:spPr>
          <a:xfrm>
            <a:off x="2757859" y="366617"/>
            <a:ext cx="66084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API </a:t>
            </a:r>
            <a:r>
              <a:rPr lang="pt-BR" sz="3400" dirty="0" err="1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RestFul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2175BB-51B6-A2A7-4684-E3ED9102A359}"/>
              </a:ext>
            </a:extLst>
          </p:cNvPr>
          <p:cNvSpPr txBox="1">
            <a:spLocks/>
          </p:cNvSpPr>
          <p:nvPr/>
        </p:nvSpPr>
        <p:spPr>
          <a:xfrm>
            <a:off x="2267778" y="1021817"/>
            <a:ext cx="6129379" cy="3280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1800" dirty="0"/>
              <a:t>Presente nos padrões do Spring Boot</a:t>
            </a:r>
          </a:p>
          <a:p>
            <a:pPr lvl="1">
              <a:lnSpc>
                <a:spcPct val="90000"/>
              </a:lnSpc>
            </a:pPr>
            <a:r>
              <a:rPr lang="pt-BR" sz="1800" dirty="0"/>
              <a:t>Mapeamento automático bidirecional de objeto JAVA para objeto REST</a:t>
            </a:r>
          </a:p>
          <a:p>
            <a:pPr lvl="1">
              <a:lnSpc>
                <a:spcPct val="90000"/>
              </a:lnSpc>
            </a:pPr>
            <a:r>
              <a:rPr lang="pt-BR" sz="1800" dirty="0"/>
              <a:t>Exposição facilitada de serviços Web </a:t>
            </a:r>
          </a:p>
          <a:p>
            <a:pPr lvl="2">
              <a:lnSpc>
                <a:spcPct val="90000"/>
              </a:lnSpc>
            </a:pPr>
            <a:r>
              <a:rPr lang="pt-BR" sz="1600" dirty="0"/>
              <a:t>Para um </a:t>
            </a:r>
            <a:r>
              <a:rPr lang="pt-BR" sz="1600" dirty="0" err="1"/>
              <a:t>client</a:t>
            </a:r>
            <a:r>
              <a:rPr lang="pt-BR" sz="1600" dirty="0"/>
              <a:t> </a:t>
            </a:r>
            <a:r>
              <a:rPr lang="pt-BR" sz="1600" dirty="0" err="1"/>
              <a:t>side</a:t>
            </a:r>
            <a:r>
              <a:rPr lang="pt-BR" sz="1600" dirty="0"/>
              <a:t> SPA</a:t>
            </a:r>
          </a:p>
          <a:p>
            <a:pPr lvl="2">
              <a:lnSpc>
                <a:spcPct val="90000"/>
              </a:lnSpc>
            </a:pPr>
            <a:r>
              <a:rPr lang="pt-BR" sz="1600" dirty="0"/>
              <a:t>Para outras aplicações clientes </a:t>
            </a:r>
          </a:p>
          <a:p>
            <a:pPr lvl="1">
              <a:lnSpc>
                <a:spcPct val="90000"/>
              </a:lnSpc>
            </a:pPr>
            <a:r>
              <a:rPr lang="pt-BR" sz="1800" dirty="0"/>
              <a:t>Permite a realização de testes submetendo </a:t>
            </a:r>
            <a:r>
              <a:rPr lang="pt-BR" sz="1800" dirty="0" err="1"/>
              <a:t>URL`s</a:t>
            </a:r>
            <a:r>
              <a:rPr lang="pt-BR" sz="1800" dirty="0"/>
              <a:t> simples</a:t>
            </a:r>
          </a:p>
          <a:p>
            <a:pPr lvl="1">
              <a:lnSpc>
                <a:spcPct val="90000"/>
              </a:lnSpc>
            </a:pPr>
            <a:r>
              <a:rPr lang="pt-BR" sz="1800" dirty="0"/>
              <a:t>Permite o consumo de serviços REST externos à aplicação</a:t>
            </a:r>
          </a:p>
          <a:p>
            <a:pPr lvl="1">
              <a:lnSpc>
                <a:spcPct val="90000"/>
              </a:lnSpc>
            </a:pPr>
            <a:r>
              <a:rPr lang="pt-BR" sz="1800" dirty="0"/>
              <a:t>Implementação e uso simples e bem facilitados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pt-BR" sz="1800" dirty="0"/>
          </a:p>
          <a:p>
            <a:pPr lvl="1">
              <a:lnSpc>
                <a:spcPct val="90000"/>
              </a:lnSpc>
            </a:pPr>
            <a:endParaRPr lang="pt-BR" sz="1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1800" dirty="0"/>
              <a:t> </a:t>
            </a:r>
          </a:p>
          <a:p>
            <a:pPr lvl="1">
              <a:lnSpc>
                <a:spcPct val="90000"/>
              </a:lnSpc>
            </a:pPr>
            <a:endParaRPr lang="pt-BR" sz="1800" dirty="0"/>
          </a:p>
          <a:p>
            <a:pPr lvl="1">
              <a:lnSpc>
                <a:spcPct val="90000"/>
              </a:lnSpc>
            </a:pPr>
            <a:endParaRPr lang="pt-BR" sz="1800" dirty="0"/>
          </a:p>
          <a:p>
            <a:pPr lvl="1">
              <a:lnSpc>
                <a:spcPct val="90000"/>
              </a:lnSpc>
            </a:pPr>
            <a:endParaRPr lang="pt-BR" sz="18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1800" dirty="0"/>
          </a:p>
          <a:p>
            <a:pPr lvl="1">
              <a:lnSpc>
                <a:spcPct val="90000"/>
              </a:lnSpc>
            </a:pPr>
            <a:endParaRPr lang="pt-BR" sz="18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1800" dirty="0"/>
          </a:p>
          <a:p>
            <a:pPr lvl="1">
              <a:lnSpc>
                <a:spcPct val="90000"/>
              </a:lnSpc>
            </a:pPr>
            <a:endParaRPr lang="pt-BR" sz="18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1800" dirty="0"/>
          </a:p>
          <a:p>
            <a:pPr lvl="1">
              <a:lnSpc>
                <a:spcPct val="90000"/>
              </a:lnSpc>
            </a:pPr>
            <a:endParaRPr lang="pt-BR" sz="1800" dirty="0"/>
          </a:p>
          <a:p>
            <a:pPr lvl="2">
              <a:lnSpc>
                <a:spcPct val="90000"/>
              </a:lnSpc>
            </a:pPr>
            <a:endParaRPr lang="pt-BR" sz="1800" dirty="0"/>
          </a:p>
          <a:p>
            <a:pPr lvl="2">
              <a:lnSpc>
                <a:spcPct val="90000"/>
              </a:lnSpc>
            </a:pPr>
            <a:endParaRPr lang="pt-BR" sz="1800" dirty="0"/>
          </a:p>
          <a:p>
            <a:pPr lvl="1">
              <a:lnSpc>
                <a:spcPct val="90000"/>
              </a:lnSpc>
            </a:pPr>
            <a:endParaRPr lang="pt-BR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18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1800" dirty="0"/>
          </a:p>
          <a:p>
            <a:pPr lvl="1">
              <a:lnSpc>
                <a:spcPct val="90000"/>
              </a:lnSpc>
            </a:pPr>
            <a:endParaRPr lang="pt-BR" sz="1800" dirty="0"/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endParaRPr lang="pt-BR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0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20" name="Google Shape;220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21" name="Google Shape;221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22" name="Google Shape;222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" name="Google Shape;230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256200" y="1745718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Anotações</a:t>
            </a:r>
            <a:endParaRPr sz="2000" dirty="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5" name="Google Shape;239;p40">
            <a:extLst>
              <a:ext uri="{FF2B5EF4-FFF2-40B4-BE49-F238E27FC236}">
                <a16:creationId xmlns:a16="http://schemas.microsoft.com/office/drawing/2014/main" id="{E852FB61-D8DF-5A1B-04F8-ABA12F246B3C}"/>
              </a:ext>
            </a:extLst>
          </p:cNvPr>
          <p:cNvSpPr txBox="1"/>
          <p:nvPr/>
        </p:nvSpPr>
        <p:spPr>
          <a:xfrm>
            <a:off x="3021334" y="783607"/>
            <a:ext cx="66084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 que é?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5F9E125F-2F72-64DE-7A2D-F9BEAAFEEAF6}"/>
              </a:ext>
            </a:extLst>
          </p:cNvPr>
          <p:cNvSpPr txBox="1">
            <a:spLocks/>
          </p:cNvSpPr>
          <p:nvPr/>
        </p:nvSpPr>
        <p:spPr>
          <a:xfrm>
            <a:off x="2814300" y="1772676"/>
            <a:ext cx="5066522" cy="285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São </a:t>
            </a:r>
            <a:r>
              <a:rPr lang="en-US" sz="2000" dirty="0" err="1"/>
              <a:t>diretivas</a:t>
            </a:r>
            <a:r>
              <a:rPr lang="en-US" sz="2000" dirty="0"/>
              <a:t> que </a:t>
            </a:r>
            <a:r>
              <a:rPr lang="en-US" sz="2000" dirty="0" err="1"/>
              <a:t>definem</a:t>
            </a:r>
            <a:r>
              <a:rPr lang="en-US" sz="2000" dirty="0"/>
              <a:t>, </a:t>
            </a:r>
            <a:r>
              <a:rPr lang="en-US" sz="2000" dirty="0" err="1"/>
              <a:t>através</a:t>
            </a:r>
            <a:r>
              <a:rPr lang="en-US" sz="2000" dirty="0"/>
              <a:t> de </a:t>
            </a:r>
            <a:r>
              <a:rPr lang="en-US" sz="2000" dirty="0" err="1"/>
              <a:t>metadados</a:t>
            </a:r>
            <a:r>
              <a:rPr lang="en-US" sz="2000" dirty="0"/>
              <a:t>, </a:t>
            </a:r>
            <a:r>
              <a:rPr lang="en-US" sz="2000" dirty="0" err="1"/>
              <a:t>características</a:t>
            </a:r>
            <a:r>
              <a:rPr lang="en-US" sz="2000" dirty="0"/>
              <a:t> e </a:t>
            </a:r>
            <a:r>
              <a:rPr lang="en-US" sz="2000" dirty="0" err="1"/>
              <a:t>comportamentos</a:t>
            </a:r>
            <a:r>
              <a:rPr lang="en-US" sz="2000" dirty="0"/>
              <a:t> </a:t>
            </a:r>
            <a:r>
              <a:rPr lang="en-US" sz="2000" dirty="0" err="1"/>
              <a:t>adicionais</a:t>
            </a:r>
            <a:r>
              <a:rPr lang="en-US" sz="2000" dirty="0"/>
              <a:t>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 </a:t>
            </a:r>
            <a:r>
              <a:rPr lang="en-US" sz="2000" dirty="0" err="1"/>
              <a:t>clássicos</a:t>
            </a:r>
            <a:r>
              <a:rPr lang="en-US" sz="2000" dirty="0"/>
              <a:t> da OO: classes, </a:t>
            </a:r>
            <a:r>
              <a:rPr lang="en-US" sz="2000" dirty="0" err="1"/>
              <a:t>atributos</a:t>
            </a:r>
            <a:r>
              <a:rPr lang="en-US" sz="2000" dirty="0"/>
              <a:t> e </a:t>
            </a:r>
            <a:r>
              <a:rPr lang="en-US" sz="2000" dirty="0" err="1"/>
              <a:t>métodos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São </a:t>
            </a:r>
            <a:r>
              <a:rPr lang="en-US" sz="2000" dirty="0" err="1"/>
              <a:t>palavras</a:t>
            </a:r>
            <a:r>
              <a:rPr lang="en-US" sz="2000" dirty="0"/>
              <a:t> </a:t>
            </a:r>
            <a:r>
              <a:rPr lang="en-US" sz="2000" dirty="0" err="1"/>
              <a:t>específicas</a:t>
            </a:r>
            <a:r>
              <a:rPr lang="en-US" sz="2000" dirty="0"/>
              <a:t>, </a:t>
            </a:r>
            <a:r>
              <a:rPr lang="en-US" sz="2000" dirty="0" err="1"/>
              <a:t>colocadas</a:t>
            </a:r>
            <a:r>
              <a:rPr lang="en-US" sz="2000" dirty="0"/>
              <a:t> </a:t>
            </a:r>
            <a:r>
              <a:rPr lang="en-US" sz="2000" dirty="0" err="1"/>
              <a:t>após</a:t>
            </a:r>
            <a:r>
              <a:rPr lang="en-US" sz="2000" dirty="0"/>
              <a:t> um @, </a:t>
            </a:r>
            <a:r>
              <a:rPr lang="en-US" sz="2000" dirty="0" err="1"/>
              <a:t>sobre</a:t>
            </a:r>
            <a:r>
              <a:rPr lang="en-US" sz="2000" dirty="0"/>
              <a:t> as </a:t>
            </a:r>
            <a:r>
              <a:rPr lang="en-US" sz="2000" dirty="0" err="1"/>
              <a:t>definições</a:t>
            </a:r>
            <a:r>
              <a:rPr lang="en-US" sz="2000" dirty="0"/>
              <a:t> de classes, </a:t>
            </a:r>
            <a:r>
              <a:rPr lang="en-US" sz="2000" dirty="0" err="1"/>
              <a:t>métodos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atributos</a:t>
            </a:r>
            <a:endParaRPr lang="en-US" sz="2000" dirty="0"/>
          </a:p>
          <a:p>
            <a:pPr lvl="1"/>
            <a:endParaRPr lang="en-US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fontAlgn="base"/>
            <a:endParaRPr lang="en-US" dirty="0"/>
          </a:p>
          <a:p>
            <a:pPr lvl="1" fontAlgn="base"/>
            <a:endParaRPr lang="en-US" dirty="0"/>
          </a:p>
          <a:p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4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20" name="Google Shape;220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21" name="Google Shape;221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22" name="Google Shape;222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" name="Google Shape;230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256200" y="1745718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Anotações</a:t>
            </a:r>
            <a:endParaRPr sz="2000" dirty="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5" name="Google Shape;239;p40">
            <a:extLst>
              <a:ext uri="{FF2B5EF4-FFF2-40B4-BE49-F238E27FC236}">
                <a16:creationId xmlns:a16="http://schemas.microsoft.com/office/drawing/2014/main" id="{E852FB61-D8DF-5A1B-04F8-ABA12F246B3C}"/>
              </a:ext>
            </a:extLst>
          </p:cNvPr>
          <p:cNvSpPr txBox="1"/>
          <p:nvPr/>
        </p:nvSpPr>
        <p:spPr>
          <a:xfrm>
            <a:off x="2960949" y="631411"/>
            <a:ext cx="66084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 que é?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5F9E125F-2F72-64DE-7A2D-F9BEAAFEEAF6}"/>
              </a:ext>
            </a:extLst>
          </p:cNvPr>
          <p:cNvSpPr txBox="1">
            <a:spLocks/>
          </p:cNvSpPr>
          <p:nvPr/>
        </p:nvSpPr>
        <p:spPr>
          <a:xfrm>
            <a:off x="2814299" y="1423358"/>
            <a:ext cx="6260689" cy="3605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Uma </a:t>
            </a:r>
            <a:r>
              <a:rPr lang="en-US" sz="2000" dirty="0" err="1"/>
              <a:t>anotação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, </a:t>
            </a:r>
            <a:r>
              <a:rPr lang="en-US" sz="2000" dirty="0" err="1"/>
              <a:t>em</a:t>
            </a:r>
            <a:r>
              <a:rPr lang="en-US" sz="2000" dirty="0"/>
              <a:t> tempo de </a:t>
            </a:r>
            <a:r>
              <a:rPr lang="en-US" sz="2000" dirty="0" err="1"/>
              <a:t>compilação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de </a:t>
            </a:r>
            <a:r>
              <a:rPr lang="en-US" sz="2000" dirty="0" err="1"/>
              <a:t>execução</a:t>
            </a:r>
            <a:r>
              <a:rPr lang="en-US" sz="2000" dirty="0"/>
              <a:t>, </a:t>
            </a:r>
            <a:r>
              <a:rPr lang="en-US" sz="2000" dirty="0" err="1"/>
              <a:t>determinar</a:t>
            </a:r>
            <a:r>
              <a:rPr lang="en-US" sz="2000" dirty="0"/>
              <a:t> </a:t>
            </a:r>
            <a:r>
              <a:rPr lang="en-US" sz="2000" dirty="0" err="1"/>
              <a:t>comportamentos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ações</a:t>
            </a:r>
            <a:r>
              <a:rPr lang="en-US" sz="2000" dirty="0"/>
              <a:t>, </a:t>
            </a:r>
            <a:r>
              <a:rPr lang="en-US" sz="2000" dirty="0" err="1"/>
              <a:t>realizadas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mecanismo</a:t>
            </a:r>
            <a:r>
              <a:rPr lang="en-US" sz="2000" dirty="0"/>
              <a:t>, da propria </a:t>
            </a:r>
            <a:r>
              <a:rPr lang="en-US" sz="2000" dirty="0" err="1"/>
              <a:t>linguagem</a:t>
            </a:r>
            <a:r>
              <a:rPr lang="en-US" sz="2000" dirty="0"/>
              <a:t> de </a:t>
            </a:r>
            <a:r>
              <a:rPr lang="en-US" sz="2000" dirty="0" err="1"/>
              <a:t>programação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de um framework </a:t>
            </a:r>
            <a:r>
              <a:rPr lang="en-US" sz="2000" dirty="0" err="1"/>
              <a:t>específico</a:t>
            </a:r>
            <a:endParaRPr lang="en-US" sz="2000" dirty="0"/>
          </a:p>
          <a:p>
            <a:pPr lvl="1"/>
            <a:r>
              <a:rPr lang="en-US" sz="2000" dirty="0"/>
              <a:t>O Spring, o JPA e o Hibernate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exemplo</a:t>
            </a:r>
            <a:r>
              <a:rPr lang="en-US" sz="2000" dirty="0"/>
              <a:t> </a:t>
            </a:r>
            <a:r>
              <a:rPr lang="en-US" sz="2000" dirty="0" err="1"/>
              <a:t>trabalham</a:t>
            </a:r>
            <a:r>
              <a:rPr lang="en-US" sz="2000" dirty="0"/>
              <a:t> </a:t>
            </a:r>
            <a:r>
              <a:rPr lang="en-US" sz="2000" dirty="0" err="1"/>
              <a:t>muito</a:t>
            </a:r>
            <a:r>
              <a:rPr lang="en-US" sz="2000" dirty="0"/>
              <a:t> com </a:t>
            </a:r>
            <a:r>
              <a:rPr lang="en-US" sz="2000" dirty="0" err="1"/>
              <a:t>anotações</a:t>
            </a:r>
            <a:endParaRPr lang="en-US" sz="2000" dirty="0"/>
          </a:p>
          <a:p>
            <a:pPr lvl="1"/>
            <a:r>
              <a:rPr lang="en-US" sz="2000" dirty="0" err="1"/>
              <a:t>Anotações</a:t>
            </a:r>
            <a:r>
              <a:rPr lang="en-US" sz="2000" dirty="0"/>
              <a:t> </a:t>
            </a:r>
            <a:r>
              <a:rPr lang="en-US" sz="2000" dirty="0" err="1"/>
              <a:t>caracterizam</a:t>
            </a:r>
            <a:r>
              <a:rPr lang="en-US" sz="2000" dirty="0"/>
              <a:t> a </a:t>
            </a:r>
            <a:r>
              <a:rPr lang="en-US" sz="2000" dirty="0" err="1"/>
              <a:t>denominada</a:t>
            </a:r>
            <a:r>
              <a:rPr lang="en-US" sz="2000" dirty="0"/>
              <a:t> </a:t>
            </a:r>
            <a:r>
              <a:rPr lang="en-US" sz="2000" dirty="0" err="1"/>
              <a:t>programação</a:t>
            </a:r>
            <a:r>
              <a:rPr lang="en-US" sz="2000" dirty="0"/>
              <a:t> </a:t>
            </a:r>
            <a:r>
              <a:rPr lang="en-US" sz="2000" dirty="0" err="1"/>
              <a:t>declarativa</a:t>
            </a:r>
            <a:r>
              <a:rPr lang="en-US" sz="2000" dirty="0"/>
              <a:t>, </a:t>
            </a:r>
            <a:r>
              <a:rPr lang="en-US" sz="2000" dirty="0" err="1"/>
              <a:t>onde</a:t>
            </a:r>
            <a:r>
              <a:rPr lang="en-US" sz="2000" dirty="0"/>
              <a:t> o </a:t>
            </a:r>
            <a:r>
              <a:rPr lang="en-US" sz="2000" dirty="0" err="1"/>
              <a:t>programador</a:t>
            </a:r>
            <a:r>
              <a:rPr lang="en-US" sz="2000" dirty="0"/>
              <a:t> “</a:t>
            </a:r>
            <a:r>
              <a:rPr lang="en-US" sz="2000" dirty="0" err="1"/>
              <a:t>declara</a:t>
            </a:r>
            <a:r>
              <a:rPr lang="en-US" sz="2000" dirty="0"/>
              <a:t>” para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mecanismo</a:t>
            </a:r>
            <a:r>
              <a:rPr lang="en-US" sz="2000" dirty="0"/>
              <a:t>, </a:t>
            </a:r>
            <a:r>
              <a:rPr lang="en-US" sz="2000" dirty="0" err="1"/>
              <a:t>através</a:t>
            </a:r>
            <a:r>
              <a:rPr lang="en-US" sz="2000" dirty="0"/>
              <a:t> de </a:t>
            </a:r>
            <a:r>
              <a:rPr lang="en-US" sz="2000" dirty="0" err="1"/>
              <a:t>anotações</a:t>
            </a:r>
            <a:r>
              <a:rPr lang="en-US" sz="2000" dirty="0"/>
              <a:t>, que </a:t>
            </a:r>
            <a:r>
              <a:rPr lang="en-US" sz="2000" dirty="0" err="1"/>
              <a:t>ele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executar</a:t>
            </a:r>
            <a:r>
              <a:rPr lang="en-US" sz="2000" dirty="0"/>
              <a:t> </a:t>
            </a:r>
            <a:r>
              <a:rPr lang="en-US" sz="2000" dirty="0" err="1"/>
              <a:t>ações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determinar</a:t>
            </a:r>
            <a:r>
              <a:rPr lang="en-US" sz="2000" dirty="0"/>
              <a:t> </a:t>
            </a:r>
            <a:r>
              <a:rPr lang="en-US" sz="2000" dirty="0" err="1"/>
              <a:t>características</a:t>
            </a:r>
            <a:r>
              <a:rPr lang="en-US" sz="2000" dirty="0"/>
              <a:t> para </a:t>
            </a:r>
            <a:r>
              <a:rPr lang="en-US" sz="2000" dirty="0" err="1"/>
              <a:t>elemetos</a:t>
            </a:r>
            <a:r>
              <a:rPr lang="en-US" sz="2000" dirty="0"/>
              <a:t> </a:t>
            </a:r>
            <a:r>
              <a:rPr lang="en-US" sz="2000" dirty="0" err="1"/>
              <a:t>típicos</a:t>
            </a:r>
            <a:r>
              <a:rPr lang="en-US" sz="2000" dirty="0"/>
              <a:t> da </a:t>
            </a:r>
            <a:r>
              <a:rPr lang="en-US" sz="2000" dirty="0" err="1"/>
              <a:t>linguagem</a:t>
            </a:r>
            <a:endParaRPr lang="en-US" sz="2000" dirty="0"/>
          </a:p>
          <a:p>
            <a:pPr lvl="1"/>
            <a:endParaRPr lang="en-US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fontAlgn="base"/>
            <a:endParaRPr lang="en-US" dirty="0"/>
          </a:p>
          <a:p>
            <a:pPr lvl="1" fontAlgn="base"/>
            <a:endParaRPr lang="en-US" dirty="0"/>
          </a:p>
          <a:p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7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20" name="Google Shape;220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21" name="Google Shape;221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22" name="Google Shape;222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" name="Google Shape;230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256200" y="1745718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Anotações</a:t>
            </a:r>
            <a:endParaRPr sz="2000" dirty="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5" name="Google Shape;239;p40">
            <a:extLst>
              <a:ext uri="{FF2B5EF4-FFF2-40B4-BE49-F238E27FC236}">
                <a16:creationId xmlns:a16="http://schemas.microsoft.com/office/drawing/2014/main" id="{E852FB61-D8DF-5A1B-04F8-ABA12F246B3C}"/>
              </a:ext>
            </a:extLst>
          </p:cNvPr>
          <p:cNvSpPr txBox="1"/>
          <p:nvPr/>
        </p:nvSpPr>
        <p:spPr>
          <a:xfrm>
            <a:off x="3021334" y="783607"/>
            <a:ext cx="66084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Exemplo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5F9E125F-2F72-64DE-7A2D-F9BEAAFEEAF6}"/>
              </a:ext>
            </a:extLst>
          </p:cNvPr>
          <p:cNvSpPr txBox="1">
            <a:spLocks/>
          </p:cNvSpPr>
          <p:nvPr/>
        </p:nvSpPr>
        <p:spPr>
          <a:xfrm>
            <a:off x="2814300" y="1772676"/>
            <a:ext cx="5066522" cy="285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 err="1"/>
              <a:t>Diretriz</a:t>
            </a:r>
            <a:r>
              <a:rPr lang="en-US" sz="2000" dirty="0"/>
              <a:t> de </a:t>
            </a:r>
            <a:r>
              <a:rPr lang="en-US" sz="2000" dirty="0" err="1"/>
              <a:t>sobrescrita</a:t>
            </a:r>
            <a:r>
              <a:rPr lang="en-US" sz="2000" dirty="0"/>
              <a:t>: um @Override </a:t>
            </a:r>
            <a:r>
              <a:rPr lang="en-US" sz="2000" dirty="0" err="1"/>
              <a:t>sobre</a:t>
            </a:r>
            <a:r>
              <a:rPr lang="en-US" sz="2000" dirty="0"/>
              <a:t> a </a:t>
            </a:r>
            <a:r>
              <a:rPr lang="en-US" sz="2000" dirty="0" err="1"/>
              <a:t>definição</a:t>
            </a:r>
            <a:r>
              <a:rPr lang="en-US" sz="2000" dirty="0"/>
              <a:t> de um </a:t>
            </a:r>
            <a:r>
              <a:rPr lang="en-US" sz="2000" dirty="0" err="1"/>
              <a:t>método</a:t>
            </a:r>
            <a:r>
              <a:rPr lang="en-US" sz="2000" dirty="0"/>
              <a:t> que </a:t>
            </a:r>
            <a:r>
              <a:rPr lang="en-US" sz="2000" dirty="0" err="1"/>
              <a:t>supostamente</a:t>
            </a:r>
            <a:r>
              <a:rPr lang="en-US" sz="2000" dirty="0"/>
              <a:t> </a:t>
            </a:r>
            <a:r>
              <a:rPr lang="en-US" sz="2000" dirty="0" err="1"/>
              <a:t>sobrescreve</a:t>
            </a:r>
            <a:r>
              <a:rPr lang="en-US" sz="2000" dirty="0"/>
              <a:t> outro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superclasse</a:t>
            </a:r>
            <a:r>
              <a:rPr lang="en-US" sz="2000" dirty="0"/>
              <a:t>, </a:t>
            </a:r>
            <a:r>
              <a:rPr lang="en-US" sz="2000" dirty="0" err="1"/>
              <a:t>obriga</a:t>
            </a:r>
            <a:r>
              <a:rPr lang="en-US" sz="2000" dirty="0"/>
              <a:t> a </a:t>
            </a:r>
            <a:r>
              <a:rPr lang="en-US" sz="2000" dirty="0" err="1"/>
              <a:t>definição</a:t>
            </a:r>
            <a:r>
              <a:rPr lang="en-US" sz="2000" dirty="0"/>
              <a:t> </a:t>
            </a:r>
            <a:r>
              <a:rPr lang="en-US" sz="2000" dirty="0" err="1"/>
              <a:t>deste</a:t>
            </a:r>
            <a:r>
              <a:rPr lang="en-US" sz="2000" dirty="0"/>
              <a:t> </a:t>
            </a:r>
            <a:r>
              <a:rPr lang="en-US" sz="2000" dirty="0" err="1"/>
              <a:t>último</a:t>
            </a:r>
            <a:r>
              <a:rPr lang="en-US" sz="2000" dirty="0"/>
              <a:t>, sob </a:t>
            </a:r>
            <a:r>
              <a:rPr lang="en-US" sz="2000" dirty="0" err="1"/>
              <a:t>pena</a:t>
            </a:r>
            <a:r>
              <a:rPr lang="en-US" sz="2000" dirty="0"/>
              <a:t> do </a:t>
            </a:r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compilar</a:t>
            </a:r>
            <a:endParaRPr lang="en-US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fontAlgn="base"/>
            <a:endParaRPr lang="en-US" dirty="0"/>
          </a:p>
          <a:p>
            <a:pPr lvl="1" fontAlgn="base"/>
            <a:endParaRPr lang="en-US" dirty="0"/>
          </a:p>
          <a:p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9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20" name="Google Shape;220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21" name="Google Shape;221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22" name="Google Shape;222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" name="Google Shape;230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256200" y="1745718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Anotações</a:t>
            </a:r>
            <a:endParaRPr sz="2000" dirty="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5" name="Google Shape;239;p40">
            <a:extLst>
              <a:ext uri="{FF2B5EF4-FFF2-40B4-BE49-F238E27FC236}">
                <a16:creationId xmlns:a16="http://schemas.microsoft.com/office/drawing/2014/main" id="{E852FB61-D8DF-5A1B-04F8-ABA12F246B3C}"/>
              </a:ext>
            </a:extLst>
          </p:cNvPr>
          <p:cNvSpPr txBox="1"/>
          <p:nvPr/>
        </p:nvSpPr>
        <p:spPr>
          <a:xfrm>
            <a:off x="3021334" y="783607"/>
            <a:ext cx="66084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Exemplo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5F9E125F-2F72-64DE-7A2D-F9BEAAFEEAF6}"/>
              </a:ext>
            </a:extLst>
          </p:cNvPr>
          <p:cNvSpPr txBox="1">
            <a:spLocks/>
          </p:cNvSpPr>
          <p:nvPr/>
        </p:nvSpPr>
        <p:spPr>
          <a:xfrm>
            <a:off x="2814300" y="1772676"/>
            <a:ext cx="5066522" cy="285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 err="1"/>
              <a:t>Diretriz</a:t>
            </a:r>
            <a:r>
              <a:rPr lang="en-US" sz="2000" dirty="0"/>
              <a:t> de </a:t>
            </a:r>
            <a:r>
              <a:rPr lang="en-US" sz="2000" dirty="0" err="1"/>
              <a:t>mapeamento</a:t>
            </a:r>
            <a:r>
              <a:rPr lang="en-US" sz="2000" dirty="0"/>
              <a:t> </a:t>
            </a:r>
            <a:r>
              <a:rPr lang="en-US" sz="2000" dirty="0" err="1"/>
              <a:t>classe-tabela</a:t>
            </a:r>
            <a:r>
              <a:rPr lang="en-US" sz="2000" dirty="0"/>
              <a:t>: um @Entity </a:t>
            </a:r>
            <a:r>
              <a:rPr lang="en-US" sz="2000" dirty="0" err="1"/>
              <a:t>sobre</a:t>
            </a:r>
            <a:r>
              <a:rPr lang="en-US" sz="2000" dirty="0"/>
              <a:t> a </a:t>
            </a:r>
            <a:r>
              <a:rPr lang="en-US" sz="2000" dirty="0" err="1"/>
              <a:t>definição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classe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estabelecer</a:t>
            </a:r>
            <a:r>
              <a:rPr lang="en-US" sz="2000" dirty="0"/>
              <a:t> que </a:t>
            </a:r>
            <a:r>
              <a:rPr lang="en-US" sz="2000" dirty="0" err="1"/>
              <a:t>tal</a:t>
            </a:r>
            <a:r>
              <a:rPr lang="en-US" sz="2000" dirty="0"/>
              <a:t> </a:t>
            </a:r>
            <a:r>
              <a:rPr lang="en-US" sz="2000" dirty="0" err="1"/>
              <a:t>classe</a:t>
            </a:r>
            <a:r>
              <a:rPr lang="en-US" sz="2000" dirty="0"/>
              <a:t>, no </a:t>
            </a:r>
            <a:r>
              <a:rPr lang="en-US" sz="2000" dirty="0" err="1"/>
              <a:t>mundo</a:t>
            </a:r>
            <a:r>
              <a:rPr lang="en-US" sz="2000" dirty="0"/>
              <a:t> OO, </a:t>
            </a:r>
            <a:r>
              <a:rPr lang="en-US" sz="2000" dirty="0" err="1"/>
              <a:t>corresponde</a:t>
            </a:r>
            <a:r>
              <a:rPr lang="en-US" sz="2000" dirty="0"/>
              <a:t> 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tabela</a:t>
            </a:r>
            <a:r>
              <a:rPr lang="en-US" sz="2000" dirty="0"/>
              <a:t> no </a:t>
            </a:r>
            <a:r>
              <a:rPr lang="en-US" sz="2000" dirty="0" err="1"/>
              <a:t>mundo</a:t>
            </a:r>
            <a:r>
              <a:rPr lang="en-US" sz="2000" dirty="0"/>
              <a:t> de um banco de dados </a:t>
            </a:r>
            <a:r>
              <a:rPr lang="en-US" sz="2000" dirty="0" err="1"/>
              <a:t>relacional</a:t>
            </a:r>
            <a:endParaRPr lang="en-US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fontAlgn="base"/>
            <a:endParaRPr lang="en-US" dirty="0"/>
          </a:p>
          <a:p>
            <a:pPr lvl="1" fontAlgn="base"/>
            <a:endParaRPr lang="en-US" dirty="0"/>
          </a:p>
          <a:p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5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20" name="Google Shape;220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21" name="Google Shape;221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22" name="Google Shape;222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" name="Google Shape;230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256200" y="1745718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Anotações</a:t>
            </a:r>
            <a:endParaRPr sz="2000" dirty="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5" name="Google Shape;239;p40">
            <a:extLst>
              <a:ext uri="{FF2B5EF4-FFF2-40B4-BE49-F238E27FC236}">
                <a16:creationId xmlns:a16="http://schemas.microsoft.com/office/drawing/2014/main" id="{E852FB61-D8DF-5A1B-04F8-ABA12F246B3C}"/>
              </a:ext>
            </a:extLst>
          </p:cNvPr>
          <p:cNvSpPr txBox="1"/>
          <p:nvPr/>
        </p:nvSpPr>
        <p:spPr>
          <a:xfrm>
            <a:off x="3021334" y="783607"/>
            <a:ext cx="66084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Outras considerações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5F9E125F-2F72-64DE-7A2D-F9BEAAFEEAF6}"/>
              </a:ext>
            </a:extLst>
          </p:cNvPr>
          <p:cNvSpPr txBox="1">
            <a:spLocks/>
          </p:cNvSpPr>
          <p:nvPr/>
        </p:nvSpPr>
        <p:spPr>
          <a:xfrm>
            <a:off x="2665562" y="1772676"/>
            <a:ext cx="6207368" cy="285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O JAVA puro, a </a:t>
            </a:r>
            <a:r>
              <a:rPr lang="en-US" sz="2000" dirty="0" err="1"/>
              <a:t>partir</a:t>
            </a:r>
            <a:r>
              <a:rPr lang="en-US" sz="2000" dirty="0"/>
              <a:t> da </a:t>
            </a:r>
            <a:r>
              <a:rPr lang="en-US" sz="2000" dirty="0" err="1"/>
              <a:t>versão</a:t>
            </a:r>
            <a:r>
              <a:rPr lang="en-US" sz="2000" dirty="0"/>
              <a:t> 5,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possui</a:t>
            </a:r>
            <a:r>
              <a:rPr lang="en-US" sz="2000" dirty="0"/>
              <a:t> um conjunto </a:t>
            </a:r>
            <a:r>
              <a:rPr lang="en-US" sz="2000" dirty="0" err="1"/>
              <a:t>padrão</a:t>
            </a:r>
            <a:r>
              <a:rPr lang="en-US" sz="2000" dirty="0"/>
              <a:t> de </a:t>
            </a:r>
            <a:r>
              <a:rPr lang="en-US" sz="2000" dirty="0" err="1"/>
              <a:t>anotações</a:t>
            </a:r>
            <a:endParaRPr lang="en-US" sz="2000" dirty="0"/>
          </a:p>
          <a:p>
            <a:pPr lvl="1"/>
            <a:r>
              <a:rPr lang="en-US" sz="2000" dirty="0"/>
              <a:t>Outros </a:t>
            </a:r>
            <a:r>
              <a:rPr lang="en-US" sz="2000" dirty="0" err="1"/>
              <a:t>recursos</a:t>
            </a:r>
            <a:r>
              <a:rPr lang="en-US" sz="2000" dirty="0"/>
              <a:t> e </a:t>
            </a:r>
            <a:r>
              <a:rPr lang="en-US" sz="2000" dirty="0" err="1"/>
              <a:t>produtos</a:t>
            </a:r>
            <a:r>
              <a:rPr lang="en-US" sz="2000" dirty="0"/>
              <a:t> </a:t>
            </a:r>
            <a:r>
              <a:rPr lang="en-US" sz="2000" dirty="0" err="1"/>
              <a:t>podem</a:t>
            </a:r>
            <a:r>
              <a:rPr lang="en-US" sz="2000" dirty="0"/>
              <a:t> </a:t>
            </a:r>
            <a:r>
              <a:rPr lang="en-US" sz="2000" dirty="0" err="1"/>
              <a:t>criar</a:t>
            </a:r>
            <a:r>
              <a:rPr lang="en-US" sz="2000" dirty="0"/>
              <a:t> </a:t>
            </a:r>
            <a:r>
              <a:rPr lang="en-US" sz="2000" dirty="0" err="1"/>
              <a:t>suas</a:t>
            </a:r>
            <a:r>
              <a:rPr lang="en-US" sz="2000" dirty="0"/>
              <a:t> </a:t>
            </a:r>
            <a:r>
              <a:rPr lang="en-US" sz="2000" dirty="0" err="1"/>
              <a:t>próprias</a:t>
            </a:r>
            <a:r>
              <a:rPr lang="en-US" sz="2000" dirty="0"/>
              <a:t> </a:t>
            </a:r>
            <a:r>
              <a:rPr lang="en-US" sz="2000" dirty="0" err="1"/>
              <a:t>anotações</a:t>
            </a:r>
            <a:r>
              <a:rPr lang="en-US" sz="2000" dirty="0"/>
              <a:t>, que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disponibilizadas</a:t>
            </a:r>
            <a:r>
              <a:rPr lang="en-US" sz="2000" dirty="0"/>
              <a:t> </a:t>
            </a:r>
            <a:r>
              <a:rPr lang="en-US" sz="2000" dirty="0" err="1"/>
              <a:t>nas</a:t>
            </a:r>
            <a:r>
              <a:rPr lang="en-US" sz="2000" dirty="0"/>
              <a:t> </a:t>
            </a:r>
            <a:r>
              <a:rPr lang="en-US" sz="2000" dirty="0" err="1"/>
              <a:t>bibliotecas</a:t>
            </a:r>
            <a:r>
              <a:rPr lang="en-US" sz="2000" dirty="0"/>
              <a:t> que o </a:t>
            </a:r>
            <a:r>
              <a:rPr lang="en-US" sz="2000" dirty="0" err="1"/>
              <a:t>desenvolvedor</a:t>
            </a:r>
            <a:r>
              <a:rPr lang="en-US" sz="2000" dirty="0"/>
              <a:t> </a:t>
            </a:r>
            <a:r>
              <a:rPr lang="en-US" sz="2000" dirty="0" err="1"/>
              <a:t>instala</a:t>
            </a:r>
            <a:r>
              <a:rPr lang="en-US" sz="2000" dirty="0"/>
              <a:t> </a:t>
            </a: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utilizar</a:t>
            </a:r>
            <a:r>
              <a:rPr lang="en-US" sz="2000" dirty="0"/>
              <a:t> tais </a:t>
            </a:r>
            <a:r>
              <a:rPr lang="en-US" sz="2000" dirty="0" err="1"/>
              <a:t>recursos</a:t>
            </a:r>
            <a:r>
              <a:rPr lang="en-US" sz="2000" dirty="0"/>
              <a:t> e/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produtos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fontAlgn="base"/>
            <a:endParaRPr lang="en-US" dirty="0"/>
          </a:p>
          <a:p>
            <a:pPr lvl="1" fontAlgn="base"/>
            <a:endParaRPr lang="en-US" dirty="0"/>
          </a:p>
          <a:p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4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20" name="Google Shape;220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21" name="Google Shape;221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22" name="Google Shape;222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" name="Google Shape;230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256200" y="1745718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Spring</a:t>
            </a:r>
            <a:endParaRPr sz="2000" dirty="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E80DC3F-BA62-B199-ACA7-69DDB84FEE76}"/>
              </a:ext>
            </a:extLst>
          </p:cNvPr>
          <p:cNvSpPr txBox="1">
            <a:spLocks/>
          </p:cNvSpPr>
          <p:nvPr/>
        </p:nvSpPr>
        <p:spPr>
          <a:xfrm>
            <a:off x="2814300" y="1772676"/>
            <a:ext cx="50665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/>
              <a:t>Plataforma que </a:t>
            </a:r>
            <a:r>
              <a:rPr lang="en-US" sz="2000" dirty="0" err="1"/>
              <a:t>provê</a:t>
            </a:r>
            <a:r>
              <a:rPr lang="en-US" sz="2000" dirty="0"/>
              <a:t> um </a:t>
            </a:r>
            <a:r>
              <a:rPr lang="en-US" sz="2000" dirty="0" err="1"/>
              <a:t>suporte</a:t>
            </a:r>
            <a:r>
              <a:rPr lang="en-US" sz="2000" dirty="0"/>
              <a:t> de </a:t>
            </a:r>
            <a:r>
              <a:rPr lang="en-US" sz="2000" dirty="0" err="1"/>
              <a:t>infraestrutura</a:t>
            </a:r>
            <a:r>
              <a:rPr lang="en-US" sz="2000" dirty="0"/>
              <a:t> </a:t>
            </a:r>
            <a:r>
              <a:rPr lang="en-US" sz="2000" dirty="0" err="1"/>
              <a:t>abrangente</a:t>
            </a:r>
            <a:r>
              <a:rPr lang="en-US" sz="2000" dirty="0"/>
              <a:t> e </a:t>
            </a:r>
            <a:r>
              <a:rPr lang="en-US" sz="2000" dirty="0" err="1"/>
              <a:t>amplo</a:t>
            </a:r>
            <a:r>
              <a:rPr lang="en-US" sz="2000" dirty="0"/>
              <a:t> para o </a:t>
            </a:r>
            <a:r>
              <a:rPr lang="en-US" sz="2000" dirty="0" err="1"/>
              <a:t>desenvolvimento</a:t>
            </a:r>
            <a:r>
              <a:rPr lang="en-US" sz="2000" dirty="0"/>
              <a:t> </a:t>
            </a:r>
            <a:r>
              <a:rPr lang="en-US" sz="2000" dirty="0" err="1"/>
              <a:t>facilitado</a:t>
            </a:r>
            <a:r>
              <a:rPr lang="en-US" sz="2000" dirty="0"/>
              <a:t> e </a:t>
            </a:r>
            <a:r>
              <a:rPr lang="en-US" sz="2000" dirty="0" err="1"/>
              <a:t>rápido</a:t>
            </a:r>
            <a:r>
              <a:rPr lang="en-US" sz="2000" dirty="0"/>
              <a:t> de </a:t>
            </a:r>
            <a:r>
              <a:rPr lang="en-US" sz="2000" dirty="0" err="1"/>
              <a:t>aplicações</a:t>
            </a:r>
            <a:r>
              <a:rPr lang="en-US" sz="2000" dirty="0"/>
              <a:t> JAVA </a:t>
            </a:r>
            <a:r>
              <a:rPr lang="en-US" sz="2000" dirty="0" err="1"/>
              <a:t>robustas</a:t>
            </a:r>
            <a:r>
              <a:rPr lang="en-US" sz="2000" dirty="0"/>
              <a:t>, </a:t>
            </a:r>
            <a:r>
              <a:rPr lang="en-US" sz="2000" dirty="0" err="1"/>
              <a:t>sendo</a:t>
            </a:r>
            <a:r>
              <a:rPr lang="en-US" sz="2000" dirty="0"/>
              <a:t> o </a:t>
            </a:r>
            <a:r>
              <a:rPr lang="en-US" sz="2000" dirty="0" err="1"/>
              <a:t>mais</a:t>
            </a:r>
            <a:r>
              <a:rPr lang="en-US" sz="2000" dirty="0"/>
              <a:t> popular framework de </a:t>
            </a:r>
            <a:r>
              <a:rPr lang="en-US" sz="2000" dirty="0" err="1"/>
              <a:t>desenvolvimento</a:t>
            </a:r>
            <a:r>
              <a:rPr lang="en-US" sz="2000" dirty="0"/>
              <a:t> para </a:t>
            </a:r>
            <a:r>
              <a:rPr lang="en-US" sz="2000" dirty="0" err="1"/>
              <a:t>aplicações</a:t>
            </a:r>
            <a:r>
              <a:rPr lang="en-US" sz="2000" dirty="0"/>
              <a:t> JAVA enterprise</a:t>
            </a:r>
          </a:p>
          <a:p>
            <a:pPr lvl="1"/>
            <a:endParaRPr lang="en-US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fontAlgn="base"/>
            <a:endParaRPr lang="en-US" dirty="0"/>
          </a:p>
          <a:p>
            <a:pPr lvl="1" fontAlgn="base"/>
            <a:endParaRPr lang="en-US" dirty="0"/>
          </a:p>
          <a:p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5" name="Google Shape;239;p40">
            <a:extLst>
              <a:ext uri="{FF2B5EF4-FFF2-40B4-BE49-F238E27FC236}">
                <a16:creationId xmlns:a16="http://schemas.microsoft.com/office/drawing/2014/main" id="{E852FB61-D8DF-5A1B-04F8-ABA12F246B3C}"/>
              </a:ext>
            </a:extLst>
          </p:cNvPr>
          <p:cNvSpPr txBox="1"/>
          <p:nvPr/>
        </p:nvSpPr>
        <p:spPr>
          <a:xfrm>
            <a:off x="3220882" y="980729"/>
            <a:ext cx="66084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Definição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8" name="Picture 2" descr="Spring Framework SVG Vector Logos - Vector Logo Zone">
            <a:extLst>
              <a:ext uri="{FF2B5EF4-FFF2-40B4-BE49-F238E27FC236}">
                <a16:creationId xmlns:a16="http://schemas.microsoft.com/office/drawing/2014/main" id="{50A93D40-B001-D570-3122-2C1139A7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130" y="3989816"/>
            <a:ext cx="2174996" cy="108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20" name="Google Shape;220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21" name="Google Shape;221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22" name="Google Shape;222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" name="Google Shape;230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256200" y="1745718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Spring</a:t>
            </a:r>
            <a:endParaRPr sz="2000" dirty="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5" name="Google Shape;239;p40">
            <a:extLst>
              <a:ext uri="{FF2B5EF4-FFF2-40B4-BE49-F238E27FC236}">
                <a16:creationId xmlns:a16="http://schemas.microsoft.com/office/drawing/2014/main" id="{E852FB61-D8DF-5A1B-04F8-ABA12F246B3C}"/>
              </a:ext>
            </a:extLst>
          </p:cNvPr>
          <p:cNvSpPr txBox="1"/>
          <p:nvPr/>
        </p:nvSpPr>
        <p:spPr>
          <a:xfrm>
            <a:off x="2814300" y="984018"/>
            <a:ext cx="66084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Principais características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D06734DF-0042-12F6-DEB8-437DB2A6C5AA}"/>
              </a:ext>
            </a:extLst>
          </p:cNvPr>
          <p:cNvSpPr txBox="1">
            <a:spLocks/>
          </p:cNvSpPr>
          <p:nvPr/>
        </p:nvSpPr>
        <p:spPr>
          <a:xfrm>
            <a:off x="2301900" y="1782809"/>
            <a:ext cx="6996023" cy="28686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000" dirty="0"/>
              <a:t>Baseado em POJO (</a:t>
            </a:r>
            <a:r>
              <a:rPr lang="pt-BR" sz="2000" dirty="0" err="1"/>
              <a:t>Plain</a:t>
            </a:r>
            <a:r>
              <a:rPr lang="pt-BR" sz="2000" dirty="0"/>
              <a:t> </a:t>
            </a:r>
            <a:r>
              <a:rPr lang="pt-BR" sz="2000" dirty="0" err="1"/>
              <a:t>Old</a:t>
            </a:r>
            <a:r>
              <a:rPr lang="pt-BR" sz="2000" dirty="0"/>
              <a:t> Java </a:t>
            </a:r>
            <a:r>
              <a:rPr lang="pt-BR" sz="2000" dirty="0" err="1"/>
              <a:t>Objects</a:t>
            </a:r>
            <a:r>
              <a:rPr lang="pt-BR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Modular 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Integrável com frameworks existentes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Suporta padrões existentes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Facilita testes automatizados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WEB MVC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Suporte a </a:t>
            </a:r>
            <a:r>
              <a:rPr lang="pt-BR" sz="2000" dirty="0" err="1"/>
              <a:t>IoC</a:t>
            </a:r>
            <a:r>
              <a:rPr lang="pt-BR" sz="2000" dirty="0"/>
              <a:t> (inversão de controle) e injeção de dependência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3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20" name="Google Shape;220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21" name="Google Shape;221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22" name="Google Shape;222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" name="Google Shape;230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256200" y="1745718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Barlow"/>
                <a:ea typeface="Barlow SemiBold"/>
                <a:cs typeface="Barlow SemiBold"/>
                <a:sym typeface="Barlow"/>
              </a:rPr>
              <a:t>Spring</a:t>
            </a:r>
            <a:endParaRPr sz="2000" dirty="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5" name="Google Shape;239;p40">
            <a:extLst>
              <a:ext uri="{FF2B5EF4-FFF2-40B4-BE49-F238E27FC236}">
                <a16:creationId xmlns:a16="http://schemas.microsoft.com/office/drawing/2014/main" id="{E852FB61-D8DF-5A1B-04F8-ABA12F246B3C}"/>
              </a:ext>
            </a:extLst>
          </p:cNvPr>
          <p:cNvSpPr txBox="1"/>
          <p:nvPr/>
        </p:nvSpPr>
        <p:spPr>
          <a:xfrm>
            <a:off x="2814300" y="984018"/>
            <a:ext cx="66084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 dirty="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Principais características</a:t>
            </a:r>
            <a:endParaRPr sz="900" dirty="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D06734DF-0042-12F6-DEB8-437DB2A6C5AA}"/>
              </a:ext>
            </a:extLst>
          </p:cNvPr>
          <p:cNvSpPr txBox="1">
            <a:spLocks/>
          </p:cNvSpPr>
          <p:nvPr/>
        </p:nvSpPr>
        <p:spPr>
          <a:xfrm>
            <a:off x="2301901" y="1782809"/>
            <a:ext cx="6608400" cy="2868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000" dirty="0"/>
              <a:t>Tratamento centralizado e padronizado de exceções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Provê gerenciamento de transações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Gratuito e open </a:t>
            </a:r>
            <a:r>
              <a:rPr lang="pt-BR" sz="2000" dirty="0" err="1"/>
              <a:t>source</a:t>
            </a:r>
            <a:endParaRPr lang="pt-BR" sz="2000" dirty="0"/>
          </a:p>
          <a:p>
            <a:pPr lvl="1">
              <a:lnSpc>
                <a:spcPct val="90000"/>
              </a:lnSpc>
            </a:pPr>
            <a:r>
              <a:rPr lang="pt-BR" sz="2000" dirty="0"/>
              <a:t>Promove naturalmente boas práticas de programação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Leve e robusto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689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898</Words>
  <Application>Microsoft Office PowerPoint</Application>
  <PresentationFormat>Apresentação na tela (16:9)</PresentationFormat>
  <Paragraphs>360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8" baseType="lpstr">
      <vt:lpstr>Oi</vt:lpstr>
      <vt:lpstr>Lato Light</vt:lpstr>
      <vt:lpstr>Barlow SemiBold</vt:lpstr>
      <vt:lpstr>Raleway</vt:lpstr>
      <vt:lpstr>Barlow ExtraBold</vt:lpstr>
      <vt:lpstr>Wingdings 3</vt:lpstr>
      <vt:lpstr>Calibri</vt:lpstr>
      <vt:lpstr>Barlow</vt:lpstr>
      <vt:lpstr>Courier New</vt:lpstr>
      <vt:lpstr>Barlow Medium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Eduardo Calabria</cp:lastModifiedBy>
  <cp:revision>19</cp:revision>
  <dcterms:modified xsi:type="dcterms:W3CDTF">2022-10-25T20:21:25Z</dcterms:modified>
</cp:coreProperties>
</file>