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56" r:id="rId2"/>
    <p:sldId id="474" r:id="rId3"/>
    <p:sldId id="472" r:id="rId4"/>
    <p:sldId id="478" r:id="rId5"/>
    <p:sldId id="480" r:id="rId6"/>
    <p:sldId id="470" r:id="rId7"/>
    <p:sldId id="471" r:id="rId8"/>
    <p:sldId id="477" r:id="rId9"/>
    <p:sldId id="467" r:id="rId10"/>
    <p:sldId id="468" r:id="rId11"/>
    <p:sldId id="476" r:id="rId12"/>
    <p:sldId id="490" r:id="rId13"/>
    <p:sldId id="494" r:id="rId14"/>
    <p:sldId id="491" r:id="rId15"/>
    <p:sldId id="492" r:id="rId16"/>
    <p:sldId id="493" r:id="rId17"/>
    <p:sldId id="495" r:id="rId18"/>
    <p:sldId id="496" r:id="rId19"/>
    <p:sldId id="497" r:id="rId20"/>
    <p:sldId id="498" r:id="rId21"/>
    <p:sldId id="499" r:id="rId22"/>
    <p:sldId id="5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8T20:30:56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8T20:30:56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8T20:30:56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8T20:30:56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6650-B7D8-4535-B6CE-18FA2B376CAD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A75FC-1CA9-4D00-8823-DE375887B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e62fd8c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5e62fd8c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058DB6D6-49C2-629A-B956-D998BD2F1DAA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228C439F-5FF3-2D85-67D3-99011E15CDEA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48957EE1-39CC-EFE5-11DC-C0BE7CBC2DEE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CF312795-8A2C-AED1-D579-643D74F45ACE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DBB01693-57AD-B3E6-B146-ED70E35DB6D9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CA5F8721-7F28-8185-15EA-DDD4864A1C0C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938E333A-260E-BE40-068A-85C1D5786352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7CAB8496-BE6F-511C-2554-94284B8DD2D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F095E1E4-B446-94F5-1BB5-12248508003B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02E8E9CE-85B3-0069-7752-C2602BE5F24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26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4DA48F1C-70AA-566C-12F0-C163EA597455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0BB97D72-7944-A0AD-EDCF-BC91A3C02412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7E57548B-8A4A-F0EE-27F8-701A26D99445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7B59A457-7623-B700-ED1E-18682C121E80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C3515020-B4FF-AAF8-3179-11C91AA4D68E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1DC11959-E099-A00C-F3B3-EB65F8A69042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D5A32C3C-DE7E-6F70-8DE2-9881DF4EACA7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3F935AD0-CE29-A5FB-EAD2-FAC129BD32AC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BF7F344C-7F44-F773-8047-20639E3AD3C4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635603EE-DE6A-2FEB-C6A8-A1008595181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673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38EEE21C-5453-A3AC-8B5D-D5D97AB154DF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D08216FE-E2C1-221B-C6A9-BC2CE44054F4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6656BE67-8F6B-37EF-03C1-66937B9D38C4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06DF3D3B-47C8-5128-FA95-CC6BBC8DCA02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67D5E8EB-A251-A232-D03E-3765DD556259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EC59BF17-EA01-2B70-02BD-9456FACE712B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7CCEC083-6D05-8A53-F70A-410B1786E6A9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92105C29-F71B-9F9E-A229-23422C258EE4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3228F59F-819B-8D4A-D4E8-EF468F82A220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99947282-8EDC-BDDF-1476-64A6CF8B2AD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17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F1523D03-1EFF-763F-45AD-3E833661F2EE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56686A08-2574-D7EE-4041-E099C93D5574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B64419DB-F0B5-D68C-3BC8-97758F713E32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830BD280-7EE9-8B98-1764-6517381BA877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404CAF78-1FC6-FB7D-1AE2-C6BDD20C4BB8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6FBF61C8-9003-3479-9EE8-7DE2EFE8ED92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6D5D1F75-3EBF-D003-A0A1-7A13DAD07FB7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BBE85C3D-7345-0EB7-51C7-182823A6065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A2C0AB2C-9096-FDDE-107B-E82CB6F87319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1657B19A-C1C9-248E-29E2-D448D169AAC0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57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183C887B-C446-7679-809B-6521A782382E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9D816FDC-F150-969D-CB87-628A1B3FD22F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EDECCDFE-58E0-DD6E-7EDF-60E03C8FED22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2A64A4A2-A4EA-1617-C564-7FC839B4D612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B0085C17-BA97-4ABF-872A-F4F46B923A3A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877CAA64-4BCC-D0F4-9A24-E759CFFB15B7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90A20176-BCDE-52F4-7E22-F5888CBCE731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BDD0BE9E-06A6-25DD-1B08-6D340754D463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046F72E8-EDD8-0508-4992-A7A27885B0E3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442F1741-0F5B-4576-B545-244E1EA5BF44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129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4A2325F5-0340-5E54-4497-F6231134CFDE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3797F09A-FC37-BF4E-A8E9-03DA1ADB3780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E583098E-DE0D-FAF8-7BD9-9194B342DA0F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82CD5CB3-FB7E-1409-1CEB-68CE510FE641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6FE52ED7-43DE-5751-BE22-E934022CA781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6413B3E1-4728-F963-79DF-13672060D8FB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52375503-EA6B-9CCB-C4CD-7D9B36467DE4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A964F8A2-9676-B05C-62DA-905DBA093903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3995E200-504E-C428-0E58-998737CE7B7E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89FF886F-61D4-BE06-F1CB-4FF5FB23646D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23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C9A0FC8F-66D2-5F97-CB65-F42FE6208300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E549F379-E84F-507D-7890-C52BD5408B65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C281DF13-9504-85A8-6319-EABB01219C53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D2A1B463-99E5-5B70-BB0F-AED5EBF079A0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5A22537D-0768-F375-EE5F-F3FD9A633070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DD0754C4-0BFD-87BB-9C17-FCDCC5DF9E4D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F942F328-D954-CE6E-0466-0F3BB01932AD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32D1CB27-8F5B-030A-919D-005D8ED9D443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0F413BE1-49A3-48E9-A22D-C427868DDFBC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EE97CB21-BDE3-3050-EA7E-3F234E0C8093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8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2F7BEA7-EF23-2D1B-82CB-14C571287465}"/>
                  </a:ext>
                </a:extLst>
              </p14:cNvPr>
              <p14:cNvContentPartPr/>
              <p14:nvPr userDrawn="1"/>
            </p14:nvContentPartPr>
            <p14:xfrm>
              <a:off x="11147982" y="1887220"/>
              <a:ext cx="3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11C6159-5392-46AC-BFB8-D4FC8FA4C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3982" y="17792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6826D53-45EC-A8AE-90C9-0230E92F90E9}"/>
                  </a:ext>
                </a:extLst>
              </p14:cNvPr>
              <p14:cNvContentPartPr/>
              <p14:nvPr userDrawn="1"/>
            </p14:nvContentPartPr>
            <p14:xfrm>
              <a:off x="243222" y="6303700"/>
              <a:ext cx="3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D3A163C1-FB56-4F6E-B04F-A430E3397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22" y="61957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0FAC0F1-C112-A38B-1A14-20847A34A82C}"/>
                  </a:ext>
                </a:extLst>
              </p14:cNvPr>
              <p14:cNvContentPartPr/>
              <p14:nvPr userDrawn="1"/>
            </p14:nvContentPartPr>
            <p14:xfrm>
              <a:off x="10593222" y="6381100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0AE8F03-66F0-4209-99EE-0DF34815B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9582" y="6273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36DD93E4-3BC8-61AC-3640-AADD93FA772F}"/>
                  </a:ext>
                </a:extLst>
              </p14:cNvPr>
              <p14:cNvContentPartPr/>
              <p14:nvPr userDrawn="1"/>
            </p14:nvContentPartPr>
            <p14:xfrm>
              <a:off x="10807422" y="1546667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D64F17E8-9CFA-4BAE-AE53-648DE6365C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3422" y="1438667"/>
                <a:ext cx="108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oogle Shape;333;p44">
            <a:extLst>
              <a:ext uri="{FF2B5EF4-FFF2-40B4-BE49-F238E27FC236}">
                <a16:creationId xmlns:a16="http://schemas.microsoft.com/office/drawing/2014/main" id="{2FA763A1-A002-768A-1097-CB1B64F671F6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12" name="Google Shape;334;p44">
              <a:extLst>
                <a:ext uri="{FF2B5EF4-FFF2-40B4-BE49-F238E27FC236}">
                  <a16:creationId xmlns:a16="http://schemas.microsoft.com/office/drawing/2014/main" id="{62B0FF21-68E1-C997-B71F-B92867D3BC3A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" name="Google Shape;335;p44">
              <a:extLst>
                <a:ext uri="{FF2B5EF4-FFF2-40B4-BE49-F238E27FC236}">
                  <a16:creationId xmlns:a16="http://schemas.microsoft.com/office/drawing/2014/main" id="{4C8A8A83-5995-5056-40BF-A4F6DD266C64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" name="Google Shape;336;p44">
                <a:extLst>
                  <a:ext uri="{FF2B5EF4-FFF2-40B4-BE49-F238E27FC236}">
                    <a16:creationId xmlns:a16="http://schemas.microsoft.com/office/drawing/2014/main" id="{B066320F-654F-548A-2DC6-2EA76645534B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37;p44">
                <a:extLst>
                  <a:ext uri="{FF2B5EF4-FFF2-40B4-BE49-F238E27FC236}">
                    <a16:creationId xmlns:a16="http://schemas.microsoft.com/office/drawing/2014/main" id="{80B78329-B96C-B4F7-6040-8F34D771C38B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38;p44">
                <a:extLst>
                  <a:ext uri="{FF2B5EF4-FFF2-40B4-BE49-F238E27FC236}">
                    <a16:creationId xmlns:a16="http://schemas.microsoft.com/office/drawing/2014/main" id="{3DB27672-C49B-B9AA-1530-D5FA738737BF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39;p44">
                <a:extLst>
                  <a:ext uri="{FF2B5EF4-FFF2-40B4-BE49-F238E27FC236}">
                    <a16:creationId xmlns:a16="http://schemas.microsoft.com/office/drawing/2014/main" id="{5E35AED5-EF02-8B07-16B4-96AF59518287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340;p44">
                <a:extLst>
                  <a:ext uri="{FF2B5EF4-FFF2-40B4-BE49-F238E27FC236}">
                    <a16:creationId xmlns:a16="http://schemas.microsoft.com/office/drawing/2014/main" id="{13237B5A-4667-7222-975B-BF1E8A2C9A6E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341;p44">
                <a:extLst>
                  <a:ext uri="{FF2B5EF4-FFF2-40B4-BE49-F238E27FC236}">
                    <a16:creationId xmlns:a16="http://schemas.microsoft.com/office/drawing/2014/main" id="{AFA37AD5-8932-0BE0-4DCA-EEBEE42BEA6D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342;p44">
                <a:extLst>
                  <a:ext uri="{FF2B5EF4-FFF2-40B4-BE49-F238E27FC236}">
                    <a16:creationId xmlns:a16="http://schemas.microsoft.com/office/drawing/2014/main" id="{E7E6B012-C24F-416B-EE1E-B2D01903249E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3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07672CCE-4421-4785-17E2-B663A3E7012E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53F39820-2B1E-7BEA-FAB9-829447C2F11D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F00012F3-C2FB-FDDD-3664-148D43B8AEE1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77A5833D-B3BB-CE54-14AC-2FA0C476155C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CC7721C4-25BD-B7E0-67C0-93188D1F11C2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42F83925-C640-86DC-916B-F25CBA6382C7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7A6DD70A-3ED5-9796-8900-D3A85285A46D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890BA5AF-D104-E00A-3FE3-AC5ABA0BD39C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45E7D198-E92C-682D-8E3B-977E3F3383A9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336FC730-07F1-B1DA-3E61-0F468359761B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4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7B4AB30A-B018-8FE0-64F1-002B475624BD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C92C00B3-BA75-D29E-2445-5FCFD14AC798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BA7C9D9F-2A8C-639E-356C-CB6518266ABB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80D071F1-D32A-292F-649C-57CAD4D36093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26878E39-167D-D7B4-59D8-2FD92E365147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412F811C-791E-D02E-70E0-F048B8295DA4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4589F262-2E09-C5F4-4B7D-DBA13634EFAC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E4C90DB0-24D3-2D67-7A73-103F8AB0D3B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766CD3D2-ABCC-AA08-27D1-B764C42731CD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FB2C6986-F8EC-6F0C-5912-32395F03DEBD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oogle Shape;333;p44">
            <a:extLst>
              <a:ext uri="{FF2B5EF4-FFF2-40B4-BE49-F238E27FC236}">
                <a16:creationId xmlns:a16="http://schemas.microsoft.com/office/drawing/2014/main" id="{92B65F72-10DD-4106-3176-8E290DE1078F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11" name="Google Shape;334;p44">
              <a:extLst>
                <a:ext uri="{FF2B5EF4-FFF2-40B4-BE49-F238E27FC236}">
                  <a16:creationId xmlns:a16="http://schemas.microsoft.com/office/drawing/2014/main" id="{A4839F46-2DAE-5FE1-9A81-2E2552A5B304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" name="Google Shape;335;p44">
              <a:extLst>
                <a:ext uri="{FF2B5EF4-FFF2-40B4-BE49-F238E27FC236}">
                  <a16:creationId xmlns:a16="http://schemas.microsoft.com/office/drawing/2014/main" id="{0D108AEA-9E6D-11F7-53FF-355347DE5B0B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" name="Google Shape;336;p44">
                <a:extLst>
                  <a:ext uri="{FF2B5EF4-FFF2-40B4-BE49-F238E27FC236}">
                    <a16:creationId xmlns:a16="http://schemas.microsoft.com/office/drawing/2014/main" id="{F27BCF9A-357C-33BA-E4A6-D99752BDE5D6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7;p44">
                <a:extLst>
                  <a:ext uri="{FF2B5EF4-FFF2-40B4-BE49-F238E27FC236}">
                    <a16:creationId xmlns:a16="http://schemas.microsoft.com/office/drawing/2014/main" id="{E722E835-2C25-55C1-4D7E-11B05A6FA039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38;p44">
                <a:extLst>
                  <a:ext uri="{FF2B5EF4-FFF2-40B4-BE49-F238E27FC236}">
                    <a16:creationId xmlns:a16="http://schemas.microsoft.com/office/drawing/2014/main" id="{35D0E2C3-5B29-A51F-5925-F461DD94F767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39;p44">
                <a:extLst>
                  <a:ext uri="{FF2B5EF4-FFF2-40B4-BE49-F238E27FC236}">
                    <a16:creationId xmlns:a16="http://schemas.microsoft.com/office/drawing/2014/main" id="{D37FD27D-697B-1DD7-2002-00631298702A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0;p44">
                <a:extLst>
                  <a:ext uri="{FF2B5EF4-FFF2-40B4-BE49-F238E27FC236}">
                    <a16:creationId xmlns:a16="http://schemas.microsoft.com/office/drawing/2014/main" id="{F5693AC7-7E84-BA61-356B-01B4BF5DAD2A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341;p44">
                <a:extLst>
                  <a:ext uri="{FF2B5EF4-FFF2-40B4-BE49-F238E27FC236}">
                    <a16:creationId xmlns:a16="http://schemas.microsoft.com/office/drawing/2014/main" id="{73E9F9BB-E09F-182D-AB40-9FED2393652A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342;p44">
                <a:extLst>
                  <a:ext uri="{FF2B5EF4-FFF2-40B4-BE49-F238E27FC236}">
                    <a16:creationId xmlns:a16="http://schemas.microsoft.com/office/drawing/2014/main" id="{BB95278E-1314-8851-B308-64699DD2D71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60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6" name="Google Shape;333;p44">
            <a:extLst>
              <a:ext uri="{FF2B5EF4-FFF2-40B4-BE49-F238E27FC236}">
                <a16:creationId xmlns:a16="http://schemas.microsoft.com/office/drawing/2014/main" id="{02DB1DC8-24F3-68E7-CFA9-2BB395D259B3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7" name="Google Shape;334;p44">
              <a:extLst>
                <a:ext uri="{FF2B5EF4-FFF2-40B4-BE49-F238E27FC236}">
                  <a16:creationId xmlns:a16="http://schemas.microsoft.com/office/drawing/2014/main" id="{E97D066F-5544-85C5-5C56-673A02AE57E5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" name="Google Shape;335;p44">
              <a:extLst>
                <a:ext uri="{FF2B5EF4-FFF2-40B4-BE49-F238E27FC236}">
                  <a16:creationId xmlns:a16="http://schemas.microsoft.com/office/drawing/2014/main" id="{C28D0E69-FB08-6F4D-3D67-6E6A0F5CC4C1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" name="Google Shape;336;p44">
                <a:extLst>
                  <a:ext uri="{FF2B5EF4-FFF2-40B4-BE49-F238E27FC236}">
                    <a16:creationId xmlns:a16="http://schemas.microsoft.com/office/drawing/2014/main" id="{3890BD60-F894-728A-14BA-FE372C9D922D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7;p44">
                <a:extLst>
                  <a:ext uri="{FF2B5EF4-FFF2-40B4-BE49-F238E27FC236}">
                    <a16:creationId xmlns:a16="http://schemas.microsoft.com/office/drawing/2014/main" id="{A93D033E-95BD-660B-1026-57A3A96F53E2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8;p44">
                <a:extLst>
                  <a:ext uri="{FF2B5EF4-FFF2-40B4-BE49-F238E27FC236}">
                    <a16:creationId xmlns:a16="http://schemas.microsoft.com/office/drawing/2014/main" id="{0096AB9F-6A6D-A5F7-B234-8D1609A787AE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9;p44">
                <a:extLst>
                  <a:ext uri="{FF2B5EF4-FFF2-40B4-BE49-F238E27FC236}">
                    <a16:creationId xmlns:a16="http://schemas.microsoft.com/office/drawing/2014/main" id="{7F263AB3-9A9C-A445-C1B8-82B5FC20A912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0;p44">
                <a:extLst>
                  <a:ext uri="{FF2B5EF4-FFF2-40B4-BE49-F238E27FC236}">
                    <a16:creationId xmlns:a16="http://schemas.microsoft.com/office/drawing/2014/main" id="{E7D98E84-4CEB-9EBD-AB54-A72E11A41C57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1;p44">
                <a:extLst>
                  <a:ext uri="{FF2B5EF4-FFF2-40B4-BE49-F238E27FC236}">
                    <a16:creationId xmlns:a16="http://schemas.microsoft.com/office/drawing/2014/main" id="{AE50BEEF-C389-0002-13CE-C5646625AA80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2;p44">
                <a:extLst>
                  <a:ext uri="{FF2B5EF4-FFF2-40B4-BE49-F238E27FC236}">
                    <a16:creationId xmlns:a16="http://schemas.microsoft.com/office/drawing/2014/main" id="{A385B63E-B2F5-8468-9A38-17B1E023491E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61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5" name="Google Shape;333;p44">
            <a:extLst>
              <a:ext uri="{FF2B5EF4-FFF2-40B4-BE49-F238E27FC236}">
                <a16:creationId xmlns:a16="http://schemas.microsoft.com/office/drawing/2014/main" id="{52EB7319-53F3-B366-F714-98F2476DFD26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6" name="Google Shape;334;p44">
              <a:extLst>
                <a:ext uri="{FF2B5EF4-FFF2-40B4-BE49-F238E27FC236}">
                  <a16:creationId xmlns:a16="http://schemas.microsoft.com/office/drawing/2014/main" id="{53277868-BB82-EF6C-FED5-AA571F513CEF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" name="Google Shape;335;p44">
              <a:extLst>
                <a:ext uri="{FF2B5EF4-FFF2-40B4-BE49-F238E27FC236}">
                  <a16:creationId xmlns:a16="http://schemas.microsoft.com/office/drawing/2014/main" id="{7E9FF81D-B973-2ECF-EA89-62D75757558F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" name="Google Shape;336;p44">
                <a:extLst>
                  <a:ext uri="{FF2B5EF4-FFF2-40B4-BE49-F238E27FC236}">
                    <a16:creationId xmlns:a16="http://schemas.microsoft.com/office/drawing/2014/main" id="{62EB41E9-1A22-97E3-1E43-E790ED7FE21C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7;p44">
                <a:extLst>
                  <a:ext uri="{FF2B5EF4-FFF2-40B4-BE49-F238E27FC236}">
                    <a16:creationId xmlns:a16="http://schemas.microsoft.com/office/drawing/2014/main" id="{16DD8CAA-175E-9557-3317-6DF24D94526A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8;p44">
                <a:extLst>
                  <a:ext uri="{FF2B5EF4-FFF2-40B4-BE49-F238E27FC236}">
                    <a16:creationId xmlns:a16="http://schemas.microsoft.com/office/drawing/2014/main" id="{F5F78EC3-AAB5-FB10-B235-5CF9FF16395B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9;p44">
                <a:extLst>
                  <a:ext uri="{FF2B5EF4-FFF2-40B4-BE49-F238E27FC236}">
                    <a16:creationId xmlns:a16="http://schemas.microsoft.com/office/drawing/2014/main" id="{91D653A2-D8A3-47FC-C282-F96F65C861AB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0;p44">
                <a:extLst>
                  <a:ext uri="{FF2B5EF4-FFF2-40B4-BE49-F238E27FC236}">
                    <a16:creationId xmlns:a16="http://schemas.microsoft.com/office/drawing/2014/main" id="{FF9E3F57-F843-DEA4-31D7-D995396C5F87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1;p44">
                <a:extLst>
                  <a:ext uri="{FF2B5EF4-FFF2-40B4-BE49-F238E27FC236}">
                    <a16:creationId xmlns:a16="http://schemas.microsoft.com/office/drawing/2014/main" id="{CB149CF3-6A2B-6FEE-0C93-FE78B3E1E384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2;p44">
                <a:extLst>
                  <a:ext uri="{FF2B5EF4-FFF2-40B4-BE49-F238E27FC236}">
                    <a16:creationId xmlns:a16="http://schemas.microsoft.com/office/drawing/2014/main" id="{33E57997-3325-E1BF-6361-DDD267C6F457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4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E02B2182-4390-174D-4878-3ED50877F474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9D8A6B85-1F92-5D59-E5B2-92905B8C0D72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A3E3ED93-082B-9078-4BE9-9866488133D7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01F1B02D-FD71-FC87-9176-DC3F6B66F5EF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B0B13520-1F41-7295-430B-3C7B85ECC5BE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D2E16EBC-9C91-6DAB-A38C-B4B38D1894A3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F4A05723-2D17-A42E-9AF9-3C0CDDEF7CA1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505FB3AB-5E1C-CA3A-FA79-04C3DDE90B34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3F076A59-C3C9-331A-EED2-005C845F4153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B0463D89-7C6C-D319-09DD-848A3C1C7FE2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57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AF28830C-76F9-ED9F-BC9B-EA879F4CFB26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66C4AE3C-91FE-CB79-B21F-970D649ADA64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2A896CA1-FDCB-390F-9D45-2065BA782A79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E5C3A00B-5CCA-917E-EC89-0C9F1EA71F88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78C171C1-F342-44DE-2027-D279BB2182AC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676EFFE5-45BF-BEC1-6D95-955ED9446F29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D3E6CFBD-3D87-DD50-87BA-FE1140B56318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89FAA9BB-6E2A-4A3F-B7F7-D48E7E9767B6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6908E36B-7DBD-DA29-B9B1-9BC8C68D1C56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96F156CF-8C33-C145-4649-887B92E07225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l="1146" t="-570" b="569"/>
          <a:stretch/>
        </p:blipFill>
        <p:spPr>
          <a:xfrm>
            <a:off x="0" y="-68567"/>
            <a:ext cx="12192000" cy="693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1029800" y="3597700"/>
            <a:ext cx="35588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7733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sz="7333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algn="r">
              <a:buClr>
                <a:srgbClr val="000000"/>
              </a:buClr>
              <a:buSzPts val="2500"/>
            </a:pPr>
            <a:endParaRPr sz="3333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1025733" y="4583367"/>
            <a:ext cx="5578800" cy="1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pt-BR"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sz="24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pt-BR"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sz="24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pt-BR" sz="1867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sz="1867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buClr>
                <a:schemeClr val="dk1"/>
              </a:buClr>
              <a:buSzPts val="1600"/>
            </a:pPr>
            <a:r>
              <a:rPr lang="pt-BR" sz="1867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sz="1333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l="23232" t="18208" r="29803" b="25558"/>
          <a:stretch/>
        </p:blipFill>
        <p:spPr>
          <a:xfrm>
            <a:off x="10024434" y="266667"/>
            <a:ext cx="1863500" cy="15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928589" y="6120050"/>
            <a:ext cx="2553211" cy="337993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7"/>
          <p:cNvSpPr/>
          <p:nvPr/>
        </p:nvSpPr>
        <p:spPr>
          <a:xfrm rot="5400000">
            <a:off x="9619300" y="4262825"/>
            <a:ext cx="2308400" cy="230840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47625" dir="3720000" algn="bl" rotWithShape="0">
              <a:srgbClr val="F39C10">
                <a:alpha val="29409"/>
              </a:srgbClr>
            </a:outerShdw>
          </a:effectLst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5650" y="5648948"/>
            <a:ext cx="1295601" cy="4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86882" y="4714103"/>
            <a:ext cx="1573133" cy="74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10151341" y="3660133"/>
            <a:ext cx="1244000" cy="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67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sz="1467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1173400" y="731825"/>
            <a:ext cx="3000000" cy="65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>
              <a:buClr>
                <a:srgbClr val="000000"/>
              </a:buClr>
              <a:buSzPts val="2300"/>
            </a:pPr>
            <a:r>
              <a:rPr lang="pt-BR" sz="3067" i="1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5</a:t>
            </a:r>
            <a:endParaRPr sz="30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Relação</a:t>
            </a:r>
            <a:r>
              <a:rPr lang="en-US" sz="3100" dirty="0"/>
              <a:t> entre JPA e Hibernate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52400" y="1795318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implementa JPA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JPA é a </a:t>
            </a:r>
            <a:r>
              <a:rPr lang="pt-BR" sz="2600" b="1" dirty="0">
                <a:solidFill>
                  <a:srgbClr val="FF0000"/>
                </a:solidFill>
              </a:rPr>
              <a:t>especificação</a:t>
            </a:r>
            <a:r>
              <a:rPr lang="pt-BR" sz="2600" dirty="0"/>
              <a:t> de um padrão de acesso a dados relacionais, incluindo: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API de algumas funções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mapeamento OO-relacional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consultas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configurações</a:t>
            </a:r>
          </a:p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é uma das </a:t>
            </a:r>
            <a:r>
              <a:rPr lang="pt-BR" sz="2600" b="1" dirty="0">
                <a:solidFill>
                  <a:srgbClr val="FF0000"/>
                </a:solidFill>
              </a:rPr>
              <a:t>implementações</a:t>
            </a:r>
            <a:r>
              <a:rPr lang="pt-BR" sz="2600" dirty="0"/>
              <a:t> do padrão JPA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AD83C3-78C3-32A7-C937-B4740A9BDE7B}"/>
              </a:ext>
            </a:extLst>
          </p:cNvPr>
          <p:cNvSpPr/>
          <p:nvPr/>
        </p:nvSpPr>
        <p:spPr>
          <a:xfrm>
            <a:off x="3245177" y="1760553"/>
            <a:ext cx="4113500" cy="3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0A95B331-0105-5C67-8492-711BF857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279" y="5547226"/>
            <a:ext cx="914400" cy="914400"/>
          </a:xfrm>
          <a:prstGeom prst="rect">
            <a:avLst/>
          </a:prstGeom>
        </p:spPr>
      </p:pic>
      <p:pic>
        <p:nvPicPr>
          <p:cNvPr id="6" name="Gráfico 5" descr="Banco de dados com preenchimento sólido">
            <a:extLst>
              <a:ext uri="{FF2B5EF4-FFF2-40B4-BE49-F238E27FC236}">
                <a16:creationId xmlns:a16="http://schemas.microsoft.com/office/drawing/2014/main" id="{4BAD812F-A49D-BEE5-27A6-B2BB43ECC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9023" y="5547226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968CD7AB-5CFD-40A9-87F8-FAD4E8BBE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709" y="5547226"/>
            <a:ext cx="9144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B398297-5FD5-1FBE-3DF0-F56BDB6B9DD1}"/>
              </a:ext>
            </a:extLst>
          </p:cNvPr>
          <p:cNvSpPr/>
          <p:nvPr/>
        </p:nvSpPr>
        <p:spPr>
          <a:xfrm>
            <a:off x="3133345" y="4978426"/>
            <a:ext cx="1019517" cy="346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E1DFA6-C370-41D8-8AA7-E22021BE0AA3}"/>
              </a:ext>
            </a:extLst>
          </p:cNvPr>
          <p:cNvSpPr/>
          <p:nvPr/>
        </p:nvSpPr>
        <p:spPr>
          <a:xfrm>
            <a:off x="4676463" y="4978426"/>
            <a:ext cx="1019517" cy="3460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B3C216-59A7-7DEC-176A-0A329F7F7350}"/>
              </a:ext>
            </a:extLst>
          </p:cNvPr>
          <p:cNvSpPr/>
          <p:nvPr/>
        </p:nvSpPr>
        <p:spPr>
          <a:xfrm>
            <a:off x="6271746" y="4978426"/>
            <a:ext cx="1019517" cy="34602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C40240-5B82-0EFC-19D0-53575876F12A}"/>
              </a:ext>
            </a:extLst>
          </p:cNvPr>
          <p:cNvSpPr txBox="1"/>
          <p:nvPr/>
        </p:nvSpPr>
        <p:spPr>
          <a:xfrm>
            <a:off x="5789720" y="489156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73048-7991-2456-474F-108897E540F4}"/>
              </a:ext>
            </a:extLst>
          </p:cNvPr>
          <p:cNvSpPr txBox="1"/>
          <p:nvPr/>
        </p:nvSpPr>
        <p:spPr>
          <a:xfrm>
            <a:off x="5733794" y="581976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214655-C508-5CAA-C973-4A8C9F5E1202}"/>
              </a:ext>
            </a:extLst>
          </p:cNvPr>
          <p:cNvSpPr/>
          <p:nvPr/>
        </p:nvSpPr>
        <p:spPr>
          <a:xfrm>
            <a:off x="4009294" y="4249399"/>
            <a:ext cx="2626680" cy="3460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JDBC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80A6F60-D518-33CA-E299-87103F00250F}"/>
              </a:ext>
            </a:extLst>
          </p:cNvPr>
          <p:cNvSpPr/>
          <p:nvPr/>
        </p:nvSpPr>
        <p:spPr>
          <a:xfrm>
            <a:off x="5088663" y="2106579"/>
            <a:ext cx="254316" cy="380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28EA262-302C-AC12-A844-ED49D825D6A8}"/>
              </a:ext>
            </a:extLst>
          </p:cNvPr>
          <p:cNvCxnSpPr>
            <a:cxnSpLocks/>
          </p:cNvCxnSpPr>
          <p:nvPr/>
        </p:nvCxnSpPr>
        <p:spPr>
          <a:xfrm flipH="1">
            <a:off x="3898760" y="4595425"/>
            <a:ext cx="424701" cy="3724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037D6B9-BB74-F7D3-4601-815A082A1810}"/>
              </a:ext>
            </a:extLst>
          </p:cNvPr>
          <p:cNvCxnSpPr>
            <a:cxnSpLocks/>
          </p:cNvCxnSpPr>
          <p:nvPr/>
        </p:nvCxnSpPr>
        <p:spPr>
          <a:xfrm>
            <a:off x="6173338" y="4627447"/>
            <a:ext cx="353849" cy="34011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54B72B0-AE11-D779-9B60-1C73095E3D8C}"/>
              </a:ext>
            </a:extLst>
          </p:cNvPr>
          <p:cNvCxnSpPr>
            <a:cxnSpLocks/>
          </p:cNvCxnSpPr>
          <p:nvPr/>
        </p:nvCxnSpPr>
        <p:spPr>
          <a:xfrm>
            <a:off x="5342978" y="4638750"/>
            <a:ext cx="0" cy="33967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B5CC829-A15D-A1CA-82A6-6B5EBDD341B6}"/>
              </a:ext>
            </a:extLst>
          </p:cNvPr>
          <p:cNvSpPr/>
          <p:nvPr/>
        </p:nvSpPr>
        <p:spPr>
          <a:xfrm>
            <a:off x="3327278" y="3515823"/>
            <a:ext cx="4031399" cy="3460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A62302E0-1436-11E5-EB0E-71CDCD6F7671}"/>
              </a:ext>
            </a:extLst>
          </p:cNvPr>
          <p:cNvSpPr/>
          <p:nvPr/>
        </p:nvSpPr>
        <p:spPr>
          <a:xfrm>
            <a:off x="5176172" y="3867281"/>
            <a:ext cx="290131" cy="37153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FB21D3C-A212-1B30-63B7-9AE60973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Funcionamento</a:t>
            </a:r>
            <a:r>
              <a:rPr lang="en-US" sz="3100" dirty="0"/>
              <a:t> </a:t>
            </a:r>
            <a:r>
              <a:rPr lang="en-US" sz="3100" dirty="0" err="1"/>
              <a:t>básico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1" name="Picture 2" descr="JPA e Hibernate - Existe diferença? - Bluesoft Labs">
            <a:extLst>
              <a:ext uri="{FF2B5EF4-FFF2-40B4-BE49-F238E27FC236}">
                <a16:creationId xmlns:a16="http://schemas.microsoft.com/office/drawing/2014/main" id="{1857F42B-3156-EB4A-ACF3-58A9602E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FC774A-548E-1711-0DD1-80FD325FCCB1}"/>
              </a:ext>
            </a:extLst>
          </p:cNvPr>
          <p:cNvCxnSpPr>
            <a:cxnSpLocks/>
          </p:cNvCxnSpPr>
          <p:nvPr/>
        </p:nvCxnSpPr>
        <p:spPr>
          <a:xfrm>
            <a:off x="5186222" y="5335317"/>
            <a:ext cx="0" cy="3413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C47D8CC-8070-BB2A-AFD8-CAD4EA90DD4B}"/>
              </a:ext>
            </a:extLst>
          </p:cNvPr>
          <p:cNvCxnSpPr>
            <a:cxnSpLocks/>
          </p:cNvCxnSpPr>
          <p:nvPr/>
        </p:nvCxnSpPr>
        <p:spPr>
          <a:xfrm>
            <a:off x="6740534" y="5335317"/>
            <a:ext cx="0" cy="34132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6BBACA9-336B-DEF1-9690-067EA9948684}"/>
              </a:ext>
            </a:extLst>
          </p:cNvPr>
          <p:cNvCxnSpPr>
            <a:cxnSpLocks/>
          </p:cNvCxnSpPr>
          <p:nvPr/>
        </p:nvCxnSpPr>
        <p:spPr>
          <a:xfrm>
            <a:off x="3643104" y="5335317"/>
            <a:ext cx="0" cy="3679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304528-2C1C-EEDF-0E4B-E9438A2CE97C}"/>
              </a:ext>
            </a:extLst>
          </p:cNvPr>
          <p:cNvSpPr/>
          <p:nvPr/>
        </p:nvSpPr>
        <p:spPr>
          <a:xfrm>
            <a:off x="3327278" y="2487513"/>
            <a:ext cx="2307966" cy="3460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JPA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393C5F90-6EAE-05DB-A9A1-8C42B9C18EBD}"/>
              </a:ext>
            </a:extLst>
          </p:cNvPr>
          <p:cNvSpPr/>
          <p:nvPr/>
        </p:nvSpPr>
        <p:spPr>
          <a:xfrm>
            <a:off x="4357330" y="2858382"/>
            <a:ext cx="303098" cy="65200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2" descr="8,876 Right Eye Stock Photos and Images - 123RF">
            <a:extLst>
              <a:ext uri="{FF2B5EF4-FFF2-40B4-BE49-F238E27FC236}">
                <a16:creationId xmlns:a16="http://schemas.microsoft.com/office/drawing/2014/main" id="{B13AF481-6B98-A74D-A8A0-21A306C1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50" y="2289616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8,876 Right Eye Stock Photos and Images - 123RF">
            <a:extLst>
              <a:ext uri="{FF2B5EF4-FFF2-40B4-BE49-F238E27FC236}">
                <a16:creationId xmlns:a16="http://schemas.microsoft.com/office/drawing/2014/main" id="{949A8253-C732-302D-B260-E4E7B18F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22" y="3308695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heck mark Computer Icons OK Clip art - symbol png download - 733*720 -  Free Transparent Check Mark png Download. - Clip Art Library">
            <a:extLst>
              <a:ext uri="{FF2B5EF4-FFF2-40B4-BE49-F238E27FC236}">
                <a16:creationId xmlns:a16="http://schemas.microsoft.com/office/drawing/2014/main" id="{8328628C-AC86-5AA2-B1EE-2AC4CC65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3" y="5300398"/>
            <a:ext cx="9349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4D84F5BA-D036-0859-28F9-728BFABECFD5}"/>
              </a:ext>
            </a:extLst>
          </p:cNvPr>
          <p:cNvSpPr/>
          <p:nvPr/>
        </p:nvSpPr>
        <p:spPr>
          <a:xfrm>
            <a:off x="6527187" y="2118137"/>
            <a:ext cx="303097" cy="1392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3093E23-776A-BDF3-D5CD-A12387630813}"/>
              </a:ext>
            </a:extLst>
          </p:cNvPr>
          <p:cNvSpPr txBox="1"/>
          <p:nvPr/>
        </p:nvSpPr>
        <p:spPr>
          <a:xfrm>
            <a:off x="4518318" y="20933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D8D7337-61FA-7493-23A2-70AEAF4FAAF2}"/>
              </a:ext>
            </a:extLst>
          </p:cNvPr>
          <p:cNvSpPr txBox="1"/>
          <p:nvPr/>
        </p:nvSpPr>
        <p:spPr>
          <a:xfrm>
            <a:off x="6096000" y="20933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4BACE35-9A1B-A7CF-35FB-9F6936E857CA}"/>
              </a:ext>
            </a:extLst>
          </p:cNvPr>
          <p:cNvSpPr txBox="1"/>
          <p:nvPr/>
        </p:nvSpPr>
        <p:spPr>
          <a:xfrm>
            <a:off x="2370065" y="2835315"/>
            <a:ext cx="211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 implementada por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AEB6F8C-2F1A-4562-5132-D35FD431F908}"/>
              </a:ext>
            </a:extLst>
          </p:cNvPr>
          <p:cNvSpPr txBox="1"/>
          <p:nvPr/>
        </p:nvSpPr>
        <p:spPr>
          <a:xfrm>
            <a:off x="3643103" y="4578354"/>
            <a:ext cx="38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é implementada por diferentes drivers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6D770BA-0CAB-D73E-542C-50040B8250B2}"/>
              </a:ext>
            </a:extLst>
          </p:cNvPr>
          <p:cNvSpPr txBox="1"/>
          <p:nvPr/>
        </p:nvSpPr>
        <p:spPr>
          <a:xfrm>
            <a:off x="3478713" y="3853420"/>
            <a:ext cx="186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usa a mesma API</a:t>
            </a:r>
          </a:p>
        </p:txBody>
      </p:sp>
    </p:spTree>
    <p:extLst>
      <p:ext uri="{BB962C8B-B14F-4D97-AF65-F5344CB8AC3E}">
        <p14:creationId xmlns:p14="http://schemas.microsoft.com/office/powerpoint/2010/main" val="195010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135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Modelar classes (atributos, associações / heranças)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Modelar tabelas (campos e relacionamentos)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17FD7E8-5F17-55A7-9055-7878108EF206}"/>
              </a:ext>
            </a:extLst>
          </p:cNvPr>
          <p:cNvSpPr/>
          <p:nvPr/>
        </p:nvSpPr>
        <p:spPr>
          <a:xfrm>
            <a:off x="5996672" y="2876855"/>
            <a:ext cx="2843684" cy="1698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PRD_PRODUTO</a:t>
            </a:r>
          </a:p>
          <a:p>
            <a:r>
              <a:rPr lang="pt-BR" sz="1600" dirty="0">
                <a:solidFill>
                  <a:schemeClr val="tx1"/>
                </a:solidFill>
              </a:rPr>
              <a:t>INTEGER PRD_ID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INTEGER PRD_CD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PRD_NOME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DECIMAL PRD_PRECO</a:t>
            </a:r>
          </a:p>
          <a:p>
            <a:r>
              <a:rPr lang="pt-BR" sz="1600" dirty="0">
                <a:solidFill>
                  <a:schemeClr val="tx1"/>
                </a:solidFill>
              </a:rPr>
              <a:t>INTEGER TPR_ID</a:t>
            </a:r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CE1976-0237-5B8D-4C38-54E7DC364E33}"/>
              </a:ext>
            </a:extLst>
          </p:cNvPr>
          <p:cNvSpPr/>
          <p:nvPr/>
        </p:nvSpPr>
        <p:spPr>
          <a:xfrm>
            <a:off x="5996672" y="5459830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TPR_TIPO_PRODUTO</a:t>
            </a:r>
          </a:p>
          <a:p>
            <a:r>
              <a:rPr lang="pt-BR" sz="1600" dirty="0">
                <a:solidFill>
                  <a:schemeClr val="tx1"/>
                </a:solidFill>
              </a:rPr>
              <a:t>INTEGER TPR_ID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TPR_NOME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79E3EB-7FF6-E5CE-79BE-014FF8F43DF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418514" y="4605186"/>
            <a:ext cx="0" cy="854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BC4C8-C09F-70B9-A433-25C1C5C0A32D}"/>
              </a:ext>
            </a:extLst>
          </p:cNvPr>
          <p:cNvSpPr txBox="1"/>
          <p:nvPr/>
        </p:nvSpPr>
        <p:spPr>
          <a:xfrm>
            <a:off x="7457811" y="5090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2CED0-BD85-267E-3109-441882F4BCE8}"/>
              </a:ext>
            </a:extLst>
          </p:cNvPr>
          <p:cNvSpPr txBox="1"/>
          <p:nvPr/>
        </p:nvSpPr>
        <p:spPr>
          <a:xfrm>
            <a:off x="7457811" y="46051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1...N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FBB82E7-2FD5-DAB7-7CB0-586C9917E0B3}"/>
              </a:ext>
            </a:extLst>
          </p:cNvPr>
          <p:cNvSpPr/>
          <p:nvPr/>
        </p:nvSpPr>
        <p:spPr>
          <a:xfrm>
            <a:off x="1392893" y="2853732"/>
            <a:ext cx="2843684" cy="1467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Produto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id: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codigo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nome: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preco</a:t>
            </a:r>
            <a:r>
              <a:rPr lang="pt-BR" sz="1600" dirty="0">
                <a:solidFill>
                  <a:schemeClr val="tx1"/>
                </a:solidFill>
              </a:rPr>
              <a:t>: Double </a:t>
            </a:r>
          </a:p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347632F-5998-7434-63C4-8A0E1F02A31A}"/>
              </a:ext>
            </a:extLst>
          </p:cNvPr>
          <p:cNvSpPr/>
          <p:nvPr/>
        </p:nvSpPr>
        <p:spPr>
          <a:xfrm>
            <a:off x="1392893" y="5436707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/>
                </a:solidFill>
              </a:rPr>
              <a:t>TipoProduto</a:t>
            </a:r>
            <a:endParaRPr lang="pt-BR" sz="1600" b="1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id: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codigo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nome: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C5CCAC8-CB11-90E5-4969-535B9BF2A18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814735" y="4320791"/>
            <a:ext cx="0" cy="11159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CB3379-F150-7576-135D-1BE456B08D95}"/>
              </a:ext>
            </a:extLst>
          </p:cNvPr>
          <p:cNvSpPr txBox="1"/>
          <p:nvPr/>
        </p:nvSpPr>
        <p:spPr>
          <a:xfrm>
            <a:off x="3057712" y="5067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727EC0-4DC7-B49E-9AEE-A63BFC2139A9}"/>
              </a:ext>
            </a:extLst>
          </p:cNvPr>
          <p:cNvSpPr txBox="1"/>
          <p:nvPr/>
        </p:nvSpPr>
        <p:spPr>
          <a:xfrm>
            <a:off x="3059164" y="432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1...*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73B908-B2A3-2EAA-0BB4-B291D39D2209}"/>
              </a:ext>
            </a:extLst>
          </p:cNvPr>
          <p:cNvSpPr txBox="1"/>
          <p:nvPr/>
        </p:nvSpPr>
        <p:spPr>
          <a:xfrm>
            <a:off x="2067415" y="432079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tipo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7968D71-720C-A27B-7F0C-85A949A6C389}"/>
              </a:ext>
            </a:extLst>
          </p:cNvPr>
          <p:cNvCxnSpPr/>
          <p:nvPr/>
        </p:nvCxnSpPr>
        <p:spPr>
          <a:xfrm>
            <a:off x="2682910" y="5252041"/>
            <a:ext cx="131825" cy="18466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DBB40A-D6C2-6061-305C-9A4C79C11DA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14735" y="5275164"/>
            <a:ext cx="131825" cy="16154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57D182CB-6209-89EC-6C97-61A2A5C0902F}"/>
              </a:ext>
            </a:extLst>
          </p:cNvPr>
          <p:cNvSpPr/>
          <p:nvPr/>
        </p:nvSpPr>
        <p:spPr>
          <a:xfrm>
            <a:off x="4627420" y="3414419"/>
            <a:ext cx="978408" cy="45090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EE5A3F18-4752-2441-8FE5-D0C43063B180}"/>
              </a:ext>
            </a:extLst>
          </p:cNvPr>
          <p:cNvSpPr/>
          <p:nvPr/>
        </p:nvSpPr>
        <p:spPr>
          <a:xfrm>
            <a:off x="4627420" y="5693578"/>
            <a:ext cx="978408" cy="45090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9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5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modelo lógico no  banco de dados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17FD7E8-5F17-55A7-9055-7878108EF206}"/>
              </a:ext>
            </a:extLst>
          </p:cNvPr>
          <p:cNvSpPr/>
          <p:nvPr/>
        </p:nvSpPr>
        <p:spPr>
          <a:xfrm>
            <a:off x="892110" y="2388706"/>
            <a:ext cx="2843684" cy="1698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PRD_PRODUTO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PRD_ID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PRD_NOME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DECIMAL PRD_PRECO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CE1976-0237-5B8D-4C38-54E7DC364E33}"/>
              </a:ext>
            </a:extLst>
          </p:cNvPr>
          <p:cNvSpPr/>
          <p:nvPr/>
        </p:nvSpPr>
        <p:spPr>
          <a:xfrm>
            <a:off x="892110" y="4971681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TPR_TIPO_PRODUTO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TPR_NOME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79E3EB-7FF6-E5CE-79BE-014FF8F43DF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13952" y="4117037"/>
            <a:ext cx="0" cy="854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BC4C8-C09F-70B9-A433-25C1C5C0A32D}"/>
              </a:ext>
            </a:extLst>
          </p:cNvPr>
          <p:cNvSpPr txBox="1"/>
          <p:nvPr/>
        </p:nvSpPr>
        <p:spPr>
          <a:xfrm>
            <a:off x="2353249" y="4602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2CED0-BD85-267E-3109-441882F4BCE8}"/>
              </a:ext>
            </a:extLst>
          </p:cNvPr>
          <p:cNvSpPr txBox="1"/>
          <p:nvPr/>
        </p:nvSpPr>
        <p:spPr>
          <a:xfrm>
            <a:off x="2353249" y="41170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1...N</a:t>
            </a:r>
          </a:p>
        </p:txBody>
      </p:sp>
      <p:sp useBgFill="1">
        <p:nvSpPr>
          <p:cNvPr id="6" name="Seta: para a Direita 5">
            <a:extLst>
              <a:ext uri="{FF2B5EF4-FFF2-40B4-BE49-F238E27FC236}">
                <a16:creationId xmlns:a16="http://schemas.microsoft.com/office/drawing/2014/main" id="{AE5C93D9-F039-100B-4925-C74117CF7ADE}"/>
              </a:ext>
            </a:extLst>
          </p:cNvPr>
          <p:cNvSpPr/>
          <p:nvPr/>
        </p:nvSpPr>
        <p:spPr>
          <a:xfrm>
            <a:off x="3930974" y="2995476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59D27242-BFC2-EDC2-361E-F254818C97B0}"/>
              </a:ext>
            </a:extLst>
          </p:cNvPr>
          <p:cNvSpPr/>
          <p:nvPr/>
        </p:nvSpPr>
        <p:spPr>
          <a:xfrm>
            <a:off x="5104562" y="2408856"/>
            <a:ext cx="1283271" cy="4052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Script DDL</a:t>
            </a:r>
          </a:p>
        </p:txBody>
      </p:sp>
      <p:sp useBgFill="1">
        <p:nvSpPr>
          <p:cNvPr id="18" name="Seta: para a Direita 17">
            <a:extLst>
              <a:ext uri="{FF2B5EF4-FFF2-40B4-BE49-F238E27FC236}">
                <a16:creationId xmlns:a16="http://schemas.microsoft.com/office/drawing/2014/main" id="{2330B7D6-B9CD-CF10-E943-4C1D18DAF59C}"/>
              </a:ext>
            </a:extLst>
          </p:cNvPr>
          <p:cNvSpPr/>
          <p:nvPr/>
        </p:nvSpPr>
        <p:spPr>
          <a:xfrm>
            <a:off x="3941661" y="4117037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0" name="Seta: para a Direita 19">
            <a:extLst>
              <a:ext uri="{FF2B5EF4-FFF2-40B4-BE49-F238E27FC236}">
                <a16:creationId xmlns:a16="http://schemas.microsoft.com/office/drawing/2014/main" id="{E4CC3969-35BB-D06C-8049-FAEE8E683ABB}"/>
              </a:ext>
            </a:extLst>
          </p:cNvPr>
          <p:cNvSpPr/>
          <p:nvPr/>
        </p:nvSpPr>
        <p:spPr>
          <a:xfrm>
            <a:off x="3964284" y="5316765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Banco de dados estrutura de tópicos">
            <a:extLst>
              <a:ext uri="{FF2B5EF4-FFF2-40B4-BE49-F238E27FC236}">
                <a16:creationId xmlns:a16="http://schemas.microsoft.com/office/drawing/2014/main" id="{E879FB16-3F4A-7C51-6E1D-7AED8699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3139" y="3185086"/>
            <a:ext cx="2233234" cy="2233234"/>
          </a:xfrm>
          <a:prstGeom prst="rect">
            <a:avLst/>
          </a:prstGeom>
        </p:spPr>
      </p:pic>
      <p:sp useBgFill="1">
        <p:nvSpPr>
          <p:cNvPr id="25" name="Seta: para a Direita 24">
            <a:extLst>
              <a:ext uri="{FF2B5EF4-FFF2-40B4-BE49-F238E27FC236}">
                <a16:creationId xmlns:a16="http://schemas.microsoft.com/office/drawing/2014/main" id="{4C83C8C3-E85F-654A-0C55-1F463C6DA97B}"/>
              </a:ext>
            </a:extLst>
          </p:cNvPr>
          <p:cNvSpPr/>
          <p:nvPr/>
        </p:nvSpPr>
        <p:spPr>
          <a:xfrm>
            <a:off x="6778193" y="4117037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B77B0F-1C84-932C-3674-1A615EDAE962}"/>
              </a:ext>
            </a:extLst>
          </p:cNvPr>
          <p:cNvSpPr txBox="1"/>
          <p:nvPr/>
        </p:nvSpPr>
        <p:spPr>
          <a:xfrm>
            <a:off x="768100" y="2463377"/>
            <a:ext cx="40067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7393EC-8D10-E302-9A17-AA8E73CD8AEA}"/>
              </a:ext>
            </a:extLst>
          </p:cNvPr>
          <p:cNvSpPr txBox="1"/>
          <p:nvPr/>
        </p:nvSpPr>
        <p:spPr>
          <a:xfrm>
            <a:off x="5026689" y="2449070"/>
            <a:ext cx="6295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Long </a:t>
            </a:r>
            <a:r>
              <a:rPr 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preco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Tipo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0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mapeamento entre tabelas e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5E81E-936D-8FD3-1FD4-F8B8FAE77351}"/>
              </a:ext>
            </a:extLst>
          </p:cNvPr>
          <p:cNvSpPr txBox="1"/>
          <p:nvPr/>
        </p:nvSpPr>
        <p:spPr>
          <a:xfrm>
            <a:off x="528043" y="2289703"/>
            <a:ext cx="92248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"TPR_TIPO_PRODUTO"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@Id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@GeneratedValue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(strategy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GenerationType.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IDENTITY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"TPR_CODIGO"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=10)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"TPR_NOME"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=40)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1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72496" y="1502495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mapeamento entre tabelas e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4CF214-1C9C-8CAF-68EF-D1B9EAA4D7D3}"/>
              </a:ext>
            </a:extLst>
          </p:cNvPr>
          <p:cNvSpPr txBox="1"/>
          <p:nvPr/>
        </p:nvSpPr>
        <p:spPr>
          <a:xfrm>
            <a:off x="528043" y="1957462"/>
            <a:ext cx="104084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"PRD_PRODUTO"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@Id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@GeneratedValue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(strategy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GenerationType.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IDENTITY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"PRD_CD"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"PRD_NOME"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50)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"PRD_PRECO"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preco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@ManyToOne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@JoinColumn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referencedColumnName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tipo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5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556256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métodos de atualização CRUD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93EC43-DB7B-8855-7398-1900ADB69B14}"/>
              </a:ext>
            </a:extLst>
          </p:cNvPr>
          <p:cNvSpPr txBox="1"/>
          <p:nvPr/>
        </p:nvSpPr>
        <p:spPr>
          <a:xfrm>
            <a:off x="631942" y="1865740"/>
            <a:ext cx="991772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"produtoRepository"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incluir(Produto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Produto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newProduto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pt-B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alterar(Produto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.saveOrUpdate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excluir(Produto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3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101919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229779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245562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métodos de consulta CRUD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5C560E-9B9F-CF3B-3CCA-5D5EFBF082B5}"/>
              </a:ext>
            </a:extLst>
          </p:cNvPr>
          <p:cNvSpPr txBox="1"/>
          <p:nvPr/>
        </p:nvSpPr>
        <p:spPr>
          <a:xfrm>
            <a:off x="447656" y="1673220"/>
            <a:ext cx="105809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"produtoRepository"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...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buscar(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codigo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Produto.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codigo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consultarTodos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"FROM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ORDER BY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.getResultList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3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556256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outros métodos de consulta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1DA353-AA08-0337-723E-87DED6781303}"/>
              </a:ext>
            </a:extLst>
          </p:cNvPr>
          <p:cNvSpPr txBox="1"/>
          <p:nvPr/>
        </p:nvSpPr>
        <p:spPr>
          <a:xfrm>
            <a:off x="805542" y="2207530"/>
            <a:ext cx="105809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ProdutoRepositoryExt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...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consultarPorCodigoEntreComNome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valor1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valor2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"FROM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WHERE " </a:t>
            </a:r>
          </a:p>
          <a:p>
            <a:pPr algn="l"/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IS NOT null AND "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codigo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BETWEEN :valor1 AND :valor2"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"valor1"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"valor2"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valor2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.getResultList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6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584583"/>
            <a:ext cx="9797143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Aparecimento das linguagens OO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Necessidade de mapear registros (banco) em objetos (memória)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Ferramentas ORM (</a:t>
            </a:r>
            <a:r>
              <a:rPr lang="pt-BR" sz="2400" dirty="0" err="1"/>
              <a:t>Object-Relational</a:t>
            </a:r>
            <a:r>
              <a:rPr lang="pt-BR" sz="2400" dirty="0"/>
              <a:t> Mapping)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solidFill>
                  <a:srgbClr val="00B050"/>
                </a:solidFill>
              </a:rPr>
              <a:t>Uso indireto da API padrão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solidFill>
                  <a:srgbClr val="00B050"/>
                </a:solidFill>
              </a:rPr>
              <a:t>          (moda antiga)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Dos anos 2000 para frente </a:t>
            </a:r>
          </a:p>
          <a:p>
            <a:pPr lvl="1">
              <a:lnSpc>
                <a:spcPct val="90000"/>
              </a:lnSpc>
            </a:pPr>
            <a:r>
              <a:rPr lang="pt-BR" sz="2400" dirty="0" err="1"/>
              <a:t>Hibernate</a:t>
            </a:r>
            <a:r>
              <a:rPr lang="pt-BR" sz="2400" dirty="0"/>
              <a:t>, JPA, ADO .NET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 err="1"/>
              <a:t>Acesso</a:t>
            </a:r>
            <a:r>
              <a:rPr lang="en-US" sz="4000" dirty="0"/>
              <a:t> a </a:t>
            </a:r>
            <a:r>
              <a:rPr lang="en-US" sz="4000" dirty="0" err="1"/>
              <a:t>bancos</a:t>
            </a:r>
            <a:r>
              <a:rPr lang="en-US" sz="4000" dirty="0"/>
              <a:t> de dados</a:t>
            </a:r>
            <a:br>
              <a:rPr lang="en-US" sz="4000" dirty="0"/>
            </a:br>
            <a:r>
              <a:rPr lang="en-US" sz="3100" dirty="0" err="1"/>
              <a:t>Mapeamento</a:t>
            </a:r>
            <a:r>
              <a:rPr lang="en-US" sz="3100" dirty="0"/>
              <a:t> OO-</a:t>
            </a:r>
            <a:r>
              <a:rPr lang="en-US" sz="3100" dirty="0" err="1"/>
              <a:t>relacional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3076" name="Picture 4" descr="ícone de linha de banco de dados 4568917 Vetor no Vecteezy">
            <a:extLst>
              <a:ext uri="{FF2B5EF4-FFF2-40B4-BE49-F238E27FC236}">
                <a16:creationId xmlns:a16="http://schemas.microsoft.com/office/drawing/2014/main" id="{3DA6CC8F-E948-F82C-7615-25647C487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05" y="111967"/>
            <a:ext cx="1360251" cy="136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6D45F62-C059-3D63-CAA9-B902AAF3426E}"/>
              </a:ext>
            </a:extLst>
          </p:cNvPr>
          <p:cNvSpPr/>
          <p:nvPr/>
        </p:nvSpPr>
        <p:spPr>
          <a:xfrm>
            <a:off x="6136036" y="3112758"/>
            <a:ext cx="2086086" cy="3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EC5B32CD-8F9C-BDE2-2A80-95B6F64B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5224" y="5842217"/>
            <a:ext cx="914400" cy="914400"/>
          </a:xfrm>
          <a:prstGeom prst="rect">
            <a:avLst/>
          </a:prstGeom>
        </p:spPr>
      </p:pic>
      <p:pic>
        <p:nvPicPr>
          <p:cNvPr id="6" name="Gráfico 5" descr="Banco de dados com preenchimento sólido">
            <a:extLst>
              <a:ext uri="{FF2B5EF4-FFF2-40B4-BE49-F238E27FC236}">
                <a16:creationId xmlns:a16="http://schemas.microsoft.com/office/drawing/2014/main" id="{26120080-30C7-5522-0585-73FBE2E14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7968" y="5842217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CC3B802D-0E3B-DB8C-BE48-99618AE0D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2654" y="5842217"/>
            <a:ext cx="9144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0D39FC3-2C89-CA28-C6F3-2A88A0A52348}"/>
              </a:ext>
            </a:extLst>
          </p:cNvPr>
          <p:cNvSpPr/>
          <p:nvPr/>
        </p:nvSpPr>
        <p:spPr>
          <a:xfrm>
            <a:off x="4992290" y="5273417"/>
            <a:ext cx="1019517" cy="346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88A1DA-2CF5-4F43-9DEC-970A75C7FE55}"/>
              </a:ext>
            </a:extLst>
          </p:cNvPr>
          <p:cNvSpPr/>
          <p:nvPr/>
        </p:nvSpPr>
        <p:spPr>
          <a:xfrm>
            <a:off x="6535408" y="5273417"/>
            <a:ext cx="1070774" cy="3460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008343-88B2-86D7-F62F-35BEB71D8B41}"/>
              </a:ext>
            </a:extLst>
          </p:cNvPr>
          <p:cNvSpPr/>
          <p:nvPr/>
        </p:nvSpPr>
        <p:spPr>
          <a:xfrm>
            <a:off x="8130691" y="5273417"/>
            <a:ext cx="1019517" cy="34602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242B9B-1F8F-D86E-83C8-755C11BEECF0}"/>
              </a:ext>
            </a:extLst>
          </p:cNvPr>
          <p:cNvSpPr txBox="1"/>
          <p:nvPr/>
        </p:nvSpPr>
        <p:spPr>
          <a:xfrm>
            <a:off x="7648665" y="518655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25CFED-F30B-2896-5C5F-F4E040D29E12}"/>
              </a:ext>
            </a:extLst>
          </p:cNvPr>
          <p:cNvSpPr txBox="1"/>
          <p:nvPr/>
        </p:nvSpPr>
        <p:spPr>
          <a:xfrm>
            <a:off x="7592739" y="61147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82EA494-4176-5356-A502-345D9C513F5F}"/>
              </a:ext>
            </a:extLst>
          </p:cNvPr>
          <p:cNvCxnSpPr>
            <a:cxnSpLocks/>
          </p:cNvCxnSpPr>
          <p:nvPr/>
        </p:nvCxnSpPr>
        <p:spPr>
          <a:xfrm>
            <a:off x="7045167" y="5657222"/>
            <a:ext cx="0" cy="3413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B5A29-8011-2A2C-D6A7-43B18A63A271}"/>
              </a:ext>
            </a:extLst>
          </p:cNvPr>
          <p:cNvCxnSpPr>
            <a:cxnSpLocks/>
          </p:cNvCxnSpPr>
          <p:nvPr/>
        </p:nvCxnSpPr>
        <p:spPr>
          <a:xfrm>
            <a:off x="8599479" y="5657222"/>
            <a:ext cx="0" cy="34132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C7DC776-EE61-6058-FAD9-DDD1C560A567}"/>
              </a:ext>
            </a:extLst>
          </p:cNvPr>
          <p:cNvCxnSpPr>
            <a:cxnSpLocks/>
          </p:cNvCxnSpPr>
          <p:nvPr/>
        </p:nvCxnSpPr>
        <p:spPr>
          <a:xfrm>
            <a:off x="5502049" y="5657222"/>
            <a:ext cx="0" cy="3679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0925C3C-C51E-32CE-BF21-743A22CDA442}"/>
              </a:ext>
            </a:extLst>
          </p:cNvPr>
          <p:cNvSpPr/>
          <p:nvPr/>
        </p:nvSpPr>
        <p:spPr>
          <a:xfrm>
            <a:off x="5868239" y="4544390"/>
            <a:ext cx="2626680" cy="3460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padrão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0A5247CE-8285-9852-0FF7-A8432806C0A8}"/>
              </a:ext>
            </a:extLst>
          </p:cNvPr>
          <p:cNvSpPr/>
          <p:nvPr/>
        </p:nvSpPr>
        <p:spPr>
          <a:xfrm>
            <a:off x="7045167" y="3468175"/>
            <a:ext cx="280081" cy="338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D4DF729-38DB-0F73-3CEB-4E01A417400C}"/>
              </a:ext>
            </a:extLst>
          </p:cNvPr>
          <p:cNvCxnSpPr>
            <a:cxnSpLocks/>
          </p:cNvCxnSpPr>
          <p:nvPr/>
        </p:nvCxnSpPr>
        <p:spPr>
          <a:xfrm flipH="1">
            <a:off x="5757705" y="4890416"/>
            <a:ext cx="424701" cy="3724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C9E41B4-10B0-1BE7-A560-213C443B89C6}"/>
              </a:ext>
            </a:extLst>
          </p:cNvPr>
          <p:cNvCxnSpPr>
            <a:cxnSpLocks/>
          </p:cNvCxnSpPr>
          <p:nvPr/>
        </p:nvCxnSpPr>
        <p:spPr>
          <a:xfrm>
            <a:off x="8032283" y="4922438"/>
            <a:ext cx="368139" cy="34039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1D269BD-62CF-8EC8-34BD-B01CD006CB4C}"/>
              </a:ext>
            </a:extLst>
          </p:cNvPr>
          <p:cNvCxnSpPr>
            <a:cxnSpLocks/>
          </p:cNvCxnSpPr>
          <p:nvPr/>
        </p:nvCxnSpPr>
        <p:spPr>
          <a:xfrm>
            <a:off x="7201923" y="4933741"/>
            <a:ext cx="0" cy="33967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DD85E6-56D7-F986-BF12-F28E9D09CC4A}"/>
              </a:ext>
            </a:extLst>
          </p:cNvPr>
          <p:cNvSpPr/>
          <p:nvPr/>
        </p:nvSpPr>
        <p:spPr>
          <a:xfrm>
            <a:off x="6136036" y="3818736"/>
            <a:ext cx="2086086" cy="3460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Ferramenta ORM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2CB88D6F-5229-4C0A-97EC-652D43D563E8}"/>
              </a:ext>
            </a:extLst>
          </p:cNvPr>
          <p:cNvSpPr/>
          <p:nvPr/>
        </p:nvSpPr>
        <p:spPr>
          <a:xfrm>
            <a:off x="7035117" y="4162272"/>
            <a:ext cx="290131" cy="37153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8,876 Right Eye Stock Photos and Images - 123RF">
            <a:extLst>
              <a:ext uri="{FF2B5EF4-FFF2-40B4-BE49-F238E27FC236}">
                <a16:creationId xmlns:a16="http://schemas.microsoft.com/office/drawing/2014/main" id="{54EEEEE4-A52C-4EB1-BAEB-4EA03E00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87" y="3703855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eck mark Computer Icons OK Clip art - symbol png download - 733*720 -  Free Transparent Check Mark png Download. - Clip Art Library">
            <a:extLst>
              <a:ext uri="{FF2B5EF4-FFF2-40B4-BE49-F238E27FC236}">
                <a16:creationId xmlns:a16="http://schemas.microsoft.com/office/drawing/2014/main" id="{C8FF6749-5EFF-546D-8BAA-37799E23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38" y="5649268"/>
            <a:ext cx="9349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F85A60E-C426-A2AA-D13F-57A7F0C76488}"/>
              </a:ext>
            </a:extLst>
          </p:cNvPr>
          <p:cNvSpPr txBox="1"/>
          <p:nvPr/>
        </p:nvSpPr>
        <p:spPr>
          <a:xfrm>
            <a:off x="7325248" y="4142013"/>
            <a:ext cx="170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 a mesma API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C71982B-BDAC-EB59-ADA7-EA70A04F351E}"/>
              </a:ext>
            </a:extLst>
          </p:cNvPr>
          <p:cNvSpPr txBox="1"/>
          <p:nvPr/>
        </p:nvSpPr>
        <p:spPr>
          <a:xfrm>
            <a:off x="5292118" y="4889061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é implementada por diferentes drivers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E8FDC4-5DE0-F358-B01F-A4ECAFCEF755}"/>
              </a:ext>
            </a:extLst>
          </p:cNvPr>
          <p:cNvSpPr txBox="1"/>
          <p:nvPr/>
        </p:nvSpPr>
        <p:spPr>
          <a:xfrm>
            <a:off x="7258551" y="343413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41479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556256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outros métodos de consulta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1DA353-AA08-0337-723E-87DED6781303}"/>
              </a:ext>
            </a:extLst>
          </p:cNvPr>
          <p:cNvSpPr txBox="1"/>
          <p:nvPr/>
        </p:nvSpPr>
        <p:spPr>
          <a:xfrm>
            <a:off x="805542" y="2207530"/>
            <a:ext cx="105809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ProdutoRepositoryExt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...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consultarPorPrecoMaiorQue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CriteriaBuilder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.getCriteriaBuilder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CriteriaQuery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Root&lt;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Produto.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Predicate[]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Predicate[1];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[0]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.greaterThan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preco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).where(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.getResultList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pt-BR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7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101919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229779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390161"/>
            <a:ext cx="9610530" cy="30365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pt-BR" sz="2600" dirty="0"/>
              <a:t>Uma alternativa à implementação de um repositório CRUD...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Spring Boot disponibiliza implementação padrão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Programador não escreve UMA linha de código, só... 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Define uma interface com o tipo da entidade 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Usa a interface como atributo @Autowired em classes que precisam persistir a entidade</a:t>
            </a:r>
          </a:p>
          <a:p>
            <a:pPr lvl="2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BC3FC5-55D0-F4B0-7E33-356F038EC1E9}"/>
              </a:ext>
            </a:extLst>
          </p:cNvPr>
          <p:cNvSpPr txBox="1"/>
          <p:nvPr/>
        </p:nvSpPr>
        <p:spPr>
          <a:xfrm>
            <a:off x="621495" y="4531754"/>
            <a:ext cx="9455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RepositorioProduto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JpaRepository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Long&gt;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from JPA API and Spring Boot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5E5109-06C2-D49E-AA61-306E1BE6F88C}"/>
              </a:ext>
            </a:extLst>
          </p:cNvPr>
          <p:cNvSpPr txBox="1"/>
          <p:nvPr/>
        </p:nvSpPr>
        <p:spPr>
          <a:xfrm>
            <a:off x="621495" y="5467839"/>
            <a:ext cx="8796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RepositorioProduto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CRUDRepository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Long&gt;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from JPA API and Spring Boot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55441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101919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229779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D77BCE0A-1F5F-873D-ADCC-015F473D5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82187"/>
              </p:ext>
            </p:extLst>
          </p:nvPr>
        </p:nvGraphicFramePr>
        <p:xfrm>
          <a:off x="528043" y="1821127"/>
          <a:ext cx="8782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016">
                  <a:extLst>
                    <a:ext uri="{9D8B030D-6E8A-4147-A177-3AD203B41FA5}">
                      <a16:colId xmlns:a16="http://schemas.microsoft.com/office/drawing/2014/main" val="964864690"/>
                    </a:ext>
                  </a:extLst>
                </a:gridCol>
                <a:gridCol w="4377521">
                  <a:extLst>
                    <a:ext uri="{9D8B030D-6E8A-4147-A177-3AD203B41FA5}">
                      <a16:colId xmlns:a16="http://schemas.microsoft.com/office/drawing/2014/main" val="1616061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Métodos dos filhos </a:t>
                      </a:r>
                      <a:r>
                        <a:rPr lang="pt-BR"/>
                        <a:t>das interfaces JPA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 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9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void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deleteById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TipoId</a:t>
                      </a:r>
                      <a:r>
                        <a:rPr lang="pt-BR" dirty="0"/>
                        <a:t>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Exclusão (DELETE no HTTP)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8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Entidade </a:t>
                      </a:r>
                      <a:r>
                        <a:rPr lang="pt-BR" dirty="0" err="1"/>
                        <a:t>save</a:t>
                      </a:r>
                      <a:r>
                        <a:rPr lang="pt-BR" dirty="0"/>
                        <a:t>(Entidade </a:t>
                      </a:r>
                      <a:r>
                        <a:rPr lang="pt-BR" dirty="0" err="1"/>
                        <a:t>ent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Inclusão (POST no HTTP)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1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Entidade </a:t>
                      </a:r>
                      <a:r>
                        <a:rPr lang="pt-BR" dirty="0" err="1"/>
                        <a:t>save</a:t>
                      </a:r>
                      <a:r>
                        <a:rPr lang="pt-BR" dirty="0"/>
                        <a:t>(Entidade </a:t>
                      </a:r>
                      <a:r>
                        <a:rPr lang="pt-BR" dirty="0" err="1"/>
                        <a:t>ent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Alteração (PUT no HTTP)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Entidade </a:t>
                      </a:r>
                      <a:r>
                        <a:rPr lang="pt-BR" dirty="0" err="1"/>
                        <a:t>findById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TipoId</a:t>
                      </a:r>
                      <a:r>
                        <a:rPr lang="pt-BR" dirty="0"/>
                        <a:t>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por chave primária (GET no HTTP)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List</a:t>
                      </a:r>
                      <a:r>
                        <a:rPr lang="pt-BR" dirty="0"/>
                        <a:t>&lt;Entidade&gt; </a:t>
                      </a:r>
                      <a:r>
                        <a:rPr lang="pt-BR" dirty="0" err="1"/>
                        <a:t>findAll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todos (GET no HTTP)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24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Princípio</a:t>
            </a:r>
            <a:r>
              <a:rPr lang="en-US" sz="3100" dirty="0"/>
              <a:t> </a:t>
            </a:r>
            <a:r>
              <a:rPr lang="en-US" sz="3100" dirty="0" err="1"/>
              <a:t>básico</a:t>
            </a:r>
            <a:endParaRPr lang="en-US" sz="3100" dirty="0"/>
          </a:p>
        </p:txBody>
      </p:sp>
      <p:pic>
        <p:nvPicPr>
          <p:cNvPr id="4100" name="Picture 4" descr="Object Relational Mapping - OO Software Modeling Tool">
            <a:extLst>
              <a:ext uri="{FF2B5EF4-FFF2-40B4-BE49-F238E27FC236}">
                <a16:creationId xmlns:a16="http://schemas.microsoft.com/office/drawing/2014/main" id="{FF2CA212-7129-FF77-99DD-D6C81C58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" y="1767006"/>
            <a:ext cx="4387740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D6B9BF-34B8-EA0B-BA07-1D5F0539208D}"/>
              </a:ext>
            </a:extLst>
          </p:cNvPr>
          <p:cNvSpPr txBox="1"/>
          <p:nvPr/>
        </p:nvSpPr>
        <p:spPr>
          <a:xfrm>
            <a:off x="334086" y="4493611"/>
            <a:ext cx="4727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</a:rPr>
              <a:t>Mapeamento das equivalências entre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classes e tabelas, incluindo: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Campos x Atributos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Relacionamentos x Associações/Heranças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(EM DESENVOLVIMENTO)</a:t>
            </a:r>
          </a:p>
        </p:txBody>
      </p:sp>
      <p:pic>
        <p:nvPicPr>
          <p:cNvPr id="4104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3374EC14-4FBE-BC36-CC09-ADF5227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ORM – object relational mapping – The Book of Threes">
            <a:extLst>
              <a:ext uri="{FF2B5EF4-FFF2-40B4-BE49-F238E27FC236}">
                <a16:creationId xmlns:a16="http://schemas.microsoft.com/office/drawing/2014/main" id="{F50A412F-8316-AAE4-EE1F-E9FC1298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61" y="2071400"/>
            <a:ext cx="4555429" cy="21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64E652-EF4D-25F8-425E-57DFD8255BAC}"/>
              </a:ext>
            </a:extLst>
          </p:cNvPr>
          <p:cNvSpPr txBox="1"/>
          <p:nvPr/>
        </p:nvSpPr>
        <p:spPr>
          <a:xfrm>
            <a:off x="4764009" y="4493611"/>
            <a:ext cx="4908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Execução das conversões objeto-registro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e registro-objeto, incluindo: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Valores de campos x Valores de atributos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Navegações em memória x Navegações no banco 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(EM RUNTIME)</a:t>
            </a:r>
          </a:p>
        </p:txBody>
      </p:sp>
    </p:spTree>
    <p:extLst>
      <p:ext uri="{BB962C8B-B14F-4D97-AF65-F5344CB8AC3E}">
        <p14:creationId xmlns:p14="http://schemas.microsoft.com/office/powerpoint/2010/main" val="640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ORM – </a:t>
            </a:r>
            <a:r>
              <a:rPr lang="pt-BR" sz="2400" dirty="0" err="1"/>
              <a:t>Object-relational</a:t>
            </a:r>
            <a:r>
              <a:rPr lang="pt-BR" sz="2400" dirty="0"/>
              <a:t> mapping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Dentro de um contexto de aplicação OO, automatiza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montagem de comandos SQL de atualização (UPDATE, DELETE, INSERT) a partir de dados de objetos em memória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montagem de comandos SQL de consulta (SELECT)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construção de objetos (individuais ou em listas) que representam resultados de consultas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Definição do mapeamento por anotações em classes e/ou por arquivos XML de configuração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Características</a:t>
            </a:r>
            <a:r>
              <a:rPr lang="en-US" sz="3100" dirty="0"/>
              <a:t> </a:t>
            </a:r>
            <a:r>
              <a:rPr lang="en-US" sz="3100" dirty="0" err="1"/>
              <a:t>gerais</a:t>
            </a:r>
            <a:endParaRPr lang="en-US" sz="3100" dirty="0"/>
          </a:p>
        </p:txBody>
      </p:sp>
      <p:pic>
        <p:nvPicPr>
          <p:cNvPr id="2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B8886E55-90BC-FDE9-DF4F-C45974CF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Linguagem de consulta SQL-like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Abstração de SQL e de SQL-like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Abstração do gerenciamento de transações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Controle do nível de isolamento de transações </a:t>
            </a:r>
            <a:endParaRPr lang="pt-BR" sz="22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Construção dinâmica de comandos SQL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Navegação entre objetos como “</a:t>
            </a:r>
            <a:r>
              <a:rPr lang="pt-BR" sz="2400" dirty="0" err="1"/>
              <a:t>joins</a:t>
            </a:r>
            <a:r>
              <a:rPr lang="pt-BR" sz="2400" dirty="0"/>
              <a:t>” de tabelas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Características</a:t>
            </a:r>
            <a:r>
              <a:rPr lang="en-US" sz="3100" dirty="0"/>
              <a:t> </a:t>
            </a:r>
            <a:r>
              <a:rPr lang="en-US" sz="3100" dirty="0" err="1"/>
              <a:t>gerais</a:t>
            </a:r>
            <a:endParaRPr lang="en-US" sz="3100" dirty="0"/>
          </a:p>
        </p:txBody>
      </p:sp>
      <p:pic>
        <p:nvPicPr>
          <p:cNvPr id="2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B8886E55-90BC-FDE9-DF4F-C45974CF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Vantagens</a:t>
            </a:r>
            <a:endParaRPr lang="en-US" sz="3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22255" y="1564742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Elimina muito trabalho braçal de mapeamento OO-relacional e de escrita de SQL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Reduz significativamente a ocorrência de erros de programação identificados em tempo de execução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Abstração do gerenciamento de transações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Em muitos casos, ganhos de performance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Em casos mais simples, abstração total (não se escreve uma linha de código)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884CB7CA-B8E5-FDD8-1179-5A4E606D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Desvantagens</a:t>
            </a:r>
            <a:endParaRPr lang="en-US" sz="3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92832" y="1564742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Maior curva de aprendizado em relação ao “velho e bom” SQL / API SQL pura (ex. ODBC / ADO / JDBC)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Se for usada abstração de linguagem de consulta, mais complexidade na escrita e no entendimento de queries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Em alguns casos, perda de performance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600" dirty="0"/>
              <a:t>“Inferno” do excesso de programação declarativa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Eventual falta de controle de algumas ações e aspectos do acesso a bancos de dados </a:t>
            </a:r>
          </a:p>
          <a:p>
            <a:pPr lvl="2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DFD6884C-80B8-AC98-0E08-B760D818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5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JAVA </a:t>
            </a:r>
            <a:r>
              <a:rPr lang="pt-BR" sz="2400" dirty="0" err="1"/>
              <a:t>Persistence</a:t>
            </a:r>
            <a:r>
              <a:rPr lang="pt-BR" sz="2400" dirty="0"/>
              <a:t> API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Framework leve de persistência em JAVA que substitui o modelo EJB / </a:t>
            </a:r>
            <a:r>
              <a:rPr lang="pt-BR" sz="2400" dirty="0" err="1"/>
              <a:t>Entity</a:t>
            </a:r>
            <a:r>
              <a:rPr lang="pt-BR" sz="2400" dirty="0"/>
              <a:t> </a:t>
            </a:r>
            <a:r>
              <a:rPr lang="pt-BR" sz="2400" dirty="0" err="1"/>
              <a:t>Beans</a:t>
            </a:r>
            <a:r>
              <a:rPr lang="pt-BR" sz="2400" dirty="0"/>
              <a:t> com suporte a mapeamento OO-relacional (ORM)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JPA é a </a:t>
            </a:r>
            <a:r>
              <a:rPr lang="pt-BR" sz="2400" dirty="0">
                <a:solidFill>
                  <a:schemeClr val="tx1"/>
                </a:solidFill>
              </a:rPr>
              <a:t>especificação</a:t>
            </a:r>
            <a:r>
              <a:rPr lang="pt-BR" sz="2400" dirty="0"/>
              <a:t> de um padrão de acesso a dados a ser implementado por provedores de soluções desta natureza para as plataformas JAVA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Objetos são </a:t>
            </a:r>
            <a:r>
              <a:rPr lang="pt-BR" sz="2400" dirty="0" err="1"/>
              <a:t>POJOs</a:t>
            </a:r>
            <a:r>
              <a:rPr lang="pt-BR" sz="2400" dirty="0"/>
              <a:t> (</a:t>
            </a:r>
            <a:r>
              <a:rPr lang="pt-BR" sz="2400" dirty="0" err="1"/>
              <a:t>Plain</a:t>
            </a:r>
            <a:r>
              <a:rPr lang="pt-BR" sz="2400" dirty="0"/>
              <a:t> </a:t>
            </a:r>
            <a:r>
              <a:rPr lang="pt-BR" sz="2400" dirty="0" err="1"/>
              <a:t>Old</a:t>
            </a:r>
            <a:r>
              <a:rPr lang="pt-BR" sz="2400" dirty="0"/>
              <a:t> Java </a:t>
            </a:r>
            <a:r>
              <a:rPr lang="pt-BR" sz="2400" dirty="0" err="1"/>
              <a:t>Object</a:t>
            </a:r>
            <a:r>
              <a:rPr lang="pt-BR" sz="2400" dirty="0"/>
              <a:t> ou Velho e Simples Objeto Java), significando que os objetos possuem design simples que não dependem da herança de interfaces ou classes de frameworks externos - qualquer objeto com um construtor default deve poder ser feito persistente sem nenhuma alteração numa linha de código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Mapeamento Objeto-Relacional é inteiramente dirigido a metadados - anotações no código ou XML definido externamente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As consultas podem ser realizadas através da Java </a:t>
            </a:r>
            <a:r>
              <a:rPr lang="pt-BR" sz="2400" dirty="0" err="1"/>
              <a:t>Persistence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 (JPQL), uma linguagem de consulta que é derivada do EJB QL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Configurações através de anotações, XML ou uma combinação das duas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Anotações são simples de usar, convenientes para escrever e fácil de ler.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Valores defaults, portanto para já sair usando JPA é simples, bastando algumas anotações.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100" dirty="0">
                <a:solidFill>
                  <a:srgbClr val="FF0000"/>
                </a:solidFill>
                <a:latin typeface="Arial Nova" panose="020B0604020202020204" pitchFamily="34" charset="0"/>
              </a:rPr>
              <a:t>Fonte: devmedia.com.br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/>
              <a:t>JPA – </a:t>
            </a:r>
            <a:r>
              <a:rPr lang="en-US" sz="3100" dirty="0" err="1"/>
              <a:t>conceito</a:t>
            </a:r>
            <a:r>
              <a:rPr lang="en-US" sz="3100" dirty="0"/>
              <a:t> e </a:t>
            </a:r>
            <a:r>
              <a:rPr lang="en-US" sz="3100" dirty="0" err="1"/>
              <a:t>características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C578A8A4-2A10-DE60-C999-81D21EE1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0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Hibernate</a:t>
            </a:r>
            <a:r>
              <a:rPr lang="en-US" sz="3100" dirty="0"/>
              <a:t> – </a:t>
            </a:r>
            <a:r>
              <a:rPr lang="en-US" sz="3100" dirty="0" err="1"/>
              <a:t>conceito</a:t>
            </a:r>
            <a:r>
              <a:rPr lang="en-US" sz="3100" dirty="0"/>
              <a:t> e </a:t>
            </a:r>
            <a:r>
              <a:rPr lang="en-US" sz="3100" dirty="0" err="1"/>
              <a:t>características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52400" y="1795318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é uma ferramenta de mapeamento objeto / relacional para ambientes Java 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Provê facilidades para consultar e retornar os dados da consulta, e pode reduzir significativamente o tempo de desenvolvimento em contrapartida ao alto tempo gasto pelas operações manuais dos dados feitas com SQL e JDBC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Consulta e persistência objeto/relacional de alta performance. Uma das soluções ORM mais flexíveis e poderosas no mercado, faz o mapeamento de classes Java para tabelas de banco de dados e de tipos de dados Java para tipos de dados SQL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Mapeamento OO-relacional dinâmico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Geração de SQL em tempo de execução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Objetos entidade proxies para tabelas de bancos de dados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Abstração total da conversão de campos (tabelas) em atributos (classes) e vice-versa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900" dirty="0">
                <a:solidFill>
                  <a:srgbClr val="FF0000"/>
                </a:solidFill>
                <a:latin typeface="Arial Nova" panose="020B0604020202020204" pitchFamily="34" charset="0"/>
              </a:rPr>
              <a:t>Fonte: devmedia.com.br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21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002"/>
      </a:accent1>
      <a:accent2>
        <a:srgbClr val="FF6002"/>
      </a:accent2>
      <a:accent3>
        <a:srgbClr val="FFFF6C"/>
      </a:accent3>
      <a:accent4>
        <a:srgbClr val="FFBF99"/>
      </a:accent4>
      <a:accent5>
        <a:srgbClr val="FEDFCC"/>
      </a:accent5>
      <a:accent6>
        <a:srgbClr val="F2F2F2"/>
      </a:accent6>
      <a:hlink>
        <a:srgbClr val="BFBFBF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47391</TotalTime>
  <Words>2064</Words>
  <Application>Microsoft Office PowerPoint</Application>
  <PresentationFormat>Widescreen</PresentationFormat>
  <Paragraphs>852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4" baseType="lpstr">
      <vt:lpstr>Arial</vt:lpstr>
      <vt:lpstr>Arial Nova</vt:lpstr>
      <vt:lpstr>Barlow</vt:lpstr>
      <vt:lpstr>Barlow ExtraBold</vt:lpstr>
      <vt:lpstr>Barlow Medium</vt:lpstr>
      <vt:lpstr>Calibri</vt:lpstr>
      <vt:lpstr>Courier New</vt:lpstr>
      <vt:lpstr>Oi</vt:lpstr>
      <vt:lpstr>Raleway</vt:lpstr>
      <vt:lpstr>Trebuchet MS</vt:lpstr>
      <vt:lpstr>Wingdings 3</vt:lpstr>
      <vt:lpstr>Facetado</vt:lpstr>
      <vt:lpstr>Apresentação do PowerPoint</vt:lpstr>
      <vt:lpstr>Acesso a bancos de dados Mapeamento OO-relacional </vt:lpstr>
      <vt:lpstr>Ferramentas ORM Princípio básico</vt:lpstr>
      <vt:lpstr>Ferramentas ORM Características gerais</vt:lpstr>
      <vt:lpstr>Ferramentas ORM Características gerais</vt:lpstr>
      <vt:lpstr>Ferramentas ORM Vantagens</vt:lpstr>
      <vt:lpstr>Ferramentas ORM Desvantagens</vt:lpstr>
      <vt:lpstr>JPA / Hibernate JPA – conceito e características </vt:lpstr>
      <vt:lpstr>JPA / Hibernate Hibernate – conceito e características </vt:lpstr>
      <vt:lpstr>JPA / Hibernate Relação entre JPA e Hibernate </vt:lpstr>
      <vt:lpstr>JPA / Hibernate Funcionamento básico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– Classes e objetos</dc:title>
  <dc:creator>Eduardo Calabria</dc:creator>
  <cp:lastModifiedBy>Eduardo Calabria</cp:lastModifiedBy>
  <cp:revision>353</cp:revision>
  <cp:lastPrinted>2022-05-20T19:14:24Z</cp:lastPrinted>
  <dcterms:created xsi:type="dcterms:W3CDTF">2022-01-11T18:18:54Z</dcterms:created>
  <dcterms:modified xsi:type="dcterms:W3CDTF">2022-10-29T12:41:19Z</dcterms:modified>
</cp:coreProperties>
</file>