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Montserrat"/>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035381-4E50-4299-B0FB-40061A218C59}">
  <a:tblStyle styleId="{17035381-4E50-4299-B0FB-40061A218C5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ontserrat-italic.fntdata"/><Relationship Id="rId14" Type="http://schemas.openxmlformats.org/officeDocument/2006/relationships/slide" Target="slides/slide8.xml"/><Relationship Id="rId36" Type="http://schemas.openxmlformats.org/officeDocument/2006/relationships/font" Target="fonts/Montserrat-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Montserra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fefbbd2e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fefbbd2e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8fefbbd2e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fefbbd2e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fefbbd2e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fefbbd2e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fefbbd2e9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fefbbd2e9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8fefbbd2e9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fefbbd2e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fefbbd2e9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fefbbd2e9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fefbbd2e9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fefbbd2e9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fefbbd2e9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fefbbd2e9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fefbbd2e9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fefbbd2e9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8fefbbd2e9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8fefbbd2e9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fefbbd2e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fefbbd2e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8fefbbd2e9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fefbbd2e9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8ff8b630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ff8b630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8fefbbd2e9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fefbbd2e9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8fefbbd2e9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fefbbd2e9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8fefbbd2e9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fefbbd2e9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8fefbbd2e9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fefbbd2e9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8fefbbd2e9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fefbbd2e9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8fefbbd2e9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fefbbd2e9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8fefbbd2e9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fefbbd2e9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fefbbd2e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fefbbd2e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fefbbd2e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fefbbd2e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fefbbd2e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fefbbd2e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fefbbd2e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fefbbd2e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fefbbd2e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fefbbd2e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fefbbd2e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fefbbd2e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fefbbd2e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fefbbd2e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18.png"/><Relationship Id="rId5"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Classroom Schedule Maker</a:t>
            </a:r>
            <a:endParaRPr/>
          </a:p>
        </p:txBody>
      </p:sp>
      <p:sp>
        <p:nvSpPr>
          <p:cNvPr id="135" name="Google Shape;135;p13"/>
          <p:cNvSpPr txBox="1"/>
          <p:nvPr>
            <p:ph idx="1" type="subTitle"/>
          </p:nvPr>
        </p:nvSpPr>
        <p:spPr>
          <a:xfrm>
            <a:off x="6531650" y="3924925"/>
            <a:ext cx="20232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 2103 Section 02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Queries: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4" name="Google Shape;194;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Print lecturer first name and last name that have booked a class. Prompt the user to insert class ID.</a:t>
            </a:r>
            <a:endParaRPr sz="1600">
              <a:solidFill>
                <a:srgbClr val="FFFFFF"/>
              </a:solidFill>
            </a:endParaRPr>
          </a:p>
        </p:txBody>
      </p:sp>
      <p:pic>
        <p:nvPicPr>
          <p:cNvPr id="195" name="Google Shape;195;p22"/>
          <p:cNvPicPr preferRelativeResize="0"/>
          <p:nvPr/>
        </p:nvPicPr>
        <p:blipFill>
          <a:blip r:embed="rId3">
            <a:alphaModFix/>
          </a:blip>
          <a:stretch>
            <a:fillRect/>
          </a:stretch>
        </p:blipFill>
        <p:spPr>
          <a:xfrm>
            <a:off x="1690675" y="2154738"/>
            <a:ext cx="5762625" cy="2543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Queries</a:t>
            </a:r>
            <a:endParaRPr/>
          </a:p>
        </p:txBody>
      </p:sp>
      <p:sp>
        <p:nvSpPr>
          <p:cNvPr id="201" name="Google Shape;201;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Print lecture first name and last name who have booked the same classroom as the student.</a:t>
            </a:r>
            <a:endParaRPr sz="1400">
              <a:solidFill>
                <a:srgbClr val="FFFFFF"/>
              </a:solidFill>
              <a:latin typeface="Arial"/>
              <a:ea typeface="Arial"/>
              <a:cs typeface="Arial"/>
              <a:sym typeface="Arial"/>
            </a:endParaRPr>
          </a:p>
          <a:p>
            <a:pPr indent="0" lvl="0" marL="457200" rtl="0" algn="l">
              <a:lnSpc>
                <a:spcPct val="115000"/>
              </a:lnSpc>
              <a:spcBef>
                <a:spcPts val="0"/>
              </a:spcBef>
              <a:spcAft>
                <a:spcPts val="0"/>
              </a:spcAft>
              <a:buNone/>
            </a:pPr>
            <a:r>
              <a:t/>
            </a:r>
            <a:endParaRPr sz="1400">
              <a:solidFill>
                <a:srgbClr val="FFFFFF"/>
              </a:solidFill>
              <a:latin typeface="Arial"/>
              <a:ea typeface="Arial"/>
              <a:cs typeface="Arial"/>
              <a:sym typeface="Arial"/>
            </a:endParaRPr>
          </a:p>
        </p:txBody>
      </p:sp>
      <p:pic>
        <p:nvPicPr>
          <p:cNvPr id="202" name="Google Shape;202;p23"/>
          <p:cNvPicPr preferRelativeResize="0"/>
          <p:nvPr/>
        </p:nvPicPr>
        <p:blipFill>
          <a:blip r:embed="rId3">
            <a:alphaModFix/>
          </a:blip>
          <a:stretch>
            <a:fillRect/>
          </a:stretch>
        </p:blipFill>
        <p:spPr>
          <a:xfrm>
            <a:off x="2075150" y="2172523"/>
            <a:ext cx="4993700" cy="2802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Queries</a:t>
            </a:r>
            <a:endParaRPr/>
          </a:p>
        </p:txBody>
      </p:sp>
      <p:sp>
        <p:nvSpPr>
          <p:cNvPr id="208" name="Google Shape;208;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Update student data by prompting user to enter student id.</a:t>
            </a:r>
            <a:endParaRPr sz="1400">
              <a:solidFill>
                <a:srgbClr val="FFFFFF"/>
              </a:solidFill>
            </a:endParaRPr>
          </a:p>
        </p:txBody>
      </p:sp>
      <p:pic>
        <p:nvPicPr>
          <p:cNvPr id="209" name="Google Shape;209;p24"/>
          <p:cNvPicPr preferRelativeResize="0"/>
          <p:nvPr/>
        </p:nvPicPr>
        <p:blipFill>
          <a:blip r:embed="rId3">
            <a:alphaModFix/>
          </a:blip>
          <a:stretch>
            <a:fillRect/>
          </a:stretch>
        </p:blipFill>
        <p:spPr>
          <a:xfrm>
            <a:off x="1681150" y="2116563"/>
            <a:ext cx="5781675" cy="1304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Queries</a:t>
            </a:r>
            <a:endParaRPr/>
          </a:p>
        </p:txBody>
      </p:sp>
      <p:sp>
        <p:nvSpPr>
          <p:cNvPr id="215" name="Google Shape;215;p25"/>
          <p:cNvSpPr txBox="1"/>
          <p:nvPr>
            <p:ph idx="1" type="body"/>
          </p:nvPr>
        </p:nvSpPr>
        <p:spPr>
          <a:xfrm>
            <a:off x="1297500" y="1567550"/>
            <a:ext cx="3656100" cy="2911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Prompt the user to delete a booking by entering booking start time (YYYY-MM-DD HH24:MI:SS) and class_id.</a:t>
            </a:r>
            <a:endParaRPr sz="1400">
              <a:solidFill>
                <a:srgbClr val="FFFFFF"/>
              </a:solidFill>
            </a:endParaRPr>
          </a:p>
        </p:txBody>
      </p:sp>
      <p:pic>
        <p:nvPicPr>
          <p:cNvPr id="216" name="Google Shape;216;p25"/>
          <p:cNvPicPr preferRelativeResize="0"/>
          <p:nvPr/>
        </p:nvPicPr>
        <p:blipFill>
          <a:blip r:embed="rId3">
            <a:alphaModFix/>
          </a:blip>
          <a:stretch>
            <a:fillRect/>
          </a:stretch>
        </p:blipFill>
        <p:spPr>
          <a:xfrm>
            <a:off x="4953599" y="488675"/>
            <a:ext cx="3944299" cy="440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Procedures</a:t>
            </a:r>
            <a:endParaRPr/>
          </a:p>
        </p:txBody>
      </p:sp>
      <p:sp>
        <p:nvSpPr>
          <p:cNvPr id="222" name="Google Shape;222;p26"/>
          <p:cNvSpPr txBox="1"/>
          <p:nvPr>
            <p:ph idx="1" type="body"/>
          </p:nvPr>
        </p:nvSpPr>
        <p:spPr>
          <a:xfrm>
            <a:off x="1297500" y="1567550"/>
            <a:ext cx="3373200" cy="2911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Arial"/>
              <a:buChar char="❖"/>
            </a:pPr>
            <a:r>
              <a:rPr b="1" lang="en" sz="1400">
                <a:solidFill>
                  <a:srgbClr val="FFFFFF"/>
                </a:solidFill>
                <a:latin typeface="Arial"/>
                <a:ea typeface="Arial"/>
                <a:cs typeface="Arial"/>
                <a:sym typeface="Arial"/>
              </a:rPr>
              <a:t> </a:t>
            </a:r>
            <a:r>
              <a:rPr lang="en" sz="1400">
                <a:solidFill>
                  <a:srgbClr val="FFFFFF"/>
                </a:solidFill>
                <a:latin typeface="Arial"/>
                <a:ea typeface="Arial"/>
                <a:cs typeface="Arial"/>
                <a:sym typeface="Arial"/>
              </a:rPr>
              <a:t>Write a procedure to get the booked class id and location. Prompt the user to enter the student first name. Use an anonymous block to call the procedure.</a:t>
            </a:r>
            <a:endParaRPr sz="1400">
              <a:solidFill>
                <a:srgbClr val="FFFFFF"/>
              </a:solidFill>
            </a:endParaRPr>
          </a:p>
        </p:txBody>
      </p:sp>
      <p:pic>
        <p:nvPicPr>
          <p:cNvPr id="223" name="Google Shape;223;p26"/>
          <p:cNvPicPr preferRelativeResize="0"/>
          <p:nvPr/>
        </p:nvPicPr>
        <p:blipFill>
          <a:blip r:embed="rId3">
            <a:alphaModFix/>
          </a:blip>
          <a:stretch>
            <a:fillRect/>
          </a:stretch>
        </p:blipFill>
        <p:spPr>
          <a:xfrm>
            <a:off x="5044550" y="525150"/>
            <a:ext cx="3427725" cy="43413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Procedures</a:t>
            </a:r>
            <a:endParaRPr/>
          </a:p>
        </p:txBody>
      </p:sp>
      <p:sp>
        <p:nvSpPr>
          <p:cNvPr id="229" name="Google Shape;229;p27"/>
          <p:cNvSpPr txBox="1"/>
          <p:nvPr>
            <p:ph idx="1" type="body"/>
          </p:nvPr>
        </p:nvSpPr>
        <p:spPr>
          <a:xfrm>
            <a:off x="1297500" y="1567550"/>
            <a:ext cx="3373200" cy="2911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Write a procedure to get the classroom id and booking details of a lecturer. Prompt the user to enter lecturer id. Use an anonymous block to call the procedure.</a:t>
            </a:r>
            <a:endParaRPr sz="1400">
              <a:solidFill>
                <a:srgbClr val="FFFFFF"/>
              </a:solidFill>
            </a:endParaRPr>
          </a:p>
        </p:txBody>
      </p:sp>
      <p:pic>
        <p:nvPicPr>
          <p:cNvPr id="230" name="Google Shape;230;p27"/>
          <p:cNvPicPr preferRelativeResize="0"/>
          <p:nvPr/>
        </p:nvPicPr>
        <p:blipFill>
          <a:blip r:embed="rId3">
            <a:alphaModFix/>
          </a:blip>
          <a:stretch>
            <a:fillRect/>
          </a:stretch>
        </p:blipFill>
        <p:spPr>
          <a:xfrm>
            <a:off x="5137500" y="529650"/>
            <a:ext cx="3539074" cy="43472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236" name="Google Shape;236;p28"/>
          <p:cNvSpPr txBox="1"/>
          <p:nvPr>
            <p:ph idx="1" type="body"/>
          </p:nvPr>
        </p:nvSpPr>
        <p:spPr>
          <a:xfrm>
            <a:off x="1297500" y="1567550"/>
            <a:ext cx="3373200" cy="2911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Create a function that shows the booking details (start time, end time, classroom ID) and the schedular’s designation. Call the function from an anonymous block.</a:t>
            </a:r>
            <a:endParaRPr sz="1400">
              <a:solidFill>
                <a:srgbClr val="FFFFFF"/>
              </a:solidFill>
            </a:endParaRPr>
          </a:p>
        </p:txBody>
      </p:sp>
      <p:pic>
        <p:nvPicPr>
          <p:cNvPr id="237" name="Google Shape;237;p28"/>
          <p:cNvPicPr preferRelativeResize="0"/>
          <p:nvPr/>
        </p:nvPicPr>
        <p:blipFill>
          <a:blip r:embed="rId3">
            <a:alphaModFix/>
          </a:blip>
          <a:stretch>
            <a:fillRect/>
          </a:stretch>
        </p:blipFill>
        <p:spPr>
          <a:xfrm>
            <a:off x="5274025" y="178475"/>
            <a:ext cx="3486149" cy="3768126"/>
          </a:xfrm>
          <a:prstGeom prst="rect">
            <a:avLst/>
          </a:prstGeom>
          <a:noFill/>
          <a:ln>
            <a:noFill/>
          </a:ln>
        </p:spPr>
      </p:pic>
      <p:pic>
        <p:nvPicPr>
          <p:cNvPr id="238" name="Google Shape;238;p28"/>
          <p:cNvPicPr preferRelativeResize="0"/>
          <p:nvPr/>
        </p:nvPicPr>
        <p:blipFill>
          <a:blip r:embed="rId4">
            <a:alphaModFix/>
          </a:blip>
          <a:stretch>
            <a:fillRect/>
          </a:stretch>
        </p:blipFill>
        <p:spPr>
          <a:xfrm>
            <a:off x="5400075" y="3946600"/>
            <a:ext cx="3325350" cy="113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244" name="Google Shape;244;p29"/>
          <p:cNvSpPr txBox="1"/>
          <p:nvPr>
            <p:ph idx="1" type="body"/>
          </p:nvPr>
        </p:nvSpPr>
        <p:spPr>
          <a:xfrm>
            <a:off x="1297500" y="1567550"/>
            <a:ext cx="3373200" cy="2911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Create a function to add a new schedule to the schedule table. Use an anonymous block to call function and enter data.</a:t>
            </a:r>
            <a:endParaRPr sz="1400">
              <a:solidFill>
                <a:srgbClr val="FFFFFF"/>
              </a:solidFill>
            </a:endParaRPr>
          </a:p>
        </p:txBody>
      </p:sp>
      <p:pic>
        <p:nvPicPr>
          <p:cNvPr id="245" name="Google Shape;245;p29"/>
          <p:cNvPicPr preferRelativeResize="0"/>
          <p:nvPr/>
        </p:nvPicPr>
        <p:blipFill>
          <a:blip r:embed="rId3">
            <a:alphaModFix/>
          </a:blip>
          <a:stretch>
            <a:fillRect/>
          </a:stretch>
        </p:blipFill>
        <p:spPr>
          <a:xfrm>
            <a:off x="4747825" y="112350"/>
            <a:ext cx="3848101" cy="3198401"/>
          </a:xfrm>
          <a:prstGeom prst="rect">
            <a:avLst/>
          </a:prstGeom>
          <a:noFill/>
          <a:ln>
            <a:noFill/>
          </a:ln>
        </p:spPr>
      </p:pic>
      <p:pic>
        <p:nvPicPr>
          <p:cNvPr id="246" name="Google Shape;246;p29"/>
          <p:cNvPicPr preferRelativeResize="0"/>
          <p:nvPr/>
        </p:nvPicPr>
        <p:blipFill>
          <a:blip r:embed="rId4">
            <a:alphaModFix/>
          </a:blip>
          <a:stretch>
            <a:fillRect/>
          </a:stretch>
        </p:blipFill>
        <p:spPr>
          <a:xfrm>
            <a:off x="4747825" y="3310750"/>
            <a:ext cx="3848101" cy="1594950"/>
          </a:xfrm>
          <a:prstGeom prst="rect">
            <a:avLst/>
          </a:prstGeom>
          <a:noFill/>
          <a:ln>
            <a:noFill/>
          </a:ln>
        </p:spPr>
      </p:pic>
      <p:pic>
        <p:nvPicPr>
          <p:cNvPr id="247" name="Google Shape;247;p29"/>
          <p:cNvPicPr preferRelativeResize="0"/>
          <p:nvPr/>
        </p:nvPicPr>
        <p:blipFill>
          <a:blip r:embed="rId5">
            <a:alphaModFix/>
          </a:blip>
          <a:stretch>
            <a:fillRect/>
          </a:stretch>
        </p:blipFill>
        <p:spPr>
          <a:xfrm>
            <a:off x="971550" y="3208838"/>
            <a:ext cx="3600450" cy="1571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Application</a:t>
            </a:r>
            <a:endParaRPr/>
          </a:p>
        </p:txBody>
      </p:sp>
      <p:sp>
        <p:nvSpPr>
          <p:cNvPr id="253" name="Google Shape;253;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order to establish connection between the local database with web-service, we used php and XAMPP.</a:t>
            </a:r>
            <a:endParaRPr/>
          </a:p>
          <a:p>
            <a:pPr indent="-311150" lvl="0" marL="457200" rtl="0" algn="l">
              <a:spcBef>
                <a:spcPts val="0"/>
              </a:spcBef>
              <a:spcAft>
                <a:spcPts val="0"/>
              </a:spcAft>
              <a:buSzPts val="1300"/>
              <a:buChar char="❖"/>
            </a:pPr>
            <a:r>
              <a:rPr lang="en"/>
              <a:t>Here, username and password  are the name of database host name and password .</a:t>
            </a:r>
            <a:endParaRPr/>
          </a:p>
          <a:p>
            <a:pPr indent="-311150" lvl="0" marL="457200" rtl="0" algn="l">
              <a:spcBef>
                <a:spcPts val="0"/>
              </a:spcBef>
              <a:spcAft>
                <a:spcPts val="0"/>
              </a:spcAft>
              <a:buSzPts val="1300"/>
              <a:buChar char="❖"/>
            </a:pPr>
            <a:r>
              <a:rPr lang="en"/>
              <a:t>And connection_string is the database name (ex- orcl, xe)</a:t>
            </a:r>
            <a:endParaRPr/>
          </a:p>
        </p:txBody>
      </p:sp>
      <p:pic>
        <p:nvPicPr>
          <p:cNvPr id="254" name="Google Shape;254;p30"/>
          <p:cNvPicPr preferRelativeResize="0"/>
          <p:nvPr/>
        </p:nvPicPr>
        <p:blipFill>
          <a:blip r:embed="rId3">
            <a:alphaModFix/>
          </a:blip>
          <a:stretch>
            <a:fillRect/>
          </a:stretch>
        </p:blipFill>
        <p:spPr>
          <a:xfrm>
            <a:off x="1776413" y="2777400"/>
            <a:ext cx="5591175" cy="876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Application (Main Page)</a:t>
            </a:r>
            <a:endParaRPr/>
          </a:p>
        </p:txBody>
      </p:sp>
      <p:pic>
        <p:nvPicPr>
          <p:cNvPr id="260" name="Google Shape;260;p31"/>
          <p:cNvPicPr preferRelativeResize="0"/>
          <p:nvPr/>
        </p:nvPicPr>
        <p:blipFill>
          <a:blip r:embed="rId3">
            <a:alphaModFix/>
          </a:blip>
          <a:stretch>
            <a:fillRect/>
          </a:stretch>
        </p:blipFill>
        <p:spPr>
          <a:xfrm>
            <a:off x="1811850" y="1053475"/>
            <a:ext cx="5591175" cy="353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6</a:t>
            </a:r>
            <a:endParaRPr/>
          </a:p>
        </p:txBody>
      </p:sp>
      <p:graphicFrame>
        <p:nvGraphicFramePr>
          <p:cNvPr id="141" name="Google Shape;141;p14"/>
          <p:cNvGraphicFramePr/>
          <p:nvPr/>
        </p:nvGraphicFramePr>
        <p:xfrm>
          <a:off x="952500" y="2000250"/>
          <a:ext cx="3000000" cy="3000000"/>
        </p:xfrm>
        <a:graphic>
          <a:graphicData uri="http://schemas.openxmlformats.org/drawingml/2006/table">
            <a:tbl>
              <a:tblPr>
                <a:noFill/>
                <a:tableStyleId>{17035381-4E50-4299-B0FB-40061A218C59}</a:tableStyleId>
              </a:tblPr>
              <a:tblGrid>
                <a:gridCol w="3619500"/>
                <a:gridCol w="3619500"/>
              </a:tblGrid>
              <a:tr h="381000">
                <a:tc>
                  <a:txBody>
                    <a:bodyPr/>
                    <a:lstStyle/>
                    <a:p>
                      <a:pPr indent="0" lvl="0" marL="0" rtl="0" algn="ctr">
                        <a:spcBef>
                          <a:spcPts val="0"/>
                        </a:spcBef>
                        <a:spcAft>
                          <a:spcPts val="0"/>
                        </a:spcAft>
                        <a:buNone/>
                      </a:pPr>
                      <a:r>
                        <a:rPr b="1" lang="en" sz="1100"/>
                        <a:t>NAME</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sz="1100"/>
                        <a:t>MATRIC NO</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r h="381000">
                <a:tc>
                  <a:txBody>
                    <a:bodyPr/>
                    <a:lstStyle/>
                    <a:p>
                      <a:pPr indent="0" lvl="0" marL="0" rtl="0" algn="ctr">
                        <a:spcBef>
                          <a:spcPts val="0"/>
                        </a:spcBef>
                        <a:spcAft>
                          <a:spcPts val="0"/>
                        </a:spcAft>
                        <a:buNone/>
                      </a:pPr>
                      <a:r>
                        <a:rPr b="1" lang="en" sz="1100"/>
                        <a:t>MAHANAD CHAMIE</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sz="1100"/>
                        <a:t>1625331</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r h="381000">
                <a:tc>
                  <a:txBody>
                    <a:bodyPr/>
                    <a:lstStyle/>
                    <a:p>
                      <a:pPr indent="0" lvl="0" marL="0" rtl="0" algn="ctr">
                        <a:spcBef>
                          <a:spcPts val="0"/>
                        </a:spcBef>
                        <a:spcAft>
                          <a:spcPts val="0"/>
                        </a:spcAft>
                        <a:buNone/>
                      </a:pPr>
                      <a:r>
                        <a:rPr b="1" lang="en" sz="1100"/>
                        <a:t>JAKI FAYEK ALVI RAHMAN</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sz="1100"/>
                        <a:t>1721485</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Application (View)</a:t>
            </a:r>
            <a:endParaRPr/>
          </a:p>
        </p:txBody>
      </p:sp>
      <p:pic>
        <p:nvPicPr>
          <p:cNvPr id="266" name="Google Shape;266;p32"/>
          <p:cNvPicPr preferRelativeResize="0"/>
          <p:nvPr/>
        </p:nvPicPr>
        <p:blipFill>
          <a:blip r:embed="rId3">
            <a:alphaModFix/>
          </a:blip>
          <a:stretch>
            <a:fillRect/>
          </a:stretch>
        </p:blipFill>
        <p:spPr>
          <a:xfrm>
            <a:off x="2363150" y="1088425"/>
            <a:ext cx="4417693" cy="35308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Application (Students Page)</a:t>
            </a:r>
            <a:endParaRPr/>
          </a:p>
        </p:txBody>
      </p:sp>
      <p:pic>
        <p:nvPicPr>
          <p:cNvPr id="272" name="Google Shape;272;p33"/>
          <p:cNvPicPr preferRelativeResize="0"/>
          <p:nvPr/>
        </p:nvPicPr>
        <p:blipFill>
          <a:blip r:embed="rId3">
            <a:alphaModFix/>
          </a:blip>
          <a:stretch>
            <a:fillRect/>
          </a:stretch>
        </p:blipFill>
        <p:spPr>
          <a:xfrm>
            <a:off x="2030325" y="1181400"/>
            <a:ext cx="5083358" cy="35308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Application (Lecturers Page)</a:t>
            </a:r>
            <a:endParaRPr/>
          </a:p>
        </p:txBody>
      </p:sp>
      <p:pic>
        <p:nvPicPr>
          <p:cNvPr id="278" name="Google Shape;278;p34"/>
          <p:cNvPicPr preferRelativeResize="0"/>
          <p:nvPr/>
        </p:nvPicPr>
        <p:blipFill>
          <a:blip r:embed="rId3">
            <a:alphaModFix/>
          </a:blip>
          <a:stretch>
            <a:fillRect/>
          </a:stretch>
        </p:blipFill>
        <p:spPr>
          <a:xfrm>
            <a:off x="1950925" y="1112225"/>
            <a:ext cx="5117553" cy="3530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Application (Maintenance Page)</a:t>
            </a:r>
            <a:endParaRPr/>
          </a:p>
        </p:txBody>
      </p:sp>
      <p:pic>
        <p:nvPicPr>
          <p:cNvPr id="284" name="Google Shape;284;p35"/>
          <p:cNvPicPr preferRelativeResize="0"/>
          <p:nvPr/>
        </p:nvPicPr>
        <p:blipFill>
          <a:blip r:embed="rId3">
            <a:alphaModFix/>
          </a:blip>
          <a:stretch>
            <a:fillRect/>
          </a:stretch>
        </p:blipFill>
        <p:spPr>
          <a:xfrm>
            <a:off x="1902050" y="1094200"/>
            <a:ext cx="5142951" cy="3530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Application (Classroom Page)</a:t>
            </a:r>
            <a:endParaRPr/>
          </a:p>
        </p:txBody>
      </p:sp>
      <p:pic>
        <p:nvPicPr>
          <p:cNvPr id="290" name="Google Shape;290;p36"/>
          <p:cNvPicPr preferRelativeResize="0"/>
          <p:nvPr/>
        </p:nvPicPr>
        <p:blipFill>
          <a:blip r:embed="rId3">
            <a:alphaModFix/>
          </a:blip>
          <a:stretch>
            <a:fillRect/>
          </a:stretch>
        </p:blipFill>
        <p:spPr>
          <a:xfrm>
            <a:off x="1935088" y="1082250"/>
            <a:ext cx="5273813" cy="3530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Application (Schedule Page)</a:t>
            </a:r>
            <a:endParaRPr/>
          </a:p>
        </p:txBody>
      </p:sp>
      <p:pic>
        <p:nvPicPr>
          <p:cNvPr id="296" name="Google Shape;296;p37"/>
          <p:cNvPicPr preferRelativeResize="0"/>
          <p:nvPr/>
        </p:nvPicPr>
        <p:blipFill>
          <a:blip r:embed="rId3">
            <a:alphaModFix/>
          </a:blip>
          <a:stretch>
            <a:fillRect/>
          </a:stretch>
        </p:blipFill>
        <p:spPr>
          <a:xfrm>
            <a:off x="2120675" y="1076500"/>
            <a:ext cx="4786625" cy="3530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Application (Insert Page)</a:t>
            </a:r>
            <a:endParaRPr/>
          </a:p>
        </p:txBody>
      </p:sp>
      <p:pic>
        <p:nvPicPr>
          <p:cNvPr id="302" name="Google Shape;302;p38"/>
          <p:cNvPicPr preferRelativeResize="0"/>
          <p:nvPr/>
        </p:nvPicPr>
        <p:blipFill>
          <a:blip r:embed="rId3">
            <a:alphaModFix/>
          </a:blip>
          <a:stretch>
            <a:fillRect/>
          </a:stretch>
        </p:blipFill>
        <p:spPr>
          <a:xfrm>
            <a:off x="1901713" y="1082250"/>
            <a:ext cx="5551280" cy="35308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Application (Update Page)</a:t>
            </a:r>
            <a:endParaRPr/>
          </a:p>
        </p:txBody>
      </p:sp>
      <p:pic>
        <p:nvPicPr>
          <p:cNvPr id="308" name="Google Shape;308;p39"/>
          <p:cNvPicPr preferRelativeResize="0"/>
          <p:nvPr/>
        </p:nvPicPr>
        <p:blipFill>
          <a:blip r:embed="rId3">
            <a:alphaModFix/>
          </a:blip>
          <a:stretch>
            <a:fillRect/>
          </a:stretch>
        </p:blipFill>
        <p:spPr>
          <a:xfrm>
            <a:off x="2021363" y="1141475"/>
            <a:ext cx="5591175" cy="3457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Application (Delete Page)</a:t>
            </a:r>
            <a:endParaRPr/>
          </a:p>
        </p:txBody>
      </p:sp>
      <p:pic>
        <p:nvPicPr>
          <p:cNvPr id="314" name="Google Shape;314;p40"/>
          <p:cNvPicPr preferRelativeResize="0"/>
          <p:nvPr/>
        </p:nvPicPr>
        <p:blipFill>
          <a:blip r:embed="rId3">
            <a:alphaModFix/>
          </a:blip>
          <a:stretch>
            <a:fillRect/>
          </a:stretch>
        </p:blipFill>
        <p:spPr>
          <a:xfrm>
            <a:off x="2021363" y="1269750"/>
            <a:ext cx="5591175" cy="2171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a:t>
            </a:r>
            <a:r>
              <a:rPr lang="en"/>
              <a: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FFFF"/>
              </a:buClr>
              <a:buSzPts val="1500"/>
              <a:buFont typeface="Arial"/>
              <a:buChar char="❖"/>
            </a:pPr>
            <a:r>
              <a:rPr lang="en" sz="1500">
                <a:solidFill>
                  <a:srgbClr val="FFFFFF"/>
                </a:solidFill>
                <a:latin typeface="Arial"/>
                <a:ea typeface="Arial"/>
                <a:cs typeface="Arial"/>
                <a:sym typeface="Arial"/>
              </a:rPr>
              <a:t>Classroom schedule maker is a database that will help the lecturers,staff and students to book a classroom for various activities such as examination, discussion, revision, maintenance. Classroom can only be booked if it is not under any activity mentioned above. Schedule can be stated as starting time and ending time along with the purpose of booking.</a:t>
            </a:r>
            <a:endParaRPr sz="17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Entity Relation Diagram</a:t>
            </a:r>
            <a:endParaRPr/>
          </a:p>
        </p:txBody>
      </p:sp>
      <p:pic>
        <p:nvPicPr>
          <p:cNvPr id="153" name="Google Shape;153;p16"/>
          <p:cNvPicPr preferRelativeResize="0"/>
          <p:nvPr/>
        </p:nvPicPr>
        <p:blipFill>
          <a:blip r:embed="rId3">
            <a:alphaModFix/>
          </a:blip>
          <a:stretch>
            <a:fillRect/>
          </a:stretch>
        </p:blipFill>
        <p:spPr>
          <a:xfrm>
            <a:off x="1979950" y="1052075"/>
            <a:ext cx="4413875" cy="3882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Table:</a:t>
            </a:r>
            <a:endParaRPr/>
          </a:p>
        </p:txBody>
      </p:sp>
      <p:pic>
        <p:nvPicPr>
          <p:cNvPr id="159" name="Google Shape;159;p17"/>
          <p:cNvPicPr preferRelativeResize="0"/>
          <p:nvPr/>
        </p:nvPicPr>
        <p:blipFill>
          <a:blip r:embed="rId3">
            <a:alphaModFix/>
          </a:blip>
          <a:stretch>
            <a:fillRect/>
          </a:stretch>
        </p:blipFill>
        <p:spPr>
          <a:xfrm>
            <a:off x="3660350" y="1715925"/>
            <a:ext cx="4902450" cy="2095500"/>
          </a:xfrm>
          <a:prstGeom prst="rect">
            <a:avLst/>
          </a:prstGeom>
          <a:noFill/>
          <a:ln>
            <a:noFill/>
          </a:ln>
        </p:spPr>
      </p:pic>
      <p:pic>
        <p:nvPicPr>
          <p:cNvPr id="160" name="Google Shape;160;p17"/>
          <p:cNvPicPr preferRelativeResize="0"/>
          <p:nvPr/>
        </p:nvPicPr>
        <p:blipFill>
          <a:blip r:embed="rId4">
            <a:alphaModFix/>
          </a:blip>
          <a:stretch>
            <a:fillRect/>
          </a:stretch>
        </p:blipFill>
        <p:spPr>
          <a:xfrm>
            <a:off x="839175" y="1715925"/>
            <a:ext cx="2733500" cy="14318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Lecturers Table</a:t>
            </a:r>
            <a:endParaRPr/>
          </a:p>
        </p:txBody>
      </p:sp>
      <p:pic>
        <p:nvPicPr>
          <p:cNvPr id="166" name="Google Shape;166;p18"/>
          <p:cNvPicPr preferRelativeResize="0"/>
          <p:nvPr/>
        </p:nvPicPr>
        <p:blipFill>
          <a:blip r:embed="rId3">
            <a:alphaModFix/>
          </a:blip>
          <a:stretch>
            <a:fillRect/>
          </a:stretch>
        </p:blipFill>
        <p:spPr>
          <a:xfrm>
            <a:off x="3331574" y="1584425"/>
            <a:ext cx="5295549" cy="1676400"/>
          </a:xfrm>
          <a:prstGeom prst="rect">
            <a:avLst/>
          </a:prstGeom>
          <a:noFill/>
          <a:ln>
            <a:noFill/>
          </a:ln>
        </p:spPr>
      </p:pic>
      <p:pic>
        <p:nvPicPr>
          <p:cNvPr id="167" name="Google Shape;167;p18"/>
          <p:cNvPicPr preferRelativeResize="0"/>
          <p:nvPr/>
        </p:nvPicPr>
        <p:blipFill>
          <a:blip r:embed="rId4">
            <a:alphaModFix/>
          </a:blip>
          <a:stretch>
            <a:fillRect/>
          </a:stretch>
        </p:blipFill>
        <p:spPr>
          <a:xfrm>
            <a:off x="429350" y="1584425"/>
            <a:ext cx="2790825" cy="1466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Classroom Table:</a:t>
            </a:r>
            <a:endParaRPr/>
          </a:p>
        </p:txBody>
      </p:sp>
      <p:pic>
        <p:nvPicPr>
          <p:cNvPr id="173" name="Google Shape;173;p19"/>
          <p:cNvPicPr preferRelativeResize="0"/>
          <p:nvPr/>
        </p:nvPicPr>
        <p:blipFill rotWithShape="1">
          <a:blip r:embed="rId3">
            <a:alphaModFix/>
          </a:blip>
          <a:srcRect b="0" l="7071" r="0" t="0"/>
          <a:stretch/>
        </p:blipFill>
        <p:spPr>
          <a:xfrm>
            <a:off x="3229300" y="1567550"/>
            <a:ext cx="5107101" cy="2114550"/>
          </a:xfrm>
          <a:prstGeom prst="rect">
            <a:avLst/>
          </a:prstGeom>
          <a:noFill/>
          <a:ln>
            <a:noFill/>
          </a:ln>
        </p:spPr>
      </p:pic>
      <p:pic>
        <p:nvPicPr>
          <p:cNvPr id="174" name="Google Shape;174;p19"/>
          <p:cNvPicPr preferRelativeResize="0"/>
          <p:nvPr/>
        </p:nvPicPr>
        <p:blipFill>
          <a:blip r:embed="rId4">
            <a:alphaModFix/>
          </a:blip>
          <a:stretch>
            <a:fillRect/>
          </a:stretch>
        </p:blipFill>
        <p:spPr>
          <a:xfrm>
            <a:off x="598075" y="1567550"/>
            <a:ext cx="2570222" cy="115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Maintenance Table:</a:t>
            </a:r>
            <a:endParaRPr/>
          </a:p>
        </p:txBody>
      </p:sp>
      <p:pic>
        <p:nvPicPr>
          <p:cNvPr id="180" name="Google Shape;180;p20"/>
          <p:cNvPicPr preferRelativeResize="0"/>
          <p:nvPr/>
        </p:nvPicPr>
        <p:blipFill>
          <a:blip r:embed="rId3">
            <a:alphaModFix/>
          </a:blip>
          <a:stretch>
            <a:fillRect/>
          </a:stretch>
        </p:blipFill>
        <p:spPr>
          <a:xfrm>
            <a:off x="827538" y="1567538"/>
            <a:ext cx="2886075" cy="1285875"/>
          </a:xfrm>
          <a:prstGeom prst="rect">
            <a:avLst/>
          </a:prstGeom>
          <a:noFill/>
          <a:ln>
            <a:noFill/>
          </a:ln>
        </p:spPr>
      </p:pic>
      <p:pic>
        <p:nvPicPr>
          <p:cNvPr id="181" name="Google Shape;181;p20"/>
          <p:cNvPicPr preferRelativeResize="0"/>
          <p:nvPr/>
        </p:nvPicPr>
        <p:blipFill>
          <a:blip r:embed="rId4">
            <a:alphaModFix/>
          </a:blip>
          <a:stretch>
            <a:fillRect/>
          </a:stretch>
        </p:blipFill>
        <p:spPr>
          <a:xfrm>
            <a:off x="3977900" y="1567550"/>
            <a:ext cx="4358500" cy="210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Schedule Table:</a:t>
            </a:r>
            <a:endParaRPr/>
          </a:p>
        </p:txBody>
      </p:sp>
      <p:pic>
        <p:nvPicPr>
          <p:cNvPr id="187" name="Google Shape;187;p21"/>
          <p:cNvPicPr preferRelativeResize="0"/>
          <p:nvPr/>
        </p:nvPicPr>
        <p:blipFill>
          <a:blip r:embed="rId3">
            <a:alphaModFix/>
          </a:blip>
          <a:stretch>
            <a:fillRect/>
          </a:stretch>
        </p:blipFill>
        <p:spPr>
          <a:xfrm>
            <a:off x="3704200" y="1567550"/>
            <a:ext cx="5049475" cy="2333625"/>
          </a:xfrm>
          <a:prstGeom prst="rect">
            <a:avLst/>
          </a:prstGeom>
          <a:noFill/>
          <a:ln>
            <a:noFill/>
          </a:ln>
        </p:spPr>
      </p:pic>
      <p:pic>
        <p:nvPicPr>
          <p:cNvPr id="188" name="Google Shape;188;p21"/>
          <p:cNvPicPr preferRelativeResize="0"/>
          <p:nvPr/>
        </p:nvPicPr>
        <p:blipFill>
          <a:blip r:embed="rId4">
            <a:alphaModFix/>
          </a:blip>
          <a:stretch>
            <a:fillRect/>
          </a:stretch>
        </p:blipFill>
        <p:spPr>
          <a:xfrm>
            <a:off x="225475" y="1567550"/>
            <a:ext cx="3399400" cy="19458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