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6" r:id="rId3"/>
    <p:sldId id="258" r:id="rId4"/>
    <p:sldId id="271" r:id="rId5"/>
    <p:sldId id="280" r:id="rId6"/>
    <p:sldId id="262" r:id="rId7"/>
    <p:sldId id="277" r:id="rId8"/>
    <p:sldId id="281" r:id="rId9"/>
    <p:sldId id="279" r:id="rId10"/>
    <p:sldId id="284" r:id="rId11"/>
    <p:sldId id="285" r:id="rId12"/>
    <p:sldId id="283" r:id="rId13"/>
    <p:sldId id="28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95EC"/>
    <a:srgbClr val="356DA6"/>
    <a:srgbClr val="0D01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7"/>
    <p:restoredTop sz="94611"/>
  </p:normalViewPr>
  <p:slideViewPr>
    <p:cSldViewPr snapToGrid="0" snapToObjects="1">
      <p:cViewPr>
        <p:scale>
          <a:sx n="74" d="100"/>
          <a:sy n="74" d="100"/>
        </p:scale>
        <p:origin x="2232" y="936"/>
      </p:cViewPr>
      <p:guideLst/>
    </p:cSldViewPr>
  </p:slideViewPr>
  <p:notesTextViewPr>
    <p:cViewPr>
      <p:scale>
        <a:sx n="45" d="100"/>
        <a:sy n="4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E0D86-BE73-BC4B-9296-4FFB18C9D9D8}" type="datetimeFigureOut">
              <a:rPr lang="en-US" smtClean="0"/>
              <a:t>7/12/17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7BB68-67FC-BA4E-9F2F-8170BE576F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786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</a:t>
            </a:r>
            <a:r>
              <a:rPr lang="en-US" baseline="0" dirty="0" smtClean="0"/>
              <a:t> years to read all the tweets per day. </a:t>
            </a:r>
          </a:p>
          <a:p>
            <a:r>
              <a:rPr lang="en-US" dirty="0" smtClean="0"/>
              <a:t>2.5 B zip</a:t>
            </a:r>
            <a:r>
              <a:rPr lang="en-US" baseline="0" dirty="0" smtClean="0"/>
              <a:t> drives sized at 1GB each </a:t>
            </a:r>
          </a:p>
          <a:p>
            <a:r>
              <a:rPr lang="en-US" baseline="0" dirty="0" smtClean="0"/>
              <a:t>40B Smartphones size of 64GB each</a:t>
            </a:r>
          </a:p>
          <a:p>
            <a:endParaRPr lang="en-US" baseline="0" dirty="0" smtClean="0"/>
          </a:p>
          <a:p>
            <a:r>
              <a:rPr lang="en-US" dirty="0" smtClean="0"/>
              <a:t>http://www.ibmbigdatahub.com/infographic/four-vs-big-data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7BB68-67FC-BA4E-9F2F-8170BE576FF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245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*Estimated</a:t>
            </a:r>
            <a:r>
              <a:rPr lang="en-US" baseline="0" dirty="0" smtClean="0"/>
              <a:t> figures. We are still working through testing to determine best and </a:t>
            </a:r>
            <a:r>
              <a:rPr lang="en-US" baseline="0" dirty="0" err="1" smtClean="0"/>
              <a:t>adqeute</a:t>
            </a:r>
            <a:r>
              <a:rPr lang="en-US" baseline="0" dirty="0" smtClean="0"/>
              <a:t> pricing.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7BB68-67FC-BA4E-9F2F-8170BE576FF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451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www.onmyphd.com</a:t>
            </a:r>
            <a:r>
              <a:rPr lang="en-US" dirty="0" smtClean="0"/>
              <a:t>/?p=k-</a:t>
            </a:r>
            <a:r>
              <a:rPr lang="en-US" dirty="0" err="1" smtClean="0"/>
              <a:t>means.clustering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7BB68-67FC-BA4E-9F2F-8170BE576FF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74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1847-A3B6-434D-8146-FF8980241A08}" type="datetimeFigureOut">
              <a:rPr lang="en-US" smtClean="0"/>
              <a:t>7/12/17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8BE5F-ED27-FD49-AEFA-93F4BCC97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64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1847-A3B6-434D-8146-FF8980241A08}" type="datetimeFigureOut">
              <a:rPr lang="en-US" smtClean="0"/>
              <a:t>7/12/17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8BE5F-ED27-FD49-AEFA-93F4BCC97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9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1847-A3B6-434D-8146-FF8980241A08}" type="datetimeFigureOut">
              <a:rPr lang="en-US" smtClean="0"/>
              <a:t>7/12/17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8BE5F-ED27-FD49-AEFA-93F4BCC97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2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1847-A3B6-434D-8146-FF8980241A08}" type="datetimeFigureOut">
              <a:rPr lang="en-US" smtClean="0"/>
              <a:t>7/12/17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8BE5F-ED27-FD49-AEFA-93F4BCC97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3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1847-A3B6-434D-8146-FF8980241A08}" type="datetimeFigureOut">
              <a:rPr lang="en-US" smtClean="0"/>
              <a:t>7/12/17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8BE5F-ED27-FD49-AEFA-93F4BCC97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0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1847-A3B6-434D-8146-FF8980241A08}" type="datetimeFigureOut">
              <a:rPr lang="en-US" smtClean="0"/>
              <a:t>7/12/17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8BE5F-ED27-FD49-AEFA-93F4BCC97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7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1847-A3B6-434D-8146-FF8980241A08}" type="datetimeFigureOut">
              <a:rPr lang="en-US" smtClean="0"/>
              <a:t>7/12/17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8BE5F-ED27-FD49-AEFA-93F4BCC97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80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1847-A3B6-434D-8146-FF8980241A08}" type="datetimeFigureOut">
              <a:rPr lang="en-US" smtClean="0"/>
              <a:t>7/12/17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8BE5F-ED27-FD49-AEFA-93F4BCC97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5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1847-A3B6-434D-8146-FF8980241A08}" type="datetimeFigureOut">
              <a:rPr lang="en-US" smtClean="0"/>
              <a:t>7/12/17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8BE5F-ED27-FD49-AEFA-93F4BCC97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49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1847-A3B6-434D-8146-FF8980241A08}" type="datetimeFigureOut">
              <a:rPr lang="en-US" smtClean="0"/>
              <a:t>7/12/17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8BE5F-ED27-FD49-AEFA-93F4BCC97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39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1847-A3B6-434D-8146-FF8980241A08}" type="datetimeFigureOut">
              <a:rPr lang="en-US" smtClean="0"/>
              <a:t>7/12/17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8BE5F-ED27-FD49-AEFA-93F4BCC97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993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F1847-A3B6-434D-8146-FF8980241A08}" type="datetimeFigureOut">
              <a:rPr lang="en-US" smtClean="0"/>
              <a:t>7/12/17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8BE5F-ED27-FD49-AEFA-93F4BCC97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4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g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46300"/>
            <a:ext cx="12192000" cy="4780344"/>
          </a:xfrm>
          <a:prstGeom prst="rect">
            <a:avLst/>
          </a:prstGeom>
          <a:solidFill>
            <a:srgbClr val="2C95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370198" y="6010656"/>
            <a:ext cx="821802" cy="847344"/>
          </a:xfrm>
          <a:prstGeom prst="rect">
            <a:avLst/>
          </a:prstGeom>
          <a:solidFill>
            <a:srgbClr val="2C9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120650">
              <a:bevelT w="184150" h="139700" prst="angle"/>
              <a:bevelB w="114300"/>
            </a:sp3d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effectLst/>
              </a:rPr>
              <a:t>F</a:t>
            </a:r>
            <a:endParaRPr lang="en-US" sz="60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5925" y="2979498"/>
            <a:ext cx="109446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a typeface="Century Gothic" charset="0"/>
                <a:cs typeface="Century Gothic" charset="0"/>
              </a:rPr>
              <a:t>Great Lakes Analytics in Sports Conference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ea typeface="Century Gothic" charset="0"/>
                <a:cs typeface="Century Gothic" charset="0"/>
              </a:rPr>
              <a:t>July 13</a:t>
            </a:r>
            <a:r>
              <a:rPr lang="en-US" sz="2400" baseline="30000" dirty="0">
                <a:solidFill>
                  <a:schemeClr val="bg1"/>
                </a:solidFill>
                <a:ea typeface="Century Gothic" charset="0"/>
                <a:cs typeface="Century Gothic" charset="0"/>
              </a:rPr>
              <a:t>th</a:t>
            </a:r>
            <a:r>
              <a:rPr lang="en-US" sz="2400" dirty="0">
                <a:solidFill>
                  <a:schemeClr val="bg1"/>
                </a:solidFill>
                <a:ea typeface="Century Gothic" charset="0"/>
                <a:cs typeface="Century Gothic" charset="0"/>
              </a:rPr>
              <a:t>, </a:t>
            </a:r>
            <a:r>
              <a:rPr lang="en-US" sz="2400" dirty="0" smtClean="0">
                <a:solidFill>
                  <a:schemeClr val="bg1"/>
                </a:solidFill>
                <a:ea typeface="Century Gothic" charset="0"/>
                <a:cs typeface="Century Gothic" charset="0"/>
              </a:rPr>
              <a:t>2017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  <a:ea typeface="Century Gothic" charset="0"/>
                <a:cs typeface="Century Gothic" charset="0"/>
              </a:rPr>
              <a:t>Presented by Shawn Gerou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ea typeface="Century Gothic" charset="0"/>
                <a:cs typeface="Century Gothic" charset="0"/>
              </a:rPr>
              <a:t>@Fanalyticsports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728660" y="4781564"/>
            <a:ext cx="139017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2C95EC"/>
                </a:solidFill>
                <a:latin typeface="Century Gothic" charset="0"/>
                <a:ea typeface="Century Gothic" charset="0"/>
                <a:cs typeface="Century Gothic" charset="0"/>
              </a:rPr>
              <a:t>Socializing analytics to the sporting world! </a:t>
            </a:r>
            <a:endParaRPr lang="en-US" sz="4400" dirty="0">
              <a:solidFill>
                <a:srgbClr val="2C95EC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527410"/>
            <a:ext cx="10367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Terms of use: All materials/ideas displayed in the presentation belong to Fanalyticsports and its proprietors for private use. You may not distribute, modify, transmit, reuse, re-post or use the content without Fanalyticsports consent.  Copyright © Fanalyticsports. 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2642157" y="149547"/>
            <a:ext cx="72866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A Customer 360º View Applied To The Business Side of The Sporting World</a:t>
            </a:r>
            <a:endParaRPr lang="en-US" sz="4400" b="1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82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370198" y="6010656"/>
            <a:ext cx="821802" cy="847344"/>
          </a:xfrm>
          <a:prstGeom prst="rect">
            <a:avLst/>
          </a:prstGeom>
          <a:solidFill>
            <a:srgbClr val="2C95EC"/>
          </a:solidFill>
          <a:ln>
            <a:solidFill>
              <a:srgbClr val="2C95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120650">
              <a:bevelT w="184150" h="139700" prst="angle"/>
              <a:bevelB w="114300"/>
            </a:sp3d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effectLst/>
              </a:rPr>
              <a:t>F</a:t>
            </a:r>
            <a:endParaRPr lang="en-US" sz="60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8" y="742950"/>
            <a:ext cx="10590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 dirty="0">
                <a:solidFill>
                  <a:srgbClr val="2C95EC"/>
                </a:solidFill>
              </a:rPr>
              <a:t>	</a:t>
            </a:r>
            <a:r>
              <a:rPr lang="en-US" sz="2400" dirty="0" smtClean="0">
                <a:solidFill>
                  <a:srgbClr val="2C95EC"/>
                </a:solidFill>
              </a:rPr>
              <a:t>What exactly do we mean by game day wallet?</a:t>
            </a:r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87902" y="0"/>
            <a:ext cx="5008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solidFill>
                  <a:srgbClr val="2C95EC"/>
                </a:solidFill>
              </a:rPr>
              <a:t>Determining a Game Day Wallet</a:t>
            </a:r>
            <a:endParaRPr lang="en-US" sz="2800" u="sng" dirty="0">
              <a:solidFill>
                <a:srgbClr val="2C95EC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99861" y="2680614"/>
            <a:ext cx="772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Actual Spend&lt;=Daily Game Spend&lt;=Total Daily Spend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199860" y="3134249"/>
            <a:ext cx="3697358" cy="428968"/>
            <a:chOff x="2199860" y="2971548"/>
            <a:chExt cx="3697358" cy="428968"/>
          </a:xfrm>
        </p:grpSpPr>
        <p:sp>
          <p:nvSpPr>
            <p:cNvPr id="7" name="TextBox 6"/>
            <p:cNvSpPr txBox="1"/>
            <p:nvPr/>
          </p:nvSpPr>
          <p:spPr>
            <a:xfrm>
              <a:off x="2199860" y="2984801"/>
              <a:ext cx="1563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Actual Spend</a:t>
              </a:r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538331" y="2971548"/>
              <a:ext cx="265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~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1703" y="3031184"/>
              <a:ext cx="265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~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70242" y="2991427"/>
              <a:ext cx="2126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Daily Game Spend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28588" y="3901151"/>
            <a:ext cx="10964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rgbClr val="2C95EC"/>
                </a:solidFill>
              </a:rPr>
              <a:t> </a:t>
            </a:r>
            <a:r>
              <a:rPr lang="en-US" sz="2400" dirty="0" smtClean="0">
                <a:solidFill>
                  <a:srgbClr val="2C95EC"/>
                </a:solidFill>
              </a:rPr>
              <a:t>     Approaches to estimating wallet (Unobservable quantity) </a:t>
            </a:r>
            <a:endParaRPr lang="en-US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70672" y="1204615"/>
            <a:ext cx="112353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charset="2"/>
              <a:buChar char="Ø"/>
              <a:defRPr/>
            </a:pPr>
            <a:r>
              <a:rPr lang="en-US" sz="2400" dirty="0"/>
              <a:t>Total </a:t>
            </a:r>
            <a:r>
              <a:rPr lang="en-US" sz="2400" dirty="0" smtClean="0"/>
              <a:t>spending </a:t>
            </a:r>
            <a:r>
              <a:rPr lang="en-US" sz="2400" dirty="0"/>
              <a:t>ability of a fan for a given day. (Total </a:t>
            </a:r>
            <a:r>
              <a:rPr lang="en-US" sz="2400" dirty="0" smtClean="0"/>
              <a:t>daily spend</a:t>
            </a:r>
            <a:r>
              <a:rPr lang="en-US" sz="2400" dirty="0"/>
              <a:t>) </a:t>
            </a:r>
          </a:p>
          <a:p>
            <a:pPr marL="285750" lvl="0" indent="-285750">
              <a:buFont typeface="Wingdings" charset="2"/>
              <a:buChar char="Ø"/>
              <a:defRPr/>
            </a:pPr>
            <a:r>
              <a:rPr lang="en-US" sz="2400" dirty="0"/>
              <a:t>Total attainable opportunity for given game. (Game is just one one area of spend) </a:t>
            </a:r>
          </a:p>
          <a:p>
            <a:pPr marL="285750" lvl="0" indent="-285750">
              <a:buFont typeface="Wingdings" charset="2"/>
              <a:buChar char="Ø"/>
              <a:defRPr/>
            </a:pPr>
            <a:r>
              <a:rPr lang="en-US" sz="2400" dirty="0"/>
              <a:t>Realistic attainable wallet by what </a:t>
            </a:r>
            <a:r>
              <a:rPr lang="en-US" sz="2400" dirty="0" smtClean="0"/>
              <a:t>the best </a:t>
            </a:r>
            <a:r>
              <a:rPr lang="en-US" sz="2400" dirty="0"/>
              <a:t>customers spend. (Actual </a:t>
            </a:r>
            <a:r>
              <a:rPr lang="en-US" sz="2400" dirty="0" smtClean="0"/>
              <a:t>spend)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944880" y="4508179"/>
            <a:ext cx="112353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charset="2"/>
              <a:buChar char="Ø"/>
              <a:defRPr/>
            </a:pPr>
            <a:r>
              <a:rPr lang="en-US" sz="2400" dirty="0" smtClean="0"/>
              <a:t>Survey </a:t>
            </a:r>
            <a:r>
              <a:rPr lang="en-US" sz="2400" dirty="0"/>
              <a:t>of customers to obtain values </a:t>
            </a:r>
            <a:r>
              <a:rPr lang="en-US" sz="2400" dirty="0" smtClean="0"/>
              <a:t>(</a:t>
            </a:r>
            <a:r>
              <a:rPr lang="en-US" sz="2400" dirty="0"/>
              <a:t>S</a:t>
            </a:r>
            <a:r>
              <a:rPr lang="en-US" sz="2400" dirty="0" smtClean="0"/>
              <a:t>ampling </a:t>
            </a:r>
            <a:r>
              <a:rPr lang="en-US" sz="2400" dirty="0"/>
              <a:t>issues, response bias)</a:t>
            </a:r>
          </a:p>
          <a:p>
            <a:pPr marL="285750" lvl="0" indent="-285750">
              <a:buFont typeface="Wingdings" charset="2"/>
              <a:buChar char="Ø"/>
              <a:defRPr/>
            </a:pPr>
            <a:r>
              <a:rPr lang="en-US" sz="2400" dirty="0"/>
              <a:t>Clustering approach to obtain best fans across ticket and game </a:t>
            </a:r>
            <a:r>
              <a:rPr lang="en-US" sz="2400" dirty="0" smtClean="0"/>
              <a:t>segments. </a:t>
            </a:r>
            <a:r>
              <a:rPr lang="en-US" sz="2400" dirty="0"/>
              <a:t>(Assumes segmented best fans spend </a:t>
            </a:r>
            <a:r>
              <a:rPr lang="en-US" sz="2400" dirty="0" smtClean="0"/>
              <a:t>the majority </a:t>
            </a:r>
            <a:r>
              <a:rPr lang="en-US" sz="2400" dirty="0"/>
              <a:t>of </a:t>
            </a:r>
            <a:r>
              <a:rPr lang="en-US" sz="2400" dirty="0" smtClean="0"/>
              <a:t>their wallet</a:t>
            </a:r>
            <a:r>
              <a:rPr lang="en-US" sz="2400" dirty="0"/>
              <a:t>.) </a:t>
            </a:r>
          </a:p>
          <a:p>
            <a:pPr marL="285750" lvl="0" indent="-285750">
              <a:buFont typeface="Wingdings" charset="2"/>
              <a:buChar char="Ø"/>
              <a:defRPr/>
            </a:pPr>
            <a:r>
              <a:rPr lang="en-US" sz="2400" dirty="0"/>
              <a:t>Quantile Regression (Overfitting and </a:t>
            </a:r>
            <a:r>
              <a:rPr lang="en-US" sz="2400" dirty="0" smtClean="0"/>
              <a:t>bias </a:t>
            </a:r>
            <a:r>
              <a:rPr lang="en-US" sz="2400" dirty="0"/>
              <a:t>possible.) </a:t>
            </a:r>
          </a:p>
          <a:p>
            <a:pPr marL="285750" lvl="0" indent="-285750">
              <a:buFont typeface="Wingdings" charset="2"/>
              <a:buChar char="Ø"/>
              <a:defRPr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35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370198" y="6010656"/>
            <a:ext cx="821802" cy="847344"/>
          </a:xfrm>
          <a:prstGeom prst="rect">
            <a:avLst/>
          </a:prstGeom>
          <a:solidFill>
            <a:srgbClr val="2C95EC"/>
          </a:solidFill>
          <a:ln>
            <a:solidFill>
              <a:srgbClr val="2C95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120650">
              <a:bevelT w="184150" h="139700" prst="angle"/>
              <a:bevelB w="114300"/>
            </a:sp3d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effectLst/>
              </a:rPr>
              <a:t>F</a:t>
            </a:r>
            <a:endParaRPr lang="en-US" sz="60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8" y="742950"/>
            <a:ext cx="830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>
                <a:solidFill>
                  <a:srgbClr val="2C95EC"/>
                </a:solidFill>
              </a:rPr>
              <a:t>	</a:t>
            </a:r>
            <a:endParaRPr lang="en-US" dirty="0" smtClean="0">
              <a:solidFill>
                <a:srgbClr val="2C95E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7902" y="0"/>
            <a:ext cx="5008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solidFill>
                  <a:srgbClr val="2C95EC"/>
                </a:solidFill>
              </a:rPr>
              <a:t>Modeling a Fan’s Wallet</a:t>
            </a:r>
            <a:endParaRPr lang="en-US" sz="2800" u="sng" dirty="0">
              <a:solidFill>
                <a:srgbClr val="2C95E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588" y="742950"/>
            <a:ext cx="8301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 dirty="0" smtClean="0">
                <a:solidFill>
                  <a:srgbClr val="2C95EC"/>
                </a:solidFill>
              </a:rPr>
              <a:t>Fan’s Wallet Algo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4910" y="1440581"/>
            <a:ext cx="98333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K-Means for fitting the best fans by segment.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Evaluate clusters by segment for fit and check distribution of variables.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Model Actual Spend by segment by using the best fans for each group.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Apply Model scores to every fan within it’s segment to create a Wallet score for each fan. </a:t>
            </a:r>
            <a:endParaRPr lang="en-US" sz="2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264" y="1897646"/>
            <a:ext cx="5077325" cy="100799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" r="6524" b="5253"/>
          <a:stretch/>
        </p:blipFill>
        <p:spPr>
          <a:xfrm>
            <a:off x="1636295" y="3454149"/>
            <a:ext cx="2630905" cy="103584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06909" y="5962530"/>
            <a:ext cx="94969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w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=  </a:t>
            </a:r>
            <a:r>
              <a:rPr lang="en-US" sz="2000" dirty="0"/>
              <a:t>c+ </a:t>
            </a:r>
            <a:r>
              <a:rPr lang="en-US" sz="2000" dirty="0" smtClean="0"/>
              <a:t>β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*</a:t>
            </a:r>
            <a:r>
              <a:rPr lang="en-US" sz="2000" dirty="0" err="1" smtClean="0"/>
              <a:t>GameSeg</a:t>
            </a:r>
            <a:r>
              <a:rPr lang="en-US" sz="2000" dirty="0" smtClean="0"/>
              <a:t>+  β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*</a:t>
            </a:r>
            <a:r>
              <a:rPr lang="en-US" sz="2000" dirty="0" err="1" smtClean="0"/>
              <a:t>TicketSeg</a:t>
            </a:r>
            <a:r>
              <a:rPr lang="en-US" sz="2000" dirty="0" smtClean="0"/>
              <a:t>+ β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*DOW +β</a:t>
            </a:r>
            <a:r>
              <a:rPr lang="en-US" sz="2000" baseline="-25000" dirty="0" smtClean="0"/>
              <a:t>4</a:t>
            </a:r>
            <a:r>
              <a:rPr lang="en-US" sz="2000" dirty="0" smtClean="0"/>
              <a:t>*</a:t>
            </a:r>
            <a:r>
              <a:rPr lang="en-US" sz="2000" dirty="0" err="1" smtClean="0"/>
              <a:t>PriorSpend</a:t>
            </a:r>
            <a:r>
              <a:rPr lang="en-US" sz="2000" dirty="0" smtClean="0"/>
              <a:t> + β</a:t>
            </a:r>
            <a:r>
              <a:rPr lang="en-US" sz="2000" baseline="-25000" dirty="0" smtClean="0"/>
              <a:t>5</a:t>
            </a:r>
            <a:r>
              <a:rPr lang="en-US" sz="2000" dirty="0" smtClean="0"/>
              <a:t>*Age +β</a:t>
            </a:r>
            <a:r>
              <a:rPr lang="en-US" sz="2000" baseline="-25000" dirty="0" smtClean="0"/>
              <a:t>6</a:t>
            </a:r>
            <a:r>
              <a:rPr lang="en-US" sz="2000" dirty="0" smtClean="0"/>
              <a:t> *Age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+ β</a:t>
            </a:r>
            <a:r>
              <a:rPr lang="en-US" sz="2000" baseline="-25000" dirty="0" smtClean="0"/>
              <a:t>7</a:t>
            </a:r>
            <a:r>
              <a:rPr lang="en-US" sz="2000" dirty="0" smtClean="0"/>
              <a:t>*INC+ β</a:t>
            </a:r>
            <a:r>
              <a:rPr lang="en-US" sz="2000" baseline="-25000" dirty="0" smtClean="0"/>
              <a:t>8</a:t>
            </a:r>
            <a:r>
              <a:rPr lang="en-US" sz="2000" dirty="0" smtClean="0"/>
              <a:t>*INC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+ β</a:t>
            </a:r>
            <a:r>
              <a:rPr lang="en-US" sz="2000" baseline="-25000" dirty="0" smtClean="0"/>
              <a:t>9</a:t>
            </a:r>
            <a:r>
              <a:rPr lang="en-US" sz="2000" dirty="0" smtClean="0"/>
              <a:t>*</a:t>
            </a:r>
            <a:r>
              <a:rPr lang="en-US" sz="2000" dirty="0" err="1" smtClean="0"/>
              <a:t>Consess</a:t>
            </a:r>
            <a:r>
              <a:rPr lang="en-US" sz="2000" dirty="0" smtClean="0"/>
              <a:t>+ </a:t>
            </a:r>
            <a:r>
              <a:rPr lang="is-IS" sz="2000" dirty="0" smtClean="0"/>
              <a:t>….........</a:t>
            </a:r>
            <a:r>
              <a:rPr lang="en-US" sz="2000" dirty="0" smtClean="0"/>
              <a:t>+ </a:t>
            </a:r>
            <a:r>
              <a:rPr lang="en-US" sz="2000" dirty="0"/>
              <a:t>Error</a:t>
            </a:r>
          </a:p>
          <a:p>
            <a:endParaRPr lang="en-US" sz="2400" dirty="0" smtClean="0"/>
          </a:p>
          <a:p>
            <a:r>
              <a:rPr lang="en-US" sz="2400" dirty="0" smtClean="0"/>
              <a:t> 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450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370198" y="6010656"/>
            <a:ext cx="821802" cy="847344"/>
          </a:xfrm>
          <a:prstGeom prst="rect">
            <a:avLst/>
          </a:prstGeom>
          <a:solidFill>
            <a:srgbClr val="2C95EC"/>
          </a:solidFill>
          <a:ln>
            <a:solidFill>
              <a:srgbClr val="2C95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120650">
              <a:bevelT w="184150" h="139700" prst="angle"/>
              <a:bevelB w="114300"/>
            </a:sp3d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effectLst/>
              </a:rPr>
              <a:t>F</a:t>
            </a:r>
            <a:endParaRPr lang="en-US" sz="60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8" y="1079832"/>
            <a:ext cx="93522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LTV applied to Sponsorships.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Abandoned Cart (Product/Ticketing)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Personalized concession/vendor offers.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Journey Mapping. (Outreach programs for New and Existing Fans)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Dynamic Ticket Pricing Optimization.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Optimized channel marketing. 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rgbClr val="2C95E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7902" y="0"/>
            <a:ext cx="6041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solidFill>
                  <a:srgbClr val="2C95EC"/>
                </a:solidFill>
              </a:rPr>
              <a:t>Fan 360 Applied to Other Examples</a:t>
            </a:r>
            <a:endParaRPr lang="en-US" sz="2800" u="sng" dirty="0">
              <a:solidFill>
                <a:srgbClr val="2C95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16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370198" y="6010656"/>
            <a:ext cx="821802" cy="847344"/>
          </a:xfrm>
          <a:prstGeom prst="rect">
            <a:avLst/>
          </a:prstGeom>
          <a:solidFill>
            <a:srgbClr val="2C95EC"/>
          </a:solidFill>
          <a:ln>
            <a:solidFill>
              <a:srgbClr val="2C95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120650">
              <a:bevelT w="184150" h="139700" prst="angle"/>
              <a:bevelB w="114300"/>
            </a:sp3d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effectLst/>
              </a:rPr>
              <a:t>F</a:t>
            </a:r>
            <a:endParaRPr lang="en-US" sz="60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54637" y="160421"/>
            <a:ext cx="4671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u="sng" dirty="0" smtClean="0">
                <a:solidFill>
                  <a:srgbClr val="2C95EC"/>
                </a:solidFill>
              </a:rPr>
              <a:t>Questions? </a:t>
            </a:r>
            <a:endParaRPr lang="en-US" sz="7200" u="sng" dirty="0">
              <a:solidFill>
                <a:srgbClr val="2C95EC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962523" y="3258970"/>
            <a:ext cx="134272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@</a:t>
            </a:r>
            <a:r>
              <a:rPr lang="en-US" sz="5400" dirty="0" err="1" smtClean="0"/>
              <a:t>fanalyticsports</a:t>
            </a:r>
            <a:r>
              <a:rPr lang="en-US" sz="5400" dirty="0" smtClean="0"/>
              <a:t> </a:t>
            </a:r>
          </a:p>
          <a:p>
            <a:pPr algn="ctr"/>
            <a:r>
              <a:rPr lang="en-US" sz="5400" dirty="0" smtClean="0"/>
              <a:t>shawn.gerou@fanalyticsports.com</a:t>
            </a:r>
          </a:p>
          <a:p>
            <a:pPr algn="ctr"/>
            <a:r>
              <a:rPr lang="en-US" sz="5400" dirty="0" smtClean="0"/>
              <a:t>www.fanalyticsports.com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74491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-46300"/>
            <a:ext cx="12192000" cy="4796386"/>
          </a:xfrm>
          <a:prstGeom prst="rect">
            <a:avLst/>
          </a:prstGeom>
          <a:solidFill>
            <a:srgbClr val="2C95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140" y="-3360"/>
            <a:ext cx="7319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ea typeface="Century Gothic" charset="0"/>
                <a:cs typeface="Century Gothic" charset="0"/>
              </a:rPr>
              <a:t>About Us</a:t>
            </a:r>
            <a:endParaRPr lang="en-US" sz="4400" dirty="0">
              <a:solidFill>
                <a:schemeClr val="bg1"/>
              </a:solidFill>
              <a:ea typeface="Century Gothic" charset="0"/>
              <a:cs typeface="Century Gothic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6540" y="723469"/>
            <a:ext cx="119554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ea typeface="Century Gothic" charset="0"/>
                <a:cs typeface="Century Gothic" charset="0"/>
              </a:rPr>
              <a:t>Fanalyticsports is a sports consulting firm focusing on providing business intelligence solutions and socializing the data driven approach to winning. </a:t>
            </a:r>
            <a:endParaRPr lang="en-US" sz="2800" dirty="0">
              <a:solidFill>
                <a:schemeClr val="bg1"/>
              </a:solidFill>
              <a:ea typeface="Century Gothic" charset="0"/>
              <a:cs typeface="Century Gothic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7340" y="1922538"/>
            <a:ext cx="1195546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a typeface="Century Gothic" charset="0"/>
                <a:cs typeface="Century Gothic" charset="0"/>
              </a:rPr>
              <a:t>8+ </a:t>
            </a:r>
            <a:r>
              <a:rPr lang="en-US" sz="2400" dirty="0">
                <a:solidFill>
                  <a:schemeClr val="bg1"/>
                </a:solidFill>
                <a:ea typeface="Century Gothic" charset="0"/>
                <a:cs typeface="Century Gothic" charset="0"/>
              </a:rPr>
              <a:t>y</a:t>
            </a:r>
            <a:r>
              <a:rPr lang="en-US" sz="2400" dirty="0" smtClean="0">
                <a:solidFill>
                  <a:schemeClr val="bg1"/>
                </a:solidFill>
                <a:ea typeface="Century Gothic" charset="0"/>
                <a:cs typeface="Century Gothic" charset="0"/>
              </a:rPr>
              <a:t>ears of experience in analytics working with Top Tier Consulting firms to drive business decisions.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a typeface="Century Gothic" charset="0"/>
                <a:cs typeface="Century Gothic" charset="0"/>
              </a:rPr>
              <a:t>Tableau </a:t>
            </a:r>
            <a:r>
              <a:rPr lang="en-US" sz="2400" dirty="0">
                <a:solidFill>
                  <a:schemeClr val="bg1"/>
                </a:solidFill>
                <a:ea typeface="Century Gothic" charset="0"/>
                <a:cs typeface="Century Gothic" charset="0"/>
              </a:rPr>
              <a:t>Iron </a:t>
            </a:r>
            <a:r>
              <a:rPr lang="en-US" sz="2400" dirty="0" err="1">
                <a:solidFill>
                  <a:schemeClr val="bg1"/>
                </a:solidFill>
                <a:ea typeface="Century Gothic" charset="0"/>
                <a:cs typeface="Century Gothic" charset="0"/>
              </a:rPr>
              <a:t>Viz</a:t>
            </a:r>
            <a:r>
              <a:rPr lang="en-US" sz="2400" dirty="0">
                <a:solidFill>
                  <a:schemeClr val="bg1"/>
                </a:solidFill>
                <a:ea typeface="Century Gothic" charset="0"/>
                <a:cs typeface="Century Gothic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ea typeface="Century Gothic" charset="0"/>
                <a:cs typeface="Century Gothic" charset="0"/>
              </a:rPr>
              <a:t>Competitor 2017, </a:t>
            </a:r>
            <a:r>
              <a:rPr lang="en-US" sz="2400" dirty="0">
                <a:solidFill>
                  <a:schemeClr val="bg1"/>
                </a:solidFill>
                <a:ea typeface="Century Gothic" charset="0"/>
                <a:cs typeface="Century Gothic" charset="0"/>
              </a:rPr>
              <a:t>“Traveling the Road to the Final Four</a:t>
            </a:r>
            <a:r>
              <a:rPr lang="en-US" sz="2400" dirty="0" smtClean="0">
                <a:solidFill>
                  <a:schemeClr val="bg1"/>
                </a:solidFill>
                <a:ea typeface="Century Gothic" charset="0"/>
                <a:cs typeface="Century Gothic" charset="0"/>
              </a:rPr>
              <a:t>”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a typeface="Century Gothic" charset="0"/>
                <a:cs typeface="Century Gothic" charset="0"/>
              </a:rPr>
              <a:t>Sports Journal of Economics Author of, “MLB Attendance Demand and Interleague Play”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a typeface="Century Gothic" charset="0"/>
                <a:cs typeface="Century Gothic" charset="0"/>
              </a:rPr>
              <a:t>Ticketing contract signed Dec. 2016, finalizing two more contracts for August 2017. 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solidFill>
                <a:schemeClr val="bg1"/>
              </a:solidFill>
              <a:ea typeface="Century Gothic" charset="0"/>
              <a:cs typeface="Century Gothic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88929" y="5321868"/>
            <a:ext cx="3035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800" dirty="0" smtClean="0">
                <a:solidFill>
                  <a:srgbClr val="2C95EC"/>
                </a:solidFill>
                <a:latin typeface="Century Gothic" charset="0"/>
                <a:ea typeface="Century Gothic" charset="0"/>
                <a:cs typeface="Century Gothic" charset="0"/>
              </a:rPr>
              <a:t>Shawn Gerou 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800" dirty="0" smtClean="0">
                <a:solidFill>
                  <a:srgbClr val="2C95EC"/>
                </a:solidFill>
                <a:latin typeface="Century Gothic" charset="0"/>
                <a:ea typeface="Century Gothic" charset="0"/>
                <a:cs typeface="Century Gothic" charset="0"/>
              </a:rPr>
              <a:t>CEO/Founder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99" y="4750086"/>
            <a:ext cx="2048413" cy="2129947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1370198" y="6010656"/>
            <a:ext cx="821802" cy="847344"/>
          </a:xfrm>
          <a:prstGeom prst="rect">
            <a:avLst/>
          </a:prstGeom>
          <a:solidFill>
            <a:srgbClr val="2C95EC"/>
          </a:solidFill>
          <a:ln>
            <a:solidFill>
              <a:srgbClr val="2C95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120650">
              <a:bevelT w="184150" h="139700" prst="angle"/>
              <a:bevelB w="114300"/>
            </a:sp3d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effectLst/>
              </a:rPr>
              <a:t>F</a:t>
            </a:r>
            <a:endParaRPr lang="en-US" sz="6000" b="1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017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-46300"/>
            <a:ext cx="12192000" cy="6904300"/>
          </a:xfrm>
          <a:prstGeom prst="rect">
            <a:avLst/>
          </a:prstGeom>
          <a:solidFill>
            <a:srgbClr val="2C95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7323" y="2203899"/>
            <a:ext cx="1227444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400" b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Current landscape and trends in Data and Analytics.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4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What is the Customer 360º View?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4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Examples and Use Cases.</a:t>
            </a:r>
          </a:p>
        </p:txBody>
      </p:sp>
      <p:sp>
        <p:nvSpPr>
          <p:cNvPr id="9" name="Rectangle 8"/>
          <p:cNvSpPr/>
          <p:nvPr/>
        </p:nvSpPr>
        <p:spPr>
          <a:xfrm>
            <a:off x="11370198" y="6010656"/>
            <a:ext cx="821802" cy="847344"/>
          </a:xfrm>
          <a:prstGeom prst="rect">
            <a:avLst/>
          </a:prstGeom>
          <a:solidFill>
            <a:srgbClr val="2C95EC"/>
          </a:solidFill>
          <a:ln>
            <a:solidFill>
              <a:srgbClr val="2C95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120650">
              <a:bevelT w="184150" h="139700" prst="angle"/>
              <a:bevelB w="114300"/>
            </a:sp3d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effectLst/>
              </a:rPr>
              <a:t>F</a:t>
            </a:r>
            <a:endParaRPr lang="en-US" sz="60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202" y="93276"/>
            <a:ext cx="119950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A Customer 360º View Applied To The Business Side of The Sporting World</a:t>
            </a:r>
            <a:endParaRPr lang="en-US" sz="44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16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2790" y="-10144"/>
            <a:ext cx="12192000" cy="6858000"/>
          </a:xfrm>
          <a:prstGeom prst="rect">
            <a:avLst/>
          </a:prstGeom>
          <a:solidFill>
            <a:srgbClr val="2C95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046" y="-10144"/>
            <a:ext cx="3696446" cy="35828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5887" y="538987"/>
            <a:ext cx="50080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Twitter search on analytics and business intelligence brought back the following.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(https://</a:t>
            </a:r>
            <a:r>
              <a:rPr lang="en-US" sz="2400" dirty="0" err="1">
                <a:solidFill>
                  <a:schemeClr val="bg1"/>
                </a:solidFill>
              </a:rPr>
              <a:t>github.com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 err="1">
                <a:solidFill>
                  <a:schemeClr val="bg1"/>
                </a:solidFill>
              </a:rPr>
              <a:t>fanalyticsports</a:t>
            </a:r>
            <a:r>
              <a:rPr lang="en-US" sz="2400" dirty="0">
                <a:solidFill>
                  <a:schemeClr val="bg1"/>
                </a:solidFill>
              </a:rPr>
              <a:t>)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7422" y="213360"/>
            <a:ext cx="5008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solidFill>
                  <a:schemeClr val="bg1"/>
                </a:solidFill>
              </a:rPr>
              <a:t>Trends and Current State</a:t>
            </a:r>
            <a:endParaRPr lang="en-US" sz="2800" u="sng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370198" y="6010656"/>
            <a:ext cx="821802" cy="847344"/>
          </a:xfrm>
          <a:prstGeom prst="rect">
            <a:avLst/>
          </a:prstGeom>
          <a:solidFill>
            <a:srgbClr val="2C95EC"/>
          </a:solidFill>
          <a:ln>
            <a:solidFill>
              <a:srgbClr val="2C95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120650">
              <a:bevelT w="184150" h="139700" prst="angle"/>
              <a:bevelB w="114300"/>
            </a:sp3d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effectLst/>
              </a:rPr>
              <a:t>F</a:t>
            </a:r>
            <a:endParaRPr lang="en-US" sz="6000" b="1" dirty="0">
              <a:solidFill>
                <a:schemeClr val="bg1"/>
              </a:solidFill>
              <a:effectLst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" y="3756092"/>
            <a:ext cx="5054865" cy="310537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561179" y="4283675"/>
            <a:ext cx="5008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30396" y="3500913"/>
            <a:ext cx="51398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2.5 quintillion bytes of data </a:t>
            </a:r>
            <a:r>
              <a:rPr lang="en-US" sz="2400" dirty="0" smtClean="0">
                <a:solidFill>
                  <a:schemeClr val="bg1"/>
                </a:solidFill>
              </a:rPr>
              <a:t>is being </a:t>
            </a:r>
            <a:r>
              <a:rPr lang="en-US" sz="2400" dirty="0">
                <a:solidFill>
                  <a:schemeClr val="bg1"/>
                </a:solidFill>
              </a:rPr>
              <a:t>created per </a:t>
            </a:r>
            <a:r>
              <a:rPr lang="en-US" sz="2400" dirty="0" smtClean="0">
                <a:solidFill>
                  <a:schemeClr val="bg1"/>
                </a:solidFill>
              </a:rPr>
              <a:t>day. (1 QT has 18 zeroes)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~500M tweets per day, 350 users upload Facebook photos.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Majority of this data is unstructured.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-46300"/>
            <a:ext cx="12192000" cy="6904300"/>
          </a:xfrm>
          <a:prstGeom prst="rect">
            <a:avLst/>
          </a:prstGeom>
          <a:solidFill>
            <a:srgbClr val="2C95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0204" y="2203899"/>
            <a:ext cx="1195546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4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Current landscape and trends in Data and Analytics.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400" b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What is the Customer 360º View?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4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Examples and Use Cases.</a:t>
            </a:r>
          </a:p>
        </p:txBody>
      </p:sp>
      <p:sp>
        <p:nvSpPr>
          <p:cNvPr id="9" name="Rectangle 8"/>
          <p:cNvSpPr/>
          <p:nvPr/>
        </p:nvSpPr>
        <p:spPr>
          <a:xfrm>
            <a:off x="11370198" y="6010656"/>
            <a:ext cx="821802" cy="847344"/>
          </a:xfrm>
          <a:prstGeom prst="rect">
            <a:avLst/>
          </a:prstGeom>
          <a:solidFill>
            <a:srgbClr val="2C95EC"/>
          </a:solidFill>
          <a:ln>
            <a:solidFill>
              <a:srgbClr val="2C95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120650">
              <a:bevelT w="184150" h="139700" prst="angle"/>
              <a:bevelB w="114300"/>
            </a:sp3d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effectLst/>
              </a:rPr>
              <a:t>F</a:t>
            </a:r>
            <a:endParaRPr lang="en-US" sz="60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202" y="93276"/>
            <a:ext cx="119950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A Customer 360º View Applied To The Business Side of The Sporting World</a:t>
            </a:r>
            <a:endParaRPr lang="en-US" sz="44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623" y="0"/>
            <a:ext cx="9197788" cy="6858000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5862918" y="1963271"/>
            <a:ext cx="0" cy="389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979016" y="2530287"/>
            <a:ext cx="457208" cy="163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023842" y="3854822"/>
            <a:ext cx="412382" cy="165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423207" y="4545104"/>
            <a:ext cx="273428" cy="32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042648" y="4545104"/>
            <a:ext cx="228595" cy="322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477871" y="3724835"/>
            <a:ext cx="336166" cy="26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4437529" y="2380129"/>
            <a:ext cx="336167" cy="21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1370198" y="6010656"/>
            <a:ext cx="821802" cy="847344"/>
          </a:xfrm>
          <a:prstGeom prst="rect">
            <a:avLst/>
          </a:prstGeom>
          <a:solidFill>
            <a:srgbClr val="2C95EC"/>
          </a:solidFill>
          <a:ln>
            <a:solidFill>
              <a:srgbClr val="2C95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120650">
              <a:bevelT w="184150" h="139700" prst="angle"/>
              <a:bevelB w="114300"/>
            </a:sp3d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effectLst/>
              </a:rPr>
              <a:t>F</a:t>
            </a:r>
            <a:endParaRPr lang="en-US" sz="6000" b="1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938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-8737"/>
            <a:ext cx="12192000" cy="6904300"/>
          </a:xfrm>
          <a:prstGeom prst="rect">
            <a:avLst/>
          </a:prstGeom>
          <a:solidFill>
            <a:srgbClr val="2C95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87902" y="0"/>
            <a:ext cx="5008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solidFill>
                  <a:schemeClr val="bg1"/>
                </a:solidFill>
              </a:rPr>
              <a:t>Things to Remember </a:t>
            </a:r>
            <a:endParaRPr lang="en-US" sz="2800" u="sng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4531" y="759073"/>
            <a:ext cx="109561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Connecting the data dots not only helps lead business initiatives but improves analytics and reporting.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Relate your data points back to an entity and determine how best to determine that entities identity. (Player, Fan, Household, etc.)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Start small with key initiatives in mind.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Think outside the box. (SOW, LTV, Customer Journey ex.)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Build, Refine, and Test. 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370198" y="6010656"/>
            <a:ext cx="821802" cy="847344"/>
          </a:xfrm>
          <a:prstGeom prst="rect">
            <a:avLst/>
          </a:prstGeom>
          <a:solidFill>
            <a:srgbClr val="2C95EC"/>
          </a:solidFill>
          <a:ln>
            <a:solidFill>
              <a:srgbClr val="2C95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120650">
              <a:bevelT w="184150" h="139700" prst="angle"/>
              <a:bevelB w="114300"/>
            </a:sp3d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effectLst/>
              </a:rPr>
              <a:t>F</a:t>
            </a:r>
            <a:endParaRPr lang="en-US" sz="60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Oval 4"/>
          <p:cNvSpPr/>
          <p:nvPr/>
        </p:nvSpPr>
        <p:spPr>
          <a:xfrm>
            <a:off x="5897492" y="4817036"/>
            <a:ext cx="883920" cy="883920"/>
          </a:xfrm>
          <a:prstGeom prst="ellipse">
            <a:avLst/>
          </a:prstGeom>
          <a:solidFill>
            <a:srgbClr val="2C95EC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457476" y="4390490"/>
            <a:ext cx="516950" cy="5169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684069" y="5573916"/>
            <a:ext cx="516950" cy="5169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097019" y="6167191"/>
            <a:ext cx="516950" cy="5169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7019" y="3752022"/>
            <a:ext cx="516950" cy="5169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457476" y="5500396"/>
            <a:ext cx="516950" cy="5169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6757098" y="4767566"/>
            <a:ext cx="776084" cy="24668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354697" y="5726317"/>
            <a:ext cx="13723" cy="70801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330634" y="4082001"/>
            <a:ext cx="13723" cy="70801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6765120" y="5423319"/>
            <a:ext cx="768062" cy="24981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184744" y="5310939"/>
            <a:ext cx="746058" cy="390017"/>
          </a:xfrm>
          <a:prstGeom prst="line">
            <a:avLst/>
          </a:prstGeom>
          <a:ln w="762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122820" y="4371837"/>
            <a:ext cx="2115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Connecting the dots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86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-46300"/>
            <a:ext cx="12192000" cy="6904300"/>
          </a:xfrm>
          <a:prstGeom prst="rect">
            <a:avLst/>
          </a:prstGeom>
          <a:solidFill>
            <a:srgbClr val="2C95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0204" y="2203899"/>
            <a:ext cx="1195546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4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Current landscape and trends in Data and Analytics.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4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What is the Customer 360º View?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400" b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Examples and Use Cases.</a:t>
            </a:r>
          </a:p>
        </p:txBody>
      </p:sp>
      <p:sp>
        <p:nvSpPr>
          <p:cNvPr id="9" name="Rectangle 8"/>
          <p:cNvSpPr/>
          <p:nvPr/>
        </p:nvSpPr>
        <p:spPr>
          <a:xfrm>
            <a:off x="11370198" y="6010656"/>
            <a:ext cx="821802" cy="847344"/>
          </a:xfrm>
          <a:prstGeom prst="rect">
            <a:avLst/>
          </a:prstGeom>
          <a:solidFill>
            <a:srgbClr val="2C95EC"/>
          </a:solidFill>
          <a:ln>
            <a:solidFill>
              <a:srgbClr val="2C95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120650">
              <a:bevelT w="184150" h="139700" prst="angle"/>
              <a:bevelB w="114300"/>
            </a:sp3d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effectLst/>
              </a:rPr>
              <a:t>F</a:t>
            </a:r>
            <a:endParaRPr lang="en-US" sz="60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202" y="93276"/>
            <a:ext cx="119950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A Customer 360º View Applied To The Business Side of The Sporting World</a:t>
            </a:r>
            <a:endParaRPr lang="en-US" sz="44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36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370198" y="6010656"/>
            <a:ext cx="821802" cy="847344"/>
          </a:xfrm>
          <a:prstGeom prst="rect">
            <a:avLst/>
          </a:prstGeom>
          <a:solidFill>
            <a:srgbClr val="2C95EC"/>
          </a:solidFill>
          <a:ln>
            <a:solidFill>
              <a:srgbClr val="2C95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120650">
              <a:bevelT w="184150" h="139700" prst="angle"/>
              <a:bevelB w="114300"/>
            </a:sp3d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effectLst/>
              </a:rPr>
              <a:t>F</a:t>
            </a:r>
            <a:endParaRPr lang="en-US" sz="60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112" y="29448"/>
            <a:ext cx="205758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2C95EC"/>
                </a:solidFill>
              </a:rPr>
              <a:t>By connecting the dots and implementing an in-game ticket exchange we were able to increase revenue by +$1.3M dollars. </a:t>
            </a:r>
            <a:endParaRPr lang="en-US" sz="2400" dirty="0">
              <a:solidFill>
                <a:srgbClr val="2C95EC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814" y="0"/>
            <a:ext cx="88507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70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72727</TotalTime>
  <Words>751</Words>
  <Application>Microsoft Macintosh PowerPoint</Application>
  <PresentationFormat>Widescreen</PresentationFormat>
  <Paragraphs>114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 Light</vt:lpstr>
      <vt:lpstr>Century Gothic</vt:lpstr>
      <vt:lpstr>Wingdings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101</cp:revision>
  <dcterms:created xsi:type="dcterms:W3CDTF">2016-07-07T13:03:14Z</dcterms:created>
  <dcterms:modified xsi:type="dcterms:W3CDTF">2017-07-12T12:32:19Z</dcterms:modified>
</cp:coreProperties>
</file>