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2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31"/>
  </p:normalViewPr>
  <p:slideViewPr>
    <p:cSldViewPr snapToGrid="0">
      <p:cViewPr varScale="1">
        <p:scale>
          <a:sx n="129" d="100"/>
          <a:sy n="129" d="100"/>
        </p:scale>
        <p:origin x="912" y="184"/>
      </p:cViewPr>
      <p:guideLst>
        <p:guide orient="horz" pos="182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2e5fb4c9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2e5fb4c9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analyzed the student lunch status versus exam scores utilizing a histogram. We generated sample data in order to evaluate the NULL hypothesis that student lunch status effects student performance. The means were compared for students  w/ standard lunch vs free/reduced lunch. Using a t-test we obtained a t-statistic of -0.41 with a p-value of 0.68. The large p value gives the indication that either a non significant trend exists or that the evidence isn’t sufficient enough to suggest that lunch status affects student performance.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2e5fb4c9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2e5fb4c9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visualization about shows a plot of the student exam scores( math scores are on the x axis, reading scores on the y axis, the colors represent the student average exam scores , with the darker purple representing the low scores. You see regression as the reading scores increase so does the math and writing. We also have a hover text which reflects the writing scores . This visualization suggests that higher score in reading scores does affect student performance in math and writing.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2ee19b68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2ee19b68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2ee19b68e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2ee19b68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boxplot function in python, the data shows that in all the scores the average is higher when people completed the test preparation course compared to the people who didn’t take the course. As indicated by the purple line in the box, which is the median.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2ee19b68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2ee19b68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4c8cb1d7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4c8cb1d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c2ee19b6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c2ee19b6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c2ee19b68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c2ee19b68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4c8cb1d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4c8cb1d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4c8cb1d7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4c8cb1d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2e5fb4c9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2e5fb4c9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The dataset we used was a dataset, StudentsPerformace.csv, which was retrieved from data.world.com. That includes the following:</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Race/ethnic groups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Lunch</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Parent’s level of education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Test prep completion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Math,reading ,and writing score</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Gender</a:t>
            </a:r>
            <a:endParaRPr sz="160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sz="1600">
                <a:solidFill>
                  <a:schemeClr val="dk1"/>
                </a:solidFill>
              </a:rPr>
              <a:t>The data had already been formated and required no cleaning  . All cells matched in data type and there were no empty cells. We added an additional column, called average that was made for the inclusion of an “average” column which we used to evaluate the student’s grades overall.</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4c8cb1d7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4c8cb1d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4c8cb1d7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4c8cb1d7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64">
                <a:solidFill>
                  <a:schemeClr val="dk1"/>
                </a:solidFill>
              </a:rPr>
              <a:t>In order to answer this question we first grouped the data into 6 separate dataframes in order to represent the degree levels.</a:t>
            </a:r>
            <a:endParaRPr sz="864">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864">
                <a:solidFill>
                  <a:schemeClr val="dk1"/>
                </a:solidFill>
              </a:rPr>
              <a:t>Using the “parental level of education” and the added “average” column, the data was converted to a box graph,created with plotly express, that displayed the distribution and other statistical values.</a:t>
            </a:r>
            <a:endParaRPr sz="864">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864">
                <a:solidFill>
                  <a:schemeClr val="dk1"/>
                </a:solidFill>
              </a:rPr>
              <a:t>The next step we took was to get the total average for each dataframe using the mean() function which was used to represent each degree average as a whole.</a:t>
            </a:r>
            <a:endParaRPr sz="864">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sz="864">
                <a:solidFill>
                  <a:schemeClr val="dk1"/>
                </a:solidFill>
              </a:rPr>
              <a:t>The final step for this question was to create a line chart that displayed the total degree average vs the level of education. This graph was used to show how the averages change as the level of education increased.</a:t>
            </a:r>
            <a:endParaRPr sz="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4c8cb1d7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4c8cb1d7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graph displays the distribution of each students average (their math, reading, and writing score) which shows that for each each of the degrees have students that scored more than 95 however a majority of the scores were within the 20 point range. </a:t>
            </a:r>
            <a:endParaRPr/>
          </a:p>
          <a:p>
            <a:pPr marL="0" lvl="0" indent="0" algn="l" rtl="0">
              <a:spcBef>
                <a:spcPts val="0"/>
              </a:spcBef>
              <a:spcAft>
                <a:spcPts val="0"/>
              </a:spcAft>
              <a:buNone/>
            </a:pPr>
            <a:r>
              <a:rPr lang="en"/>
              <a:t>You also see those with degree had no outliers and kept within the range.</a:t>
            </a:r>
            <a:endParaRPr/>
          </a:p>
          <a:p>
            <a:pPr marL="0" lvl="0" indent="0" algn="l" rtl="0">
              <a:spcBef>
                <a:spcPts val="0"/>
              </a:spcBef>
              <a:spcAft>
                <a:spcPts val="0"/>
              </a:spcAft>
              <a:buNone/>
            </a:pPr>
            <a:r>
              <a:rPr lang="en"/>
              <a:t>Finally you see that the medians are are in between the high 60 and low 70’s which agree with the grading scale of a ‘C’  letter grade being average.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4c8cb1d71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4c8cb1d7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4c8cb1d7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4c8cb1d7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data is retrieved from the dataframe that was created to hold the data. We use the lunch type,(standard or free/reduced), and average exam scores in order to plot the data in order to test the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Student Performance Analysis</a:t>
            </a:r>
            <a:endParaRPr/>
          </a:p>
        </p:txBody>
      </p:sp>
      <p:sp>
        <p:nvSpPr>
          <p:cNvPr id="86" name="Google Shape;86;p13"/>
          <p:cNvSpPr txBox="1">
            <a:spLocks noGrp="1"/>
          </p:cNvSpPr>
          <p:nvPr>
            <p:ph type="subTitle" idx="1"/>
          </p:nvPr>
        </p:nvSpPr>
        <p:spPr>
          <a:xfrm>
            <a:off x="311700" y="2834125"/>
            <a:ext cx="8520600" cy="1543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i="1" dirty="0">
                <a:solidFill>
                  <a:srgbClr val="FFFFFF"/>
                </a:solidFill>
              </a:rPr>
              <a:t>Team Mercury</a:t>
            </a:r>
            <a:endParaRPr i="1" dirty="0">
              <a:solidFill>
                <a:srgbClr val="FFFFFF"/>
              </a:solidFill>
            </a:endParaRPr>
          </a:p>
          <a:p>
            <a:pPr marL="0" lvl="0" indent="0" algn="l" rtl="0">
              <a:spcBef>
                <a:spcPts val="0"/>
              </a:spcBef>
              <a:spcAft>
                <a:spcPts val="0"/>
              </a:spcAft>
              <a:buNone/>
            </a:pPr>
            <a:r>
              <a:rPr lang="en" i="1" dirty="0">
                <a:solidFill>
                  <a:srgbClr val="FFFFFF"/>
                </a:solidFill>
              </a:rPr>
              <a:t>Netflix-Data Science Bootcamp Project 1</a:t>
            </a:r>
            <a:endParaRPr i="1" dirty="0">
              <a:solidFill>
                <a:srgbClr val="FFFFFF"/>
              </a:solidFill>
            </a:endParaRPr>
          </a:p>
          <a:p>
            <a:pPr marL="0" lvl="0" indent="0" algn="l" rtl="0">
              <a:spcBef>
                <a:spcPts val="0"/>
              </a:spcBef>
              <a:spcAft>
                <a:spcPts val="0"/>
              </a:spcAft>
              <a:buNone/>
            </a:pPr>
            <a:r>
              <a:rPr lang="en" i="1" dirty="0">
                <a:solidFill>
                  <a:srgbClr val="FFFFFF"/>
                </a:solidFill>
              </a:rPr>
              <a:t>Members: Fana Wachamo, </a:t>
            </a:r>
            <a:r>
              <a:rPr lang="en" i="1" dirty="0" err="1">
                <a:solidFill>
                  <a:srgbClr val="FFFFFF"/>
                </a:solidFill>
              </a:rPr>
              <a:t>Charne</a:t>
            </a:r>
            <a:r>
              <a:rPr lang="en" i="1" dirty="0">
                <a:solidFill>
                  <a:srgbClr val="FFFFFF"/>
                </a:solidFill>
              </a:rPr>
              <a:t> Jewell-Hart, Debora Rogers</a:t>
            </a:r>
            <a:r>
              <a:rPr lang="en" i="1">
                <a:solidFill>
                  <a:srgbClr val="FFFFFF"/>
                </a:solidFill>
              </a:rPr>
              <a:t>, and Amon </a:t>
            </a:r>
            <a:r>
              <a:rPr lang="en" i="1" dirty="0">
                <a:solidFill>
                  <a:srgbClr val="FFFFFF"/>
                </a:solidFill>
              </a:rPr>
              <a:t>Thomas</a:t>
            </a:r>
            <a:endParaRPr i="1" dirty="0">
              <a:solidFill>
                <a:srgbClr val="FFFFFF"/>
              </a:solidFill>
            </a:endParaRPr>
          </a:p>
          <a:p>
            <a:pPr marL="0" lvl="0" indent="0" algn="l" rtl="0">
              <a:spcBef>
                <a:spcPts val="0"/>
              </a:spcBef>
              <a:spcAft>
                <a:spcPts val="0"/>
              </a:spcAft>
              <a:buNone/>
            </a:pPr>
            <a:r>
              <a:rPr lang="en" i="1" dirty="0">
                <a:solidFill>
                  <a:srgbClr val="FFFFFF"/>
                </a:solidFill>
              </a:rPr>
              <a:t>Date:3/4/2021</a:t>
            </a:r>
            <a:endParaRPr i="1"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ctrTitle"/>
          </p:nvPr>
        </p:nvSpPr>
        <p:spPr>
          <a:xfrm>
            <a:off x="311700" y="98600"/>
            <a:ext cx="8520600" cy="813600"/>
          </a:xfrm>
          <a:prstGeom prst="rect">
            <a:avLst/>
          </a:prstGeom>
        </p:spPr>
        <p:txBody>
          <a:bodyPr spcFirstLastPara="1" wrap="square" lIns="91425" tIns="91425" rIns="91425" bIns="91425" anchor="b" anchorCtr="0">
            <a:spAutoFit/>
          </a:bodyPr>
          <a:lstStyle/>
          <a:p>
            <a:pPr marL="457200" lvl="0" indent="0" algn="ctr" rtl="0">
              <a:lnSpc>
                <a:spcPct val="115000"/>
              </a:lnSpc>
              <a:spcBef>
                <a:spcPts val="0"/>
              </a:spcBef>
              <a:spcAft>
                <a:spcPts val="1200"/>
              </a:spcAft>
              <a:buNone/>
            </a:pPr>
            <a:r>
              <a:rPr lang="en" sz="1900" b="1">
                <a:solidFill>
                  <a:srgbClr val="FFFFFF"/>
                </a:solidFill>
              </a:rPr>
              <a:t>How does the exam performance compare for students with free or reduced lunch versus standard lunch?</a:t>
            </a:r>
            <a:endParaRPr b="1">
              <a:solidFill>
                <a:srgbClr val="FFFFFF"/>
              </a:solidFill>
            </a:endParaRPr>
          </a:p>
        </p:txBody>
      </p:sp>
      <p:sp>
        <p:nvSpPr>
          <p:cNvPr id="142" name="Google Shape;142;p22"/>
          <p:cNvSpPr txBox="1">
            <a:spLocks noGrp="1"/>
          </p:cNvSpPr>
          <p:nvPr>
            <p:ph type="subTitle" idx="1"/>
          </p:nvPr>
        </p:nvSpPr>
        <p:spPr>
          <a:xfrm>
            <a:off x="153125" y="-1145100"/>
            <a:ext cx="8520600" cy="1145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2200">
              <a:solidFill>
                <a:srgbClr val="000000"/>
              </a:solidFill>
            </a:endParaRPr>
          </a:p>
        </p:txBody>
      </p:sp>
      <p:pic>
        <p:nvPicPr>
          <p:cNvPr id="143" name="Google Shape;143;p22"/>
          <p:cNvPicPr preferRelativeResize="0"/>
          <p:nvPr/>
        </p:nvPicPr>
        <p:blipFill>
          <a:blip r:embed="rId3">
            <a:alphaModFix/>
          </a:blip>
          <a:stretch>
            <a:fillRect/>
          </a:stretch>
        </p:blipFill>
        <p:spPr>
          <a:xfrm>
            <a:off x="997375" y="1134125"/>
            <a:ext cx="7676352" cy="3826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735850" y="285175"/>
            <a:ext cx="7902600" cy="962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b="1"/>
              <a:t>D</a:t>
            </a:r>
            <a:r>
              <a:rPr lang="en" sz="1900" b="1"/>
              <a:t>oes increases in the students reading score also affect math and writing scores? </a:t>
            </a:r>
            <a:endParaRPr sz="1900" b="1"/>
          </a:p>
        </p:txBody>
      </p:sp>
      <p:pic>
        <p:nvPicPr>
          <p:cNvPr id="149" name="Google Shape;149;p23"/>
          <p:cNvPicPr preferRelativeResize="0"/>
          <p:nvPr/>
        </p:nvPicPr>
        <p:blipFill>
          <a:blip r:embed="rId3">
            <a:alphaModFix/>
          </a:blip>
          <a:stretch>
            <a:fillRect/>
          </a:stretch>
        </p:blipFill>
        <p:spPr>
          <a:xfrm>
            <a:off x="819263" y="1247863"/>
            <a:ext cx="7505474" cy="3453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60950" y="25239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600"/>
              <a:t>How does the average exam score compare for students who prepared for those who did not?</a:t>
            </a:r>
            <a:endParaRPr sz="1600"/>
          </a:p>
        </p:txBody>
      </p:sp>
      <p:pic>
        <p:nvPicPr>
          <p:cNvPr id="155" name="Google Shape;155;p24"/>
          <p:cNvPicPr preferRelativeResize="0"/>
          <p:nvPr/>
        </p:nvPicPr>
        <p:blipFill>
          <a:blip r:embed="rId3">
            <a:alphaModFix/>
          </a:blip>
          <a:stretch>
            <a:fillRect/>
          </a:stretch>
        </p:blipFill>
        <p:spPr>
          <a:xfrm>
            <a:off x="485775" y="1243597"/>
            <a:ext cx="8172450" cy="224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5"/>
          <p:cNvPicPr preferRelativeResize="0"/>
          <p:nvPr/>
        </p:nvPicPr>
        <p:blipFill>
          <a:blip r:embed="rId3">
            <a:alphaModFix/>
          </a:blip>
          <a:stretch>
            <a:fillRect/>
          </a:stretch>
        </p:blipFill>
        <p:spPr>
          <a:xfrm>
            <a:off x="4614275" y="2603250"/>
            <a:ext cx="4529717" cy="2540251"/>
          </a:xfrm>
          <a:prstGeom prst="rect">
            <a:avLst/>
          </a:prstGeom>
          <a:noFill/>
          <a:ln>
            <a:noFill/>
          </a:ln>
        </p:spPr>
      </p:pic>
      <p:pic>
        <p:nvPicPr>
          <p:cNvPr id="161" name="Google Shape;161;p25"/>
          <p:cNvPicPr preferRelativeResize="0"/>
          <p:nvPr/>
        </p:nvPicPr>
        <p:blipFill>
          <a:blip r:embed="rId4">
            <a:alphaModFix/>
          </a:blip>
          <a:stretch>
            <a:fillRect/>
          </a:stretch>
        </p:blipFill>
        <p:spPr>
          <a:xfrm>
            <a:off x="2281580" y="1"/>
            <a:ext cx="4580855" cy="2603250"/>
          </a:xfrm>
          <a:prstGeom prst="rect">
            <a:avLst/>
          </a:prstGeom>
          <a:noFill/>
          <a:ln>
            <a:noFill/>
          </a:ln>
        </p:spPr>
      </p:pic>
      <p:pic>
        <p:nvPicPr>
          <p:cNvPr id="162" name="Google Shape;162;p25"/>
          <p:cNvPicPr preferRelativeResize="0"/>
          <p:nvPr/>
        </p:nvPicPr>
        <p:blipFill>
          <a:blip r:embed="rId5">
            <a:alphaModFix/>
          </a:blip>
          <a:stretch>
            <a:fillRect/>
          </a:stretch>
        </p:blipFill>
        <p:spPr>
          <a:xfrm>
            <a:off x="-11" y="2603250"/>
            <a:ext cx="4180911" cy="2540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ctrTitle"/>
          </p:nvPr>
        </p:nvSpPr>
        <p:spPr>
          <a:xfrm>
            <a:off x="538100" y="629848"/>
            <a:ext cx="8222100" cy="3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280"/>
              <a:t>Does race/ethnicity affect students’ exam performance?</a:t>
            </a:r>
            <a:endParaRPr sz="2280"/>
          </a:p>
        </p:txBody>
      </p:sp>
      <p:pic>
        <p:nvPicPr>
          <p:cNvPr id="168" name="Google Shape;168;p26"/>
          <p:cNvPicPr preferRelativeResize="0"/>
          <p:nvPr/>
        </p:nvPicPr>
        <p:blipFill>
          <a:blip r:embed="rId3">
            <a:alphaModFix/>
          </a:blip>
          <a:stretch>
            <a:fillRect/>
          </a:stretch>
        </p:blipFill>
        <p:spPr>
          <a:xfrm>
            <a:off x="755238" y="1094548"/>
            <a:ext cx="7787837" cy="38515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34950"/>
            <a:ext cx="8520600" cy="8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600"/>
              <a:t>Implications</a:t>
            </a:r>
            <a:endParaRPr sz="4600"/>
          </a:p>
        </p:txBody>
      </p:sp>
      <p:sp>
        <p:nvSpPr>
          <p:cNvPr id="174" name="Google Shape;174;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000000"/>
                </a:solidFill>
              </a:rPr>
              <a:t>Parental education level </a:t>
            </a:r>
            <a:endParaRPr sz="1600">
              <a:solidFill>
                <a:srgbClr val="000000"/>
              </a:solidFill>
            </a:endParaRPr>
          </a:p>
          <a:p>
            <a:pPr marL="457200" lvl="0" indent="-330200" algn="l" rtl="0">
              <a:spcBef>
                <a:spcPts val="0"/>
              </a:spcBef>
              <a:spcAft>
                <a:spcPts val="0"/>
              </a:spcAft>
              <a:buSzPts val="1600"/>
              <a:buChar char="●"/>
            </a:pPr>
            <a:r>
              <a:rPr lang="en" sz="1600">
                <a:solidFill>
                  <a:srgbClr val="000000"/>
                </a:solidFill>
              </a:rPr>
              <a:t>Test Prep</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Reading score vs Math and Writing</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Race/Ethnicity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Lunch statuses </a:t>
            </a:r>
            <a:endParaRPr sz="1600"/>
          </a:p>
        </p:txBody>
      </p:sp>
      <p:pic>
        <p:nvPicPr>
          <p:cNvPr id="175" name="Google Shape;175;p27"/>
          <p:cNvPicPr preferRelativeResize="0"/>
          <p:nvPr/>
        </p:nvPicPr>
        <p:blipFill>
          <a:blip r:embed="rId3">
            <a:alphaModFix/>
          </a:blip>
          <a:stretch>
            <a:fillRect/>
          </a:stretch>
        </p:blipFill>
        <p:spPr>
          <a:xfrm>
            <a:off x="2988925" y="2756900"/>
            <a:ext cx="1959525" cy="2038411"/>
          </a:xfrm>
          <a:prstGeom prst="rect">
            <a:avLst/>
          </a:prstGeom>
          <a:noFill/>
          <a:ln>
            <a:noFill/>
          </a:ln>
        </p:spPr>
      </p:pic>
      <p:pic>
        <p:nvPicPr>
          <p:cNvPr id="176" name="Google Shape;176;p27"/>
          <p:cNvPicPr preferRelativeResize="0"/>
          <p:nvPr/>
        </p:nvPicPr>
        <p:blipFill>
          <a:blip r:embed="rId4">
            <a:alphaModFix/>
          </a:blip>
          <a:stretch>
            <a:fillRect/>
          </a:stretch>
        </p:blipFill>
        <p:spPr>
          <a:xfrm>
            <a:off x="5215698" y="2843250"/>
            <a:ext cx="1784675" cy="1899499"/>
          </a:xfrm>
          <a:prstGeom prst="rect">
            <a:avLst/>
          </a:prstGeom>
          <a:noFill/>
          <a:ln>
            <a:noFill/>
          </a:ln>
        </p:spPr>
      </p:pic>
      <p:pic>
        <p:nvPicPr>
          <p:cNvPr id="177" name="Google Shape;177;p27"/>
          <p:cNvPicPr preferRelativeResize="0"/>
          <p:nvPr/>
        </p:nvPicPr>
        <p:blipFill>
          <a:blip r:embed="rId5">
            <a:alphaModFix/>
          </a:blip>
          <a:stretch>
            <a:fillRect/>
          </a:stretch>
        </p:blipFill>
        <p:spPr>
          <a:xfrm>
            <a:off x="637325" y="2756900"/>
            <a:ext cx="2084349" cy="2072200"/>
          </a:xfrm>
          <a:prstGeom prst="rect">
            <a:avLst/>
          </a:prstGeom>
          <a:noFill/>
          <a:ln>
            <a:noFill/>
          </a:ln>
        </p:spPr>
      </p:pic>
      <p:pic>
        <p:nvPicPr>
          <p:cNvPr id="178" name="Google Shape;178;p27"/>
          <p:cNvPicPr preferRelativeResize="0"/>
          <p:nvPr/>
        </p:nvPicPr>
        <p:blipFill>
          <a:blip r:embed="rId6">
            <a:alphaModFix/>
          </a:blip>
          <a:stretch>
            <a:fillRect/>
          </a:stretch>
        </p:blipFill>
        <p:spPr>
          <a:xfrm>
            <a:off x="6425625" y="134950"/>
            <a:ext cx="2509185" cy="256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184" name="Google Shape;184;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rPr>
              <a:t>Based on our analysis, we were able to conclude that many of the factors that influence the students’ score are in regards to how they prepare for the test and the educational background of their parents. Some factors that we found were inconclusive to the scores of the students were their gender and lunch plan which would require much more information to draw a conclusion from. We also were able to identify the trend between scores which showed that the student’s score in one subject will close in points from one another on average based on the p-value of .685.</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19006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rPr>
              <a:t>For this project, we will use a dataset of test scores from 1000 students found on data.world.com. Students performances on the tests vary considering the other factors included.We  will then used  the information from the dataset to determine if there is any correlation between the exam scores and the other factors in the dataset. We will use Matplotlib, Jupyter Notebook, and other resources to clean the data and test the different datasets in order to find how the factors affect the student’s exam scores. After the analysis was complete, we will be able to answer questions we have about the data and be able to support it with statistical data.</a:t>
            </a:r>
            <a:endParaRPr>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4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457200" lvl="0" indent="-353767" algn="l" rtl="0">
              <a:spcBef>
                <a:spcPts val="0"/>
              </a:spcBef>
              <a:spcAft>
                <a:spcPts val="0"/>
              </a:spcAft>
              <a:buClr>
                <a:srgbClr val="000000"/>
              </a:buClr>
              <a:buSzPct val="100000"/>
              <a:buChar char="-"/>
            </a:pPr>
            <a:r>
              <a:rPr lang="en" sz="2543">
                <a:solidFill>
                  <a:srgbClr val="000000"/>
                </a:solidFill>
              </a:rPr>
              <a:t>How does  parental education level affect student performance, does higher parental education lead to better test scores?</a:t>
            </a:r>
            <a:endParaRPr sz="2543">
              <a:solidFill>
                <a:srgbClr val="000000"/>
              </a:solidFill>
            </a:endParaRPr>
          </a:p>
          <a:p>
            <a:pPr marL="457200" lvl="0" indent="-353767" algn="l" rtl="0">
              <a:spcBef>
                <a:spcPts val="0"/>
              </a:spcBef>
              <a:spcAft>
                <a:spcPts val="0"/>
              </a:spcAft>
              <a:buClr>
                <a:srgbClr val="000000"/>
              </a:buClr>
              <a:buSzPct val="100000"/>
              <a:buChar char="-"/>
            </a:pPr>
            <a:r>
              <a:rPr lang="en" sz="2543">
                <a:solidFill>
                  <a:srgbClr val="000000"/>
                </a:solidFill>
              </a:rPr>
              <a:t>How does the average exam score compare for students who prepared to those who did not?</a:t>
            </a:r>
            <a:endParaRPr sz="2543">
              <a:solidFill>
                <a:srgbClr val="000000"/>
              </a:solidFill>
            </a:endParaRPr>
          </a:p>
          <a:p>
            <a:pPr marL="457200" lvl="0" indent="-353767" algn="l" rtl="0">
              <a:spcBef>
                <a:spcPts val="0"/>
              </a:spcBef>
              <a:spcAft>
                <a:spcPts val="0"/>
              </a:spcAft>
              <a:buClr>
                <a:srgbClr val="000000"/>
              </a:buClr>
              <a:buSzPct val="100000"/>
              <a:buChar char="-"/>
            </a:pPr>
            <a:r>
              <a:rPr lang="en" sz="2543">
                <a:solidFill>
                  <a:srgbClr val="000000"/>
                </a:solidFill>
              </a:rPr>
              <a:t>How does the exam performance compare for students with free or reduced lunch versus standard lunch?</a:t>
            </a:r>
            <a:endParaRPr sz="2543">
              <a:solidFill>
                <a:srgbClr val="000000"/>
              </a:solidFill>
            </a:endParaRPr>
          </a:p>
          <a:p>
            <a:pPr marL="457200" lvl="0" indent="-353767" algn="l" rtl="0">
              <a:spcBef>
                <a:spcPts val="0"/>
              </a:spcBef>
              <a:spcAft>
                <a:spcPts val="0"/>
              </a:spcAft>
              <a:buClr>
                <a:srgbClr val="000000"/>
              </a:buClr>
              <a:buSzPct val="100000"/>
              <a:buChar char="-"/>
            </a:pPr>
            <a:r>
              <a:rPr lang="en" sz="2543">
                <a:solidFill>
                  <a:srgbClr val="000000"/>
                </a:solidFill>
              </a:rPr>
              <a:t>Does race/ethnicity affect students’ exam performance?</a:t>
            </a:r>
            <a:endParaRPr sz="2543">
              <a:solidFill>
                <a:srgbClr val="000000"/>
              </a:solidFill>
            </a:endParaRPr>
          </a:p>
          <a:p>
            <a:pPr marL="457200" lvl="0" indent="-353767" algn="l" rtl="0">
              <a:spcBef>
                <a:spcPts val="0"/>
              </a:spcBef>
              <a:spcAft>
                <a:spcPts val="0"/>
              </a:spcAft>
              <a:buClr>
                <a:srgbClr val="000000"/>
              </a:buClr>
              <a:buSzPct val="100000"/>
              <a:buChar char="-"/>
            </a:pPr>
            <a:r>
              <a:rPr lang="en" sz="2543">
                <a:solidFill>
                  <a:srgbClr val="000000"/>
                </a:solidFill>
              </a:rPr>
              <a:t>Does increases in  student’s reading scores also increase scores in math and writing?</a:t>
            </a:r>
            <a:endParaRPr sz="2543"/>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100">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138050"/>
            <a:ext cx="8520600" cy="63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DataSet</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16"/>
          <p:cNvPicPr preferRelativeResize="0"/>
          <p:nvPr/>
        </p:nvPicPr>
        <p:blipFill>
          <a:blip r:embed="rId3">
            <a:alphaModFix/>
          </a:blip>
          <a:stretch>
            <a:fillRect/>
          </a:stretch>
        </p:blipFill>
        <p:spPr>
          <a:xfrm>
            <a:off x="0" y="1030337"/>
            <a:ext cx="9143998" cy="386471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rPr>
              <a:t>Our motivation for this project was to understand how the various factors affect the overall performance of the students. Since all the members in the group are passionate about our academics, we felt that analyzing this data would peak interest in pinpointing factors that could improve the scores of students. The factors could be further studied to identify the best ways to implement these factors into current students. The data collected could also prove, or disprove, assumptions that may have been made in regard to student performance.</a:t>
            </a:r>
            <a:endParaRPr>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8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39775"/>
            <a:ext cx="8520600" cy="737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Clr>
                <a:schemeClr val="dk1"/>
              </a:buClr>
              <a:buSzPct val="61111"/>
              <a:buFont typeface="Arial"/>
              <a:buNone/>
            </a:pPr>
            <a:r>
              <a:rPr lang="en" sz="1800" b="1"/>
              <a:t>How the parental education level affect student performance, does higher parental education lead to better test scores?</a:t>
            </a:r>
            <a:endParaRPr b="1"/>
          </a:p>
        </p:txBody>
      </p:sp>
      <p:pic>
        <p:nvPicPr>
          <p:cNvPr id="117" name="Google Shape;117;p18"/>
          <p:cNvPicPr preferRelativeResize="0"/>
          <p:nvPr/>
        </p:nvPicPr>
        <p:blipFill>
          <a:blip r:embed="rId3">
            <a:alphaModFix/>
          </a:blip>
          <a:stretch>
            <a:fillRect/>
          </a:stretch>
        </p:blipFill>
        <p:spPr>
          <a:xfrm>
            <a:off x="155850" y="1249300"/>
            <a:ext cx="8832300" cy="326935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6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614525" y="871000"/>
            <a:ext cx="7625575" cy="4017576"/>
          </a:xfrm>
          <a:prstGeom prst="rect">
            <a:avLst/>
          </a:prstGeom>
          <a:noFill/>
          <a:ln>
            <a:noFill/>
          </a:ln>
        </p:spPr>
      </p:pic>
      <p:sp>
        <p:nvSpPr>
          <p:cNvPr id="123" name="Google Shape;123;p19"/>
          <p:cNvSpPr txBox="1">
            <a:spLocks noGrp="1"/>
          </p:cNvSpPr>
          <p:nvPr>
            <p:ph type="title"/>
          </p:nvPr>
        </p:nvSpPr>
        <p:spPr>
          <a:xfrm>
            <a:off x="311700" y="1250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Parental level of education vs Scores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Parental level of education vs Scores</a:t>
            </a:r>
            <a:endParaRPr/>
          </a:p>
        </p:txBody>
      </p:sp>
      <p:pic>
        <p:nvPicPr>
          <p:cNvPr id="129" name="Google Shape;129;p20"/>
          <p:cNvPicPr preferRelativeResize="0"/>
          <p:nvPr/>
        </p:nvPicPr>
        <p:blipFill rotWithShape="1">
          <a:blip r:embed="rId3">
            <a:alphaModFix/>
          </a:blip>
          <a:srcRect t="8507" b="6081"/>
          <a:stretch/>
        </p:blipFill>
        <p:spPr>
          <a:xfrm>
            <a:off x="1272338" y="937087"/>
            <a:ext cx="6599325" cy="39245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1100"/>
              <a:buNone/>
            </a:pPr>
            <a:endParaRPr sz="1800"/>
          </a:p>
          <a:p>
            <a:pPr marL="0" lvl="0" indent="0" algn="l" rtl="0">
              <a:lnSpc>
                <a:spcPct val="115000"/>
              </a:lnSpc>
              <a:spcBef>
                <a:spcPts val="1200"/>
              </a:spcBef>
              <a:spcAft>
                <a:spcPts val="0"/>
              </a:spcAft>
              <a:buSzPts val="1100"/>
              <a:buNone/>
            </a:pPr>
            <a:endParaRPr sz="1800"/>
          </a:p>
          <a:p>
            <a:pPr marL="457200" lvl="0" indent="457200" algn="l" rtl="0">
              <a:spcBef>
                <a:spcPts val="1200"/>
              </a:spcBef>
              <a:spcAft>
                <a:spcPts val="0"/>
              </a:spcAft>
              <a:buSzPts val="990"/>
              <a:buNone/>
            </a:pPr>
            <a:r>
              <a:rPr lang="en" sz="1800"/>
              <a:t>Does race/ethnicity affect students’ exam performance?</a:t>
            </a:r>
            <a:endParaRPr sz="1800"/>
          </a:p>
        </p:txBody>
      </p:sp>
      <p:pic>
        <p:nvPicPr>
          <p:cNvPr id="135" name="Google Shape;135;p21"/>
          <p:cNvPicPr preferRelativeResize="0"/>
          <p:nvPr/>
        </p:nvPicPr>
        <p:blipFill>
          <a:blip r:embed="rId3">
            <a:alphaModFix/>
          </a:blip>
          <a:stretch>
            <a:fillRect/>
          </a:stretch>
        </p:blipFill>
        <p:spPr>
          <a:xfrm>
            <a:off x="960150" y="1001225"/>
            <a:ext cx="7223699" cy="4065175"/>
          </a:xfrm>
          <a:prstGeom prst="rect">
            <a:avLst/>
          </a:prstGeom>
          <a:noFill/>
          <a:ln>
            <a:noFill/>
          </a:ln>
        </p:spPr>
      </p:pic>
      <p:sp>
        <p:nvSpPr>
          <p:cNvPr id="136" name="Google Shape;136;p21"/>
          <p:cNvSpPr txBox="1">
            <a:spLocks noGrp="1"/>
          </p:cNvSpPr>
          <p:nvPr>
            <p:ph type="subTitle" idx="1"/>
          </p:nvPr>
        </p:nvSpPr>
        <p:spPr>
          <a:xfrm>
            <a:off x="598100" y="193875"/>
            <a:ext cx="8222100" cy="9483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200"/>
              </a:spcAft>
              <a:buSzPts val="688"/>
              <a:buNone/>
            </a:pPr>
            <a:r>
              <a:rPr lang="en" sz="1625" b="1">
                <a:solidFill>
                  <a:srgbClr val="FFFFFF"/>
                </a:solidFill>
              </a:rPr>
              <a:t>How does the exam performance compare for students with free or reduced     lunch versus standard lunch?</a:t>
            </a:r>
            <a:endParaRPr sz="1812">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1185</Words>
  <Application>Microsoft Macintosh PowerPoint</Application>
  <PresentationFormat>On-screen Show (16:9)</PresentationFormat>
  <Paragraphs>55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Roboto</vt:lpstr>
      <vt:lpstr>Arial</vt:lpstr>
      <vt:lpstr>Geometric</vt:lpstr>
      <vt:lpstr>Student Performance Analysis</vt:lpstr>
      <vt:lpstr>Overview</vt:lpstr>
      <vt:lpstr>Questions</vt:lpstr>
      <vt:lpstr>            DataSet</vt:lpstr>
      <vt:lpstr>Motivation</vt:lpstr>
      <vt:lpstr>How the parental education level affect student performance, does higher parental education lead to better test scores?</vt:lpstr>
      <vt:lpstr>Parental level of education vs Scores</vt:lpstr>
      <vt:lpstr>Parental level of education vs Scores</vt:lpstr>
      <vt:lpstr>  Does race/ethnicity affect students’ exam performance?</vt:lpstr>
      <vt:lpstr>How does the exam performance compare for students with free or reduced lunch versus standard lunch?</vt:lpstr>
      <vt:lpstr>PowerPoint Presentation</vt:lpstr>
      <vt:lpstr>How does the average exam score compare for students who prepared for those who did not?</vt:lpstr>
      <vt:lpstr>PowerPoint Presentation</vt:lpstr>
      <vt:lpstr>Does race/ethnicity affect students’ exam performance?</vt:lpstr>
      <vt:lpstr>Implications</vt:lpstr>
      <vt:lpstr>Summary</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Analysis</dc:title>
  <cp:lastModifiedBy>Wachamo, Fana A.</cp:lastModifiedBy>
  <cp:revision>1</cp:revision>
  <dcterms:modified xsi:type="dcterms:W3CDTF">2021-07-09T16:12:55Z</dcterms:modified>
</cp:coreProperties>
</file>