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
      <p:font typeface="Lora"/>
      <p:regular r:id="rId31"/>
      <p:bold r:id="rId32"/>
      <p:italic r:id="rId33"/>
      <p:boldItalic r:id="rId34"/>
    </p:embeddedFont>
    <p:embeddedFont>
      <p:font typeface="Bree Serif"/>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Lora-italic.fntdata"/><Relationship Id="rId10" Type="http://schemas.openxmlformats.org/officeDocument/2006/relationships/slide" Target="slides/slide5.xml"/><Relationship Id="rId32" Type="http://schemas.openxmlformats.org/officeDocument/2006/relationships/font" Target="fonts/Lora-bold.fntdata"/><Relationship Id="rId13" Type="http://schemas.openxmlformats.org/officeDocument/2006/relationships/slide" Target="slides/slide8.xml"/><Relationship Id="rId35" Type="http://schemas.openxmlformats.org/officeDocument/2006/relationships/font" Target="fonts/BreeSerif-regular.fntdata"/><Relationship Id="rId12" Type="http://schemas.openxmlformats.org/officeDocument/2006/relationships/slide" Target="slides/slide7.xml"/><Relationship Id="rId34" Type="http://schemas.openxmlformats.org/officeDocument/2006/relationships/font" Target="fonts/Lor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498d71964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498d7196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Underfit</a:t>
            </a:r>
            <a:endParaRPr/>
          </a:p>
          <a:p>
            <a:pPr indent="-298450" lvl="0" marL="457200" rtl="0" algn="l">
              <a:spcBef>
                <a:spcPts val="0"/>
              </a:spcBef>
              <a:spcAft>
                <a:spcPts val="0"/>
              </a:spcAft>
              <a:buSzPts val="1100"/>
              <a:buChar char="●"/>
            </a:pPr>
            <a:r>
              <a:rPr lang="en"/>
              <a:t>Means additional data may need to be added or noise may be need be removed </a:t>
            </a:r>
            <a:endParaRPr/>
          </a:p>
          <a:p>
            <a:pPr indent="-298450" lvl="0" marL="457200" rtl="0" algn="l">
              <a:spcBef>
                <a:spcPts val="0"/>
              </a:spcBef>
              <a:spcAft>
                <a:spcPts val="0"/>
              </a:spcAft>
              <a:buSzPts val="1100"/>
              <a:buChar char="●"/>
            </a:pPr>
            <a:r>
              <a:rPr lang="en"/>
              <a:t>Plots the difference between the model predicted values versus the model predicted</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498d71964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498d7196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ended up with a training score of 96.28 but a test score of 51.35 using the classifier.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7504688ec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7504688ec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498d7196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498d7196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included the </a:t>
            </a:r>
            <a:r>
              <a:rPr lang="en"/>
              <a:t>variance</a:t>
            </a:r>
            <a:r>
              <a:rPr lang="en"/>
              <a:t> inflation factor values. On the left are the values prior to dropping any columns. The values after are on the right. Some of the values that showed some </a:t>
            </a:r>
            <a:r>
              <a:rPr lang="en"/>
              <a:t>correlation</a:t>
            </a:r>
            <a:r>
              <a:rPr lang="en"/>
              <a:t> here were Reason for absence, Day of the week, Month of absence, and seasons.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498d71964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498d71964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498d71964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498d7196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498d71964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498d71964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PCA(Principal Component Analysis)/Correlation Matrix</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Used to reduce the dimensionality of the data set by transferring the large set of variables into smaller ones that still contain most of the information. We can determine from the matrix and the screen plot that we only need data from Comp 00-Comp 02 in order to capture the most information from the dataset. We saw correlation with: Age, Service time, Weight/BMI, and days of the week</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498d71964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498d71964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d498d7196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d498d7196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-The list of scores is the r^2 scores represent each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-The overall average score of 0.696015218067238</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test set for the 10 fold validation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-K-10 Fold cross Validation randomly evaluates the partitions the model into equal samples to evaluate the predictive model. The values are processes 10 times and averaged for a final single estimation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Average score: </a:t>
            </a:r>
            <a:r>
              <a:rPr lang="en" sz="1050">
                <a:solidFill>
                  <a:schemeClr val="dk1"/>
                </a:solidFill>
                <a:latin typeface="Courier New"/>
                <a:ea typeface="Courier New"/>
                <a:cs typeface="Courier New"/>
                <a:sym typeface="Courier New"/>
              </a:rPr>
              <a:t>0.696015218067238</a:t>
            </a:r>
            <a:endParaRPr sz="10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a:t>
            </a:r>
            <a:endParaRPr sz="10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List if R2 scores ([0.74206042, 0.63910794, 0.56904301, 0.65749243, 0.74512726,</a:t>
            </a:r>
            <a:endParaRPr sz="105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latin typeface="Courier New"/>
                <a:ea typeface="Courier New"/>
                <a:cs typeface="Courier New"/>
                <a:sym typeface="Courier New"/>
              </a:rPr>
              <a:t>   	0.78981,0.65746426,</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498d71964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498d71964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a:t>
            </a:r>
            <a:r>
              <a:rPr lang="en"/>
              <a:t> more optimization and filtering, improvements can be made to the test set to make model fit better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498d7196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498d7196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498d71964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498d71964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498d71964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498d71964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feeding the dataset into our models and do multiple testings, we realized that our assumption was not accurate.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498d7196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498d7196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about some of the columns(What they mean) </a:t>
            </a:r>
            <a:r>
              <a:rPr b="1" lang="en"/>
              <a:t>we evaluated the columns to ensure they are all numerical prior to creating the model</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498d71964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498d7196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projects we attempted to optimize our algorithm with the following models: </a:t>
            </a:r>
            <a:r>
              <a:rPr lang="en" sz="1300">
                <a:solidFill>
                  <a:srgbClr val="424242"/>
                </a:solidFill>
                <a:latin typeface="Nunito"/>
                <a:ea typeface="Nunito"/>
                <a:cs typeface="Nunito"/>
                <a:sym typeface="Nunito"/>
              </a:rPr>
              <a:t>Random Forest, Principal Component Analysis (PCA), and Ten Fold Cross Validation. We chose these models because they provide us the ability to use VIF values and the correlation matrix  to try and filter out the data that was correlated and then focus on it. It also enables us try and filter out the data to get better prediction and score.</a:t>
            </a:r>
            <a:endParaRPr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lang="en" sz="1300">
                <a:solidFill>
                  <a:srgbClr val="424242"/>
                </a:solidFill>
                <a:latin typeface="Nunito"/>
                <a:ea typeface="Nunito"/>
                <a:cs typeface="Nunito"/>
                <a:sym typeface="Nunito"/>
              </a:rPr>
              <a:t>In the first attempt of the model we included all of the columns in our “X” value (dependent variables) and the “y” value was our Absenteeism in hours(independent variable)</a:t>
            </a:r>
            <a:endParaRPr sz="1300">
              <a:solidFill>
                <a:srgbClr val="424242"/>
              </a:solidFill>
              <a:latin typeface="Nunito"/>
              <a:ea typeface="Nunito"/>
              <a:cs typeface="Nunito"/>
              <a:sym typeface="Nunito"/>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498d71964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498d71964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498d71964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498d7196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498d71964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498d7196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Absenteeism at work </a:t>
            </a:r>
            <a:endParaRPr/>
          </a:p>
        </p:txBody>
      </p:sp>
      <p:sp>
        <p:nvSpPr>
          <p:cNvPr id="278" name="Google Shape;278;p13"/>
          <p:cNvSpPr txBox="1"/>
          <p:nvPr>
            <p:ph idx="1" type="subTitle"/>
          </p:nvPr>
        </p:nvSpPr>
        <p:spPr>
          <a:xfrm>
            <a:off x="824000" y="3486725"/>
            <a:ext cx="4695600" cy="16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Mercury</a:t>
            </a:r>
            <a:endParaRPr/>
          </a:p>
          <a:p>
            <a:pPr indent="0" lvl="0" marL="0" rtl="0" algn="l">
              <a:spcBef>
                <a:spcPts val="0"/>
              </a:spcBef>
              <a:spcAft>
                <a:spcPts val="0"/>
              </a:spcAft>
              <a:buNone/>
            </a:pPr>
            <a:r>
              <a:rPr lang="en"/>
              <a:t>Netflix Data Science Bootcamp-Project 3</a:t>
            </a:r>
            <a:endParaRPr/>
          </a:p>
          <a:p>
            <a:pPr indent="0" lvl="0" marL="0" rtl="0" algn="l">
              <a:spcBef>
                <a:spcPts val="0"/>
              </a:spcBef>
              <a:spcAft>
                <a:spcPts val="0"/>
              </a:spcAft>
              <a:buNone/>
            </a:pPr>
            <a:r>
              <a:rPr lang="en"/>
              <a:t>Members: Charne Jewell-Hart, Debora Rogers, Fana Wachamo, Amon Thomas</a:t>
            </a:r>
            <a:endParaRPr/>
          </a:p>
          <a:p>
            <a:pPr indent="0" lvl="0" marL="0" rtl="0" algn="l">
              <a:spcBef>
                <a:spcPts val="0"/>
              </a:spcBef>
              <a:spcAft>
                <a:spcPts val="0"/>
              </a:spcAft>
              <a:buNone/>
            </a:pPr>
            <a:r>
              <a:rPr lang="en"/>
              <a:t>Date:5/3/2021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217325" y="231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Model</a:t>
            </a:r>
            <a:endParaRPr/>
          </a:p>
        </p:txBody>
      </p:sp>
      <p:sp>
        <p:nvSpPr>
          <p:cNvPr id="337" name="Google Shape;337;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8" name="Google Shape;338;p22"/>
          <p:cNvPicPr preferRelativeResize="0"/>
          <p:nvPr/>
        </p:nvPicPr>
        <p:blipFill rotWithShape="1">
          <a:blip r:embed="rId3">
            <a:alphaModFix/>
          </a:blip>
          <a:srcRect b="0" l="0" r="34657" t="0"/>
          <a:stretch/>
        </p:blipFill>
        <p:spPr>
          <a:xfrm>
            <a:off x="437525" y="1436425"/>
            <a:ext cx="4134475" cy="2724150"/>
          </a:xfrm>
          <a:prstGeom prst="rect">
            <a:avLst/>
          </a:prstGeom>
          <a:noFill/>
          <a:ln>
            <a:noFill/>
          </a:ln>
        </p:spPr>
      </p:pic>
      <p:pic>
        <p:nvPicPr>
          <p:cNvPr id="339" name="Google Shape;339;p22"/>
          <p:cNvPicPr preferRelativeResize="0"/>
          <p:nvPr/>
        </p:nvPicPr>
        <p:blipFill>
          <a:blip r:embed="rId4">
            <a:alphaModFix/>
          </a:blip>
          <a:stretch>
            <a:fillRect/>
          </a:stretch>
        </p:blipFill>
        <p:spPr>
          <a:xfrm>
            <a:off x="4572000" y="1230375"/>
            <a:ext cx="3869175" cy="287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model </a:t>
            </a:r>
            <a:endParaRPr/>
          </a:p>
        </p:txBody>
      </p:sp>
      <p:sp>
        <p:nvSpPr>
          <p:cNvPr id="345" name="Google Shape;345;p23"/>
          <p:cNvSpPr txBox="1"/>
          <p:nvPr>
            <p:ph idx="1" type="body"/>
          </p:nvPr>
        </p:nvSpPr>
        <p:spPr>
          <a:xfrm>
            <a:off x="3740050" y="2422400"/>
            <a:ext cx="3853500" cy="27210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lang="en" sz="1050">
                <a:solidFill>
                  <a:srgbClr val="000000"/>
                </a:solidFill>
                <a:latin typeface="Arial"/>
                <a:ea typeface="Arial"/>
                <a:cs typeface="Arial"/>
                <a:sym typeface="Arial"/>
              </a:rPr>
              <a:t> </a:t>
            </a:r>
            <a:endParaRPr b="1" sz="1050">
              <a:solidFill>
                <a:srgbClr val="000000"/>
              </a:solidFill>
              <a:latin typeface="Arial"/>
              <a:ea typeface="Arial"/>
              <a:cs typeface="Arial"/>
              <a:sym typeface="Arial"/>
            </a:endParaRPr>
          </a:p>
          <a:p>
            <a:pPr indent="0" lvl="0" marL="0" rtl="0" algn="ctr">
              <a:spcBef>
                <a:spcPts val="1200"/>
              </a:spcBef>
              <a:spcAft>
                <a:spcPts val="0"/>
              </a:spcAft>
              <a:buNone/>
            </a:pPr>
            <a:r>
              <a:rPr b="1" lang="en" sz="2957">
                <a:solidFill>
                  <a:srgbClr val="000000"/>
                </a:solidFill>
                <a:latin typeface="Cambria"/>
                <a:ea typeface="Cambria"/>
                <a:cs typeface="Cambria"/>
                <a:sym typeface="Cambria"/>
              </a:rPr>
              <a:t>precision    recall  f1-score   support</a:t>
            </a:r>
            <a:endParaRPr b="1" sz="2957">
              <a:solidFill>
                <a:srgbClr val="000000"/>
              </a:solidFill>
              <a:latin typeface="Cambria"/>
              <a:ea typeface="Cambria"/>
              <a:cs typeface="Cambria"/>
              <a:sym typeface="Cambria"/>
            </a:endParaRPr>
          </a:p>
          <a:p>
            <a:pPr indent="0" lvl="0" marL="0" rtl="0" algn="ctr">
              <a:spcBef>
                <a:spcPts val="1200"/>
              </a:spcBef>
              <a:spcAft>
                <a:spcPts val="0"/>
              </a:spcAft>
              <a:buNone/>
            </a:pPr>
            <a:r>
              <a:rPr b="1" lang="en" sz="2957">
                <a:solidFill>
                  <a:srgbClr val="000000"/>
                </a:solidFill>
                <a:latin typeface="Cambria"/>
                <a:ea typeface="Cambria"/>
                <a:cs typeface="Cambria"/>
                <a:sym typeface="Cambria"/>
              </a:rPr>
              <a:t>0       1.00      1.00      1.00        10</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1       0.33      0.32      0.33        28</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2       0.43      0.50      0.46        42</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3       0.35      0.35      0.35        31</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4       0.37      0.41      0.39        17</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5       0.00      0.00      0.00         1</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8       0.66      0.67      0.66        72</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16       0.00      0.00      0.00         9</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24       0.00      0.00      0.00         4</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32       0.00      0.00      0.00         1</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40       1.00      0.33      0.50         3</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64       0.00      0.00      0.00         1</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80       0.00      0.00      0.00         1</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112       0.00      0.00      0.00         1</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rPr b="1" lang="en" sz="2957">
                <a:solidFill>
                  <a:srgbClr val="000000"/>
                </a:solidFill>
                <a:latin typeface="Cambria"/>
                <a:ea typeface="Cambria"/>
                <a:cs typeface="Cambria"/>
                <a:sym typeface="Cambria"/>
              </a:rPr>
              <a:t>120       0.00      0.00      0.00         1</a:t>
            </a:r>
            <a:endParaRPr b="1" sz="2957">
              <a:solidFill>
                <a:srgbClr val="000000"/>
              </a:solidFill>
              <a:latin typeface="Cambria"/>
              <a:ea typeface="Cambria"/>
              <a:cs typeface="Cambria"/>
              <a:sym typeface="Cambria"/>
            </a:endParaRPr>
          </a:p>
          <a:p>
            <a:pPr indent="0" lvl="0" marL="0" rtl="0" algn="ctr">
              <a:spcBef>
                <a:spcPts val="0"/>
              </a:spcBef>
              <a:spcAft>
                <a:spcPts val="0"/>
              </a:spcAft>
              <a:buNone/>
            </a:pPr>
            <a:r>
              <a:t/>
            </a:r>
            <a:endParaRPr b="1" sz="2957">
              <a:solidFill>
                <a:srgbClr val="000000"/>
              </a:solidFill>
              <a:latin typeface="Cambria"/>
              <a:ea typeface="Cambria"/>
              <a:cs typeface="Cambria"/>
              <a:sym typeface="Cambria"/>
            </a:endParaRPr>
          </a:p>
          <a:p>
            <a:pPr indent="0" lvl="0" marL="0" rtl="0" algn="ctr">
              <a:lnSpc>
                <a:spcPct val="100000"/>
              </a:lnSpc>
              <a:spcBef>
                <a:spcPts val="0"/>
              </a:spcBef>
              <a:spcAft>
                <a:spcPts val="0"/>
              </a:spcAft>
              <a:buNone/>
            </a:pPr>
            <a:r>
              <a:rPr b="1" lang="en" sz="2957">
                <a:solidFill>
                  <a:srgbClr val="000000"/>
                </a:solidFill>
                <a:latin typeface="Cambria"/>
                <a:ea typeface="Cambria"/>
                <a:cs typeface="Cambria"/>
                <a:sym typeface="Cambria"/>
              </a:rPr>
              <a:t> accuracy                           0.48       222</a:t>
            </a:r>
            <a:endParaRPr b="1" sz="2957">
              <a:solidFill>
                <a:srgbClr val="000000"/>
              </a:solidFill>
              <a:latin typeface="Cambria"/>
              <a:ea typeface="Cambria"/>
              <a:cs typeface="Cambria"/>
              <a:sym typeface="Cambria"/>
            </a:endParaRPr>
          </a:p>
          <a:p>
            <a:pPr indent="0" lvl="0" marL="0" rtl="0" algn="ctr">
              <a:lnSpc>
                <a:spcPct val="100000"/>
              </a:lnSpc>
              <a:spcBef>
                <a:spcPts val="0"/>
              </a:spcBef>
              <a:spcAft>
                <a:spcPts val="0"/>
              </a:spcAft>
              <a:buNone/>
            </a:pPr>
            <a:r>
              <a:rPr b="1" lang="en" sz="2957">
                <a:solidFill>
                  <a:srgbClr val="000000"/>
                </a:solidFill>
                <a:latin typeface="Cambria"/>
                <a:ea typeface="Cambria"/>
                <a:cs typeface="Cambria"/>
                <a:sym typeface="Cambria"/>
              </a:rPr>
              <a:t> macro avg       0.28      0.24      0.25       222</a:t>
            </a:r>
            <a:endParaRPr b="1" sz="2957">
              <a:solidFill>
                <a:srgbClr val="000000"/>
              </a:solidFill>
              <a:latin typeface="Cambria"/>
              <a:ea typeface="Cambria"/>
              <a:cs typeface="Cambria"/>
              <a:sym typeface="Cambria"/>
            </a:endParaRPr>
          </a:p>
          <a:p>
            <a:pPr indent="0" lvl="0" marL="0" rtl="0" algn="ctr">
              <a:lnSpc>
                <a:spcPct val="100000"/>
              </a:lnSpc>
              <a:spcBef>
                <a:spcPts val="1200"/>
              </a:spcBef>
              <a:spcAft>
                <a:spcPts val="0"/>
              </a:spcAft>
              <a:buNone/>
            </a:pPr>
            <a:r>
              <a:rPr b="1" lang="en" sz="2957">
                <a:solidFill>
                  <a:srgbClr val="000000"/>
                </a:solidFill>
                <a:latin typeface="Cambria"/>
                <a:ea typeface="Cambria"/>
                <a:cs typeface="Cambria"/>
                <a:sym typeface="Cambria"/>
              </a:rPr>
              <a:t>weighted avg       0.47      0.48      0.47       222</a:t>
            </a:r>
            <a:endParaRPr b="1" sz="2957">
              <a:solidFill>
                <a:srgbClr val="000000"/>
              </a:solidFill>
              <a:latin typeface="Cambria"/>
              <a:ea typeface="Cambria"/>
              <a:cs typeface="Cambria"/>
              <a:sym typeface="Cambria"/>
            </a:endParaRPr>
          </a:p>
          <a:p>
            <a:pPr indent="0" lvl="0" marL="0" rtl="0" algn="ctr">
              <a:spcBef>
                <a:spcPts val="1200"/>
              </a:spcBef>
              <a:spcAft>
                <a:spcPts val="0"/>
              </a:spcAft>
              <a:buNone/>
            </a:pPr>
            <a:r>
              <a:t/>
            </a:r>
            <a:endParaRPr sz="1050">
              <a:solidFill>
                <a:srgbClr val="000000"/>
              </a:solidFill>
              <a:latin typeface="Arial"/>
              <a:ea typeface="Arial"/>
              <a:cs typeface="Arial"/>
              <a:sym typeface="Arial"/>
            </a:endParaRPr>
          </a:p>
          <a:p>
            <a:pPr indent="0" lvl="0" marL="0" rtl="0" algn="ctr">
              <a:spcBef>
                <a:spcPts val="0"/>
              </a:spcBef>
              <a:spcAft>
                <a:spcPts val="0"/>
              </a:spcAft>
              <a:buNone/>
            </a:pPr>
            <a:r>
              <a:t/>
            </a:r>
            <a:endParaRPr sz="1100">
              <a:solidFill>
                <a:srgbClr val="000000"/>
              </a:solidFill>
              <a:latin typeface="Arial"/>
              <a:ea typeface="Arial"/>
              <a:cs typeface="Arial"/>
              <a:sym typeface="Arial"/>
            </a:endParaRPr>
          </a:p>
          <a:p>
            <a:pPr indent="0" lvl="0" marL="0" rtl="0" algn="ctr">
              <a:spcBef>
                <a:spcPts val="0"/>
              </a:spcBef>
              <a:spcAft>
                <a:spcPts val="0"/>
              </a:spcAft>
              <a:buNone/>
            </a:pPr>
            <a:r>
              <a:t/>
            </a:r>
            <a:endParaRPr sz="1050">
              <a:solidFill>
                <a:srgbClr val="000000"/>
              </a:solidFill>
              <a:latin typeface="Arial"/>
              <a:ea typeface="Arial"/>
              <a:cs typeface="Arial"/>
              <a:sym typeface="Arial"/>
            </a:endParaRPr>
          </a:p>
          <a:p>
            <a:pPr indent="0" lvl="0" marL="0" rtl="0" algn="ctr">
              <a:spcBef>
                <a:spcPts val="1200"/>
              </a:spcBef>
              <a:spcAft>
                <a:spcPts val="0"/>
              </a:spcAft>
              <a:buNone/>
            </a:pPr>
            <a:r>
              <a:t/>
            </a:r>
            <a:endParaRPr sz="1050">
              <a:solidFill>
                <a:srgbClr val="000000"/>
              </a:solidFill>
              <a:latin typeface="Arial"/>
              <a:ea typeface="Arial"/>
              <a:cs typeface="Arial"/>
              <a:sym typeface="Arial"/>
            </a:endParaRPr>
          </a:p>
          <a:p>
            <a:pPr indent="0" lvl="0" marL="0" rtl="0" algn="ctr">
              <a:spcBef>
                <a:spcPts val="1200"/>
              </a:spcBef>
              <a:spcAft>
                <a:spcPts val="0"/>
              </a:spcAft>
              <a:buNone/>
            </a:pPr>
            <a:r>
              <a:rPr lang="en" sz="1050">
                <a:solidFill>
                  <a:srgbClr val="000000"/>
                </a:solidFill>
                <a:latin typeface="Arial"/>
                <a:ea typeface="Arial"/>
                <a:cs typeface="Arial"/>
                <a:sym typeface="Arial"/>
              </a:rPr>
              <a:t>          </a:t>
            </a:r>
            <a:endParaRPr sz="1050">
              <a:solidFill>
                <a:srgbClr val="000000"/>
              </a:solidFill>
              <a:latin typeface="Arial"/>
              <a:ea typeface="Arial"/>
              <a:cs typeface="Arial"/>
              <a:sym typeface="Arial"/>
            </a:endParaRPr>
          </a:p>
          <a:p>
            <a:pPr indent="0" lvl="0" marL="0" rtl="0" algn="ctr">
              <a:spcBef>
                <a:spcPts val="1200"/>
              </a:spcBef>
              <a:spcAft>
                <a:spcPts val="0"/>
              </a:spcAft>
              <a:buNone/>
            </a:pPr>
            <a:r>
              <a:t/>
            </a:r>
            <a:endParaRPr sz="1100">
              <a:solidFill>
                <a:srgbClr val="000000"/>
              </a:solidFill>
              <a:latin typeface="Arial"/>
              <a:ea typeface="Arial"/>
              <a:cs typeface="Arial"/>
              <a:sym typeface="Arial"/>
            </a:endParaRPr>
          </a:p>
          <a:p>
            <a:pPr indent="0" lvl="0" marL="0" rtl="0" algn="ctr">
              <a:spcBef>
                <a:spcPts val="0"/>
              </a:spcBef>
              <a:spcAft>
                <a:spcPts val="1200"/>
              </a:spcAft>
              <a:buNone/>
            </a:pPr>
            <a:r>
              <a:t/>
            </a:r>
            <a:endParaRPr/>
          </a:p>
        </p:txBody>
      </p:sp>
      <p:pic>
        <p:nvPicPr>
          <p:cNvPr id="346" name="Google Shape;346;p23"/>
          <p:cNvPicPr preferRelativeResize="0"/>
          <p:nvPr/>
        </p:nvPicPr>
        <p:blipFill>
          <a:blip r:embed="rId3">
            <a:alphaModFix/>
          </a:blip>
          <a:stretch>
            <a:fillRect/>
          </a:stretch>
        </p:blipFill>
        <p:spPr>
          <a:xfrm>
            <a:off x="510125" y="1276825"/>
            <a:ext cx="7704650" cy="1294925"/>
          </a:xfrm>
          <a:prstGeom prst="rect">
            <a:avLst/>
          </a:prstGeom>
          <a:noFill/>
          <a:ln>
            <a:noFill/>
          </a:ln>
        </p:spPr>
      </p:pic>
      <p:sp>
        <p:nvSpPr>
          <p:cNvPr id="347" name="Google Shape;347;p23"/>
          <p:cNvSpPr txBox="1"/>
          <p:nvPr/>
        </p:nvSpPr>
        <p:spPr>
          <a:xfrm>
            <a:off x="692050" y="3027800"/>
            <a:ext cx="25725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Nunito"/>
                <a:ea typeface="Nunito"/>
                <a:cs typeface="Nunito"/>
                <a:sym typeface="Nunito"/>
              </a:rPr>
              <a:t>RandomForest Modet Fit and Accuracy </a:t>
            </a:r>
            <a:endParaRPr b="1">
              <a:latin typeface="Nunito"/>
              <a:ea typeface="Nunito"/>
              <a:cs typeface="Nunito"/>
              <a:sym typeface="Nunito"/>
            </a:endParaRPr>
          </a:p>
          <a:p>
            <a:pPr indent="0" lvl="0" marL="0" rtl="0" algn="ctr">
              <a:spcBef>
                <a:spcPts val="0"/>
              </a:spcBef>
              <a:spcAft>
                <a:spcPts val="0"/>
              </a:spcAft>
              <a:buNone/>
            </a:pPr>
            <a:r>
              <a:t/>
            </a:r>
            <a:endParaRPr b="1">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Accuracy Score = 0.48</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348" name="Google Shape;348;p23"/>
          <p:cNvSpPr/>
          <p:nvPr/>
        </p:nvSpPr>
        <p:spPr>
          <a:xfrm>
            <a:off x="3313975" y="3233150"/>
            <a:ext cx="1257900" cy="58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Variation Inflation Factor(VIF)</a:t>
            </a:r>
            <a:endParaRPr/>
          </a:p>
        </p:txBody>
      </p:sp>
      <p:sp>
        <p:nvSpPr>
          <p:cNvPr id="354" name="Google Shape;354;p24"/>
          <p:cNvSpPr txBox="1"/>
          <p:nvPr>
            <p:ph idx="1" type="body"/>
          </p:nvPr>
        </p:nvSpPr>
        <p:spPr>
          <a:xfrm>
            <a:off x="1141150" y="1300950"/>
            <a:ext cx="7030500" cy="2541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rgbClr val="000000"/>
                </a:solidFill>
                <a:latin typeface="Arial"/>
                <a:ea typeface="Arial"/>
                <a:cs typeface="Arial"/>
                <a:sym typeface="Arial"/>
              </a:rPr>
              <a:t>We also used the Variance Inflation Factor values to try and identify correlation between the features in the data set. We dropped any columns with a VIF above 5 and kept values less than 5. Values between 1-5 have a moderate correlation with values up to 10 being considered as strongly correlated. Higher values may explain the same variance which could be an indicator that one column should be dropped to improve the test score.</a:t>
            </a:r>
            <a:endParaRPr b="1"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161500" y="1106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Variation Inflation Factors </a:t>
            </a:r>
            <a:endParaRPr/>
          </a:p>
        </p:txBody>
      </p:sp>
      <p:sp>
        <p:nvSpPr>
          <p:cNvPr id="360" name="Google Shape;360;p25"/>
          <p:cNvSpPr txBox="1"/>
          <p:nvPr>
            <p:ph idx="1" type="body"/>
          </p:nvPr>
        </p:nvSpPr>
        <p:spPr>
          <a:xfrm>
            <a:off x="2351375" y="939825"/>
            <a:ext cx="3977400" cy="3786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200">
                <a:solidFill>
                  <a:srgbClr val="000000"/>
                </a:solidFill>
                <a:latin typeface="Calibri"/>
                <a:ea typeface="Calibri"/>
                <a:cs typeface="Calibri"/>
                <a:sym typeface="Calibri"/>
              </a:rPr>
              <a:t>O</a:t>
            </a:r>
            <a:r>
              <a:rPr b="1" lang="en" sz="1317">
                <a:solidFill>
                  <a:srgbClr val="000000"/>
                </a:solidFill>
                <a:latin typeface="Bree Serif"/>
                <a:ea typeface="Bree Serif"/>
                <a:cs typeface="Bree Serif"/>
                <a:sym typeface="Bree Serif"/>
              </a:rPr>
              <a:t>riginal VIF  values</a:t>
            </a:r>
            <a:endParaRPr b="1"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 </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        	variables     			VIF</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0      	ID     				8.178543</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1      	Reason for absence		9.689382</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2      	Month of absence  		7.657510</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        	Day of the week      	                  9.365050</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4      	Seasons       	                                  8.710107</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5      	Transportation expense     	   21.912477</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6      	Distance from Residence to Work     13.124243</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7      	Service time	                    	 33.067876</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8      	Age  	                                	  	92.371416</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9      	Work load Average/day      	 60.215484</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10    	Hit target    	        	        	 864.935992</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11    	Disciplinary failure  	        	1.617393</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12    	Education    	        	        	 8.303629</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13    	Son  	                    	        	  2.591658</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14    	Social drinker          	        	   6.415011</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15    	Social smoker          	        	  1.373965</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16    	Pet   	                    	        	   2.311560</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17    	Weight 6                              	        	 76.859746</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18    	Height                     	        	 1284.299262</a:t>
            </a:r>
            <a:endParaRPr sz="1317">
              <a:solidFill>
                <a:srgbClr val="000000"/>
              </a:solidFill>
              <a:latin typeface="Bree Serif"/>
              <a:ea typeface="Bree Serif"/>
              <a:cs typeface="Bree Serif"/>
              <a:sym typeface="Bree Serif"/>
            </a:endParaRPr>
          </a:p>
          <a:p>
            <a:pPr indent="0" lvl="0" marL="0" rtl="0" algn="l">
              <a:spcBef>
                <a:spcPts val="0"/>
              </a:spcBef>
              <a:spcAft>
                <a:spcPts val="0"/>
              </a:spcAft>
              <a:buNone/>
            </a:pPr>
            <a:r>
              <a:rPr lang="en" sz="1317">
                <a:solidFill>
                  <a:srgbClr val="000000"/>
                </a:solidFill>
                <a:latin typeface="Bree Serif"/>
                <a:ea typeface="Bree Serif"/>
                <a:cs typeface="Bree Serif"/>
                <a:sym typeface="Bree Serif"/>
              </a:rPr>
              <a:t>19    	Body mass index     	        	  606.166560</a:t>
            </a:r>
            <a:endParaRPr sz="1417">
              <a:latin typeface="Bree Serif"/>
              <a:ea typeface="Bree Serif"/>
              <a:cs typeface="Bree Serif"/>
              <a:sym typeface="Bree Serif"/>
            </a:endParaRPr>
          </a:p>
        </p:txBody>
      </p:sp>
      <p:sp>
        <p:nvSpPr>
          <p:cNvPr id="361" name="Google Shape;361;p25"/>
          <p:cNvSpPr txBox="1"/>
          <p:nvPr/>
        </p:nvSpPr>
        <p:spPr>
          <a:xfrm>
            <a:off x="4777800" y="1595175"/>
            <a:ext cx="3079800" cy="294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000">
              <a:latin typeface="Bree Serif"/>
              <a:ea typeface="Bree Serif"/>
              <a:cs typeface="Bree Serif"/>
              <a:sym typeface="Bree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VIF values after dropping columns</a:t>
            </a:r>
            <a:endParaRPr/>
          </a:p>
        </p:txBody>
      </p:sp>
      <p:pic>
        <p:nvPicPr>
          <p:cNvPr id="367" name="Google Shape;367;p26"/>
          <p:cNvPicPr preferRelativeResize="0"/>
          <p:nvPr/>
        </p:nvPicPr>
        <p:blipFill>
          <a:blip r:embed="rId3">
            <a:alphaModFix/>
          </a:blip>
          <a:stretch>
            <a:fillRect/>
          </a:stretch>
        </p:blipFill>
        <p:spPr>
          <a:xfrm>
            <a:off x="1906775" y="1494925"/>
            <a:ext cx="5824549" cy="305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Principal Component Analysis</a:t>
            </a:r>
            <a:endParaRPr/>
          </a:p>
        </p:txBody>
      </p:sp>
      <p:sp>
        <p:nvSpPr>
          <p:cNvPr id="373" name="Google Shape;373;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4" name="Google Shape;374;p27"/>
          <p:cNvPicPr preferRelativeResize="0"/>
          <p:nvPr/>
        </p:nvPicPr>
        <p:blipFill>
          <a:blip r:embed="rId3">
            <a:alphaModFix/>
          </a:blip>
          <a:stretch>
            <a:fillRect/>
          </a:stretch>
        </p:blipFill>
        <p:spPr>
          <a:xfrm>
            <a:off x="1057275" y="1466850"/>
            <a:ext cx="7029450" cy="2705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Matrix</a:t>
            </a:r>
            <a:endParaRPr/>
          </a:p>
        </p:txBody>
      </p:sp>
      <p:sp>
        <p:nvSpPr>
          <p:cNvPr id="380" name="Google Shape;380;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1" name="Google Shape;381;p28"/>
          <p:cNvPicPr preferRelativeResize="0"/>
          <p:nvPr/>
        </p:nvPicPr>
        <p:blipFill>
          <a:blip r:embed="rId3">
            <a:alphaModFix/>
          </a:blip>
          <a:stretch>
            <a:fillRect/>
          </a:stretch>
        </p:blipFill>
        <p:spPr>
          <a:xfrm>
            <a:off x="93263" y="1314075"/>
            <a:ext cx="8957476" cy="337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 Plot</a:t>
            </a:r>
            <a:endParaRPr/>
          </a:p>
        </p:txBody>
      </p:sp>
      <p:pic>
        <p:nvPicPr>
          <p:cNvPr id="387" name="Google Shape;387;p29"/>
          <p:cNvPicPr preferRelativeResize="0"/>
          <p:nvPr/>
        </p:nvPicPr>
        <p:blipFill>
          <a:blip r:embed="rId3">
            <a:alphaModFix/>
          </a:blip>
          <a:stretch>
            <a:fillRect/>
          </a:stretch>
        </p:blipFill>
        <p:spPr>
          <a:xfrm>
            <a:off x="2143913" y="1597875"/>
            <a:ext cx="4856175" cy="3206900"/>
          </a:xfrm>
          <a:prstGeom prst="rect">
            <a:avLst/>
          </a:prstGeom>
          <a:noFill/>
          <a:ln>
            <a:noFill/>
          </a:ln>
        </p:spPr>
      </p:pic>
      <p:cxnSp>
        <p:nvCxnSpPr>
          <p:cNvPr id="388" name="Google Shape;388;p29"/>
          <p:cNvCxnSpPr/>
          <p:nvPr/>
        </p:nvCxnSpPr>
        <p:spPr>
          <a:xfrm flipH="1" rot="10800000">
            <a:off x="2000975" y="2095100"/>
            <a:ext cx="899700" cy="778800"/>
          </a:xfrm>
          <a:prstGeom prst="straightConnector1">
            <a:avLst/>
          </a:prstGeom>
          <a:noFill/>
          <a:ln cap="flat" cmpd="sng" w="9525">
            <a:solidFill>
              <a:schemeClr val="dk2"/>
            </a:solidFill>
            <a:prstDash val="solid"/>
            <a:round/>
            <a:headEnd len="med" w="med" type="none"/>
            <a:tailEnd len="med" w="med" type="triangle"/>
          </a:ln>
        </p:spPr>
      </p:cxnSp>
      <p:sp>
        <p:nvSpPr>
          <p:cNvPr id="389" name="Google Shape;389;p29"/>
          <p:cNvSpPr txBox="1"/>
          <p:nvPr/>
        </p:nvSpPr>
        <p:spPr>
          <a:xfrm>
            <a:off x="730125" y="2806750"/>
            <a:ext cx="1351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Component 2</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(comp_02)</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10-Fold Cross Validation</a:t>
            </a:r>
            <a:endParaRPr/>
          </a:p>
        </p:txBody>
      </p:sp>
      <p:sp>
        <p:nvSpPr>
          <p:cNvPr id="395" name="Google Shape;395;p30"/>
          <p:cNvSpPr txBox="1"/>
          <p:nvPr>
            <p:ph idx="1" type="body"/>
          </p:nvPr>
        </p:nvSpPr>
        <p:spPr>
          <a:xfrm>
            <a:off x="774738"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10-Fold cross validation we evaluated the model </a:t>
            </a:r>
            <a:endParaRPr/>
          </a:p>
          <a:p>
            <a:pPr indent="0" lvl="0" marL="914400" rtl="0" algn="l">
              <a:spcBef>
                <a:spcPts val="1200"/>
              </a:spcBef>
              <a:spcAft>
                <a:spcPts val="1200"/>
              </a:spcAft>
              <a:buNone/>
            </a:pPr>
            <a:r>
              <a:t/>
            </a:r>
            <a:endParaRPr/>
          </a:p>
        </p:txBody>
      </p:sp>
      <p:pic>
        <p:nvPicPr>
          <p:cNvPr id="396" name="Google Shape;396;p30"/>
          <p:cNvPicPr preferRelativeResize="0"/>
          <p:nvPr/>
        </p:nvPicPr>
        <p:blipFill rotWithShape="1">
          <a:blip r:embed="rId3">
            <a:alphaModFix/>
          </a:blip>
          <a:srcRect b="0" l="0" r="68084" t="0"/>
          <a:stretch/>
        </p:blipFill>
        <p:spPr>
          <a:xfrm>
            <a:off x="523975" y="3514575"/>
            <a:ext cx="3827651" cy="1129475"/>
          </a:xfrm>
          <a:prstGeom prst="rect">
            <a:avLst/>
          </a:prstGeom>
          <a:noFill/>
          <a:ln>
            <a:noFill/>
          </a:ln>
        </p:spPr>
      </p:pic>
      <p:pic>
        <p:nvPicPr>
          <p:cNvPr id="397" name="Google Shape;397;p30"/>
          <p:cNvPicPr preferRelativeResize="0"/>
          <p:nvPr/>
        </p:nvPicPr>
        <p:blipFill>
          <a:blip r:embed="rId4">
            <a:alphaModFix/>
          </a:blip>
          <a:stretch>
            <a:fillRect/>
          </a:stretch>
        </p:blipFill>
        <p:spPr>
          <a:xfrm>
            <a:off x="653050" y="2087488"/>
            <a:ext cx="7273875" cy="127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Implications</a:t>
            </a:r>
            <a:endParaRPr/>
          </a:p>
        </p:txBody>
      </p:sp>
      <p:sp>
        <p:nvSpPr>
          <p:cNvPr id="403" name="Google Shape;403;p31"/>
          <p:cNvSpPr txBox="1"/>
          <p:nvPr>
            <p:ph idx="1" type="body"/>
          </p:nvPr>
        </p:nvSpPr>
        <p:spPr>
          <a:xfrm>
            <a:off x="1303800" y="1278225"/>
            <a:ext cx="7030500" cy="3073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700">
              <a:latin typeface="Cambria"/>
              <a:ea typeface="Cambria"/>
              <a:cs typeface="Cambria"/>
              <a:sym typeface="Cambria"/>
            </a:endParaRPr>
          </a:p>
          <a:p>
            <a:pPr indent="-336550" lvl="0" marL="457200" rtl="0" algn="l">
              <a:spcBef>
                <a:spcPts val="1200"/>
              </a:spcBef>
              <a:spcAft>
                <a:spcPts val="0"/>
              </a:spcAft>
              <a:buSzPts val="1700"/>
              <a:buFont typeface="Cambria"/>
              <a:buChar char="●"/>
            </a:pPr>
            <a:r>
              <a:rPr b="1" lang="en" sz="1700">
                <a:latin typeface="Cambria"/>
                <a:ea typeface="Cambria"/>
                <a:cs typeface="Cambria"/>
                <a:sym typeface="Cambria"/>
              </a:rPr>
              <a:t>An  average R2 value of .7 implies that about 70% of the variance in the model can be </a:t>
            </a:r>
            <a:r>
              <a:rPr b="1" lang="en" sz="1700">
                <a:latin typeface="Cambria"/>
                <a:ea typeface="Cambria"/>
                <a:cs typeface="Cambria"/>
                <a:sym typeface="Cambria"/>
              </a:rPr>
              <a:t>explained while</a:t>
            </a:r>
            <a:r>
              <a:rPr b="1" lang="en" sz="1700">
                <a:latin typeface="Cambria"/>
                <a:ea typeface="Cambria"/>
                <a:cs typeface="Cambria"/>
                <a:sym typeface="Cambria"/>
              </a:rPr>
              <a:t> the other 30% is unexplained. This can not be the only metric to size up your model . </a:t>
            </a:r>
            <a:endParaRPr b="1" sz="1700">
              <a:latin typeface="Cambria"/>
              <a:ea typeface="Cambria"/>
              <a:cs typeface="Cambria"/>
              <a:sym typeface="Cambria"/>
            </a:endParaRPr>
          </a:p>
          <a:p>
            <a:pPr indent="-336550" lvl="0" marL="457200" rtl="0" algn="l">
              <a:spcBef>
                <a:spcPts val="0"/>
              </a:spcBef>
              <a:spcAft>
                <a:spcPts val="0"/>
              </a:spcAft>
              <a:buSzPts val="1700"/>
              <a:buFont typeface="Cambria"/>
              <a:buChar char="●"/>
            </a:pPr>
            <a:r>
              <a:rPr b="1" lang="en" sz="1700">
                <a:latin typeface="Cambria"/>
                <a:ea typeface="Cambria"/>
                <a:cs typeface="Cambria"/>
                <a:sym typeface="Cambria"/>
              </a:rPr>
              <a:t>The model fit moderately well to the sample in the plot; however, it did not perform well with the test set</a:t>
            </a:r>
            <a:endParaRPr b="1" sz="1700">
              <a:latin typeface="Cambria"/>
              <a:ea typeface="Cambria"/>
              <a:cs typeface="Cambria"/>
              <a:sym typeface="Cambria"/>
            </a:endParaRPr>
          </a:p>
          <a:p>
            <a:pPr indent="-336550" lvl="0" marL="457200" rtl="0" algn="l">
              <a:spcBef>
                <a:spcPts val="0"/>
              </a:spcBef>
              <a:spcAft>
                <a:spcPts val="0"/>
              </a:spcAft>
              <a:buSzPts val="1700"/>
              <a:buFont typeface="Cambria"/>
              <a:buChar char="●"/>
            </a:pPr>
            <a:r>
              <a:rPr b="1" lang="en" sz="1700">
                <a:latin typeface="Cambria"/>
                <a:ea typeface="Cambria"/>
                <a:cs typeface="Cambria"/>
                <a:sym typeface="Cambria"/>
              </a:rPr>
              <a:t>The assertion can be made that adding more data and removing the noise from the dataset would give better results.</a:t>
            </a:r>
            <a:endParaRPr b="1" sz="170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284" name="Google Shape;284;p14"/>
          <p:cNvSpPr txBox="1"/>
          <p:nvPr>
            <p:ph idx="1" type="body"/>
          </p:nvPr>
        </p:nvSpPr>
        <p:spPr>
          <a:xfrm>
            <a:off x="1303800" y="1597875"/>
            <a:ext cx="70305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The objective of this </a:t>
            </a:r>
            <a:r>
              <a:rPr lang="en" sz="1700"/>
              <a:t>project was to use a machine learning algorithm of our choice to optimize a test-train split for our desired dataset. For the dataset we chose, we wanted the algorithm to analyze a list of employee’s information and predict whether or not any features are directly correlated to the amount of hours the  employee misses from work.</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Loading in the Dataset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1" name="Google Shape;291;p15"/>
          <p:cNvPicPr preferRelativeResize="0"/>
          <p:nvPr/>
        </p:nvPicPr>
        <p:blipFill>
          <a:blip r:embed="rId3">
            <a:alphaModFix/>
          </a:blip>
          <a:stretch>
            <a:fillRect/>
          </a:stretch>
        </p:blipFill>
        <p:spPr>
          <a:xfrm>
            <a:off x="313488" y="1836300"/>
            <a:ext cx="8517024" cy="2393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Assumption</a:t>
            </a:r>
            <a:endParaRPr/>
          </a:p>
        </p:txBody>
      </p:sp>
      <p:sp>
        <p:nvSpPr>
          <p:cNvPr id="297" name="Google Shape;297;p16"/>
          <p:cNvSpPr txBox="1"/>
          <p:nvPr>
            <p:ph idx="1" type="body"/>
          </p:nvPr>
        </p:nvSpPr>
        <p:spPr>
          <a:xfrm>
            <a:off x="1344475" y="1677900"/>
            <a:ext cx="7030500" cy="1890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1400">
                <a:latin typeface="Cambria"/>
                <a:ea typeface="Cambria"/>
                <a:cs typeface="Cambria"/>
                <a:sym typeface="Cambria"/>
              </a:rPr>
              <a:t>When i</a:t>
            </a:r>
            <a:r>
              <a:rPr b="1" lang="en" sz="1400">
                <a:latin typeface="Cambria"/>
                <a:ea typeface="Cambria"/>
                <a:cs typeface="Cambria"/>
                <a:sym typeface="Cambria"/>
              </a:rPr>
              <a:t>nitially analyzing the the dataset we assumed that features like  day of the week, social drinker, son, transportation expense,and Distance from residence to work  would have a significant effect on hours of absenteeism at work</a:t>
            </a:r>
            <a:r>
              <a:rPr b="1" lang="en" sz="1400">
                <a:latin typeface="Cambria"/>
                <a:ea typeface="Cambria"/>
                <a:cs typeface="Cambria"/>
                <a:sym typeface="Cambria"/>
              </a:rPr>
              <a:t>.</a:t>
            </a:r>
            <a:endParaRPr b="1" sz="14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Dataset</a:t>
            </a:r>
            <a:endParaRPr/>
          </a:p>
        </p:txBody>
      </p:sp>
      <p:pic>
        <p:nvPicPr>
          <p:cNvPr id="303" name="Google Shape;303;p17"/>
          <p:cNvPicPr preferRelativeResize="0"/>
          <p:nvPr/>
        </p:nvPicPr>
        <p:blipFill>
          <a:blip r:embed="rId3">
            <a:alphaModFix/>
          </a:blip>
          <a:stretch>
            <a:fillRect/>
          </a:stretch>
        </p:blipFill>
        <p:spPr>
          <a:xfrm>
            <a:off x="2368225" y="1350225"/>
            <a:ext cx="4033275" cy="357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309" name="Google Shape;309;p18"/>
          <p:cNvSpPr txBox="1"/>
          <p:nvPr>
            <p:ph idx="1" type="body"/>
          </p:nvPr>
        </p:nvSpPr>
        <p:spPr>
          <a:xfrm>
            <a:off x="814500" y="1221500"/>
            <a:ext cx="7515000" cy="31698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0"/>
              </a:spcBef>
              <a:spcAft>
                <a:spcPts val="0"/>
              </a:spcAft>
              <a:buNone/>
            </a:pPr>
            <a:r>
              <a:t/>
            </a:r>
            <a:endParaRPr/>
          </a:p>
          <a:p>
            <a:pPr indent="-304958" lvl="0" marL="457200" rtl="0" algn="l">
              <a:spcBef>
                <a:spcPts val="1200"/>
              </a:spcBef>
              <a:spcAft>
                <a:spcPts val="0"/>
              </a:spcAft>
              <a:buSzPct val="100000"/>
              <a:buChar char="●"/>
            </a:pPr>
            <a:r>
              <a:rPr lang="en"/>
              <a:t>Linear Regression</a:t>
            </a:r>
            <a:endParaRPr/>
          </a:p>
          <a:p>
            <a:pPr indent="-293211" lvl="1" marL="914400" rtl="0" algn="l">
              <a:spcBef>
                <a:spcPts val="0"/>
              </a:spcBef>
              <a:spcAft>
                <a:spcPts val="0"/>
              </a:spcAft>
              <a:buSzPct val="100000"/>
              <a:buChar char="○"/>
            </a:pPr>
            <a:r>
              <a:t/>
            </a:r>
            <a:endParaRPr/>
          </a:p>
          <a:p>
            <a:pPr indent="0" lvl="0" marL="0" rtl="0" algn="l">
              <a:spcBef>
                <a:spcPts val="1200"/>
              </a:spcBef>
              <a:spcAft>
                <a:spcPts val="0"/>
              </a:spcAft>
              <a:buNone/>
            </a:pPr>
            <a:r>
              <a:t/>
            </a:r>
            <a:endParaRPr/>
          </a:p>
          <a:p>
            <a:pPr indent="-304958" lvl="0" marL="457200" rtl="0" algn="l">
              <a:spcBef>
                <a:spcPts val="1200"/>
              </a:spcBef>
              <a:spcAft>
                <a:spcPts val="0"/>
              </a:spcAft>
              <a:buSzPct val="100000"/>
              <a:buChar char="●"/>
            </a:pPr>
            <a:r>
              <a:rPr lang="en"/>
              <a:t>Random Forest</a:t>
            </a:r>
            <a:endParaRPr/>
          </a:p>
          <a:p>
            <a:pPr indent="-293211" lvl="1" marL="914400" rtl="0" algn="l">
              <a:spcBef>
                <a:spcPts val="0"/>
              </a:spcBef>
              <a:spcAft>
                <a:spcPts val="0"/>
              </a:spcAft>
              <a:buSzPct val="81481"/>
              <a:buChar char="○"/>
            </a:pPr>
            <a:r>
              <a:rPr lang="en" sz="1350">
                <a:solidFill>
                  <a:srgbClr val="3A3B41"/>
                </a:solidFill>
                <a:highlight>
                  <a:srgbClr val="FFFFFF"/>
                </a:highlight>
                <a:latin typeface="Lora"/>
                <a:ea typeface="Lora"/>
                <a:cs typeface="Lora"/>
                <a:sym typeface="Lora"/>
              </a:rPr>
              <a:t>builds, is an ensemble of decision trees, usually trained with the “bagging” method.</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Principal Component Analysis (PCA)</a:t>
            </a:r>
            <a:endParaRPr/>
          </a:p>
          <a:p>
            <a:pPr indent="-293211" lvl="1" marL="914400" rtl="0" algn="l">
              <a:spcBef>
                <a:spcPts val="0"/>
              </a:spcBef>
              <a:spcAft>
                <a:spcPts val="0"/>
              </a:spcAft>
              <a:buSzPct val="100000"/>
              <a:buChar char="○"/>
            </a:pPr>
            <a:r>
              <a:rPr lang="en"/>
              <a:t>used for dimensionality reduction by projecting each data point onto only the first few principal components</a:t>
            </a:r>
            <a:endParaRPr/>
          </a:p>
          <a:p>
            <a:pPr indent="0" lvl="0" marL="0" rtl="0" algn="l">
              <a:spcBef>
                <a:spcPts val="1200"/>
              </a:spcBef>
              <a:spcAft>
                <a:spcPts val="0"/>
              </a:spcAft>
              <a:buNone/>
            </a:pPr>
            <a:r>
              <a:t/>
            </a:r>
            <a:endParaRPr/>
          </a:p>
          <a:p>
            <a:pPr indent="0" lvl="0" marL="914400" rtl="0" algn="l">
              <a:spcBef>
                <a:spcPts val="1200"/>
              </a:spcBef>
              <a:spcAft>
                <a:spcPts val="1200"/>
              </a:spcAft>
              <a:buNone/>
            </a:pPr>
            <a:r>
              <a:rPr lang="en"/>
              <a:t> </a:t>
            </a:r>
            <a:endParaRPr/>
          </a:p>
        </p:txBody>
      </p:sp>
      <p:sp>
        <p:nvSpPr>
          <p:cNvPr id="310" name="Google Shape;310;p18"/>
          <p:cNvSpPr txBox="1"/>
          <p:nvPr/>
        </p:nvSpPr>
        <p:spPr>
          <a:xfrm>
            <a:off x="3374300" y="2699950"/>
            <a:ext cx="631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Splitting and Scaling</a:t>
            </a:r>
            <a:endParaRPr/>
          </a:p>
        </p:txBody>
      </p:sp>
      <p:sp>
        <p:nvSpPr>
          <p:cNvPr id="316" name="Google Shape;316;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19"/>
          <p:cNvPicPr preferRelativeResize="0"/>
          <p:nvPr/>
        </p:nvPicPr>
        <p:blipFill>
          <a:blip r:embed="rId3">
            <a:alphaModFix/>
          </a:blip>
          <a:stretch>
            <a:fillRect/>
          </a:stretch>
        </p:blipFill>
        <p:spPr>
          <a:xfrm>
            <a:off x="1076325" y="1528750"/>
            <a:ext cx="6991350" cy="208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Fitting</a:t>
            </a:r>
            <a:endParaRPr/>
          </a:p>
        </p:txBody>
      </p:sp>
      <p:sp>
        <p:nvSpPr>
          <p:cNvPr id="323" name="Google Shape;323;p20"/>
          <p:cNvSpPr txBox="1"/>
          <p:nvPr>
            <p:ph idx="1" type="body"/>
          </p:nvPr>
        </p:nvSpPr>
        <p:spPr>
          <a:xfrm>
            <a:off x="1303800" y="17709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Fitting the test and train values to a decision tree model</a:t>
            </a:r>
            <a:endParaRPr/>
          </a:p>
          <a:p>
            <a:pPr indent="0" lvl="0" marL="457200" rtl="0" algn="l">
              <a:spcBef>
                <a:spcPts val="1200"/>
              </a:spcBef>
              <a:spcAft>
                <a:spcPts val="1200"/>
              </a:spcAft>
              <a:buNone/>
            </a:pPr>
            <a:r>
              <a:t/>
            </a:r>
            <a:endParaRPr/>
          </a:p>
        </p:txBody>
      </p:sp>
      <p:pic>
        <p:nvPicPr>
          <p:cNvPr id="324" name="Google Shape;324;p20"/>
          <p:cNvPicPr preferRelativeResize="0"/>
          <p:nvPr/>
        </p:nvPicPr>
        <p:blipFill rotWithShape="1">
          <a:blip r:embed="rId3">
            <a:alphaModFix/>
          </a:blip>
          <a:srcRect b="0" l="0" r="47434" t="0"/>
          <a:stretch/>
        </p:blipFill>
        <p:spPr>
          <a:xfrm>
            <a:off x="1090600" y="2257425"/>
            <a:ext cx="5425074" cy="126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and Training Score</a:t>
            </a:r>
            <a:endParaRPr/>
          </a:p>
        </p:txBody>
      </p:sp>
      <p:sp>
        <p:nvSpPr>
          <p:cNvPr id="330" name="Google Shape;330;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1" name="Google Shape;331;p21"/>
          <p:cNvPicPr preferRelativeResize="0"/>
          <p:nvPr/>
        </p:nvPicPr>
        <p:blipFill rotWithShape="1">
          <a:blip r:embed="rId3">
            <a:alphaModFix/>
          </a:blip>
          <a:srcRect b="0" l="0" r="47257" t="0"/>
          <a:stretch/>
        </p:blipFill>
        <p:spPr>
          <a:xfrm>
            <a:off x="1351275" y="2029600"/>
            <a:ext cx="6320676" cy="146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