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13" r:id="rId2"/>
    <p:sldId id="429" r:id="rId3"/>
    <p:sldId id="431" r:id="rId4"/>
    <p:sldId id="426" r:id="rId5"/>
  </p:sldIdLst>
  <p:sldSz cx="12192000" cy="6858000"/>
  <p:notesSz cx="9926638" cy="6797675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1EE"/>
    <a:srgbClr val="FEFFC1"/>
    <a:srgbClr val="96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80618" autoAdjust="0"/>
  </p:normalViewPr>
  <p:slideViewPr>
    <p:cSldViewPr snapToGrid="0" showGuides="1">
      <p:cViewPr varScale="1">
        <p:scale>
          <a:sx n="104" d="100"/>
          <a:sy n="104" d="100"/>
        </p:scale>
        <p:origin x="1200" y="8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067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5D300-0AEB-49A2-9DE8-5102A48C45E6}" type="datetimeFigureOut">
              <a:rPr lang="de-DE" smtClean="0"/>
              <a:t>23.05.2019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95DED-9284-4905-AE27-631E1E284DD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7D7E6-11EC-45FA-8704-7F2BD6FAA7A9}" type="datetimeFigureOut">
              <a:rPr lang="de-DE" smtClean="0"/>
              <a:t>23.05.2019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F68A2-8B59-4407-B02A-7B4C7DD9315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5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F68A2-8B59-4407-B02A-7B4C7DD9315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34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F68A2-8B59-4407-B02A-7B4C7DD9315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90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1C2F-6957-4E57-A030-529ADC0E4317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728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Bildergale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F265-BD30-4FD0-A750-E24C99266A0C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630000" y="1486800"/>
            <a:ext cx="3505200" cy="1911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346704" y="1486800"/>
            <a:ext cx="3505200" cy="1911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9"/>
          </p:nvPr>
        </p:nvSpPr>
        <p:spPr>
          <a:xfrm>
            <a:off x="8063408" y="1486800"/>
            <a:ext cx="3505200" cy="1911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0"/>
          </p:nvPr>
        </p:nvSpPr>
        <p:spPr>
          <a:xfrm>
            <a:off x="630000" y="3604963"/>
            <a:ext cx="3505200" cy="1911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4346704" y="3604963"/>
            <a:ext cx="3505200" cy="1911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2"/>
          </p:nvPr>
        </p:nvSpPr>
        <p:spPr>
          <a:xfrm>
            <a:off x="8063408" y="3604963"/>
            <a:ext cx="3505200" cy="1911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3645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084B-8D21-462D-A643-852019622B2A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01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287" y="1152000"/>
            <a:ext cx="12236965" cy="4588861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08349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416" y="2231473"/>
            <a:ext cx="9144000" cy="540000"/>
          </a:xfrm>
        </p:spPr>
        <p:txBody>
          <a:bodyPr anchor="t" anchorCtr="0">
            <a:noAutofit/>
          </a:bodyPr>
          <a:lstStyle>
            <a:lvl1pPr algn="l">
              <a:lnSpc>
                <a:spcPct val="13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eXXcellent solutions</a:t>
            </a:r>
            <a:endParaRPr lang="de-DE" dirty="0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585897" y="2003455"/>
            <a:ext cx="554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2337" y="256980"/>
            <a:ext cx="2587924" cy="540000"/>
          </a:xfrm>
          <a:prstGeom prst="rect">
            <a:avLst/>
          </a:prstGeom>
        </p:spPr>
      </p:pic>
      <p:sp>
        <p:nvSpPr>
          <p:cNvPr id="21" name="Textfeld 20"/>
          <p:cNvSpPr txBox="1"/>
          <p:nvPr userDrawn="1"/>
        </p:nvSpPr>
        <p:spPr>
          <a:xfrm>
            <a:off x="8508113" y="6031726"/>
            <a:ext cx="3060000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780" dirty="0" smtClean="0"/>
              <a:t>the essence for your business.</a:t>
            </a:r>
            <a:endParaRPr lang="de-DE" sz="178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843388"/>
            <a:ext cx="9144000" cy="369887"/>
          </a:xfrm>
        </p:spPr>
        <p:txBody>
          <a:bodyPr/>
          <a:lstStyle>
            <a:lvl1pPr>
              <a:defRPr sz="26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Titel der </a:t>
            </a:r>
            <a:r>
              <a:rPr lang="de-DE" dirty="0" err="1" smtClean="0"/>
              <a:t>präsentation</a:t>
            </a:r>
            <a:endParaRPr lang="de-DE" dirty="0" smtClean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3481432"/>
            <a:ext cx="2876907" cy="981516"/>
          </a:xfrm>
        </p:spPr>
        <p:txBody>
          <a:bodyPr anchor="b"/>
          <a:lstStyle>
            <a:lvl1pPr algn="l"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Autoren</a:t>
            </a:r>
            <a:endParaRPr lang="de-DE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4514257"/>
            <a:ext cx="2876907" cy="252000"/>
          </a:xfr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Ort, Datum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584199" y="253999"/>
            <a:ext cx="2514600" cy="723900"/>
          </a:xfrm>
        </p:spPr>
        <p:txBody>
          <a:bodyPr/>
          <a:lstStyle/>
          <a:p>
            <a:r>
              <a:rPr lang="de-DE" dirty="0" smtClean="0"/>
              <a:t>Kundenlogo (optional)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9849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3" y="1153129"/>
            <a:ext cx="12233976" cy="4587741"/>
          </a:xfrm>
          <a:prstGeom prst="rect">
            <a:avLst/>
          </a:prstGeom>
        </p:spPr>
      </p:pic>
      <p:sp>
        <p:nvSpPr>
          <p:cNvPr id="13" name="Tabellenplatzhalter 12"/>
          <p:cNvSpPr>
            <a:spLocks noGrp="1"/>
          </p:cNvSpPr>
          <p:nvPr>
            <p:ph type="tbl" sz="quarter" idx="10" hasCustomPrompt="1"/>
          </p:nvPr>
        </p:nvSpPr>
        <p:spPr>
          <a:xfrm>
            <a:off x="623889" y="1989138"/>
            <a:ext cx="5688012" cy="28082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Hier Agenda einfügen. Vorlage ist in der Masteransicht auf der letzten Folie zu finden.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6821B1B-1499-4848-85A1-2D8978079C28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439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chtige Ele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18D0-6CC3-4BFA-A4B0-A37D240E40FE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6957" y="1372457"/>
            <a:ext cx="324000" cy="33894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8512" y="3478138"/>
            <a:ext cx="403200" cy="421795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1031082" y="1246909"/>
            <a:ext cx="5643267" cy="260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300" dirty="0" smtClean="0"/>
              <a:t>Chevrons in der richtigen Größe für 33pt. Erstes Chevron textzentriert</a:t>
            </a:r>
            <a:r>
              <a:rPr lang="de-DE" sz="3300" baseline="0" dirty="0" smtClean="0"/>
              <a:t> platzieren, zweites Chevron auf Punkt zentriert.</a:t>
            </a:r>
            <a:endParaRPr lang="de-DE" sz="3300" dirty="0"/>
          </a:p>
        </p:txBody>
      </p:sp>
      <p:sp>
        <p:nvSpPr>
          <p:cNvPr id="10" name="Rechteck 9"/>
          <p:cNvSpPr/>
          <p:nvPr userDrawn="1"/>
        </p:nvSpPr>
        <p:spPr>
          <a:xfrm>
            <a:off x="6629400" y="1267691"/>
            <a:ext cx="5237018" cy="3584864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Vorlage für die </a:t>
            </a:r>
            <a:r>
              <a:rPr lang="de-DE" dirty="0" err="1" smtClean="0">
                <a:solidFill>
                  <a:schemeClr val="bg1"/>
                </a:solidFill>
              </a:rPr>
              <a:t>Agendatabelle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11" name="Tabellenplatzhalter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157023707"/>
              </p:ext>
            </p:extLst>
          </p:nvPr>
        </p:nvGraphicFramePr>
        <p:xfrm>
          <a:off x="6858246" y="1812491"/>
          <a:ext cx="4689517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895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 smtClean="0">
                          <a:solidFill>
                            <a:schemeClr val="accent4"/>
                          </a:solidFill>
                          <a:latin typeface="DIN OT Medium" panose="020B0604020201010104" pitchFamily="34" charset="0"/>
                        </a:rPr>
                        <a:t>Leistungsspektrum</a:t>
                      </a:r>
                      <a:endParaRPr lang="de-DE" sz="2600" b="0" dirty="0">
                        <a:solidFill>
                          <a:schemeClr val="accent4"/>
                        </a:solidFill>
                        <a:latin typeface="DIN OT Medium" panose="020B06040202010101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Credo - Vision - Werte</a:t>
                      </a:r>
                      <a:endParaRPr lang="de-DE" sz="2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Wir sind eXXcellent</a:t>
                      </a:r>
                      <a:endParaRPr lang="de-DE" sz="2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Kunden &amp; Lösungen</a:t>
                      </a:r>
                      <a:endParaRPr lang="de-DE" sz="2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6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2-spalti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0000" y="1486800"/>
            <a:ext cx="5364000" cy="40297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4113" y="1486800"/>
            <a:ext cx="5364000" cy="40297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A38B-8B0A-4695-9793-024FDB79B229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79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2-spaltig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AAFD-8DCA-4C0C-9972-93FDC93C8D73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Inhaltsplatzhalter 2"/>
          <p:cNvSpPr>
            <a:spLocks noGrp="1"/>
          </p:cNvSpPr>
          <p:nvPr>
            <p:ph sz="half" idx="1"/>
          </p:nvPr>
        </p:nvSpPr>
        <p:spPr>
          <a:xfrm>
            <a:off x="630000" y="1486800"/>
            <a:ext cx="3574800" cy="40297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sz="half" idx="2"/>
          </p:nvPr>
        </p:nvSpPr>
        <p:spPr>
          <a:xfrm>
            <a:off x="4417199" y="1486800"/>
            <a:ext cx="7153200" cy="40297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071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2-spaltig mit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0000" y="1486800"/>
            <a:ext cx="5364000" cy="40297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C2F2-4652-4EF9-88D8-802624DE28BB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204607" y="1486800"/>
            <a:ext cx="5364000" cy="40284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9422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C38-AA88-45E9-9913-C0093D800D3D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630000" y="1484313"/>
            <a:ext cx="3506400" cy="4028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8062208" y="1484313"/>
            <a:ext cx="3506400" cy="4028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3"/>
          </p:nvPr>
        </p:nvSpPr>
        <p:spPr>
          <a:xfrm>
            <a:off x="4346104" y="1484313"/>
            <a:ext cx="3506400" cy="4028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679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3-spalti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E25-A3D0-44E9-BC07-C78A3A446167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630000" y="4145629"/>
            <a:ext cx="3506400" cy="13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8062208" y="4145629"/>
            <a:ext cx="3506400" cy="13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3"/>
          </p:nvPr>
        </p:nvSpPr>
        <p:spPr>
          <a:xfrm>
            <a:off x="4346104" y="4145629"/>
            <a:ext cx="3506400" cy="13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623888" y="2076971"/>
            <a:ext cx="3506400" cy="19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628650" y="1484313"/>
            <a:ext cx="35064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346104" y="2076971"/>
            <a:ext cx="3506400" cy="19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4346104" y="1484313"/>
            <a:ext cx="35064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8"/>
          </p:nvPr>
        </p:nvSpPr>
        <p:spPr>
          <a:xfrm>
            <a:off x="8056951" y="2076971"/>
            <a:ext cx="3506400" cy="19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8061713" y="1484313"/>
            <a:ext cx="35064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902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3-spaltig Rahm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2A50-51B9-4EBE-B4BD-C535EA5507EA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628650" y="1988288"/>
            <a:ext cx="3506400" cy="3528276"/>
          </a:xfrm>
          <a:ln>
            <a:solidFill>
              <a:schemeClr val="accent1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8062208" y="1987200"/>
            <a:ext cx="3506400" cy="3528000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3"/>
          </p:nvPr>
        </p:nvSpPr>
        <p:spPr>
          <a:xfrm>
            <a:off x="4346104" y="1987200"/>
            <a:ext cx="3506400" cy="3528000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28650" y="1484313"/>
            <a:ext cx="3506400" cy="504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4346104" y="1484313"/>
            <a:ext cx="3506400" cy="504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8062208" y="1484313"/>
            <a:ext cx="3506400" cy="504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1489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3-spaltig Rahm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762-A378-4606-93F3-D0A3FF5CA555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628650" y="1988288"/>
            <a:ext cx="3506400" cy="3528276"/>
          </a:xfrm>
          <a:ln>
            <a:solidFill>
              <a:schemeClr val="accent1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8062208" y="1987200"/>
            <a:ext cx="3506400" cy="3528000"/>
          </a:xfrm>
          <a:ln>
            <a:solidFill>
              <a:schemeClr val="accent2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3"/>
          </p:nvPr>
        </p:nvSpPr>
        <p:spPr>
          <a:xfrm>
            <a:off x="4346104" y="1987200"/>
            <a:ext cx="3506400" cy="3528000"/>
          </a:xfrm>
          <a:ln>
            <a:solidFill>
              <a:schemeClr val="tx1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28650" y="1484313"/>
            <a:ext cx="3506400" cy="504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4346104" y="1484313"/>
            <a:ext cx="3506400" cy="504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8062208" y="1484313"/>
            <a:ext cx="3506400" cy="504000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3928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4-spalti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DFEE-B970-4FFD-808B-2043D04438A7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630000" y="4145629"/>
            <a:ext cx="2592000" cy="13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6194404" y="4145629"/>
            <a:ext cx="2592000" cy="13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3"/>
          </p:nvPr>
        </p:nvSpPr>
        <p:spPr>
          <a:xfrm>
            <a:off x="3412202" y="4145629"/>
            <a:ext cx="2592000" cy="13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623888" y="2076971"/>
            <a:ext cx="2592000" cy="19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628650" y="1484313"/>
            <a:ext cx="25920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408128" y="2076971"/>
            <a:ext cx="2592000" cy="19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3411302" y="1484313"/>
            <a:ext cx="25920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8"/>
          </p:nvPr>
        </p:nvSpPr>
        <p:spPr>
          <a:xfrm>
            <a:off x="6192368" y="2076971"/>
            <a:ext cx="2592000" cy="19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6193954" y="1484313"/>
            <a:ext cx="25920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half" idx="20"/>
          </p:nvPr>
        </p:nvSpPr>
        <p:spPr>
          <a:xfrm>
            <a:off x="8976607" y="4145629"/>
            <a:ext cx="2592000" cy="13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8976607" y="2076971"/>
            <a:ext cx="2592000" cy="19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8976607" y="1484313"/>
            <a:ext cx="25920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2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980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0605696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think-cell Folie" r:id="rId18" imgW="270" imgH="270" progId="TCLayout.ActiveDocument.1">
                  <p:embed/>
                </p:oleObj>
              </mc:Choice>
              <mc:Fallback>
                <p:oleObj name="think-cell Folie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68421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01" y="1486800"/>
            <a:ext cx="10938608" cy="4029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25410" y="6494400"/>
            <a:ext cx="2743199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C9A3-D4E4-493B-A695-BBDA8D16C377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80417" y="6494400"/>
            <a:ext cx="554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26774" y="6492679"/>
            <a:ext cx="479425" cy="14401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150000"/>
              </a:lnSpc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623888" y="1170000"/>
            <a:ext cx="109442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46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727" r:id="rId3"/>
    <p:sldLayoutId id="2147483724" r:id="rId4"/>
    <p:sldLayoutId id="2147483728" r:id="rId5"/>
    <p:sldLayoutId id="2147483685" r:id="rId6"/>
    <p:sldLayoutId id="2147483691" r:id="rId7"/>
    <p:sldLayoutId id="2147483684" r:id="rId8"/>
    <p:sldLayoutId id="2147483721" r:id="rId9"/>
    <p:sldLayoutId id="2147483658" r:id="rId10"/>
    <p:sldLayoutId id="2147483654" r:id="rId11"/>
    <p:sldLayoutId id="2147483649" r:id="rId12"/>
    <p:sldLayoutId id="2147483651" r:id="rId13"/>
    <p:sldLayoutId id="2147483726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None/>
        <a:defRPr sz="2000" b="0" kern="1200">
          <a:solidFill>
            <a:schemeClr val="tx2"/>
          </a:solidFill>
          <a:latin typeface="DIN OT Light" panose="020B05040202010101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tx2"/>
        </a:buClr>
        <a:buFont typeface="Wingdings" panose="05000000000000000000" pitchFamily="2" charset="2"/>
        <a:buNone/>
        <a:defRPr sz="1800" kern="1200">
          <a:solidFill>
            <a:schemeClr val="tx2"/>
          </a:solidFill>
          <a:latin typeface="DIN OT Medium" panose="020B06040202010101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04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2"/>
        </a:buClr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08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Symbol" panose="05050102010706020507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0">
          <p15:clr>
            <a:srgbClr val="F26B43"/>
          </p15:clr>
        </p15:guide>
        <p15:guide id="3" orient="horz" pos="232">
          <p15:clr>
            <a:srgbClr val="F26B43"/>
          </p15:clr>
        </p15:guide>
        <p15:guide id="5" pos="393">
          <p15:clr>
            <a:srgbClr val="F26B43"/>
          </p15:clr>
        </p15:guide>
        <p15:guide id="6" pos="7287">
          <p15:clr>
            <a:srgbClr val="F26B43"/>
          </p15:clr>
        </p15:guide>
        <p15:guide id="7" orient="horz" pos="663">
          <p15:clr>
            <a:srgbClr val="F26B43"/>
          </p15:clr>
        </p15:guide>
        <p15:guide id="8" orient="horz" pos="3475">
          <p15:clr>
            <a:srgbClr val="F26B43"/>
          </p15:clr>
        </p15:guide>
        <p15:guide id="10" pos="302">
          <p15:clr>
            <a:srgbClr val="F26B43"/>
          </p15:clr>
        </p15:guide>
        <p15:guide id="11" orient="horz" pos="935">
          <p15:clr>
            <a:srgbClr val="F26B43"/>
          </p15:clr>
        </p15:guide>
        <p15:guide id="12" orient="horz" pos="4088">
          <p15:clr>
            <a:srgbClr val="F26B43"/>
          </p15:clr>
        </p15:guide>
        <p15:guide id="13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hyperlink" Target="http://www.image-net.org/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67110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think-cell Folie" r:id="rId5" imgW="473" imgH="468" progId="TCLayout.ActiveDocument.1">
                  <p:embed/>
                </p:oleObj>
              </mc:Choice>
              <mc:Fallback>
                <p:oleObj name="think-cell Folie" r:id="rId5" imgW="473" imgH="46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Muriel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Augmentation und Transfer-Learning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6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Transfer Learning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7757651" y="1486800"/>
            <a:ext cx="3810957" cy="40297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Mehr als 30.000 klassifizieren Bilder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Labels sind hierarchisch zugeordnet:</a:t>
            </a:r>
          </a:p>
          <a:p>
            <a:pPr marL="5161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Cock</a:t>
            </a:r>
            <a:r>
              <a:rPr lang="de-DE" dirty="0" smtClean="0"/>
              <a:t> – Bird – </a:t>
            </a:r>
            <a:r>
              <a:rPr lang="de-DE" dirty="0" err="1" smtClean="0"/>
              <a:t>Mammal</a:t>
            </a:r>
            <a:r>
              <a:rPr lang="de-DE" dirty="0" smtClean="0"/>
              <a:t> – </a:t>
            </a:r>
            <a:r>
              <a:rPr lang="de-DE" dirty="0" err="1" smtClean="0"/>
              <a:t>Vertebrate</a:t>
            </a:r>
            <a:r>
              <a:rPr lang="de-DE" dirty="0" smtClean="0"/>
              <a:t> – </a:t>
            </a:r>
            <a:r>
              <a:rPr lang="de-DE" dirty="0"/>
              <a:t>C</a:t>
            </a:r>
            <a:r>
              <a:rPr lang="de-DE" dirty="0" smtClean="0"/>
              <a:t>hordate – </a:t>
            </a:r>
            <a:r>
              <a:rPr lang="de-DE" dirty="0" err="1"/>
              <a:t>A</a:t>
            </a:r>
            <a:r>
              <a:rPr lang="de-DE" dirty="0" err="1" smtClean="0"/>
              <a:t>nimal</a:t>
            </a:r>
            <a:r>
              <a:rPr lang="de-DE" dirty="0" smtClean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Image.net </a:t>
            </a:r>
            <a:r>
              <a:rPr lang="de-DE" dirty="0" err="1" smtClean="0"/>
              <a:t>database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336816"/>
            <a:ext cx="6431280" cy="442781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058" y="368300"/>
            <a:ext cx="2876550" cy="6096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9648367" y="6492679"/>
            <a:ext cx="192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sz="1100" dirty="0">
                <a:hlinkClick r:id="rId5"/>
              </a:rPr>
              <a:t>http://www.image-net.org/</a:t>
            </a:r>
            <a:endParaRPr lang="de-DE" sz="1100" dirty="0"/>
          </a:p>
        </p:txBody>
      </p:sp>
      <p:pic>
        <p:nvPicPr>
          <p:cNvPr id="69634" name="Picture 2" descr="Image associÃ©e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1"/>
          <a:stretch/>
        </p:blipFill>
        <p:spPr bwMode="auto">
          <a:xfrm>
            <a:off x="9003497" y="3818771"/>
            <a:ext cx="1319263" cy="129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41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Transfer Learning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Pretrained</a:t>
            </a:r>
            <a:r>
              <a:rPr lang="de-DE" dirty="0" smtClean="0"/>
              <a:t> </a:t>
            </a:r>
            <a:r>
              <a:rPr lang="de-DE" dirty="0"/>
              <a:t>N</a:t>
            </a:r>
            <a:r>
              <a:rPr lang="de-DE" dirty="0" smtClean="0"/>
              <a:t>etwork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43" y="1587991"/>
            <a:ext cx="6796548" cy="4369209"/>
          </a:xfrm>
          <a:prstGeom prst="rect">
            <a:avLst/>
          </a:prstGeom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641554" y="1486800"/>
            <a:ext cx="3723970" cy="4029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DIN OT Medium" panose="020B06040202010101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Symbol" panose="050501020107060205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04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08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12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Netzt mit image-</a:t>
            </a:r>
            <a:r>
              <a:rPr lang="de-DE" dirty="0" err="1" smtClean="0"/>
              <a:t>net</a:t>
            </a:r>
            <a:r>
              <a:rPr lang="de-DE" dirty="0" smtClean="0"/>
              <a:t> trainiert</a:t>
            </a:r>
          </a:p>
          <a:p>
            <a:pPr marL="516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Netzt lernt </a:t>
            </a:r>
            <a:r>
              <a:rPr lang="de-DE" dirty="0" err="1" smtClean="0"/>
              <a:t>basis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letzten Schichten auf den gewünschte </a:t>
            </a:r>
            <a:r>
              <a:rPr lang="de-DE" dirty="0" err="1" smtClean="0"/>
              <a:t>Datensatzt</a:t>
            </a:r>
            <a:r>
              <a:rPr lang="de-DE" dirty="0" smtClean="0"/>
              <a:t> trainieren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4764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think-cell Folie" r:id="rId4" imgW="473" imgH="468" progId="TCLayout.ActiveDocument.1">
                  <p:embed/>
                </p:oleObj>
              </mc:Choice>
              <mc:Fallback>
                <p:oleObj name="think-cell Folie" r:id="rId4" imgW="473" imgH="46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6166" y="0"/>
            <a:ext cx="12185834" cy="686164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200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1905" y="979714"/>
            <a:ext cx="4228190" cy="48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XXcellent_basic">
  <a:themeElements>
    <a:clrScheme name="eXXcellent">
      <a:dk1>
        <a:srgbClr val="666D71"/>
      </a:dk1>
      <a:lt1>
        <a:srgbClr val="FFFFFF"/>
      </a:lt1>
      <a:dk2>
        <a:srgbClr val="0060A9"/>
      </a:dk2>
      <a:lt2>
        <a:srgbClr val="FFFFFF"/>
      </a:lt2>
      <a:accent1>
        <a:srgbClr val="0060A9"/>
      </a:accent1>
      <a:accent2>
        <a:srgbClr val="C5C800"/>
      </a:accent2>
      <a:accent3>
        <a:srgbClr val="000000"/>
      </a:accent3>
      <a:accent4>
        <a:srgbClr val="A568A8"/>
      </a:accent4>
      <a:accent5>
        <a:srgbClr val="D9DBDD"/>
      </a:accent5>
      <a:accent6>
        <a:srgbClr val="F4F5F6"/>
      </a:accent6>
      <a:hlink>
        <a:srgbClr val="A568A8"/>
      </a:hlink>
      <a:folHlink>
        <a:srgbClr val="A568A8"/>
      </a:folHlink>
    </a:clrScheme>
    <a:fontScheme name="eXXcellent">
      <a:majorFont>
        <a:latin typeface="DIN OT Medium"/>
        <a:ea typeface=""/>
        <a:cs typeface=""/>
      </a:majorFont>
      <a:minorFont>
        <a:latin typeface="DIN O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2"/>
          </a:solidFill>
        </a:ln>
      </a:spPr>
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30400" indent="-230400">
          <a:spcAft>
            <a:spcPts val="300"/>
          </a:spcAft>
          <a:buClr>
            <a:schemeClr val="tx2"/>
          </a:buClr>
          <a:buFont typeface="Wingdings" panose="05000000000000000000" pitchFamily="2" charset="2"/>
          <a:buChar char="§"/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7-07-13 eXXcellent solutions_FOLIENMASTER.POTX" id="{DA79DC8C-7754-409C-A0DD-848BB2FC74F8}" vid="{DA63C088-1EE0-4DED-B498-47ED7D5A07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61</Words>
  <Application>Microsoft Office PowerPoint</Application>
  <PresentationFormat>Breitbild</PresentationFormat>
  <Paragraphs>20</Paragraphs>
  <Slides>4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Calibri</vt:lpstr>
      <vt:lpstr>DIN OT Light</vt:lpstr>
      <vt:lpstr>DIN OT Medium</vt:lpstr>
      <vt:lpstr>Symbol</vt:lpstr>
      <vt:lpstr>Wingdings</vt:lpstr>
      <vt:lpstr>eXXcellent_basic</vt:lpstr>
      <vt:lpstr>think-cell Folie</vt:lpstr>
      <vt:lpstr>Muriel</vt:lpstr>
      <vt:lpstr>Transfer Learning</vt:lpstr>
      <vt:lpstr>Transfer Learning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eXXcellent workshop 2019 -</dc:title>
  <dc:creator>Thomas Bierhance</dc:creator>
  <cp:lastModifiedBy>Muriel Keribin</cp:lastModifiedBy>
  <cp:revision>92</cp:revision>
  <cp:lastPrinted>2017-02-27T12:37:47Z</cp:lastPrinted>
  <dcterms:created xsi:type="dcterms:W3CDTF">2019-05-07T08:56:27Z</dcterms:created>
  <dcterms:modified xsi:type="dcterms:W3CDTF">2019-05-23T11:38:27Z</dcterms:modified>
</cp:coreProperties>
</file>