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9"/>
  </p:notesMasterIdLst>
  <p:sldIdLst>
    <p:sldId id="256" r:id="rId2"/>
    <p:sldId id="257" r:id="rId3"/>
    <p:sldId id="258" r:id="rId4"/>
    <p:sldId id="259" r:id="rId5"/>
    <p:sldId id="260" r:id="rId6"/>
    <p:sldId id="263" r:id="rId7"/>
    <p:sldId id="266" r:id="rId8"/>
    <p:sldId id="267" r:id="rId9"/>
    <p:sldId id="261" r:id="rId10"/>
    <p:sldId id="262" r:id="rId11"/>
    <p:sldId id="264" r:id="rId12"/>
    <p:sldId id="265" r:id="rId13"/>
    <p:sldId id="268" r:id="rId14"/>
    <p:sldId id="271" r:id="rId15"/>
    <p:sldId id="272" r:id="rId16"/>
    <p:sldId id="269" r:id="rId17"/>
    <p:sldId id="27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3" autoAdjust="0"/>
    <p:restoredTop sz="94624" autoAdjust="0"/>
  </p:normalViewPr>
  <p:slideViewPr>
    <p:cSldViewPr>
      <p:cViewPr varScale="1">
        <p:scale>
          <a:sx n="79" d="100"/>
          <a:sy n="79" d="100"/>
        </p:scale>
        <p:origin x="-894"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49072C-289C-4D78-AFD5-10C0BEBC52EF}" type="datetimeFigureOut">
              <a:rPr lang="en-CA" smtClean="0"/>
              <a:t>26/09/2014</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5DD856-ECB9-4238-8943-78FA7C575123}" type="slidenum">
              <a:rPr lang="en-CA" smtClean="0"/>
              <a:t>‹#›</a:t>
            </a:fld>
            <a:endParaRPr lang="en-CA"/>
          </a:p>
        </p:txBody>
      </p:sp>
    </p:spTree>
    <p:extLst>
      <p:ext uri="{BB962C8B-B14F-4D97-AF65-F5344CB8AC3E}">
        <p14:creationId xmlns:p14="http://schemas.microsoft.com/office/powerpoint/2010/main" val="3543103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DA06D89-B7F4-43F9-B9CB-4617ED241516}" type="datetime1">
              <a:rPr lang="en-CA" smtClean="0"/>
              <a:t>26/09/2014</a:t>
            </a:fld>
            <a:endParaRPr lang="en-CA"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CA"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0B84CDF-C62D-410B-A864-E1EA63ABFC2A}" type="slidenum">
              <a:rPr lang="en-CA" smtClean="0"/>
              <a:t>‹#›</a:t>
            </a:fld>
            <a:endParaRPr lang="en-CA"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4A9D852-2ACE-4AF2-978D-BAF0924F960B}" type="datetime1">
              <a:rPr lang="en-CA" smtClean="0"/>
              <a:t>26/09/2014</a:t>
            </a:fld>
            <a:endParaRPr lang="en-CA" dirty="0"/>
          </a:p>
        </p:txBody>
      </p:sp>
      <p:sp>
        <p:nvSpPr>
          <p:cNvPr id="5" name="Footer Placeholder 4"/>
          <p:cNvSpPr>
            <a:spLocks noGrp="1"/>
          </p:cNvSpPr>
          <p:nvPr>
            <p:ph type="ftr" sz="quarter" idx="11"/>
          </p:nvPr>
        </p:nvSpPr>
        <p:spPr/>
        <p:txBody>
          <a:bodyPr/>
          <a:lstStyle>
            <a:extLst/>
          </a:lstStyle>
          <a:p>
            <a:endParaRPr lang="en-CA" dirty="0"/>
          </a:p>
        </p:txBody>
      </p:sp>
      <p:sp>
        <p:nvSpPr>
          <p:cNvPr id="6" name="Slide Number Placeholder 5"/>
          <p:cNvSpPr>
            <a:spLocks noGrp="1"/>
          </p:cNvSpPr>
          <p:nvPr>
            <p:ph type="sldNum" sz="quarter" idx="12"/>
          </p:nvPr>
        </p:nvSpPr>
        <p:spPr/>
        <p:txBody>
          <a:bodyPr/>
          <a:lstStyle>
            <a:extLst/>
          </a:lstStyle>
          <a:p>
            <a:fld id="{A0B84CDF-C62D-410B-A864-E1EA63ABFC2A}" type="slidenum">
              <a:rPr lang="en-CA" smtClean="0"/>
              <a:t>‹#›</a:t>
            </a:fld>
            <a:endParaRPr lang="en-CA"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CABBB51-B4CC-479D-BEC8-B7F3E6544ABA}" type="datetime1">
              <a:rPr lang="en-CA" smtClean="0"/>
              <a:t>26/09/2014</a:t>
            </a:fld>
            <a:endParaRPr lang="en-CA" dirty="0"/>
          </a:p>
        </p:txBody>
      </p:sp>
      <p:sp>
        <p:nvSpPr>
          <p:cNvPr id="5" name="Footer Placeholder 4"/>
          <p:cNvSpPr>
            <a:spLocks noGrp="1"/>
          </p:cNvSpPr>
          <p:nvPr>
            <p:ph type="ftr" sz="quarter" idx="11"/>
          </p:nvPr>
        </p:nvSpPr>
        <p:spPr/>
        <p:txBody>
          <a:bodyPr/>
          <a:lstStyle>
            <a:extLst/>
          </a:lstStyle>
          <a:p>
            <a:endParaRPr lang="en-CA" dirty="0"/>
          </a:p>
        </p:txBody>
      </p:sp>
      <p:sp>
        <p:nvSpPr>
          <p:cNvPr id="6" name="Slide Number Placeholder 5"/>
          <p:cNvSpPr>
            <a:spLocks noGrp="1"/>
          </p:cNvSpPr>
          <p:nvPr>
            <p:ph type="sldNum" sz="quarter" idx="12"/>
          </p:nvPr>
        </p:nvSpPr>
        <p:spPr/>
        <p:txBody>
          <a:bodyPr/>
          <a:lstStyle>
            <a:extLst/>
          </a:lstStyle>
          <a:p>
            <a:fld id="{A0B84CDF-C62D-410B-A864-E1EA63ABFC2A}" type="slidenum">
              <a:rPr lang="en-CA" smtClean="0"/>
              <a:t>‹#›</a:t>
            </a:fld>
            <a:endParaRPr lang="en-CA"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A3D290E-9D1D-455F-888A-517C05AE8FDE}" type="datetime1">
              <a:rPr lang="en-CA" smtClean="0"/>
              <a:t>26/09/2014</a:t>
            </a:fld>
            <a:endParaRPr lang="en-CA" dirty="0"/>
          </a:p>
        </p:txBody>
      </p:sp>
      <p:sp>
        <p:nvSpPr>
          <p:cNvPr id="5" name="Footer Placeholder 4"/>
          <p:cNvSpPr>
            <a:spLocks noGrp="1"/>
          </p:cNvSpPr>
          <p:nvPr>
            <p:ph type="ftr" sz="quarter" idx="11"/>
          </p:nvPr>
        </p:nvSpPr>
        <p:spPr/>
        <p:txBody>
          <a:bodyPr/>
          <a:lstStyle>
            <a:extLst/>
          </a:lstStyle>
          <a:p>
            <a:endParaRPr lang="en-CA" dirty="0"/>
          </a:p>
        </p:txBody>
      </p:sp>
      <p:sp>
        <p:nvSpPr>
          <p:cNvPr id="6" name="Slide Number Placeholder 5"/>
          <p:cNvSpPr>
            <a:spLocks noGrp="1"/>
          </p:cNvSpPr>
          <p:nvPr>
            <p:ph type="sldNum" sz="quarter" idx="12"/>
          </p:nvPr>
        </p:nvSpPr>
        <p:spPr/>
        <p:txBody>
          <a:bodyPr/>
          <a:lstStyle>
            <a:extLst/>
          </a:lstStyle>
          <a:p>
            <a:fld id="{A0B84CDF-C62D-410B-A864-E1EA63ABFC2A}" type="slidenum">
              <a:rPr lang="en-CA" smtClean="0"/>
              <a:t>‹#›</a:t>
            </a:fld>
            <a:endParaRPr lang="en-CA"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F93CFC2-885F-49D3-AEBB-5F4588A518C9}" type="datetime1">
              <a:rPr lang="en-CA" smtClean="0"/>
              <a:t>26/09/2014</a:t>
            </a:fld>
            <a:endParaRPr lang="en-CA" dirty="0"/>
          </a:p>
        </p:txBody>
      </p:sp>
      <p:sp>
        <p:nvSpPr>
          <p:cNvPr id="5" name="Footer Placeholder 4"/>
          <p:cNvSpPr>
            <a:spLocks noGrp="1"/>
          </p:cNvSpPr>
          <p:nvPr>
            <p:ph type="ftr" sz="quarter" idx="11"/>
          </p:nvPr>
        </p:nvSpPr>
        <p:spPr/>
        <p:txBody>
          <a:bodyPr/>
          <a:lstStyle>
            <a:extLst/>
          </a:lstStyle>
          <a:p>
            <a:endParaRPr lang="en-CA" dirty="0"/>
          </a:p>
        </p:txBody>
      </p:sp>
      <p:sp>
        <p:nvSpPr>
          <p:cNvPr id="6" name="Slide Number Placeholder 5"/>
          <p:cNvSpPr>
            <a:spLocks noGrp="1"/>
          </p:cNvSpPr>
          <p:nvPr>
            <p:ph type="sldNum" sz="quarter" idx="12"/>
          </p:nvPr>
        </p:nvSpPr>
        <p:spPr/>
        <p:txBody>
          <a:bodyPr/>
          <a:lstStyle>
            <a:extLst/>
          </a:lstStyle>
          <a:p>
            <a:fld id="{A0B84CDF-C62D-410B-A864-E1EA63ABFC2A}" type="slidenum">
              <a:rPr lang="en-CA" smtClean="0"/>
              <a:t>‹#›</a:t>
            </a:fld>
            <a:endParaRPr lang="en-CA"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B68C16C-BF37-4604-952A-91C2F2DFB134}" type="datetime1">
              <a:rPr lang="en-CA" smtClean="0"/>
              <a:t>26/09/2014</a:t>
            </a:fld>
            <a:endParaRPr lang="en-CA" dirty="0"/>
          </a:p>
        </p:txBody>
      </p:sp>
      <p:sp>
        <p:nvSpPr>
          <p:cNvPr id="6" name="Footer Placeholder 5"/>
          <p:cNvSpPr>
            <a:spLocks noGrp="1"/>
          </p:cNvSpPr>
          <p:nvPr>
            <p:ph type="ftr" sz="quarter" idx="11"/>
          </p:nvPr>
        </p:nvSpPr>
        <p:spPr/>
        <p:txBody>
          <a:bodyPr/>
          <a:lstStyle>
            <a:extLst/>
          </a:lstStyle>
          <a:p>
            <a:endParaRPr lang="en-CA" dirty="0"/>
          </a:p>
        </p:txBody>
      </p:sp>
      <p:sp>
        <p:nvSpPr>
          <p:cNvPr id="7" name="Slide Number Placeholder 6"/>
          <p:cNvSpPr>
            <a:spLocks noGrp="1"/>
          </p:cNvSpPr>
          <p:nvPr>
            <p:ph type="sldNum" sz="quarter" idx="12"/>
          </p:nvPr>
        </p:nvSpPr>
        <p:spPr/>
        <p:txBody>
          <a:bodyPr/>
          <a:lstStyle>
            <a:extLst/>
          </a:lstStyle>
          <a:p>
            <a:fld id="{A0B84CDF-C62D-410B-A864-E1EA63ABFC2A}" type="slidenum">
              <a:rPr lang="en-CA" smtClean="0"/>
              <a:t>‹#›</a:t>
            </a:fld>
            <a:endParaRPr lang="en-CA"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5262FE7-3CF1-4CFE-9DD2-5EACDFFFDC1E}" type="datetime1">
              <a:rPr lang="en-CA" smtClean="0"/>
              <a:t>26/09/2014</a:t>
            </a:fld>
            <a:endParaRPr lang="en-CA" dirty="0"/>
          </a:p>
        </p:txBody>
      </p:sp>
      <p:sp>
        <p:nvSpPr>
          <p:cNvPr id="8" name="Footer Placeholder 7"/>
          <p:cNvSpPr>
            <a:spLocks noGrp="1"/>
          </p:cNvSpPr>
          <p:nvPr>
            <p:ph type="ftr" sz="quarter" idx="11"/>
          </p:nvPr>
        </p:nvSpPr>
        <p:spPr/>
        <p:txBody>
          <a:bodyPr/>
          <a:lstStyle>
            <a:extLst/>
          </a:lstStyle>
          <a:p>
            <a:endParaRPr lang="en-CA" dirty="0"/>
          </a:p>
        </p:txBody>
      </p:sp>
      <p:sp>
        <p:nvSpPr>
          <p:cNvPr id="9" name="Slide Number Placeholder 8"/>
          <p:cNvSpPr>
            <a:spLocks noGrp="1"/>
          </p:cNvSpPr>
          <p:nvPr>
            <p:ph type="sldNum" sz="quarter" idx="12"/>
          </p:nvPr>
        </p:nvSpPr>
        <p:spPr/>
        <p:txBody>
          <a:bodyPr/>
          <a:lstStyle>
            <a:extLst/>
          </a:lstStyle>
          <a:p>
            <a:fld id="{A0B84CDF-C62D-410B-A864-E1EA63ABFC2A}" type="slidenum">
              <a:rPr lang="en-CA" smtClean="0"/>
              <a:t>‹#›</a:t>
            </a:fld>
            <a:endParaRPr lang="en-CA"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6050DD3-44EB-47BA-A21C-7D6DDAD2A3BF}" type="datetime1">
              <a:rPr lang="en-CA" smtClean="0"/>
              <a:t>26/09/2014</a:t>
            </a:fld>
            <a:endParaRPr lang="en-CA" dirty="0"/>
          </a:p>
        </p:txBody>
      </p:sp>
      <p:sp>
        <p:nvSpPr>
          <p:cNvPr id="4" name="Footer Placeholder 3"/>
          <p:cNvSpPr>
            <a:spLocks noGrp="1"/>
          </p:cNvSpPr>
          <p:nvPr>
            <p:ph type="ftr" sz="quarter" idx="11"/>
          </p:nvPr>
        </p:nvSpPr>
        <p:spPr/>
        <p:txBody>
          <a:bodyPr/>
          <a:lstStyle>
            <a:extLst/>
          </a:lstStyle>
          <a:p>
            <a:endParaRPr lang="en-CA" dirty="0"/>
          </a:p>
        </p:txBody>
      </p:sp>
      <p:sp>
        <p:nvSpPr>
          <p:cNvPr id="5" name="Slide Number Placeholder 4"/>
          <p:cNvSpPr>
            <a:spLocks noGrp="1"/>
          </p:cNvSpPr>
          <p:nvPr>
            <p:ph type="sldNum" sz="quarter" idx="12"/>
          </p:nvPr>
        </p:nvSpPr>
        <p:spPr/>
        <p:txBody>
          <a:bodyPr/>
          <a:lstStyle>
            <a:extLst/>
          </a:lstStyle>
          <a:p>
            <a:fld id="{A0B84CDF-C62D-410B-A864-E1EA63ABFC2A}" type="slidenum">
              <a:rPr lang="en-CA" smtClean="0"/>
              <a:t>‹#›</a:t>
            </a:fld>
            <a:endParaRPr lang="en-CA"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8790977-5243-4ED5-9C20-8F5C0DF1481C}" type="datetime1">
              <a:rPr lang="en-CA" smtClean="0"/>
              <a:t>26/09/2014</a:t>
            </a:fld>
            <a:endParaRPr lang="en-CA" dirty="0"/>
          </a:p>
        </p:txBody>
      </p:sp>
      <p:sp>
        <p:nvSpPr>
          <p:cNvPr id="3" name="Footer Placeholder 2"/>
          <p:cNvSpPr>
            <a:spLocks noGrp="1"/>
          </p:cNvSpPr>
          <p:nvPr>
            <p:ph type="ftr" sz="quarter" idx="11"/>
          </p:nvPr>
        </p:nvSpPr>
        <p:spPr/>
        <p:txBody>
          <a:bodyPr/>
          <a:lstStyle>
            <a:extLst/>
          </a:lstStyle>
          <a:p>
            <a:endParaRPr lang="en-CA" dirty="0"/>
          </a:p>
        </p:txBody>
      </p:sp>
      <p:sp>
        <p:nvSpPr>
          <p:cNvPr id="4" name="Slide Number Placeholder 3"/>
          <p:cNvSpPr>
            <a:spLocks noGrp="1"/>
          </p:cNvSpPr>
          <p:nvPr>
            <p:ph type="sldNum" sz="quarter" idx="12"/>
          </p:nvPr>
        </p:nvSpPr>
        <p:spPr/>
        <p:txBody>
          <a:bodyPr/>
          <a:lstStyle>
            <a:extLst/>
          </a:lstStyle>
          <a:p>
            <a:fld id="{A0B84CDF-C62D-410B-A864-E1EA63ABFC2A}" type="slidenum">
              <a:rPr lang="en-CA" smtClean="0"/>
              <a:t>‹#›</a:t>
            </a:fld>
            <a:endParaRPr lang="en-CA"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F354143-3A4D-4B52-92DA-BD7AC4AC0DC8}" type="datetime1">
              <a:rPr lang="en-CA" smtClean="0"/>
              <a:t>26/09/2014</a:t>
            </a:fld>
            <a:endParaRPr lang="en-CA" dirty="0"/>
          </a:p>
        </p:txBody>
      </p:sp>
      <p:sp>
        <p:nvSpPr>
          <p:cNvPr id="6" name="Footer Placeholder 5"/>
          <p:cNvSpPr>
            <a:spLocks noGrp="1"/>
          </p:cNvSpPr>
          <p:nvPr>
            <p:ph type="ftr" sz="quarter" idx="11"/>
          </p:nvPr>
        </p:nvSpPr>
        <p:spPr/>
        <p:txBody>
          <a:bodyPr/>
          <a:lstStyle>
            <a:extLst/>
          </a:lstStyle>
          <a:p>
            <a:endParaRPr lang="en-CA" dirty="0"/>
          </a:p>
        </p:txBody>
      </p:sp>
      <p:sp>
        <p:nvSpPr>
          <p:cNvPr id="7" name="Slide Number Placeholder 6"/>
          <p:cNvSpPr>
            <a:spLocks noGrp="1"/>
          </p:cNvSpPr>
          <p:nvPr>
            <p:ph type="sldNum" sz="quarter" idx="12"/>
          </p:nvPr>
        </p:nvSpPr>
        <p:spPr/>
        <p:txBody>
          <a:bodyPr/>
          <a:lstStyle>
            <a:extLst/>
          </a:lstStyle>
          <a:p>
            <a:fld id="{A0B84CDF-C62D-410B-A864-E1EA63ABFC2A}" type="slidenum">
              <a:rPr lang="en-CA" smtClean="0"/>
              <a:t>‹#›</a:t>
            </a:fld>
            <a:endParaRPr lang="en-CA"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4B91709-805B-45D3-9D5D-F3421A0BE27F}" type="datetime1">
              <a:rPr lang="en-CA" smtClean="0"/>
              <a:t>26/09/2014</a:t>
            </a:fld>
            <a:endParaRPr lang="en-CA"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CA"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0B84CDF-C62D-410B-A864-E1EA63ABFC2A}" type="slidenum">
              <a:rPr lang="en-CA" smtClean="0"/>
              <a:t>‹#›</a:t>
            </a:fld>
            <a:endParaRPr lang="en-CA"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B733964-E0A3-4C40-969F-11CE6F43EEF8}" type="datetime1">
              <a:rPr lang="en-CA" smtClean="0"/>
              <a:t>26/09/2014</a:t>
            </a:fld>
            <a:endParaRPr lang="en-CA"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CA"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0B84CDF-C62D-410B-A864-E1EA63ABFC2A}" type="slidenum">
              <a:rPr lang="en-CA" smtClean="0"/>
              <a:t>‹#›</a:t>
            </a:fld>
            <a:endParaRPr lang="en-CA"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HTML &amp; CSS</a:t>
            </a:r>
            <a:endParaRPr lang="en-CA" dirty="0"/>
          </a:p>
        </p:txBody>
      </p:sp>
      <p:sp>
        <p:nvSpPr>
          <p:cNvPr id="3" name="Subtitle 2"/>
          <p:cNvSpPr>
            <a:spLocks noGrp="1"/>
          </p:cNvSpPr>
          <p:nvPr>
            <p:ph type="subTitle" idx="1"/>
          </p:nvPr>
        </p:nvSpPr>
        <p:spPr/>
        <p:txBody>
          <a:bodyPr>
            <a:normAutofit/>
          </a:bodyPr>
          <a:lstStyle/>
          <a:p>
            <a:r>
              <a:rPr lang="en-CA" dirty="0" smtClean="0"/>
              <a:t>Presenter: James Huang</a:t>
            </a:r>
          </a:p>
          <a:p>
            <a:r>
              <a:rPr lang="en-CA" dirty="0" smtClean="0"/>
              <a:t>Date: Sept. </a:t>
            </a:r>
            <a:r>
              <a:rPr lang="en-CA" smtClean="0"/>
              <a:t>26, </a:t>
            </a:r>
            <a:r>
              <a:rPr lang="en-CA" dirty="0" smtClean="0"/>
              <a:t>2014</a:t>
            </a:r>
            <a:endParaRPr lang="en-CA" dirty="0"/>
          </a:p>
        </p:txBody>
      </p:sp>
      <p:sp>
        <p:nvSpPr>
          <p:cNvPr id="4" name="Slide Number Placeholder 3"/>
          <p:cNvSpPr>
            <a:spLocks noGrp="1"/>
          </p:cNvSpPr>
          <p:nvPr>
            <p:ph type="sldNum" sz="quarter" idx="12"/>
          </p:nvPr>
        </p:nvSpPr>
        <p:spPr/>
        <p:txBody>
          <a:bodyPr/>
          <a:lstStyle/>
          <a:p>
            <a:fld id="{A0B84CDF-C62D-410B-A864-E1EA63ABFC2A}" type="slidenum">
              <a:rPr lang="en-CA" smtClean="0"/>
              <a:t>1</a:t>
            </a:fld>
            <a:endParaRPr lang="en-CA" dirty="0"/>
          </a:p>
        </p:txBody>
      </p:sp>
    </p:spTree>
    <p:extLst>
      <p:ext uri="{BB962C8B-B14F-4D97-AF65-F5344CB8AC3E}">
        <p14:creationId xmlns:p14="http://schemas.microsoft.com/office/powerpoint/2010/main" val="25079778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0B84CDF-C62D-410B-A864-E1EA63ABFC2A}" type="slidenum">
              <a:rPr lang="en-CA" smtClean="0"/>
              <a:t>10</a:t>
            </a:fld>
            <a:endParaRPr lang="en-CA" dirty="0"/>
          </a:p>
        </p:txBody>
      </p:sp>
      <p:sp>
        <p:nvSpPr>
          <p:cNvPr id="4" name="Title 3"/>
          <p:cNvSpPr>
            <a:spLocks noGrp="1"/>
          </p:cNvSpPr>
          <p:nvPr>
            <p:ph type="title"/>
          </p:nvPr>
        </p:nvSpPr>
        <p:spPr/>
        <p:txBody>
          <a:bodyPr/>
          <a:lstStyle/>
          <a:p>
            <a:r>
              <a:rPr lang="en-US" dirty="0" smtClean="0"/>
              <a:t>Links - Example</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1268760"/>
            <a:ext cx="2449905" cy="4525962"/>
          </a:xfrm>
        </p:spPr>
      </p:pic>
      <p:sp>
        <p:nvSpPr>
          <p:cNvPr id="9" name="TextBox 8"/>
          <p:cNvSpPr txBox="1"/>
          <p:nvPr/>
        </p:nvSpPr>
        <p:spPr>
          <a:xfrm>
            <a:off x="2411760" y="1923201"/>
            <a:ext cx="4987263" cy="369332"/>
          </a:xfrm>
          <a:prstGeom prst="rect">
            <a:avLst/>
          </a:prstGeom>
          <a:solidFill>
            <a:srgbClr val="FF0000"/>
          </a:solidFill>
        </p:spPr>
        <p:txBody>
          <a:bodyPr wrap="none" rtlCol="0">
            <a:spAutoFit/>
          </a:bodyPr>
          <a:lstStyle/>
          <a:p>
            <a:r>
              <a:rPr lang="pt-BR" dirty="0"/>
              <a:t>&lt;a href="http://www.nba.com"&gt;NBA&lt;/a&gt;</a:t>
            </a:r>
            <a:endParaRPr lang="en-US" dirty="0"/>
          </a:p>
        </p:txBody>
      </p:sp>
      <p:cxnSp>
        <p:nvCxnSpPr>
          <p:cNvPr id="11" name="Straight Arrow Connector 10"/>
          <p:cNvCxnSpPr/>
          <p:nvPr/>
        </p:nvCxnSpPr>
        <p:spPr>
          <a:xfrm flipH="1">
            <a:off x="1403648" y="2132856"/>
            <a:ext cx="86409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025861" y="3365267"/>
            <a:ext cx="4737194" cy="1200329"/>
          </a:xfrm>
          <a:prstGeom prst="rect">
            <a:avLst/>
          </a:prstGeom>
          <a:solidFill>
            <a:srgbClr val="FF0000"/>
          </a:solidFill>
        </p:spPr>
        <p:txBody>
          <a:bodyPr wrap="none" rtlCol="0">
            <a:spAutoFit/>
          </a:bodyPr>
          <a:lstStyle/>
          <a:p>
            <a:r>
              <a:rPr lang="pt-BR" dirty="0"/>
              <a:t>&lt;a href="http://www.Australia.com"&gt;</a:t>
            </a:r>
          </a:p>
          <a:p>
            <a:r>
              <a:rPr lang="pt-BR" dirty="0"/>
              <a:t>  &lt;img src="Koala.jpg" alt="Australia" </a:t>
            </a:r>
            <a:endParaRPr lang="pt-BR" dirty="0" smtClean="0"/>
          </a:p>
          <a:p>
            <a:r>
              <a:rPr lang="pt-BR" dirty="0"/>
              <a:t> </a:t>
            </a:r>
            <a:r>
              <a:rPr lang="pt-BR" dirty="0" smtClean="0"/>
              <a:t> width=300 </a:t>
            </a:r>
            <a:r>
              <a:rPr lang="pt-BR" dirty="0"/>
              <a:t>title="www.australia.com"&gt;</a:t>
            </a:r>
          </a:p>
          <a:p>
            <a:r>
              <a:rPr lang="pt-BR" dirty="0"/>
              <a:t>&lt;/a&gt;</a:t>
            </a:r>
            <a:endParaRPr lang="en-US" dirty="0"/>
          </a:p>
        </p:txBody>
      </p:sp>
      <p:cxnSp>
        <p:nvCxnSpPr>
          <p:cNvPr id="15" name="Straight Arrow Connector 14"/>
          <p:cNvCxnSpPr>
            <a:stCxn id="14" idx="1"/>
          </p:cNvCxnSpPr>
          <p:nvPr/>
        </p:nvCxnSpPr>
        <p:spPr>
          <a:xfrm flipH="1" flipV="1">
            <a:off x="3521805" y="3965431"/>
            <a:ext cx="504056"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411760" y="5044536"/>
            <a:ext cx="4572000" cy="369332"/>
          </a:xfrm>
          <a:prstGeom prst="rect">
            <a:avLst/>
          </a:prstGeom>
          <a:solidFill>
            <a:srgbClr val="FF0000"/>
          </a:solidFill>
        </p:spPr>
        <p:txBody>
          <a:bodyPr>
            <a:spAutoFit/>
          </a:bodyPr>
          <a:lstStyle/>
          <a:p>
            <a:r>
              <a:rPr lang="en-US" dirty="0"/>
              <a:t>&lt;h1&gt;&lt;a id="news"&gt;News&lt;/a&gt;&lt;/h1</a:t>
            </a:r>
            <a:r>
              <a:rPr lang="en-US" dirty="0" smtClean="0"/>
              <a:t>&gt;</a:t>
            </a:r>
            <a:endParaRPr lang="en-US" dirty="0"/>
          </a:p>
        </p:txBody>
      </p:sp>
      <p:cxnSp>
        <p:nvCxnSpPr>
          <p:cNvPr id="19" name="Straight Arrow Connector 18"/>
          <p:cNvCxnSpPr/>
          <p:nvPr/>
        </p:nvCxnSpPr>
        <p:spPr>
          <a:xfrm flipH="1" flipV="1">
            <a:off x="1763688" y="5229199"/>
            <a:ext cx="504056"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411760" y="1256835"/>
            <a:ext cx="4572000" cy="369332"/>
          </a:xfrm>
          <a:prstGeom prst="rect">
            <a:avLst/>
          </a:prstGeom>
          <a:solidFill>
            <a:srgbClr val="FF0000"/>
          </a:solidFill>
        </p:spPr>
        <p:txBody>
          <a:bodyPr>
            <a:spAutoFit/>
          </a:bodyPr>
          <a:lstStyle/>
          <a:p>
            <a:r>
              <a:rPr lang="en-US" dirty="0"/>
              <a:t>&lt;a </a:t>
            </a:r>
            <a:r>
              <a:rPr lang="en-US" dirty="0" err="1"/>
              <a:t>href</a:t>
            </a:r>
            <a:r>
              <a:rPr lang="en-US" dirty="0"/>
              <a:t>="#news"&gt;See News&lt;/a&gt;</a:t>
            </a:r>
          </a:p>
        </p:txBody>
      </p:sp>
      <p:cxnSp>
        <p:nvCxnSpPr>
          <p:cNvPr id="23" name="Straight Arrow Connector 22"/>
          <p:cNvCxnSpPr/>
          <p:nvPr/>
        </p:nvCxnSpPr>
        <p:spPr>
          <a:xfrm flipH="1" flipV="1">
            <a:off x="1763688" y="1441498"/>
            <a:ext cx="504056"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5413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8"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A HTML form allows a user to input data.</a:t>
            </a:r>
          </a:p>
          <a:p>
            <a:pPr lvl="1"/>
            <a:r>
              <a:rPr lang="en-US" dirty="0" smtClean="0"/>
              <a:t>&lt;form&gt; tag is used to create a form</a:t>
            </a:r>
          </a:p>
          <a:p>
            <a:pPr lvl="1"/>
            <a:r>
              <a:rPr lang="en-US" dirty="0" smtClean="0"/>
              <a:t>&lt;input&gt; tag creates an individual input field</a:t>
            </a:r>
            <a:endParaRPr lang="en-US" dirty="0"/>
          </a:p>
          <a:p>
            <a:r>
              <a:rPr lang="en-US" dirty="0" smtClean="0"/>
              <a:t>Form Attributes:</a:t>
            </a:r>
          </a:p>
          <a:p>
            <a:pPr lvl="1"/>
            <a:r>
              <a:rPr lang="en-US" dirty="0" smtClean="0"/>
              <a:t>action: URL to which the form data is sent</a:t>
            </a:r>
          </a:p>
          <a:p>
            <a:pPr lvl="1"/>
            <a:r>
              <a:rPr lang="en-US" dirty="0" smtClean="0"/>
              <a:t>method: HTTP method (get or post) that uses to send the form data</a:t>
            </a:r>
          </a:p>
          <a:p>
            <a:r>
              <a:rPr lang="en-US" dirty="0" smtClean="0"/>
              <a:t>Input Attributes:</a:t>
            </a:r>
          </a:p>
          <a:p>
            <a:pPr lvl="1"/>
            <a:r>
              <a:rPr lang="en-US" dirty="0" smtClean="0"/>
              <a:t>name: name of the input field</a:t>
            </a:r>
          </a:p>
          <a:p>
            <a:pPr lvl="1"/>
            <a:r>
              <a:rPr lang="en-US" dirty="0" smtClean="0"/>
              <a:t>type: type of the input field (e</a:t>
            </a:r>
            <a:r>
              <a:rPr lang="en-US" dirty="0"/>
              <a:t>.g. text fields, checkboxes, </a:t>
            </a:r>
            <a:r>
              <a:rPr lang="en-US" dirty="0" smtClean="0"/>
              <a:t>or radio-buttons)</a:t>
            </a:r>
          </a:p>
          <a:p>
            <a:pPr lvl="1"/>
            <a:r>
              <a:rPr lang="en-US" dirty="0" smtClean="0"/>
              <a:t>value: default value of the input field</a:t>
            </a:r>
          </a:p>
          <a:p>
            <a:pPr lvl="1"/>
            <a:r>
              <a:rPr lang="en-US" dirty="0" smtClean="0"/>
              <a:t>input type “Submit” defines a submit button</a:t>
            </a:r>
          </a:p>
        </p:txBody>
      </p:sp>
      <p:sp>
        <p:nvSpPr>
          <p:cNvPr id="3" name="Slide Number Placeholder 2"/>
          <p:cNvSpPr>
            <a:spLocks noGrp="1"/>
          </p:cNvSpPr>
          <p:nvPr>
            <p:ph type="sldNum" sz="quarter" idx="12"/>
          </p:nvPr>
        </p:nvSpPr>
        <p:spPr/>
        <p:txBody>
          <a:bodyPr/>
          <a:lstStyle/>
          <a:p>
            <a:fld id="{A0B84CDF-C62D-410B-A864-E1EA63ABFC2A}" type="slidenum">
              <a:rPr lang="en-CA" smtClean="0"/>
              <a:t>11</a:t>
            </a:fld>
            <a:endParaRPr lang="en-CA" dirty="0"/>
          </a:p>
        </p:txBody>
      </p:sp>
      <p:sp>
        <p:nvSpPr>
          <p:cNvPr id="4" name="Title 3"/>
          <p:cNvSpPr>
            <a:spLocks noGrp="1"/>
          </p:cNvSpPr>
          <p:nvPr>
            <p:ph type="title"/>
          </p:nvPr>
        </p:nvSpPr>
        <p:spPr/>
        <p:txBody>
          <a:bodyPr/>
          <a:lstStyle/>
          <a:p>
            <a:r>
              <a:rPr lang="en-US" dirty="0" smtClean="0"/>
              <a:t>Forms</a:t>
            </a:r>
            <a:endParaRPr lang="en-US" dirty="0"/>
          </a:p>
        </p:txBody>
      </p:sp>
    </p:spTree>
    <p:extLst>
      <p:ext uri="{BB962C8B-B14F-4D97-AF65-F5344CB8AC3E}">
        <p14:creationId xmlns:p14="http://schemas.microsoft.com/office/powerpoint/2010/main" val="5270403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5976" y="1268760"/>
            <a:ext cx="2808312" cy="5093040"/>
          </a:xfrm>
        </p:spPr>
      </p:pic>
      <p:sp>
        <p:nvSpPr>
          <p:cNvPr id="3" name="Slide Number Placeholder 2"/>
          <p:cNvSpPr>
            <a:spLocks noGrp="1"/>
          </p:cNvSpPr>
          <p:nvPr>
            <p:ph type="sldNum" sz="quarter" idx="12"/>
          </p:nvPr>
        </p:nvSpPr>
        <p:spPr/>
        <p:txBody>
          <a:bodyPr/>
          <a:lstStyle/>
          <a:p>
            <a:fld id="{A0B84CDF-C62D-410B-A864-E1EA63ABFC2A}" type="slidenum">
              <a:rPr lang="en-CA" smtClean="0"/>
              <a:t>12</a:t>
            </a:fld>
            <a:endParaRPr lang="en-CA" dirty="0"/>
          </a:p>
        </p:txBody>
      </p:sp>
      <p:sp>
        <p:nvSpPr>
          <p:cNvPr id="4" name="Title 3"/>
          <p:cNvSpPr>
            <a:spLocks noGrp="1"/>
          </p:cNvSpPr>
          <p:nvPr>
            <p:ph type="title"/>
          </p:nvPr>
        </p:nvSpPr>
        <p:spPr/>
        <p:txBody>
          <a:bodyPr/>
          <a:lstStyle/>
          <a:p>
            <a:r>
              <a:rPr lang="en-US" dirty="0" smtClean="0"/>
              <a:t>Forms - Example</a:t>
            </a:r>
            <a:endParaRPr lang="en-US" dirty="0"/>
          </a:p>
        </p:txBody>
      </p:sp>
      <p:sp>
        <p:nvSpPr>
          <p:cNvPr id="7" name="TextBox 6"/>
          <p:cNvSpPr txBox="1"/>
          <p:nvPr/>
        </p:nvSpPr>
        <p:spPr>
          <a:xfrm>
            <a:off x="27693" y="1556792"/>
            <a:ext cx="3744416" cy="646331"/>
          </a:xfrm>
          <a:prstGeom prst="rect">
            <a:avLst/>
          </a:prstGeom>
          <a:solidFill>
            <a:srgbClr val="FF0000"/>
          </a:solidFill>
        </p:spPr>
        <p:txBody>
          <a:bodyPr wrap="square" rtlCol="0">
            <a:spAutoFit/>
          </a:bodyPr>
          <a:lstStyle/>
          <a:p>
            <a:r>
              <a:rPr lang="en-US" dirty="0" err="1"/>
              <a:t>Firstname</a:t>
            </a:r>
            <a:r>
              <a:rPr lang="en-US" dirty="0"/>
              <a:t>: &lt;input type="text" name="</a:t>
            </a:r>
            <a:r>
              <a:rPr lang="en-US" dirty="0" err="1"/>
              <a:t>firstname</a:t>
            </a:r>
            <a:r>
              <a:rPr lang="en-US" dirty="0"/>
              <a:t>"&gt;</a:t>
            </a:r>
          </a:p>
        </p:txBody>
      </p:sp>
      <p:cxnSp>
        <p:nvCxnSpPr>
          <p:cNvPr id="9" name="Straight Arrow Connector 8"/>
          <p:cNvCxnSpPr>
            <a:stCxn id="7" idx="3"/>
          </p:cNvCxnSpPr>
          <p:nvPr/>
        </p:nvCxnSpPr>
        <p:spPr>
          <a:xfrm>
            <a:off x="3772109" y="1879958"/>
            <a:ext cx="598439" cy="10888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1322" y="2397914"/>
            <a:ext cx="3744416" cy="923330"/>
          </a:xfrm>
          <a:prstGeom prst="rect">
            <a:avLst/>
          </a:prstGeom>
          <a:solidFill>
            <a:srgbClr val="FF0000"/>
          </a:solidFill>
        </p:spPr>
        <p:txBody>
          <a:bodyPr wrap="square" rtlCol="0">
            <a:spAutoFit/>
          </a:bodyPr>
          <a:lstStyle/>
          <a:p>
            <a:r>
              <a:rPr lang="en-US" dirty="0"/>
              <a:t>&lt;input type="radio" name="sex" value="female"&gt;Female</a:t>
            </a:r>
          </a:p>
        </p:txBody>
      </p:sp>
      <p:cxnSp>
        <p:nvCxnSpPr>
          <p:cNvPr id="12" name="Straight Arrow Connector 11"/>
          <p:cNvCxnSpPr/>
          <p:nvPr/>
        </p:nvCxnSpPr>
        <p:spPr>
          <a:xfrm flipV="1">
            <a:off x="3778823" y="2703403"/>
            <a:ext cx="591725" cy="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7693" y="3717032"/>
            <a:ext cx="3744416" cy="923330"/>
          </a:xfrm>
          <a:prstGeom prst="rect">
            <a:avLst/>
          </a:prstGeom>
          <a:solidFill>
            <a:srgbClr val="FF0000"/>
          </a:solidFill>
        </p:spPr>
        <p:txBody>
          <a:bodyPr wrap="square" rtlCol="0">
            <a:spAutoFit/>
          </a:bodyPr>
          <a:lstStyle/>
          <a:p>
            <a:r>
              <a:rPr lang="en-US" dirty="0"/>
              <a:t>&lt;input type="checkbox" name="squash" value="squash"&gt;Squash</a:t>
            </a:r>
          </a:p>
        </p:txBody>
      </p:sp>
      <p:cxnSp>
        <p:nvCxnSpPr>
          <p:cNvPr id="15" name="Straight Arrow Connector 14"/>
          <p:cNvCxnSpPr/>
          <p:nvPr/>
        </p:nvCxnSpPr>
        <p:spPr>
          <a:xfrm flipV="1">
            <a:off x="3740732" y="4187590"/>
            <a:ext cx="594810" cy="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4407" y="5229200"/>
            <a:ext cx="3744416" cy="923330"/>
          </a:xfrm>
          <a:prstGeom prst="rect">
            <a:avLst/>
          </a:prstGeom>
          <a:solidFill>
            <a:srgbClr val="FF0000"/>
          </a:solidFill>
        </p:spPr>
        <p:txBody>
          <a:bodyPr wrap="square" rtlCol="0">
            <a:spAutoFit/>
          </a:bodyPr>
          <a:lstStyle/>
          <a:p>
            <a:r>
              <a:rPr lang="en-US" dirty="0"/>
              <a:t>Password: &lt;input type="password" name="password"&gt;</a:t>
            </a:r>
          </a:p>
        </p:txBody>
      </p:sp>
      <p:cxnSp>
        <p:nvCxnSpPr>
          <p:cNvPr id="21" name="Straight Arrow Connector 20"/>
          <p:cNvCxnSpPr/>
          <p:nvPr/>
        </p:nvCxnSpPr>
        <p:spPr>
          <a:xfrm flipV="1">
            <a:off x="3782452" y="5699758"/>
            <a:ext cx="594810" cy="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666384" y="5762983"/>
            <a:ext cx="3312368" cy="646331"/>
          </a:xfrm>
          <a:prstGeom prst="rect">
            <a:avLst/>
          </a:prstGeom>
          <a:solidFill>
            <a:srgbClr val="FF0000"/>
          </a:solidFill>
        </p:spPr>
        <p:txBody>
          <a:bodyPr wrap="square" rtlCol="0">
            <a:spAutoFit/>
          </a:bodyPr>
          <a:lstStyle/>
          <a:p>
            <a:r>
              <a:rPr lang="en-US" dirty="0"/>
              <a:t>&lt;input type="submit" value="Submit"&gt;</a:t>
            </a:r>
          </a:p>
        </p:txBody>
      </p:sp>
      <p:cxnSp>
        <p:nvCxnSpPr>
          <p:cNvPr id="23" name="Straight Arrow Connector 22"/>
          <p:cNvCxnSpPr/>
          <p:nvPr/>
        </p:nvCxnSpPr>
        <p:spPr>
          <a:xfrm flipH="1">
            <a:off x="5122422" y="6172601"/>
            <a:ext cx="529698"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144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4" grpId="0" animBg="1"/>
      <p:bldP spid="20"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CSS is a style language that describes the </a:t>
            </a:r>
            <a:r>
              <a:rPr lang="en-US" i="1" dirty="0" smtClean="0"/>
              <a:t>visual presentation</a:t>
            </a:r>
            <a:r>
              <a:rPr lang="en-US" dirty="0" smtClean="0"/>
              <a:t> (e.g. colors, fonts, alignments) of web documents.</a:t>
            </a:r>
          </a:p>
          <a:p>
            <a:pPr lvl="1"/>
            <a:r>
              <a:rPr lang="en-US" dirty="0" smtClean="0"/>
              <a:t>It stands for </a:t>
            </a:r>
            <a:r>
              <a:rPr lang="en-US" i="1" dirty="0" smtClean="0"/>
              <a:t>Cascading </a:t>
            </a:r>
            <a:r>
              <a:rPr lang="en-US" i="1" dirty="0"/>
              <a:t>Style </a:t>
            </a:r>
            <a:r>
              <a:rPr lang="en-US" i="1" dirty="0" smtClean="0"/>
              <a:t>Sheets</a:t>
            </a:r>
          </a:p>
          <a:p>
            <a:pPr lvl="1"/>
            <a:r>
              <a:rPr lang="en-US" dirty="0" smtClean="0"/>
              <a:t>Separation of HTML from CSS makes it easier to adapt web document to different running environments (e.g. types of different display)</a:t>
            </a:r>
          </a:p>
          <a:p>
            <a:r>
              <a:rPr lang="en-US" dirty="0" smtClean="0"/>
              <a:t>CSS can be applied to HTML in three ways:</a:t>
            </a:r>
          </a:p>
          <a:p>
            <a:pPr lvl="1"/>
            <a:r>
              <a:rPr lang="en-US" dirty="0" smtClean="0"/>
              <a:t>Inline – using style attribute in HTML elements</a:t>
            </a:r>
          </a:p>
          <a:p>
            <a:pPr lvl="2"/>
            <a:r>
              <a:rPr lang="en-US" dirty="0">
                <a:solidFill>
                  <a:srgbClr val="FF0000"/>
                </a:solidFill>
              </a:rPr>
              <a:t>&lt;h1 style="font-size:300%"&gt;This is a heading&lt;/h1&gt;</a:t>
            </a:r>
            <a:endParaRPr lang="en-US" dirty="0" smtClean="0">
              <a:solidFill>
                <a:srgbClr val="FF0000"/>
              </a:solidFill>
            </a:endParaRPr>
          </a:p>
          <a:p>
            <a:pPr lvl="1"/>
            <a:r>
              <a:rPr lang="en-US" dirty="0" smtClean="0"/>
              <a:t>Internal – using style element in &lt;head&gt; section</a:t>
            </a:r>
          </a:p>
          <a:p>
            <a:pPr lvl="2"/>
            <a:r>
              <a:rPr lang="en-US" dirty="0" smtClean="0">
                <a:solidFill>
                  <a:srgbClr val="FF0000"/>
                </a:solidFill>
              </a:rPr>
              <a:t>&lt;head&gt;&lt;style&gt;h1 {</a:t>
            </a:r>
            <a:r>
              <a:rPr lang="en-US" dirty="0" err="1" smtClean="0">
                <a:solidFill>
                  <a:srgbClr val="FF0000"/>
                </a:solidFill>
              </a:rPr>
              <a:t>color:blue</a:t>
            </a:r>
            <a:r>
              <a:rPr lang="en-US" dirty="0" smtClean="0">
                <a:solidFill>
                  <a:srgbClr val="FF0000"/>
                </a:solidFill>
              </a:rPr>
              <a:t>} &lt;/style&gt;&lt;/head&gt;</a:t>
            </a:r>
          </a:p>
          <a:p>
            <a:pPr lvl="1"/>
            <a:r>
              <a:rPr lang="en-US" dirty="0" smtClean="0"/>
              <a:t>External – using external CSS files</a:t>
            </a:r>
          </a:p>
          <a:p>
            <a:pPr lvl="2"/>
            <a:r>
              <a:rPr lang="en-US" dirty="0" smtClean="0">
                <a:solidFill>
                  <a:srgbClr val="FF0000"/>
                </a:solidFill>
              </a:rPr>
              <a:t>&lt;head&gt;&lt;link </a:t>
            </a:r>
            <a:r>
              <a:rPr lang="en-US" dirty="0" err="1">
                <a:solidFill>
                  <a:srgbClr val="FF0000"/>
                </a:solidFill>
              </a:rPr>
              <a:t>rel</a:t>
            </a:r>
            <a:r>
              <a:rPr lang="en-US" dirty="0">
                <a:solidFill>
                  <a:srgbClr val="FF0000"/>
                </a:solidFill>
              </a:rPr>
              <a:t>="</a:t>
            </a:r>
            <a:r>
              <a:rPr lang="en-US" dirty="0" err="1">
                <a:solidFill>
                  <a:srgbClr val="FF0000"/>
                </a:solidFill>
              </a:rPr>
              <a:t>stylesheet</a:t>
            </a:r>
            <a:r>
              <a:rPr lang="en-US" dirty="0">
                <a:solidFill>
                  <a:srgbClr val="FF0000"/>
                </a:solidFill>
              </a:rPr>
              <a:t>" </a:t>
            </a:r>
            <a:r>
              <a:rPr lang="en-US" dirty="0" err="1">
                <a:solidFill>
                  <a:srgbClr val="FF0000"/>
                </a:solidFill>
              </a:rPr>
              <a:t>href</a:t>
            </a:r>
            <a:r>
              <a:rPr lang="en-US" dirty="0">
                <a:solidFill>
                  <a:srgbClr val="FF0000"/>
                </a:solidFill>
              </a:rPr>
              <a:t>="styles.css</a:t>
            </a:r>
            <a:r>
              <a:rPr lang="en-US" dirty="0" smtClean="0">
                <a:solidFill>
                  <a:srgbClr val="FF0000"/>
                </a:solidFill>
              </a:rPr>
              <a:t>"&gt;&lt;/head&gt;</a:t>
            </a:r>
          </a:p>
          <a:p>
            <a:pPr marL="393192" lvl="1" indent="0">
              <a:buNone/>
            </a:pPr>
            <a:endParaRPr lang="en-US" dirty="0"/>
          </a:p>
        </p:txBody>
      </p:sp>
      <p:sp>
        <p:nvSpPr>
          <p:cNvPr id="3" name="Slide Number Placeholder 2"/>
          <p:cNvSpPr>
            <a:spLocks noGrp="1"/>
          </p:cNvSpPr>
          <p:nvPr>
            <p:ph type="sldNum" sz="quarter" idx="12"/>
          </p:nvPr>
        </p:nvSpPr>
        <p:spPr/>
        <p:txBody>
          <a:bodyPr/>
          <a:lstStyle/>
          <a:p>
            <a:fld id="{A0B84CDF-C62D-410B-A864-E1EA63ABFC2A}" type="slidenum">
              <a:rPr lang="en-CA" smtClean="0"/>
              <a:t>13</a:t>
            </a:fld>
            <a:endParaRPr lang="en-CA" dirty="0"/>
          </a:p>
        </p:txBody>
      </p:sp>
      <p:sp>
        <p:nvSpPr>
          <p:cNvPr id="4" name="Title 3"/>
          <p:cNvSpPr>
            <a:spLocks noGrp="1"/>
          </p:cNvSpPr>
          <p:nvPr>
            <p:ph type="title"/>
          </p:nvPr>
        </p:nvSpPr>
        <p:spPr/>
        <p:txBody>
          <a:bodyPr/>
          <a:lstStyle/>
          <a:p>
            <a:r>
              <a:rPr lang="en-US" dirty="0" smtClean="0"/>
              <a:t>CSS</a:t>
            </a:r>
            <a:endParaRPr lang="en-US" dirty="0"/>
          </a:p>
        </p:txBody>
      </p:sp>
    </p:spTree>
    <p:extLst>
      <p:ext uri="{BB962C8B-B14F-4D97-AF65-F5344CB8AC3E}">
        <p14:creationId xmlns:p14="http://schemas.microsoft.com/office/powerpoint/2010/main" val="10151916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CSS is defined as a set of rules.</a:t>
            </a:r>
          </a:p>
          <a:p>
            <a:pPr lvl="1"/>
            <a:r>
              <a:rPr lang="en-US" dirty="0" smtClean="0"/>
              <a:t>Each rule consists of two parts: a </a:t>
            </a:r>
            <a:r>
              <a:rPr lang="en-US" i="1" dirty="0" smtClean="0"/>
              <a:t>selector</a:t>
            </a:r>
            <a:r>
              <a:rPr lang="en-US" dirty="0" smtClean="0"/>
              <a:t> and a group of </a:t>
            </a:r>
            <a:r>
              <a:rPr lang="en-US" i="1" dirty="0" smtClean="0"/>
              <a:t>declarations</a:t>
            </a:r>
            <a:r>
              <a:rPr lang="en-US" dirty="0" smtClean="0"/>
              <a:t>.</a:t>
            </a:r>
          </a:p>
          <a:p>
            <a:pPr lvl="1"/>
            <a:r>
              <a:rPr lang="en-US" dirty="0" smtClean="0"/>
              <a:t>E.g. </a:t>
            </a:r>
            <a:r>
              <a:rPr lang="en-US" dirty="0" smtClean="0">
                <a:solidFill>
                  <a:srgbClr val="FF0000"/>
                </a:solidFill>
              </a:rPr>
              <a:t>&lt;style&gt;h1 {</a:t>
            </a:r>
            <a:r>
              <a:rPr lang="en-US" dirty="0" err="1" smtClean="0">
                <a:solidFill>
                  <a:srgbClr val="FF0000"/>
                </a:solidFill>
              </a:rPr>
              <a:t>color:blue</a:t>
            </a:r>
            <a:r>
              <a:rPr lang="en-US" dirty="0" smtClean="0">
                <a:solidFill>
                  <a:srgbClr val="FF0000"/>
                </a:solidFill>
              </a:rPr>
              <a:t>; </a:t>
            </a:r>
            <a:r>
              <a:rPr lang="en-US" dirty="0" err="1" smtClean="0">
                <a:solidFill>
                  <a:srgbClr val="FF0000"/>
                </a:solidFill>
              </a:rPr>
              <a:t>font-weight:bold</a:t>
            </a:r>
            <a:r>
              <a:rPr lang="en-US" dirty="0" smtClean="0">
                <a:solidFill>
                  <a:srgbClr val="FF0000"/>
                </a:solidFill>
              </a:rPr>
              <a:t>}  p {font-style: italic} &lt;/style&gt;</a:t>
            </a:r>
          </a:p>
          <a:p>
            <a:r>
              <a:rPr lang="en-US" dirty="0" smtClean="0"/>
              <a:t>A selector specifies the element to which the style applies.</a:t>
            </a:r>
          </a:p>
          <a:p>
            <a:pPr lvl="1"/>
            <a:r>
              <a:rPr lang="en-US" dirty="0" smtClean="0"/>
              <a:t>types of selector: tag name, id name, class name</a:t>
            </a:r>
          </a:p>
          <a:p>
            <a:r>
              <a:rPr lang="en-US" dirty="0" smtClean="0"/>
              <a:t>A declaration is made up of the name of a property and the value for the property.</a:t>
            </a:r>
            <a:endParaRPr lang="en-US" dirty="0"/>
          </a:p>
        </p:txBody>
      </p:sp>
      <p:sp>
        <p:nvSpPr>
          <p:cNvPr id="3" name="Slide Number Placeholder 2"/>
          <p:cNvSpPr>
            <a:spLocks noGrp="1"/>
          </p:cNvSpPr>
          <p:nvPr>
            <p:ph type="sldNum" sz="quarter" idx="12"/>
          </p:nvPr>
        </p:nvSpPr>
        <p:spPr/>
        <p:txBody>
          <a:bodyPr/>
          <a:lstStyle/>
          <a:p>
            <a:fld id="{A0B84CDF-C62D-410B-A864-E1EA63ABFC2A}" type="slidenum">
              <a:rPr lang="en-CA" smtClean="0"/>
              <a:t>14</a:t>
            </a:fld>
            <a:endParaRPr lang="en-CA" dirty="0"/>
          </a:p>
        </p:txBody>
      </p:sp>
      <p:sp>
        <p:nvSpPr>
          <p:cNvPr id="4" name="Title 3"/>
          <p:cNvSpPr>
            <a:spLocks noGrp="1"/>
          </p:cNvSpPr>
          <p:nvPr>
            <p:ph type="title"/>
          </p:nvPr>
        </p:nvSpPr>
        <p:spPr/>
        <p:txBody>
          <a:bodyPr/>
          <a:lstStyle/>
          <a:p>
            <a:r>
              <a:rPr lang="en-US" dirty="0" smtClean="0"/>
              <a:t>CSS - continued</a:t>
            </a:r>
            <a:endParaRPr lang="en-US" dirty="0"/>
          </a:p>
        </p:txBody>
      </p:sp>
    </p:spTree>
    <p:extLst>
      <p:ext uri="{BB962C8B-B14F-4D97-AF65-F5344CB8AC3E}">
        <p14:creationId xmlns:p14="http://schemas.microsoft.com/office/powerpoint/2010/main" val="33910740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Use container element (&lt;div&gt; and &lt;span&gt;) and use id selector: e.g. </a:t>
            </a:r>
            <a:r>
              <a:rPr lang="en-US" dirty="0" smtClean="0">
                <a:solidFill>
                  <a:srgbClr val="FF0000"/>
                </a:solidFill>
              </a:rPr>
              <a:t>#</a:t>
            </a:r>
            <a:r>
              <a:rPr lang="en-US" dirty="0" err="1" smtClean="0">
                <a:solidFill>
                  <a:srgbClr val="FF0000"/>
                </a:solidFill>
              </a:rPr>
              <a:t>nav</a:t>
            </a:r>
            <a:r>
              <a:rPr lang="en-US" dirty="0" smtClean="0">
                <a:solidFill>
                  <a:srgbClr val="FF0000"/>
                </a:solidFill>
              </a:rPr>
              <a:t> {color: green}</a:t>
            </a:r>
          </a:p>
          <a:p>
            <a:pPr marL="393192" lvl="1" indent="0">
              <a:buNone/>
            </a:pPr>
            <a:r>
              <a:rPr lang="en-US" dirty="0" smtClean="0">
                <a:solidFill>
                  <a:srgbClr val="FF0000"/>
                </a:solidFill>
              </a:rPr>
              <a:t>&lt;div id=“</a:t>
            </a:r>
            <a:r>
              <a:rPr lang="en-US" dirty="0" err="1" smtClean="0">
                <a:solidFill>
                  <a:srgbClr val="FF0000"/>
                </a:solidFill>
              </a:rPr>
              <a:t>nav</a:t>
            </a:r>
            <a:r>
              <a:rPr lang="en-US" dirty="0" smtClean="0">
                <a:solidFill>
                  <a:srgbClr val="FF0000"/>
                </a:solidFill>
              </a:rPr>
              <a:t>”&gt;</a:t>
            </a:r>
          </a:p>
          <a:p>
            <a:pPr marL="630936" lvl="2" indent="0">
              <a:buNone/>
            </a:pPr>
            <a:r>
              <a:rPr lang="en-US" dirty="0" smtClean="0">
                <a:solidFill>
                  <a:srgbClr val="FF0000"/>
                </a:solidFill>
              </a:rPr>
              <a:t>&lt;p&gt;This is a paragraph&lt;/p&gt;</a:t>
            </a:r>
          </a:p>
          <a:p>
            <a:pPr marL="630936" lvl="2" indent="0">
              <a:buNone/>
            </a:pPr>
            <a:r>
              <a:rPr lang="en-US" dirty="0" smtClean="0">
                <a:solidFill>
                  <a:srgbClr val="FF0000"/>
                </a:solidFill>
              </a:rPr>
              <a:t>&lt;h2&gt;This is a list&lt;/h2&gt;</a:t>
            </a:r>
          </a:p>
          <a:p>
            <a:pPr marL="630936" lvl="2" indent="0">
              <a:buNone/>
            </a:pPr>
            <a:r>
              <a:rPr lang="en-US" dirty="0" smtClean="0">
                <a:solidFill>
                  <a:srgbClr val="FF0000"/>
                </a:solidFill>
              </a:rPr>
              <a:t>&lt;</a:t>
            </a:r>
            <a:r>
              <a:rPr lang="en-US" dirty="0" err="1" smtClean="0">
                <a:solidFill>
                  <a:srgbClr val="FF0000"/>
                </a:solidFill>
              </a:rPr>
              <a:t>ul</a:t>
            </a:r>
            <a:r>
              <a:rPr lang="en-US" dirty="0" smtClean="0">
                <a:solidFill>
                  <a:srgbClr val="FF0000"/>
                </a:solidFill>
              </a:rPr>
              <a:t>&gt;&lt;li&gt;Item1&lt;/li&gt;&lt;li&gt;Item2&lt;/li&gt;&lt;/</a:t>
            </a:r>
            <a:r>
              <a:rPr lang="en-US" dirty="0" err="1" smtClean="0">
                <a:solidFill>
                  <a:srgbClr val="FF0000"/>
                </a:solidFill>
              </a:rPr>
              <a:t>ul</a:t>
            </a:r>
            <a:r>
              <a:rPr lang="en-US" dirty="0" smtClean="0">
                <a:solidFill>
                  <a:srgbClr val="FF0000"/>
                </a:solidFill>
              </a:rPr>
              <a:t>&gt;</a:t>
            </a:r>
          </a:p>
          <a:p>
            <a:pPr marL="630936" lvl="2" indent="0">
              <a:buNone/>
            </a:pPr>
            <a:r>
              <a:rPr lang="en-US" dirty="0" smtClean="0">
                <a:solidFill>
                  <a:srgbClr val="FF0000"/>
                </a:solidFill>
              </a:rPr>
              <a:t>&lt;/div&gt;</a:t>
            </a:r>
          </a:p>
          <a:p>
            <a:r>
              <a:rPr lang="en-US" dirty="0" smtClean="0"/>
              <a:t>Define a class for elements and use class selector: e.g. </a:t>
            </a:r>
            <a:r>
              <a:rPr lang="en-US" dirty="0" smtClean="0">
                <a:solidFill>
                  <a:srgbClr val="FF0000"/>
                </a:solidFill>
              </a:rPr>
              <a:t>.intro {color: blue} .important {color: red}</a:t>
            </a:r>
          </a:p>
          <a:p>
            <a:pPr marL="393192" lvl="1" indent="0">
              <a:buNone/>
            </a:pPr>
            <a:r>
              <a:rPr lang="en-US" dirty="0" smtClean="0">
                <a:solidFill>
                  <a:srgbClr val="FF0000"/>
                </a:solidFill>
              </a:rPr>
              <a:t>&lt;h1 class=“intro”&gt;Header 1&lt;/h1&gt;</a:t>
            </a:r>
          </a:p>
          <a:p>
            <a:pPr marL="393192" lvl="1" indent="0">
              <a:buNone/>
            </a:pPr>
            <a:r>
              <a:rPr lang="en-US" dirty="0" smtClean="0">
                <a:solidFill>
                  <a:srgbClr val="FF0000"/>
                </a:solidFill>
              </a:rPr>
              <a:t>&lt;p class=“intro”&gt;A paragraph&lt;/p&gt;</a:t>
            </a:r>
          </a:p>
          <a:p>
            <a:pPr marL="393192" lvl="1" indent="0">
              <a:buNone/>
            </a:pPr>
            <a:r>
              <a:rPr lang="en-US" dirty="0" smtClean="0">
                <a:solidFill>
                  <a:srgbClr val="FF0000"/>
                </a:solidFill>
              </a:rPr>
              <a:t>&lt;p class=“important”&gt;Note that this is important.&lt;/p&gt;</a:t>
            </a:r>
            <a:endParaRPr lang="en-US" dirty="0">
              <a:solidFill>
                <a:srgbClr val="FF0000"/>
              </a:solidFill>
            </a:endParaRPr>
          </a:p>
        </p:txBody>
      </p:sp>
      <p:sp>
        <p:nvSpPr>
          <p:cNvPr id="3" name="Slide Number Placeholder 2"/>
          <p:cNvSpPr>
            <a:spLocks noGrp="1"/>
          </p:cNvSpPr>
          <p:nvPr>
            <p:ph type="sldNum" sz="quarter" idx="12"/>
          </p:nvPr>
        </p:nvSpPr>
        <p:spPr/>
        <p:txBody>
          <a:bodyPr/>
          <a:lstStyle/>
          <a:p>
            <a:fld id="{A0B84CDF-C62D-410B-A864-E1EA63ABFC2A}" type="slidenum">
              <a:rPr lang="en-CA" smtClean="0"/>
              <a:t>15</a:t>
            </a:fld>
            <a:endParaRPr lang="en-CA" dirty="0"/>
          </a:p>
        </p:txBody>
      </p:sp>
      <p:sp>
        <p:nvSpPr>
          <p:cNvPr id="4" name="Title 3"/>
          <p:cNvSpPr>
            <a:spLocks noGrp="1"/>
          </p:cNvSpPr>
          <p:nvPr>
            <p:ph type="title"/>
          </p:nvPr>
        </p:nvSpPr>
        <p:spPr/>
        <p:txBody>
          <a:bodyPr/>
          <a:lstStyle/>
          <a:p>
            <a:r>
              <a:rPr lang="en-US" dirty="0" smtClean="0"/>
              <a:t>Grouping Elements for Styling</a:t>
            </a:r>
            <a:endParaRPr lang="en-US" dirty="0"/>
          </a:p>
        </p:txBody>
      </p:sp>
    </p:spTree>
    <p:extLst>
      <p:ext uri="{BB962C8B-B14F-4D97-AF65-F5344CB8AC3E}">
        <p14:creationId xmlns:p14="http://schemas.microsoft.com/office/powerpoint/2010/main" val="752059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3409" y="1178476"/>
            <a:ext cx="4848902" cy="1991003"/>
          </a:xfr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3044428"/>
            <a:ext cx="3572374" cy="3439005"/>
          </a:xfrm>
          <a:prstGeom prst="rect">
            <a:avLst/>
          </a:prstGeom>
        </p:spPr>
      </p:pic>
      <p:sp>
        <p:nvSpPr>
          <p:cNvPr id="3" name="Slide Number Placeholder 2"/>
          <p:cNvSpPr>
            <a:spLocks noGrp="1"/>
          </p:cNvSpPr>
          <p:nvPr>
            <p:ph type="sldNum" sz="quarter" idx="12"/>
          </p:nvPr>
        </p:nvSpPr>
        <p:spPr/>
        <p:txBody>
          <a:bodyPr/>
          <a:lstStyle/>
          <a:p>
            <a:fld id="{A0B84CDF-C62D-410B-A864-E1EA63ABFC2A}" type="slidenum">
              <a:rPr lang="en-CA" smtClean="0"/>
              <a:t>16</a:t>
            </a:fld>
            <a:endParaRPr lang="en-CA" dirty="0"/>
          </a:p>
        </p:txBody>
      </p:sp>
      <p:sp>
        <p:nvSpPr>
          <p:cNvPr id="4" name="Title 3"/>
          <p:cNvSpPr>
            <a:spLocks noGrp="1"/>
          </p:cNvSpPr>
          <p:nvPr>
            <p:ph type="title"/>
          </p:nvPr>
        </p:nvSpPr>
        <p:spPr/>
        <p:txBody>
          <a:bodyPr/>
          <a:lstStyle/>
          <a:p>
            <a:r>
              <a:rPr lang="en-US" dirty="0" smtClean="0"/>
              <a:t>CSS - Example</a:t>
            </a: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9952" y="3854852"/>
            <a:ext cx="4680520" cy="2389890"/>
          </a:xfrm>
          <a:prstGeom prst="rect">
            <a:avLst/>
          </a:prstGeom>
        </p:spPr>
      </p:pic>
      <p:sp>
        <p:nvSpPr>
          <p:cNvPr id="8" name="TextBox 7"/>
          <p:cNvSpPr txBox="1"/>
          <p:nvPr/>
        </p:nvSpPr>
        <p:spPr>
          <a:xfrm>
            <a:off x="5580113" y="188640"/>
            <a:ext cx="3240359" cy="2893100"/>
          </a:xfrm>
          <a:prstGeom prst="rect">
            <a:avLst/>
          </a:prstGeom>
          <a:solidFill>
            <a:srgbClr val="FF0000"/>
          </a:solidFill>
        </p:spPr>
        <p:txBody>
          <a:bodyPr wrap="square" rtlCol="0">
            <a:spAutoFit/>
          </a:bodyPr>
          <a:lstStyle/>
          <a:p>
            <a:r>
              <a:rPr lang="en-US" sz="1400" dirty="0"/>
              <a:t>#</a:t>
            </a:r>
            <a:r>
              <a:rPr lang="en-US" sz="1400" dirty="0" err="1"/>
              <a:t>nav</a:t>
            </a:r>
            <a:r>
              <a:rPr lang="en-US" sz="1400" dirty="0"/>
              <a:t> {</a:t>
            </a:r>
          </a:p>
          <a:p>
            <a:r>
              <a:rPr lang="en-US" sz="1400" dirty="0"/>
              <a:t>    line-height:30px;</a:t>
            </a:r>
          </a:p>
          <a:p>
            <a:r>
              <a:rPr lang="en-US" sz="1400" dirty="0"/>
              <a:t>    background-color: gray;</a:t>
            </a:r>
          </a:p>
          <a:p>
            <a:r>
              <a:rPr lang="en-US" sz="1400" dirty="0"/>
              <a:t>    height:600px;</a:t>
            </a:r>
          </a:p>
          <a:p>
            <a:r>
              <a:rPr lang="en-US" sz="1400" dirty="0"/>
              <a:t>    width:100px;</a:t>
            </a:r>
          </a:p>
          <a:p>
            <a:r>
              <a:rPr lang="en-US" sz="1400" dirty="0"/>
              <a:t>    </a:t>
            </a:r>
            <a:r>
              <a:rPr lang="en-US" sz="1400" dirty="0" err="1"/>
              <a:t>float:left</a:t>
            </a:r>
            <a:r>
              <a:rPr lang="en-US" sz="1400" dirty="0"/>
              <a:t>;</a:t>
            </a:r>
          </a:p>
          <a:p>
            <a:r>
              <a:rPr lang="en-US" sz="1400" dirty="0"/>
              <a:t>    padding:5px; </a:t>
            </a:r>
          </a:p>
          <a:p>
            <a:r>
              <a:rPr lang="en-US" sz="1400" dirty="0"/>
              <a:t>}</a:t>
            </a:r>
          </a:p>
          <a:p>
            <a:r>
              <a:rPr lang="en-US" sz="1400" dirty="0"/>
              <a:t>#section {</a:t>
            </a:r>
          </a:p>
          <a:p>
            <a:r>
              <a:rPr lang="en-US" sz="1400" dirty="0"/>
              <a:t>    width:350px;</a:t>
            </a:r>
          </a:p>
          <a:p>
            <a:r>
              <a:rPr lang="en-US" sz="1400" dirty="0"/>
              <a:t>    </a:t>
            </a:r>
            <a:r>
              <a:rPr lang="en-US" sz="1400" dirty="0" err="1"/>
              <a:t>float:left</a:t>
            </a:r>
            <a:r>
              <a:rPr lang="en-US" sz="1400" dirty="0"/>
              <a:t>;</a:t>
            </a:r>
          </a:p>
          <a:p>
            <a:r>
              <a:rPr lang="en-US" sz="1400" dirty="0"/>
              <a:t>    padding:10px; </a:t>
            </a:r>
          </a:p>
          <a:p>
            <a:r>
              <a:rPr lang="en-US" sz="1400" dirty="0"/>
              <a:t>}</a:t>
            </a:r>
          </a:p>
        </p:txBody>
      </p:sp>
      <p:cxnSp>
        <p:nvCxnSpPr>
          <p:cNvPr id="10" name="Straight Arrow Connector 9"/>
          <p:cNvCxnSpPr/>
          <p:nvPr/>
        </p:nvCxnSpPr>
        <p:spPr>
          <a:xfrm flipH="1">
            <a:off x="4882464" y="1379967"/>
            <a:ext cx="720080" cy="51044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977900" y="2757045"/>
            <a:ext cx="3240359" cy="3970318"/>
          </a:xfrm>
          <a:prstGeom prst="rect">
            <a:avLst/>
          </a:prstGeom>
          <a:solidFill>
            <a:srgbClr val="FF0000"/>
          </a:solidFill>
        </p:spPr>
        <p:txBody>
          <a:bodyPr wrap="square" rtlCol="0">
            <a:spAutoFit/>
          </a:bodyPr>
          <a:lstStyle/>
          <a:p>
            <a:r>
              <a:rPr lang="en-US" sz="1400" dirty="0"/>
              <a:t>#</a:t>
            </a:r>
            <a:r>
              <a:rPr lang="en-US" sz="1400" dirty="0" err="1"/>
              <a:t>nav</a:t>
            </a:r>
            <a:r>
              <a:rPr lang="en-US" sz="1400" dirty="0"/>
              <a:t> {</a:t>
            </a:r>
          </a:p>
          <a:p>
            <a:r>
              <a:rPr lang="en-US" sz="1400" dirty="0" smtClean="0"/>
              <a:t>    background-color</a:t>
            </a:r>
            <a:r>
              <a:rPr lang="en-US" sz="1400" dirty="0"/>
              <a:t>:#</a:t>
            </a:r>
            <a:r>
              <a:rPr lang="en-US" sz="1400" dirty="0" err="1"/>
              <a:t>eeeeee</a:t>
            </a:r>
            <a:r>
              <a:rPr lang="en-US" sz="1400" dirty="0"/>
              <a:t>;</a:t>
            </a:r>
          </a:p>
          <a:p>
            <a:r>
              <a:rPr lang="en-US" sz="1400" dirty="0"/>
              <a:t>    height:100px;</a:t>
            </a:r>
          </a:p>
          <a:p>
            <a:r>
              <a:rPr lang="en-US" sz="1400" dirty="0" smtClean="0"/>
              <a:t>    width</a:t>
            </a:r>
            <a:r>
              <a:rPr lang="en-US" sz="1400" dirty="0"/>
              <a:t>: 350px;</a:t>
            </a:r>
          </a:p>
          <a:p>
            <a:r>
              <a:rPr lang="en-US" sz="1400" dirty="0"/>
              <a:t>    </a:t>
            </a:r>
            <a:r>
              <a:rPr lang="en-US" sz="1400" dirty="0" err="1"/>
              <a:t>float:top</a:t>
            </a:r>
            <a:r>
              <a:rPr lang="en-US" sz="1400" dirty="0"/>
              <a:t>;</a:t>
            </a:r>
          </a:p>
          <a:p>
            <a:r>
              <a:rPr lang="en-US" sz="1400" dirty="0"/>
              <a:t>    padding:5px; </a:t>
            </a:r>
          </a:p>
          <a:p>
            <a:r>
              <a:rPr lang="en-US" sz="1400" dirty="0" smtClean="0"/>
              <a:t>    color</a:t>
            </a:r>
            <a:r>
              <a:rPr lang="en-US" sz="1400" dirty="0"/>
              <a:t>: blue;</a:t>
            </a:r>
          </a:p>
          <a:p>
            <a:r>
              <a:rPr lang="en-US" sz="1400" dirty="0" smtClean="0"/>
              <a:t>    font-style</a:t>
            </a:r>
            <a:r>
              <a:rPr lang="en-US" sz="1400" dirty="0"/>
              <a:t>: italic;</a:t>
            </a:r>
          </a:p>
          <a:p>
            <a:r>
              <a:rPr lang="en-US" sz="1400" dirty="0"/>
              <a:t>}</a:t>
            </a:r>
          </a:p>
          <a:p>
            <a:r>
              <a:rPr lang="en-US" sz="1400" dirty="0"/>
              <a:t>#section {</a:t>
            </a:r>
          </a:p>
          <a:p>
            <a:r>
              <a:rPr lang="en-US" sz="1400" dirty="0"/>
              <a:t>    width:350px;</a:t>
            </a:r>
          </a:p>
          <a:p>
            <a:r>
              <a:rPr lang="en-US" sz="1400" dirty="0"/>
              <a:t>    </a:t>
            </a:r>
            <a:r>
              <a:rPr lang="en-US" sz="1400" dirty="0" err="1"/>
              <a:t>float:bottom</a:t>
            </a:r>
            <a:r>
              <a:rPr lang="en-US" sz="1400" dirty="0"/>
              <a:t>;</a:t>
            </a:r>
          </a:p>
          <a:p>
            <a:r>
              <a:rPr lang="en-US" sz="1400" dirty="0"/>
              <a:t>    padding:10px; </a:t>
            </a:r>
          </a:p>
          <a:p>
            <a:r>
              <a:rPr lang="en-US" sz="1400" dirty="0" smtClean="0"/>
              <a:t>    color</a:t>
            </a:r>
            <a:r>
              <a:rPr lang="en-US" sz="1400" dirty="0"/>
              <a:t>: white;</a:t>
            </a:r>
          </a:p>
          <a:p>
            <a:r>
              <a:rPr lang="en-US" sz="1400" dirty="0" smtClean="0"/>
              <a:t>    font-style</a:t>
            </a:r>
            <a:r>
              <a:rPr lang="en-US" sz="1400" dirty="0"/>
              <a:t>: bold;</a:t>
            </a:r>
          </a:p>
          <a:p>
            <a:r>
              <a:rPr lang="en-US" sz="1400" dirty="0" smtClean="0"/>
              <a:t>    font-family</a:t>
            </a:r>
            <a:r>
              <a:rPr lang="en-US" sz="1400" dirty="0"/>
              <a:t>: </a:t>
            </a:r>
            <a:r>
              <a:rPr lang="en-US" sz="1400" dirty="0" err="1"/>
              <a:t>arial</a:t>
            </a:r>
            <a:r>
              <a:rPr lang="en-US" sz="1400" dirty="0"/>
              <a:t>;</a:t>
            </a:r>
          </a:p>
          <a:p>
            <a:r>
              <a:rPr lang="en-US" sz="1400" dirty="0" smtClean="0"/>
              <a:t>    background-color</a:t>
            </a:r>
            <a:r>
              <a:rPr lang="en-US" sz="1400" dirty="0"/>
              <a:t>: black;</a:t>
            </a:r>
          </a:p>
          <a:p>
            <a:r>
              <a:rPr lang="en-US" sz="1400" dirty="0"/>
              <a:t>}</a:t>
            </a:r>
          </a:p>
        </p:txBody>
      </p:sp>
      <p:cxnSp>
        <p:nvCxnSpPr>
          <p:cNvPr id="12" name="Straight Arrow Connector 11"/>
          <p:cNvCxnSpPr/>
          <p:nvPr/>
        </p:nvCxnSpPr>
        <p:spPr>
          <a:xfrm flipH="1">
            <a:off x="1115617" y="3894026"/>
            <a:ext cx="720080" cy="51044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781497" y="3218710"/>
            <a:ext cx="3312368" cy="3046988"/>
          </a:xfrm>
          <a:prstGeom prst="rect">
            <a:avLst/>
          </a:prstGeom>
          <a:solidFill>
            <a:srgbClr val="00B050"/>
          </a:solidFill>
        </p:spPr>
        <p:txBody>
          <a:bodyPr wrap="square" rtlCol="0">
            <a:spAutoFit/>
          </a:bodyPr>
          <a:lstStyle/>
          <a:p>
            <a:r>
              <a:rPr lang="en-US" sz="1200" dirty="0"/>
              <a:t>&lt;div id="</a:t>
            </a:r>
            <a:r>
              <a:rPr lang="en-US" sz="1200" dirty="0" err="1"/>
              <a:t>nav</a:t>
            </a:r>
            <a:r>
              <a:rPr lang="en-US" sz="1200" dirty="0" smtClean="0"/>
              <a:t>"&gt;C/C</a:t>
            </a:r>
            <a:r>
              <a:rPr lang="en-US" sz="1200" dirty="0"/>
              <a:t>++&lt;</a:t>
            </a:r>
            <a:r>
              <a:rPr lang="en-US" sz="1200" dirty="0" err="1" smtClean="0"/>
              <a:t>br</a:t>
            </a:r>
            <a:r>
              <a:rPr lang="en-US" sz="1200" dirty="0" smtClean="0"/>
              <a:t>&gt;Python&lt;</a:t>
            </a:r>
            <a:r>
              <a:rPr lang="en-US" sz="1200" dirty="0" err="1" smtClean="0"/>
              <a:t>br</a:t>
            </a:r>
            <a:r>
              <a:rPr lang="en-US" sz="1200" dirty="0"/>
              <a:t>&gt;</a:t>
            </a:r>
          </a:p>
          <a:p>
            <a:r>
              <a:rPr lang="en-US" sz="1200" dirty="0"/>
              <a:t>Java&lt;</a:t>
            </a:r>
            <a:r>
              <a:rPr lang="en-US" sz="1200" dirty="0" err="1"/>
              <a:t>br</a:t>
            </a:r>
            <a:r>
              <a:rPr lang="en-US" sz="1200" smtClean="0"/>
              <a:t>&gt;&lt;/</a:t>
            </a:r>
            <a:r>
              <a:rPr lang="en-US" sz="1200" dirty="0"/>
              <a:t>div&gt;</a:t>
            </a:r>
          </a:p>
          <a:p>
            <a:endParaRPr lang="en-US" sz="1200" dirty="0"/>
          </a:p>
          <a:p>
            <a:r>
              <a:rPr lang="en-US" sz="1200" dirty="0"/>
              <a:t>&lt;div id="section""&gt;</a:t>
            </a:r>
          </a:p>
          <a:p>
            <a:r>
              <a:rPr lang="en-US" sz="1200" dirty="0"/>
              <a:t>&lt;h1&gt;Python&lt;/h1&gt;</a:t>
            </a:r>
          </a:p>
          <a:p>
            <a:r>
              <a:rPr lang="en-US" sz="1200" dirty="0"/>
              <a:t>Python is a widely used general-purpose, high-level programming </a:t>
            </a:r>
            <a:r>
              <a:rPr lang="en-US" sz="1200" dirty="0" err="1"/>
              <a:t>language.Its</a:t>
            </a:r>
            <a:r>
              <a:rPr lang="en-US" sz="1200" dirty="0"/>
              <a:t> design philosophy emphasizes code readability, and its syntax allows programmers to express concepts in fewer lines of code than would be possible in languages such as C. The language provides constructs intended to enable clear programs on both a small and large scale.</a:t>
            </a:r>
          </a:p>
          <a:p>
            <a:r>
              <a:rPr lang="en-US" sz="1200" dirty="0"/>
              <a:t>&lt;/div&gt;</a:t>
            </a:r>
          </a:p>
        </p:txBody>
      </p:sp>
    </p:spTree>
    <p:extLst>
      <p:ext uri="{BB962C8B-B14F-4D97-AF65-F5344CB8AC3E}">
        <p14:creationId xmlns:p14="http://schemas.microsoft.com/office/powerpoint/2010/main" val="1502020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ctr">
              <a:buNone/>
            </a:pPr>
            <a:endParaRPr lang="en-US" sz="4800" b="1" dirty="0" smtClean="0"/>
          </a:p>
          <a:p>
            <a:pPr marL="109728" indent="0" algn="ctr">
              <a:buNone/>
            </a:pPr>
            <a:r>
              <a:rPr lang="en-US" sz="4800" b="1" dirty="0" smtClean="0"/>
              <a:t>Thank you!</a:t>
            </a:r>
          </a:p>
          <a:p>
            <a:endParaRPr lang="en-US" dirty="0"/>
          </a:p>
          <a:p>
            <a:pPr marL="109728" indent="0" algn="ctr">
              <a:buNone/>
            </a:pPr>
            <a:r>
              <a:rPr lang="en-US" dirty="0" smtClean="0"/>
              <a:t>contact: z.huang@utoronto.ca</a:t>
            </a:r>
            <a:endParaRPr lang="en-US" dirty="0"/>
          </a:p>
        </p:txBody>
      </p:sp>
      <p:sp>
        <p:nvSpPr>
          <p:cNvPr id="3" name="Slide Number Placeholder 2"/>
          <p:cNvSpPr>
            <a:spLocks noGrp="1"/>
          </p:cNvSpPr>
          <p:nvPr>
            <p:ph type="sldNum" sz="quarter" idx="12"/>
          </p:nvPr>
        </p:nvSpPr>
        <p:spPr/>
        <p:txBody>
          <a:bodyPr/>
          <a:lstStyle/>
          <a:p>
            <a:fld id="{A0B84CDF-C62D-410B-A864-E1EA63ABFC2A}" type="slidenum">
              <a:rPr lang="en-CA" smtClean="0"/>
              <a:t>17</a:t>
            </a:fld>
            <a:endParaRPr lang="en-CA"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6439328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CA" dirty="0" smtClean="0"/>
              <a:t>Introduction</a:t>
            </a:r>
          </a:p>
          <a:p>
            <a:r>
              <a:rPr lang="en-CA" dirty="0" smtClean="0"/>
              <a:t>Basics</a:t>
            </a:r>
          </a:p>
          <a:p>
            <a:r>
              <a:rPr lang="en-CA" dirty="0" smtClean="0"/>
              <a:t>Lists</a:t>
            </a:r>
          </a:p>
          <a:p>
            <a:r>
              <a:rPr lang="en-CA" dirty="0" smtClean="0"/>
              <a:t>Links</a:t>
            </a:r>
          </a:p>
          <a:p>
            <a:r>
              <a:rPr lang="en-CA" dirty="0" smtClean="0"/>
              <a:t>Forms</a:t>
            </a:r>
          </a:p>
          <a:p>
            <a:r>
              <a:rPr lang="en-CA" dirty="0" smtClean="0"/>
              <a:t>CSS</a:t>
            </a:r>
          </a:p>
          <a:p>
            <a:pPr marL="109728" indent="0">
              <a:buNone/>
            </a:pPr>
            <a:endParaRPr lang="en-CA" dirty="0" smtClean="0"/>
          </a:p>
          <a:p>
            <a:endParaRPr lang="en-CA" dirty="0"/>
          </a:p>
        </p:txBody>
      </p:sp>
      <p:sp>
        <p:nvSpPr>
          <p:cNvPr id="2" name="Title 1"/>
          <p:cNvSpPr>
            <a:spLocks noGrp="1"/>
          </p:cNvSpPr>
          <p:nvPr>
            <p:ph type="title"/>
          </p:nvPr>
        </p:nvSpPr>
        <p:spPr/>
        <p:txBody>
          <a:bodyPr/>
          <a:lstStyle/>
          <a:p>
            <a:r>
              <a:rPr lang="en-CA" dirty="0" smtClean="0"/>
              <a:t>Outline</a:t>
            </a:r>
            <a:endParaRPr lang="en-CA" dirty="0"/>
          </a:p>
        </p:txBody>
      </p:sp>
      <p:sp>
        <p:nvSpPr>
          <p:cNvPr id="4" name="Slide Number Placeholder 3"/>
          <p:cNvSpPr>
            <a:spLocks noGrp="1"/>
          </p:cNvSpPr>
          <p:nvPr>
            <p:ph type="sldNum" sz="quarter" idx="12"/>
          </p:nvPr>
        </p:nvSpPr>
        <p:spPr/>
        <p:txBody>
          <a:bodyPr/>
          <a:lstStyle/>
          <a:p>
            <a:fld id="{A0B84CDF-C62D-410B-A864-E1EA63ABFC2A}" type="slidenum">
              <a:rPr lang="en-CA" smtClean="0"/>
              <a:t>2</a:t>
            </a:fld>
            <a:endParaRPr lang="en-CA" dirty="0"/>
          </a:p>
        </p:txBody>
      </p:sp>
    </p:spTree>
    <p:extLst>
      <p:ext uri="{BB962C8B-B14F-4D97-AF65-F5344CB8AC3E}">
        <p14:creationId xmlns:p14="http://schemas.microsoft.com/office/powerpoint/2010/main" val="2548971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CA" dirty="0" smtClean="0"/>
              <a:t>HTML is a markup language for web documents (web pages). </a:t>
            </a:r>
            <a:endParaRPr lang="en-CA" dirty="0"/>
          </a:p>
          <a:p>
            <a:pPr lvl="1"/>
            <a:r>
              <a:rPr lang="en-CA" dirty="0" smtClean="0"/>
              <a:t>It stands for Hyper Text Markup Language. </a:t>
            </a:r>
          </a:p>
          <a:p>
            <a:r>
              <a:rPr lang="en-CA" dirty="0" smtClean="0"/>
              <a:t>A markup language uses a set of </a:t>
            </a:r>
            <a:r>
              <a:rPr lang="en-CA" i="1" dirty="0" smtClean="0"/>
              <a:t>tags</a:t>
            </a:r>
            <a:r>
              <a:rPr lang="en-CA" dirty="0" smtClean="0"/>
              <a:t> to describe </a:t>
            </a:r>
            <a:r>
              <a:rPr lang="en-CA" i="1" dirty="0" smtClean="0"/>
              <a:t>elements</a:t>
            </a:r>
            <a:r>
              <a:rPr lang="en-CA" dirty="0" smtClean="0"/>
              <a:t> of a document.</a:t>
            </a:r>
          </a:p>
          <a:p>
            <a:pPr lvl="1"/>
            <a:r>
              <a:rPr lang="en-CA" dirty="0" smtClean="0"/>
              <a:t>E.g. &lt;p&gt; for paragraph, &lt;h1&gt; for heading 1, &lt;</a:t>
            </a:r>
            <a:r>
              <a:rPr lang="en-CA" dirty="0" err="1" smtClean="0"/>
              <a:t>img</a:t>
            </a:r>
            <a:r>
              <a:rPr lang="en-CA" dirty="0" smtClean="0"/>
              <a:t>&gt; for images, etc.</a:t>
            </a:r>
          </a:p>
          <a:p>
            <a:pPr lvl="1"/>
            <a:r>
              <a:rPr lang="en-CA" dirty="0" smtClean="0"/>
              <a:t>Tags are normally used in pairs: &lt;p&gt; and &lt;/p&gt;, &lt;h1&gt; and &lt;/h1&gt;, &lt;</a:t>
            </a:r>
            <a:r>
              <a:rPr lang="en-CA" dirty="0" err="1" smtClean="0"/>
              <a:t>img</a:t>
            </a:r>
            <a:r>
              <a:rPr lang="en-CA" dirty="0" smtClean="0"/>
              <a:t>&gt; and &lt;/</a:t>
            </a:r>
            <a:r>
              <a:rPr lang="en-CA" dirty="0" err="1" smtClean="0"/>
              <a:t>img</a:t>
            </a:r>
            <a:r>
              <a:rPr lang="en-CA" dirty="0" smtClean="0"/>
              <a:t>&gt;.</a:t>
            </a:r>
          </a:p>
          <a:p>
            <a:r>
              <a:rPr lang="en-CA" dirty="0"/>
              <a:t>Structure</a:t>
            </a:r>
          </a:p>
          <a:p>
            <a:pPr lvl="1"/>
            <a:r>
              <a:rPr lang="en-CA" dirty="0" smtClean="0"/>
              <a:t>Head section: title, style</a:t>
            </a:r>
            <a:r>
              <a:rPr lang="en-CA" dirty="0"/>
              <a:t>, </a:t>
            </a:r>
            <a:r>
              <a:rPr lang="en-CA" dirty="0" err="1"/>
              <a:t>Javascript</a:t>
            </a:r>
            <a:endParaRPr lang="en-CA" dirty="0"/>
          </a:p>
          <a:p>
            <a:pPr lvl="1"/>
            <a:r>
              <a:rPr lang="en-CA" dirty="0" smtClean="0"/>
              <a:t>Body section: visible content</a:t>
            </a:r>
            <a:endParaRPr lang="en-CA" dirty="0"/>
          </a:p>
          <a:p>
            <a:r>
              <a:rPr lang="en-CA" dirty="0"/>
              <a:t>Attributes</a:t>
            </a:r>
          </a:p>
          <a:p>
            <a:pPr lvl="1"/>
            <a:r>
              <a:rPr lang="en-CA" dirty="0"/>
              <a:t>Specify additional information about an </a:t>
            </a:r>
            <a:r>
              <a:rPr lang="en-CA" dirty="0" smtClean="0"/>
              <a:t>element</a:t>
            </a:r>
          </a:p>
          <a:p>
            <a:pPr lvl="1"/>
            <a:r>
              <a:rPr lang="en-CA" dirty="0" smtClean="0"/>
              <a:t>E.g</a:t>
            </a:r>
            <a:r>
              <a:rPr lang="en-CA" dirty="0"/>
              <a:t>. </a:t>
            </a:r>
            <a:r>
              <a:rPr lang="en-CA" i="1" smtClean="0"/>
              <a:t>id</a:t>
            </a:r>
            <a:r>
              <a:rPr lang="en-CA" smtClean="0"/>
              <a:t> attribute specifies </a:t>
            </a:r>
            <a:r>
              <a:rPr lang="en-CA" dirty="0" smtClean="0"/>
              <a:t>an unique identifier for an element</a:t>
            </a:r>
            <a:endParaRPr lang="en-CA" dirty="0"/>
          </a:p>
          <a:p>
            <a:pPr lvl="1"/>
            <a:endParaRPr lang="en-CA" dirty="0" smtClean="0"/>
          </a:p>
          <a:p>
            <a:endParaRPr lang="en-CA" dirty="0" smtClean="0"/>
          </a:p>
        </p:txBody>
      </p:sp>
      <p:sp>
        <p:nvSpPr>
          <p:cNvPr id="3" name="Title 2"/>
          <p:cNvSpPr>
            <a:spLocks noGrp="1"/>
          </p:cNvSpPr>
          <p:nvPr>
            <p:ph type="title"/>
          </p:nvPr>
        </p:nvSpPr>
        <p:spPr/>
        <p:txBody>
          <a:bodyPr/>
          <a:lstStyle/>
          <a:p>
            <a:r>
              <a:rPr lang="en-CA" dirty="0" smtClean="0"/>
              <a:t>Introduction</a:t>
            </a:r>
            <a:endParaRPr lang="en-CA" dirty="0"/>
          </a:p>
        </p:txBody>
      </p:sp>
      <p:sp>
        <p:nvSpPr>
          <p:cNvPr id="4" name="Slide Number Placeholder 3"/>
          <p:cNvSpPr>
            <a:spLocks noGrp="1"/>
          </p:cNvSpPr>
          <p:nvPr>
            <p:ph type="sldNum" sz="quarter" idx="12"/>
          </p:nvPr>
        </p:nvSpPr>
        <p:spPr/>
        <p:txBody>
          <a:bodyPr/>
          <a:lstStyle/>
          <a:p>
            <a:fld id="{A0B84CDF-C62D-410B-A864-E1EA63ABFC2A}" type="slidenum">
              <a:rPr lang="en-CA" smtClean="0"/>
              <a:t>3</a:t>
            </a:fld>
            <a:endParaRPr lang="en-CA" dirty="0"/>
          </a:p>
        </p:txBody>
      </p:sp>
    </p:spTree>
    <p:extLst>
      <p:ext uri="{BB962C8B-B14F-4D97-AF65-F5344CB8AC3E}">
        <p14:creationId xmlns:p14="http://schemas.microsoft.com/office/powerpoint/2010/main" val="7796910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2145" y="1875816"/>
            <a:ext cx="3077005" cy="2905531"/>
          </a:xfrm>
          <a:prstGeom prst="rect">
            <a:avLst/>
          </a:prstGeom>
        </p:spPr>
      </p:pic>
      <p:sp>
        <p:nvSpPr>
          <p:cNvPr id="3" name="Title 2"/>
          <p:cNvSpPr>
            <a:spLocks noGrp="1"/>
          </p:cNvSpPr>
          <p:nvPr>
            <p:ph type="title"/>
          </p:nvPr>
        </p:nvSpPr>
        <p:spPr/>
        <p:txBody>
          <a:bodyPr/>
          <a:lstStyle/>
          <a:p>
            <a:r>
              <a:rPr lang="en-CA" dirty="0" smtClean="0"/>
              <a:t>Example HTML document</a:t>
            </a:r>
            <a:endParaRPr lang="en-CA" dirty="0"/>
          </a:p>
        </p:txBody>
      </p:sp>
      <p:sp>
        <p:nvSpPr>
          <p:cNvPr id="2" name="Content Placeholder 1"/>
          <p:cNvSpPr>
            <a:spLocks noGrp="1"/>
          </p:cNvSpPr>
          <p:nvPr>
            <p:ph sz="quarter" idx="2"/>
          </p:nvPr>
        </p:nvSpPr>
        <p:spPr>
          <a:xfrm>
            <a:off x="453462" y="1628800"/>
            <a:ext cx="4040188" cy="4865026"/>
          </a:xfrm>
        </p:spPr>
        <p:txBody>
          <a:bodyPr>
            <a:normAutofit fontScale="85000" lnSpcReduction="20000"/>
          </a:bodyPr>
          <a:lstStyle/>
          <a:p>
            <a:r>
              <a:rPr lang="en-CA" dirty="0" smtClean="0"/>
              <a:t>HTML document</a:t>
            </a:r>
          </a:p>
          <a:p>
            <a:pPr marL="109728" indent="0">
              <a:buNone/>
            </a:pPr>
            <a:r>
              <a:rPr lang="en-CA" sz="2000" dirty="0"/>
              <a:t>&lt;html</a:t>
            </a:r>
            <a:r>
              <a:rPr lang="en-CA" sz="2000" dirty="0" smtClean="0"/>
              <a:t>&gt;</a:t>
            </a:r>
          </a:p>
          <a:p>
            <a:pPr marL="109728" indent="0">
              <a:buNone/>
            </a:pPr>
            <a:r>
              <a:rPr lang="en-CA" sz="2000" dirty="0" smtClean="0"/>
              <a:t>&lt;head&gt;&lt;title&gt;My Blog&lt;/title&gt;</a:t>
            </a:r>
          </a:p>
          <a:p>
            <a:pPr marL="109728" indent="0">
              <a:buNone/>
            </a:pPr>
            <a:r>
              <a:rPr lang="en-CA" sz="2000" dirty="0" smtClean="0"/>
              <a:t>&lt;/head&gt;</a:t>
            </a:r>
            <a:endParaRPr lang="en-CA" sz="2000" dirty="0"/>
          </a:p>
          <a:p>
            <a:pPr marL="109728" indent="0">
              <a:buNone/>
            </a:pPr>
            <a:r>
              <a:rPr lang="en-CA" sz="2000" dirty="0"/>
              <a:t>&lt;body&gt;</a:t>
            </a:r>
          </a:p>
          <a:p>
            <a:pPr marL="109728" indent="0">
              <a:buNone/>
            </a:pPr>
            <a:r>
              <a:rPr lang="en-CA" sz="2000" dirty="0"/>
              <a:t>&lt;h1&gt;My Python blog&lt;/h1&gt;</a:t>
            </a:r>
          </a:p>
          <a:p>
            <a:pPr marL="109728" indent="0">
              <a:buNone/>
            </a:pPr>
            <a:r>
              <a:rPr lang="en-CA" sz="2000" dirty="0"/>
              <a:t>&lt;p&gt;Python is my favorite programming language.&lt;/p&gt;</a:t>
            </a:r>
          </a:p>
          <a:p>
            <a:pPr marL="109728" indent="0">
              <a:buNone/>
            </a:pPr>
            <a:r>
              <a:rPr lang="en-CA" sz="2000" dirty="0"/>
              <a:t>&lt;table </a:t>
            </a:r>
            <a:r>
              <a:rPr lang="en-CA" sz="2000" dirty="0" smtClean="0"/>
              <a:t>id=“table1”&gt;</a:t>
            </a:r>
            <a:endParaRPr lang="en-CA" sz="2000" dirty="0"/>
          </a:p>
          <a:p>
            <a:pPr marL="109728" indent="0">
              <a:buNone/>
            </a:pPr>
            <a:r>
              <a:rPr lang="en-CA" sz="2000" dirty="0"/>
              <a:t>&lt;</a:t>
            </a:r>
            <a:r>
              <a:rPr lang="en-CA" sz="2000" dirty="0" err="1"/>
              <a:t>tr</a:t>
            </a:r>
            <a:r>
              <a:rPr lang="en-CA" sz="2000" dirty="0" smtClean="0"/>
              <a:t>&gt;&lt;</a:t>
            </a:r>
            <a:r>
              <a:rPr lang="en-CA" sz="2000" dirty="0" err="1"/>
              <a:t>th</a:t>
            </a:r>
            <a:r>
              <a:rPr lang="en-CA" sz="2000" dirty="0"/>
              <a:t>&gt;Keyword&lt;/</a:t>
            </a:r>
            <a:r>
              <a:rPr lang="en-CA" sz="2000" dirty="0" err="1"/>
              <a:t>th</a:t>
            </a:r>
            <a:r>
              <a:rPr lang="en-CA" sz="2000" dirty="0"/>
              <a:t>&gt;</a:t>
            </a:r>
          </a:p>
          <a:p>
            <a:pPr marL="109728" indent="0">
              <a:buNone/>
            </a:pPr>
            <a:r>
              <a:rPr lang="en-CA" sz="2000" dirty="0" smtClean="0"/>
              <a:t>&lt;</a:t>
            </a:r>
            <a:r>
              <a:rPr lang="en-CA" sz="2000" dirty="0" err="1"/>
              <a:t>th</a:t>
            </a:r>
            <a:r>
              <a:rPr lang="en-CA" sz="2000" dirty="0"/>
              <a:t>&gt;Frequency&lt;/</a:t>
            </a:r>
            <a:r>
              <a:rPr lang="en-CA" sz="2000" dirty="0" err="1"/>
              <a:t>th</a:t>
            </a:r>
            <a:r>
              <a:rPr lang="en-CA" sz="2000" dirty="0" smtClean="0"/>
              <a:t>&gt;&lt;/</a:t>
            </a:r>
            <a:r>
              <a:rPr lang="en-CA" sz="2000" dirty="0" err="1"/>
              <a:t>tr</a:t>
            </a:r>
            <a:r>
              <a:rPr lang="en-CA" sz="2000" dirty="0"/>
              <a:t>&gt;</a:t>
            </a:r>
          </a:p>
          <a:p>
            <a:pPr marL="109728" indent="0">
              <a:buNone/>
            </a:pPr>
            <a:r>
              <a:rPr lang="en-CA" sz="2000" dirty="0"/>
              <a:t>&lt;</a:t>
            </a:r>
            <a:r>
              <a:rPr lang="en-CA" sz="2000" dirty="0" err="1"/>
              <a:t>tr</a:t>
            </a:r>
            <a:r>
              <a:rPr lang="en-CA" sz="2000" dirty="0" smtClean="0"/>
              <a:t>&gt;&lt;</a:t>
            </a:r>
            <a:r>
              <a:rPr lang="en-CA" sz="2000" dirty="0"/>
              <a:t>td&gt;Android&lt;/td</a:t>
            </a:r>
            <a:r>
              <a:rPr lang="en-CA" sz="2000" dirty="0" smtClean="0"/>
              <a:t>&gt;</a:t>
            </a:r>
          </a:p>
          <a:p>
            <a:pPr marL="109728" indent="0">
              <a:buNone/>
            </a:pPr>
            <a:r>
              <a:rPr lang="en-CA" sz="2000" dirty="0" smtClean="0"/>
              <a:t>&lt;</a:t>
            </a:r>
            <a:r>
              <a:rPr lang="en-CA" sz="2000" dirty="0"/>
              <a:t>td&gt;23&lt;/td</a:t>
            </a:r>
            <a:r>
              <a:rPr lang="en-CA" sz="2000" dirty="0" smtClean="0"/>
              <a:t>&gt;&lt;/</a:t>
            </a:r>
            <a:r>
              <a:rPr lang="en-CA" sz="2000" dirty="0" err="1"/>
              <a:t>tr</a:t>
            </a:r>
            <a:r>
              <a:rPr lang="en-CA" sz="2000" dirty="0"/>
              <a:t>&gt;</a:t>
            </a:r>
          </a:p>
          <a:p>
            <a:pPr marL="109728" indent="0">
              <a:buNone/>
            </a:pPr>
            <a:r>
              <a:rPr lang="en-CA" sz="2000" dirty="0"/>
              <a:t>&lt;</a:t>
            </a:r>
            <a:r>
              <a:rPr lang="en-CA" sz="2000" dirty="0" err="1"/>
              <a:t>tr</a:t>
            </a:r>
            <a:r>
              <a:rPr lang="en-CA" sz="2000" dirty="0" smtClean="0"/>
              <a:t>&gt;&lt;</a:t>
            </a:r>
            <a:r>
              <a:rPr lang="en-CA" sz="2000" dirty="0"/>
              <a:t>td&gt;iPhone&lt;/td&gt;</a:t>
            </a:r>
          </a:p>
          <a:p>
            <a:pPr marL="109728" indent="0">
              <a:buNone/>
            </a:pPr>
            <a:r>
              <a:rPr lang="en-CA" sz="2000" dirty="0" smtClean="0"/>
              <a:t>&lt;</a:t>
            </a:r>
            <a:r>
              <a:rPr lang="en-CA" sz="2000" dirty="0"/>
              <a:t>td&gt;28&lt;/td</a:t>
            </a:r>
            <a:r>
              <a:rPr lang="en-CA" sz="2000" dirty="0" smtClean="0"/>
              <a:t>&gt;&lt;/</a:t>
            </a:r>
            <a:r>
              <a:rPr lang="en-CA" sz="2000" dirty="0" err="1"/>
              <a:t>tr</a:t>
            </a:r>
            <a:r>
              <a:rPr lang="en-CA" sz="2000" dirty="0"/>
              <a:t>&gt;</a:t>
            </a:r>
          </a:p>
          <a:p>
            <a:pPr marL="109728" indent="0">
              <a:buNone/>
            </a:pPr>
            <a:r>
              <a:rPr lang="en-CA" sz="2000" dirty="0"/>
              <a:t>&lt;/table&gt;</a:t>
            </a:r>
          </a:p>
          <a:p>
            <a:pPr marL="109728" indent="0">
              <a:buNone/>
            </a:pPr>
            <a:r>
              <a:rPr lang="en-CA" sz="2000" dirty="0"/>
              <a:t>&lt;/body&gt;</a:t>
            </a:r>
          </a:p>
          <a:p>
            <a:pPr marL="109728" indent="0">
              <a:buNone/>
            </a:pPr>
            <a:r>
              <a:rPr lang="en-CA" sz="2000" dirty="0"/>
              <a:t>&lt;/html&gt;</a:t>
            </a:r>
            <a:endParaRPr lang="en-CA" dirty="0"/>
          </a:p>
        </p:txBody>
      </p:sp>
      <p:sp>
        <p:nvSpPr>
          <p:cNvPr id="7" name="Content Placeholder 6"/>
          <p:cNvSpPr>
            <a:spLocks noGrp="1"/>
          </p:cNvSpPr>
          <p:nvPr>
            <p:ph sz="quarter" idx="4"/>
          </p:nvPr>
        </p:nvSpPr>
        <p:spPr/>
        <p:txBody>
          <a:bodyPr/>
          <a:lstStyle/>
          <a:p>
            <a:r>
              <a:rPr lang="en-CA" dirty="0" smtClean="0"/>
              <a:t>Web page</a:t>
            </a:r>
            <a:endParaRPr lang="en-CA" dirty="0"/>
          </a:p>
        </p:txBody>
      </p:sp>
      <p:sp>
        <p:nvSpPr>
          <p:cNvPr id="8" name="Slide Number Placeholder 7"/>
          <p:cNvSpPr>
            <a:spLocks noGrp="1"/>
          </p:cNvSpPr>
          <p:nvPr>
            <p:ph type="sldNum" sz="quarter" idx="12"/>
          </p:nvPr>
        </p:nvSpPr>
        <p:spPr/>
        <p:txBody>
          <a:bodyPr/>
          <a:lstStyle/>
          <a:p>
            <a:fld id="{A0B84CDF-C62D-410B-A864-E1EA63ABFC2A}" type="slidenum">
              <a:rPr lang="en-CA" smtClean="0"/>
              <a:t>4</a:t>
            </a:fld>
            <a:endParaRPr lang="en-CA" dirty="0"/>
          </a:p>
        </p:txBody>
      </p:sp>
      <p:sp>
        <p:nvSpPr>
          <p:cNvPr id="5" name="Oval 4"/>
          <p:cNvSpPr/>
          <p:nvPr/>
        </p:nvSpPr>
        <p:spPr>
          <a:xfrm>
            <a:off x="4963100" y="1947117"/>
            <a:ext cx="1411605" cy="216024"/>
          </a:xfrm>
          <a:prstGeom prst="ellipse">
            <a:avLst/>
          </a:prstGeom>
          <a:no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00499" y="2960948"/>
            <a:ext cx="2952328" cy="220006"/>
          </a:xfrm>
          <a:prstGeom prst="rect">
            <a:avLst/>
          </a:prstGeom>
          <a:no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6" name="Rectangle 15"/>
          <p:cNvSpPr/>
          <p:nvPr/>
        </p:nvSpPr>
        <p:spPr>
          <a:xfrm>
            <a:off x="683568" y="3213702"/>
            <a:ext cx="3240360" cy="503330"/>
          </a:xfrm>
          <a:prstGeom prst="rect">
            <a:avLst/>
          </a:prstGeom>
          <a:no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001774" y="3005638"/>
            <a:ext cx="2170552" cy="416128"/>
          </a:xfrm>
          <a:prstGeom prst="ellipse">
            <a:avLst/>
          </a:prstGeom>
          <a:no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76618" y="3717032"/>
            <a:ext cx="3240360" cy="2016224"/>
          </a:xfrm>
          <a:prstGeom prst="rect">
            <a:avLst/>
          </a:prstGeom>
          <a:no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821254" y="3907853"/>
            <a:ext cx="1900587" cy="876037"/>
          </a:xfrm>
          <a:prstGeom prst="ellipse">
            <a:avLst/>
          </a:prstGeom>
          <a:no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492587" y="2198012"/>
            <a:ext cx="2420943" cy="216024"/>
          </a:xfrm>
          <a:prstGeom prst="rect">
            <a:avLst/>
          </a:prstGeom>
          <a:no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3" name="Oval 22"/>
          <p:cNvSpPr/>
          <p:nvPr/>
        </p:nvSpPr>
        <p:spPr>
          <a:xfrm>
            <a:off x="4970026" y="3465367"/>
            <a:ext cx="2905076" cy="442486"/>
          </a:xfrm>
          <a:prstGeom prst="ellipse">
            <a:avLst/>
          </a:prstGeom>
          <a:no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endCxn id="5" idx="2"/>
          </p:cNvCxnSpPr>
          <p:nvPr/>
        </p:nvCxnSpPr>
        <p:spPr>
          <a:xfrm flipV="1">
            <a:off x="3913530" y="2055129"/>
            <a:ext cx="1049570" cy="25089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7" idx="2"/>
          </p:cNvCxnSpPr>
          <p:nvPr/>
        </p:nvCxnSpPr>
        <p:spPr>
          <a:xfrm>
            <a:off x="3685584" y="3082443"/>
            <a:ext cx="1316190" cy="13125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3" idx="2"/>
          </p:cNvCxnSpPr>
          <p:nvPr/>
        </p:nvCxnSpPr>
        <p:spPr>
          <a:xfrm>
            <a:off x="3923928" y="3487079"/>
            <a:ext cx="1046098" cy="19953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9" idx="2"/>
          </p:cNvCxnSpPr>
          <p:nvPr/>
        </p:nvCxnSpPr>
        <p:spPr>
          <a:xfrm flipV="1">
            <a:off x="3913530" y="4345872"/>
            <a:ext cx="907724" cy="306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80131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6" grpId="0" animBg="1"/>
      <p:bldP spid="17" grpId="0" animBg="1"/>
      <p:bldP spid="18" grpId="0" animBg="1"/>
      <p:bldP spid="19" grpId="0" animBg="1"/>
      <p:bldP spid="21"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CA" dirty="0" smtClean="0"/>
              <a:t>Basics</a:t>
            </a:r>
            <a:endParaRPr lang="en-CA" dirty="0"/>
          </a:p>
        </p:txBody>
      </p:sp>
      <p:sp>
        <p:nvSpPr>
          <p:cNvPr id="13" name="Slide Number Placeholder 12"/>
          <p:cNvSpPr>
            <a:spLocks noGrp="1"/>
          </p:cNvSpPr>
          <p:nvPr>
            <p:ph type="sldNum" sz="quarter" idx="12"/>
          </p:nvPr>
        </p:nvSpPr>
        <p:spPr/>
        <p:txBody>
          <a:bodyPr/>
          <a:lstStyle/>
          <a:p>
            <a:fld id="{A0B84CDF-C62D-410B-A864-E1EA63ABFC2A}" type="slidenum">
              <a:rPr lang="en-CA" smtClean="0"/>
              <a:t>5</a:t>
            </a:fld>
            <a:endParaRPr lang="en-CA" dirty="0"/>
          </a:p>
        </p:txBody>
      </p:sp>
      <p:sp>
        <p:nvSpPr>
          <p:cNvPr id="9" name="Content Placeholder 7"/>
          <p:cNvSpPr txBox="1">
            <a:spLocks/>
          </p:cNvSpPr>
          <p:nvPr/>
        </p:nvSpPr>
        <p:spPr>
          <a:xfrm>
            <a:off x="467544" y="1052736"/>
            <a:ext cx="7848872" cy="4680520"/>
          </a:xfrm>
          <a:prstGeom prst="rect">
            <a:avLst/>
          </a:prstGeom>
          <a:ln>
            <a:noFill/>
            <a:prstDash val="sysDash"/>
            <a:miter lim="800000"/>
          </a:ln>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4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0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18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6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6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CA" dirty="0" smtClean="0"/>
              <a:t>Headings</a:t>
            </a:r>
            <a:endParaRPr lang="en-CA" dirty="0"/>
          </a:p>
          <a:p>
            <a:pPr lvl="1"/>
            <a:r>
              <a:rPr lang="en-CA" dirty="0"/>
              <a:t>Defined with &lt;h1&gt;, &lt;h2</a:t>
            </a:r>
            <a:r>
              <a:rPr lang="en-CA" dirty="0" smtClean="0"/>
              <a:t>&gt;, &lt;h3&gt;,...,&lt;h6</a:t>
            </a:r>
            <a:r>
              <a:rPr lang="en-CA" dirty="0"/>
              <a:t>&gt; tags</a:t>
            </a:r>
            <a:r>
              <a:rPr lang="en-CA" dirty="0" smtClean="0"/>
              <a:t>. </a:t>
            </a:r>
          </a:p>
          <a:p>
            <a:r>
              <a:rPr lang="en-CA" dirty="0" smtClean="0"/>
              <a:t>Paragraph</a:t>
            </a:r>
          </a:p>
          <a:p>
            <a:pPr lvl="1"/>
            <a:r>
              <a:rPr lang="en-CA" dirty="0" smtClean="0"/>
              <a:t>Defined with &lt;p&gt; tag. Web browsers display margins before and after a paragraph.</a:t>
            </a:r>
            <a:endParaRPr lang="en-CA" dirty="0"/>
          </a:p>
          <a:p>
            <a:r>
              <a:rPr lang="en-CA" dirty="0" smtClean="0"/>
              <a:t>Images</a:t>
            </a:r>
            <a:endParaRPr lang="en-CA" dirty="0"/>
          </a:p>
          <a:p>
            <a:pPr lvl="1"/>
            <a:r>
              <a:rPr lang="en-CA" dirty="0" smtClean="0"/>
              <a:t>Defined </a:t>
            </a:r>
            <a:r>
              <a:rPr lang="en-CA" dirty="0"/>
              <a:t>with &lt;</a:t>
            </a:r>
            <a:r>
              <a:rPr lang="en-CA" dirty="0" err="1"/>
              <a:t>img</a:t>
            </a:r>
            <a:r>
              <a:rPr lang="en-CA" dirty="0"/>
              <a:t>&gt; tag.</a:t>
            </a:r>
          </a:p>
          <a:p>
            <a:pPr lvl="1"/>
            <a:r>
              <a:rPr lang="en-CA" dirty="0" smtClean="0"/>
              <a:t>Attributes:</a:t>
            </a:r>
          </a:p>
          <a:p>
            <a:pPr lvl="2"/>
            <a:r>
              <a:rPr lang="en-CA" dirty="0" err="1" smtClean="0"/>
              <a:t>src</a:t>
            </a:r>
            <a:r>
              <a:rPr lang="en-CA" dirty="0" smtClean="0"/>
              <a:t>: URL of the image file</a:t>
            </a:r>
          </a:p>
          <a:p>
            <a:pPr lvl="2"/>
            <a:r>
              <a:rPr lang="en-CA" dirty="0" smtClean="0"/>
              <a:t>alt: alternate text for the image</a:t>
            </a:r>
          </a:p>
          <a:p>
            <a:pPr lvl="2"/>
            <a:r>
              <a:rPr lang="en-CA" dirty="0" smtClean="0"/>
              <a:t>width: the width of the image in pixels</a:t>
            </a:r>
          </a:p>
          <a:p>
            <a:pPr lvl="2"/>
            <a:r>
              <a:rPr lang="en-CA" dirty="0" smtClean="0"/>
              <a:t>height: the height of the image in pixels</a:t>
            </a:r>
            <a:endParaRPr lang="en-CA" dirty="0"/>
          </a:p>
          <a:p>
            <a:pPr lvl="1"/>
            <a:endParaRPr lang="en-CA" dirty="0" smtClean="0"/>
          </a:p>
          <a:p>
            <a:endParaRPr lang="en-CA" dirty="0"/>
          </a:p>
        </p:txBody>
      </p:sp>
    </p:spTree>
    <p:extLst>
      <p:ext uri="{BB962C8B-B14F-4D97-AF65-F5344CB8AC3E}">
        <p14:creationId xmlns:p14="http://schemas.microsoft.com/office/powerpoint/2010/main" val="7050448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Content Placeholder 2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69280"/>
            <a:ext cx="8229600" cy="3749678"/>
          </a:xfrm>
        </p:spPr>
      </p:pic>
      <p:sp>
        <p:nvSpPr>
          <p:cNvPr id="7" name="Slide Number Placeholder 6"/>
          <p:cNvSpPr>
            <a:spLocks noGrp="1"/>
          </p:cNvSpPr>
          <p:nvPr>
            <p:ph type="sldNum" sz="quarter" idx="12"/>
          </p:nvPr>
        </p:nvSpPr>
        <p:spPr/>
        <p:txBody>
          <a:bodyPr/>
          <a:lstStyle/>
          <a:p>
            <a:fld id="{A0B84CDF-C62D-410B-A864-E1EA63ABFC2A}" type="slidenum">
              <a:rPr lang="en-CA" smtClean="0"/>
              <a:t>6</a:t>
            </a:fld>
            <a:endParaRPr lang="en-CA" dirty="0"/>
          </a:p>
        </p:txBody>
      </p:sp>
      <p:sp>
        <p:nvSpPr>
          <p:cNvPr id="8" name="Title 7"/>
          <p:cNvSpPr>
            <a:spLocks noGrp="1"/>
          </p:cNvSpPr>
          <p:nvPr>
            <p:ph type="title"/>
          </p:nvPr>
        </p:nvSpPr>
        <p:spPr/>
        <p:txBody>
          <a:bodyPr/>
          <a:lstStyle/>
          <a:p>
            <a:r>
              <a:rPr lang="en-US" dirty="0" smtClean="0"/>
              <a:t>Basics - Example</a:t>
            </a:r>
            <a:endParaRPr lang="en-US" dirty="0"/>
          </a:p>
        </p:txBody>
      </p:sp>
      <p:sp>
        <p:nvSpPr>
          <p:cNvPr id="11" name="TextBox 10"/>
          <p:cNvSpPr txBox="1"/>
          <p:nvPr/>
        </p:nvSpPr>
        <p:spPr>
          <a:xfrm>
            <a:off x="3707904" y="2098665"/>
            <a:ext cx="2760692" cy="369332"/>
          </a:xfrm>
          <a:prstGeom prst="rect">
            <a:avLst/>
          </a:prstGeom>
          <a:solidFill>
            <a:srgbClr val="FF0000"/>
          </a:solidFill>
        </p:spPr>
        <p:txBody>
          <a:bodyPr wrap="none" rtlCol="0">
            <a:spAutoFit/>
          </a:bodyPr>
          <a:lstStyle/>
          <a:p>
            <a:r>
              <a:rPr lang="pt-BR" dirty="0" smtClean="0"/>
              <a:t>&lt;h1&gt;Heading 1&lt;/h1&gt;</a:t>
            </a:r>
            <a:endParaRPr lang="en-US" dirty="0"/>
          </a:p>
        </p:txBody>
      </p:sp>
      <p:cxnSp>
        <p:nvCxnSpPr>
          <p:cNvPr id="12" name="Straight Arrow Connector 11"/>
          <p:cNvCxnSpPr/>
          <p:nvPr/>
        </p:nvCxnSpPr>
        <p:spPr>
          <a:xfrm flipH="1">
            <a:off x="2699792" y="2308320"/>
            <a:ext cx="86409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707360" y="2492986"/>
            <a:ext cx="2760692" cy="369332"/>
          </a:xfrm>
          <a:prstGeom prst="rect">
            <a:avLst/>
          </a:prstGeom>
          <a:solidFill>
            <a:srgbClr val="FF0000"/>
          </a:solidFill>
        </p:spPr>
        <p:txBody>
          <a:bodyPr wrap="none" rtlCol="0">
            <a:spAutoFit/>
          </a:bodyPr>
          <a:lstStyle/>
          <a:p>
            <a:r>
              <a:rPr lang="pt-BR" dirty="0" smtClean="0"/>
              <a:t>&lt;h2&gt;Heading 2&lt;/h2&gt;</a:t>
            </a:r>
            <a:endParaRPr lang="en-US" dirty="0"/>
          </a:p>
        </p:txBody>
      </p:sp>
      <p:cxnSp>
        <p:nvCxnSpPr>
          <p:cNvPr id="18" name="Straight Arrow Connector 17"/>
          <p:cNvCxnSpPr/>
          <p:nvPr/>
        </p:nvCxnSpPr>
        <p:spPr>
          <a:xfrm flipH="1">
            <a:off x="2707632" y="2702641"/>
            <a:ext cx="86409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58593" y="5773906"/>
            <a:ext cx="4129657" cy="369332"/>
          </a:xfrm>
          <a:prstGeom prst="rect">
            <a:avLst/>
          </a:prstGeom>
          <a:solidFill>
            <a:srgbClr val="FF0000"/>
          </a:solidFill>
        </p:spPr>
        <p:txBody>
          <a:bodyPr wrap="none" rtlCol="0">
            <a:spAutoFit/>
          </a:bodyPr>
          <a:lstStyle/>
          <a:p>
            <a:r>
              <a:rPr lang="pt-BR" dirty="0" smtClean="0"/>
              <a:t>&lt;img src=“whale.jpg” width=300&gt;</a:t>
            </a:r>
            <a:endParaRPr lang="en-US" dirty="0"/>
          </a:p>
        </p:txBody>
      </p:sp>
      <p:cxnSp>
        <p:nvCxnSpPr>
          <p:cNvPr id="21" name="Straight Arrow Connector 20"/>
          <p:cNvCxnSpPr/>
          <p:nvPr/>
        </p:nvCxnSpPr>
        <p:spPr>
          <a:xfrm flipV="1">
            <a:off x="3203848" y="5363761"/>
            <a:ext cx="792088" cy="41014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75341" y="3933056"/>
            <a:ext cx="4091185" cy="646331"/>
          </a:xfrm>
          <a:prstGeom prst="rect">
            <a:avLst/>
          </a:prstGeom>
          <a:solidFill>
            <a:srgbClr val="FF0000"/>
          </a:solidFill>
        </p:spPr>
        <p:txBody>
          <a:bodyPr wrap="none" rtlCol="0">
            <a:spAutoFit/>
          </a:bodyPr>
          <a:lstStyle/>
          <a:p>
            <a:r>
              <a:rPr lang="pt-BR" dirty="0" smtClean="0"/>
              <a:t>&lt;p&gt;This is a paragraph.This is the</a:t>
            </a:r>
          </a:p>
          <a:p>
            <a:r>
              <a:rPr lang="pt-BR" dirty="0" smtClean="0"/>
              <a:t>second sentence&lt;/p&gt;</a:t>
            </a:r>
            <a:endParaRPr lang="en-US" dirty="0"/>
          </a:p>
        </p:txBody>
      </p:sp>
      <p:cxnSp>
        <p:nvCxnSpPr>
          <p:cNvPr id="26" name="Straight Arrow Connector 25"/>
          <p:cNvCxnSpPr/>
          <p:nvPr/>
        </p:nvCxnSpPr>
        <p:spPr>
          <a:xfrm flipH="1" flipV="1">
            <a:off x="1484040" y="3357374"/>
            <a:ext cx="864096" cy="43166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546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9" grpId="0" animBg="1"/>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HTML supports </a:t>
            </a:r>
            <a:r>
              <a:rPr lang="en-US" i="1" dirty="0" smtClean="0"/>
              <a:t>unordered lists</a:t>
            </a:r>
            <a:r>
              <a:rPr lang="en-US" dirty="0" smtClean="0"/>
              <a:t>, </a:t>
            </a:r>
            <a:r>
              <a:rPr lang="en-US" i="1" dirty="0" smtClean="0"/>
              <a:t>ordered lists</a:t>
            </a:r>
            <a:r>
              <a:rPr lang="en-US" dirty="0" smtClean="0"/>
              <a:t>, and </a:t>
            </a:r>
            <a:r>
              <a:rPr lang="en-US" i="1" dirty="0" smtClean="0"/>
              <a:t>description lists</a:t>
            </a:r>
            <a:r>
              <a:rPr lang="en-US" dirty="0" smtClean="0"/>
              <a:t>.</a:t>
            </a:r>
          </a:p>
          <a:p>
            <a:pPr lvl="1"/>
            <a:endParaRPr lang="en-US" dirty="0"/>
          </a:p>
        </p:txBody>
      </p:sp>
      <p:sp>
        <p:nvSpPr>
          <p:cNvPr id="3" name="Slide Number Placeholder 2"/>
          <p:cNvSpPr>
            <a:spLocks noGrp="1"/>
          </p:cNvSpPr>
          <p:nvPr>
            <p:ph type="sldNum" sz="quarter" idx="12"/>
          </p:nvPr>
        </p:nvSpPr>
        <p:spPr/>
        <p:txBody>
          <a:bodyPr/>
          <a:lstStyle/>
          <a:p>
            <a:fld id="{A0B84CDF-C62D-410B-A864-E1EA63ABFC2A}" type="slidenum">
              <a:rPr lang="en-CA" smtClean="0"/>
              <a:t>7</a:t>
            </a:fld>
            <a:endParaRPr lang="en-CA" dirty="0"/>
          </a:p>
        </p:txBody>
      </p:sp>
      <p:sp>
        <p:nvSpPr>
          <p:cNvPr id="4" name="Title 3"/>
          <p:cNvSpPr>
            <a:spLocks noGrp="1"/>
          </p:cNvSpPr>
          <p:nvPr>
            <p:ph type="title"/>
          </p:nvPr>
        </p:nvSpPr>
        <p:spPr/>
        <p:txBody>
          <a:bodyPr/>
          <a:lstStyle/>
          <a:p>
            <a:r>
              <a:rPr lang="en-US" dirty="0" smtClean="0"/>
              <a:t>Lists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18744712"/>
              </p:ext>
            </p:extLst>
          </p:nvPr>
        </p:nvGraphicFramePr>
        <p:xfrm>
          <a:off x="827584" y="2564903"/>
          <a:ext cx="7776864" cy="3138657"/>
        </p:xfrm>
        <a:graphic>
          <a:graphicData uri="http://schemas.openxmlformats.org/drawingml/2006/table">
            <a:tbl>
              <a:tblPr firstRow="1" bandRow="1">
                <a:tableStyleId>{5C22544A-7EE6-4342-B048-85BDC9FD1C3A}</a:tableStyleId>
              </a:tblPr>
              <a:tblGrid>
                <a:gridCol w="1512168"/>
                <a:gridCol w="1296144"/>
                <a:gridCol w="2664296"/>
                <a:gridCol w="2304256"/>
              </a:tblGrid>
              <a:tr h="187424">
                <a:tc>
                  <a:txBody>
                    <a:bodyPr/>
                    <a:lstStyle/>
                    <a:p>
                      <a:r>
                        <a:rPr lang="en-US" dirty="0" smtClean="0"/>
                        <a:t>List Type</a:t>
                      </a:r>
                    </a:p>
                  </a:txBody>
                  <a:tcPr/>
                </a:tc>
                <a:tc>
                  <a:txBody>
                    <a:bodyPr/>
                    <a:lstStyle/>
                    <a:p>
                      <a:r>
                        <a:rPr lang="en-US" dirty="0" smtClean="0"/>
                        <a:t>List Tag</a:t>
                      </a:r>
                      <a:endParaRPr lang="en-US" dirty="0"/>
                    </a:p>
                  </a:txBody>
                  <a:tcPr/>
                </a:tc>
                <a:tc>
                  <a:txBody>
                    <a:bodyPr/>
                    <a:lstStyle/>
                    <a:p>
                      <a:r>
                        <a:rPr lang="en-US" dirty="0" smtClean="0"/>
                        <a:t>Item Tag</a:t>
                      </a:r>
                      <a:endParaRPr lang="en-US" dirty="0"/>
                    </a:p>
                  </a:txBody>
                  <a:tcPr/>
                </a:tc>
                <a:tc>
                  <a:txBody>
                    <a:bodyPr/>
                    <a:lstStyle/>
                    <a:p>
                      <a:r>
                        <a:rPr lang="en-US" dirty="0" smtClean="0"/>
                        <a:t>Types</a:t>
                      </a:r>
                      <a:endParaRPr lang="en-US" dirty="0"/>
                    </a:p>
                  </a:txBody>
                  <a:tcPr/>
                </a:tc>
              </a:tr>
              <a:tr h="1218417">
                <a:tc>
                  <a:txBody>
                    <a:bodyPr/>
                    <a:lstStyle/>
                    <a:p>
                      <a:r>
                        <a:rPr lang="en-US" dirty="0" smtClean="0"/>
                        <a:t>Unordered lists</a:t>
                      </a:r>
                    </a:p>
                    <a:p>
                      <a:endParaRPr lang="en-US" dirty="0" smtClean="0"/>
                    </a:p>
                  </a:txBody>
                  <a:tcPr/>
                </a:tc>
                <a:tc>
                  <a:txBody>
                    <a:bodyPr/>
                    <a:lstStyle/>
                    <a:p>
                      <a:r>
                        <a:rPr lang="en-US" dirty="0" smtClean="0"/>
                        <a:t>&lt;</a:t>
                      </a:r>
                      <a:r>
                        <a:rPr lang="en-US" dirty="0" err="1" smtClean="0"/>
                        <a:t>ul</a:t>
                      </a:r>
                      <a:r>
                        <a:rPr lang="en-US" dirty="0" smtClean="0"/>
                        <a:t>&gt; tag</a:t>
                      </a:r>
                      <a:endParaRPr lang="en-US" dirty="0"/>
                    </a:p>
                  </a:txBody>
                  <a:tcPr/>
                </a:tc>
                <a:tc>
                  <a:txBody>
                    <a:bodyPr/>
                    <a:lstStyle/>
                    <a:p>
                      <a:r>
                        <a:rPr lang="en-US" dirty="0" smtClean="0"/>
                        <a:t>&lt;li&gt; tag</a:t>
                      </a:r>
                      <a:endParaRPr lang="en-US" dirty="0"/>
                    </a:p>
                  </a:txBody>
                  <a:tcPr/>
                </a:tc>
                <a:tc>
                  <a:txBody>
                    <a:bodyPr/>
                    <a:lstStyle/>
                    <a:p>
                      <a:r>
                        <a:rPr lang="en-US" dirty="0" smtClean="0"/>
                        <a:t>bullets (default)</a:t>
                      </a:r>
                    </a:p>
                    <a:p>
                      <a:r>
                        <a:rPr lang="en-US" dirty="0" smtClean="0"/>
                        <a:t>Circles</a:t>
                      </a:r>
                    </a:p>
                    <a:p>
                      <a:r>
                        <a:rPr lang="en-US" dirty="0" smtClean="0"/>
                        <a:t>Squares</a:t>
                      </a:r>
                    </a:p>
                    <a:p>
                      <a:r>
                        <a:rPr lang="en-US" dirty="0" smtClean="0"/>
                        <a:t>None</a:t>
                      </a:r>
                      <a:endParaRPr lang="en-US" dirty="0"/>
                    </a:p>
                  </a:txBody>
                  <a:tcPr/>
                </a:tc>
              </a:tr>
              <a:tr h="263893">
                <a:tc>
                  <a:txBody>
                    <a:bodyPr/>
                    <a:lstStyle/>
                    <a:p>
                      <a:r>
                        <a:rPr lang="en-US" dirty="0" smtClean="0"/>
                        <a:t>Ordered lists</a:t>
                      </a:r>
                      <a:endParaRPr lang="en-US" dirty="0"/>
                    </a:p>
                  </a:txBody>
                  <a:tcPr/>
                </a:tc>
                <a:tc>
                  <a:txBody>
                    <a:bodyPr/>
                    <a:lstStyle/>
                    <a:p>
                      <a:r>
                        <a:rPr lang="en-US" dirty="0" smtClean="0"/>
                        <a:t>&lt;</a:t>
                      </a:r>
                      <a:r>
                        <a:rPr lang="en-US" dirty="0" err="1" smtClean="0"/>
                        <a:t>ol</a:t>
                      </a:r>
                      <a:r>
                        <a:rPr lang="en-US" dirty="0" smtClean="0"/>
                        <a:t>&gt; tag</a:t>
                      </a:r>
                      <a:endParaRPr lang="en-US" dirty="0"/>
                    </a:p>
                  </a:txBody>
                  <a:tcPr/>
                </a:tc>
                <a:tc>
                  <a:txBody>
                    <a:bodyPr/>
                    <a:lstStyle/>
                    <a:p>
                      <a:r>
                        <a:rPr lang="en-US" dirty="0" smtClean="0"/>
                        <a:t>&lt;li&gt; tag</a:t>
                      </a:r>
                      <a:endParaRPr lang="en-US" dirty="0"/>
                    </a:p>
                  </a:txBody>
                  <a:tcPr/>
                </a:tc>
                <a:tc>
                  <a:txBody>
                    <a:bodyPr/>
                    <a:lstStyle/>
                    <a:p>
                      <a:r>
                        <a:rPr lang="en-US" dirty="0" smtClean="0"/>
                        <a:t>by numbers</a:t>
                      </a:r>
                    </a:p>
                    <a:p>
                      <a:r>
                        <a:rPr lang="en-US" dirty="0" smtClean="0"/>
                        <a:t>by letters</a:t>
                      </a:r>
                    </a:p>
                    <a:p>
                      <a:r>
                        <a:rPr lang="en-US" dirty="0" smtClean="0"/>
                        <a:t>by roman numbers</a:t>
                      </a:r>
                      <a:endParaRPr lang="en-US" dirty="0"/>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Description lists</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&lt;dl&gt; tag</a:t>
                      </a:r>
                    </a:p>
                    <a:p>
                      <a:endParaRPr lang="en-US" dirty="0"/>
                    </a:p>
                  </a:txBody>
                  <a:tcPr/>
                </a:tc>
                <a:tc>
                  <a:txBody>
                    <a:bodyPr/>
                    <a:lstStyle/>
                    <a:p>
                      <a:r>
                        <a:rPr lang="en-US" dirty="0" smtClean="0"/>
                        <a:t>&lt;</a:t>
                      </a:r>
                      <a:r>
                        <a:rPr lang="en-US" dirty="0" err="1" smtClean="0"/>
                        <a:t>dt</a:t>
                      </a:r>
                      <a:r>
                        <a:rPr lang="en-US" dirty="0" smtClean="0"/>
                        <a:t>&gt; tag: term</a:t>
                      </a:r>
                    </a:p>
                    <a:p>
                      <a:r>
                        <a:rPr lang="en-US" dirty="0" smtClean="0"/>
                        <a:t>&lt;</a:t>
                      </a:r>
                      <a:r>
                        <a:rPr lang="en-US" dirty="0" err="1" smtClean="0"/>
                        <a:t>dd</a:t>
                      </a:r>
                      <a:r>
                        <a:rPr lang="en-US" dirty="0" smtClean="0"/>
                        <a:t>&gt; tag: description</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674823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6288" y="1229145"/>
            <a:ext cx="5385619" cy="5120970"/>
          </a:xfrm>
        </p:spPr>
      </p:pic>
      <p:sp>
        <p:nvSpPr>
          <p:cNvPr id="3" name="Slide Number Placeholder 2"/>
          <p:cNvSpPr>
            <a:spLocks noGrp="1"/>
          </p:cNvSpPr>
          <p:nvPr>
            <p:ph type="sldNum" sz="quarter" idx="12"/>
          </p:nvPr>
        </p:nvSpPr>
        <p:spPr/>
        <p:txBody>
          <a:bodyPr/>
          <a:lstStyle/>
          <a:p>
            <a:fld id="{A0B84CDF-C62D-410B-A864-E1EA63ABFC2A}" type="slidenum">
              <a:rPr lang="en-CA" smtClean="0"/>
              <a:t>8</a:t>
            </a:fld>
            <a:endParaRPr lang="en-CA" dirty="0"/>
          </a:p>
        </p:txBody>
      </p:sp>
      <p:sp>
        <p:nvSpPr>
          <p:cNvPr id="4" name="Title 3"/>
          <p:cNvSpPr>
            <a:spLocks noGrp="1"/>
          </p:cNvSpPr>
          <p:nvPr>
            <p:ph type="title"/>
          </p:nvPr>
        </p:nvSpPr>
        <p:spPr/>
        <p:txBody>
          <a:bodyPr/>
          <a:lstStyle/>
          <a:p>
            <a:r>
              <a:rPr lang="en-US" dirty="0" smtClean="0"/>
              <a:t>Lists - Example</a:t>
            </a:r>
            <a:endParaRPr lang="en-US" dirty="0"/>
          </a:p>
        </p:txBody>
      </p:sp>
      <p:sp>
        <p:nvSpPr>
          <p:cNvPr id="6" name="TextBox 5"/>
          <p:cNvSpPr txBox="1"/>
          <p:nvPr/>
        </p:nvSpPr>
        <p:spPr>
          <a:xfrm>
            <a:off x="251520" y="1260358"/>
            <a:ext cx="3384376" cy="1754326"/>
          </a:xfrm>
          <a:prstGeom prst="rect">
            <a:avLst/>
          </a:prstGeom>
          <a:solidFill>
            <a:srgbClr val="FF0000"/>
          </a:solidFill>
        </p:spPr>
        <p:txBody>
          <a:bodyPr wrap="square" rtlCol="0">
            <a:spAutoFit/>
          </a:bodyPr>
          <a:lstStyle/>
          <a:p>
            <a:r>
              <a:rPr lang="it-IT" dirty="0"/>
              <a:t>&lt;ul </a:t>
            </a:r>
            <a:endParaRPr lang="it-IT" dirty="0" smtClean="0"/>
          </a:p>
          <a:p>
            <a:r>
              <a:rPr lang="it-IT" dirty="0" smtClean="0"/>
              <a:t>style</a:t>
            </a:r>
            <a:r>
              <a:rPr lang="it-IT" dirty="0"/>
              <a:t>="list-style-type:disc"&gt;</a:t>
            </a:r>
          </a:p>
          <a:p>
            <a:r>
              <a:rPr lang="it-IT" dirty="0"/>
              <a:t>&lt;li&gt;Apple&lt;/li&gt;</a:t>
            </a:r>
          </a:p>
          <a:p>
            <a:r>
              <a:rPr lang="it-IT" dirty="0"/>
              <a:t>&lt;li&gt;Banana&lt;/li&gt;</a:t>
            </a:r>
          </a:p>
          <a:p>
            <a:r>
              <a:rPr lang="it-IT" dirty="0"/>
              <a:t>&lt;li&gt;Orange&lt;/li&gt;</a:t>
            </a:r>
          </a:p>
          <a:p>
            <a:r>
              <a:rPr lang="it-IT" dirty="0"/>
              <a:t>&lt;/ul</a:t>
            </a:r>
            <a:r>
              <a:rPr lang="it-IT" dirty="0" smtClean="0"/>
              <a:t>&gt;</a:t>
            </a:r>
            <a:endParaRPr lang="en-US" dirty="0"/>
          </a:p>
        </p:txBody>
      </p:sp>
      <p:sp>
        <p:nvSpPr>
          <p:cNvPr id="7" name="Rectangle 6"/>
          <p:cNvSpPr/>
          <p:nvPr/>
        </p:nvSpPr>
        <p:spPr>
          <a:xfrm>
            <a:off x="3990093" y="3353725"/>
            <a:ext cx="1008112" cy="877163"/>
          </a:xfrm>
          <a:prstGeom prst="rect">
            <a:avLst/>
          </a:prstGeom>
          <a:no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endCxn id="13" idx="1"/>
          </p:cNvCxnSpPr>
          <p:nvPr/>
        </p:nvCxnSpPr>
        <p:spPr>
          <a:xfrm flipV="1">
            <a:off x="3635896" y="1673352"/>
            <a:ext cx="378278" cy="23208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580112" y="2930816"/>
            <a:ext cx="3384376" cy="1477328"/>
          </a:xfrm>
          <a:prstGeom prst="rect">
            <a:avLst/>
          </a:prstGeom>
          <a:solidFill>
            <a:srgbClr val="FF0000"/>
          </a:solidFill>
        </p:spPr>
        <p:txBody>
          <a:bodyPr wrap="square" rtlCol="0">
            <a:spAutoFit/>
          </a:bodyPr>
          <a:lstStyle/>
          <a:p>
            <a:r>
              <a:rPr lang="it-IT" dirty="0"/>
              <a:t>&lt;ol type="I"&gt;</a:t>
            </a:r>
          </a:p>
          <a:p>
            <a:r>
              <a:rPr lang="it-IT" dirty="0"/>
              <a:t>&lt;li&gt;Apple&lt;/li&gt;</a:t>
            </a:r>
          </a:p>
          <a:p>
            <a:r>
              <a:rPr lang="it-IT" dirty="0"/>
              <a:t>&lt;li&gt;Banana&lt;/li&gt;</a:t>
            </a:r>
          </a:p>
          <a:p>
            <a:r>
              <a:rPr lang="it-IT" dirty="0"/>
              <a:t>&lt;li&gt;Orange&lt;/li&gt;</a:t>
            </a:r>
          </a:p>
          <a:p>
            <a:r>
              <a:rPr lang="it-IT" dirty="0"/>
              <a:t>&lt;/ol&gt;</a:t>
            </a:r>
            <a:endParaRPr lang="en-US" dirty="0"/>
          </a:p>
        </p:txBody>
      </p:sp>
      <p:cxnSp>
        <p:nvCxnSpPr>
          <p:cNvPr id="11" name="Straight Arrow Connector 10"/>
          <p:cNvCxnSpPr/>
          <p:nvPr/>
        </p:nvCxnSpPr>
        <p:spPr>
          <a:xfrm flipH="1" flipV="1">
            <a:off x="5022286" y="3669480"/>
            <a:ext cx="790564" cy="4125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014174" y="1234770"/>
            <a:ext cx="1008112" cy="877163"/>
          </a:xfrm>
          <a:prstGeom prst="rect">
            <a:avLst/>
          </a:prstGeom>
          <a:no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0" y="3632233"/>
            <a:ext cx="3384376" cy="2862322"/>
          </a:xfrm>
          <a:prstGeom prst="rect">
            <a:avLst/>
          </a:prstGeom>
          <a:solidFill>
            <a:srgbClr val="FF0000"/>
          </a:solidFill>
        </p:spPr>
        <p:txBody>
          <a:bodyPr wrap="square" rtlCol="0">
            <a:spAutoFit/>
          </a:bodyPr>
          <a:lstStyle/>
          <a:p>
            <a:r>
              <a:rPr lang="en-US" dirty="0" smtClean="0"/>
              <a:t>&lt;dl&gt;&lt;</a:t>
            </a:r>
            <a:r>
              <a:rPr lang="en-US" dirty="0" err="1" smtClean="0"/>
              <a:t>dt</a:t>
            </a:r>
            <a:r>
              <a:rPr lang="en-US" dirty="0" smtClean="0"/>
              <a:t>&gt;Apple</a:t>
            </a:r>
            <a:r>
              <a:rPr lang="en-US" dirty="0"/>
              <a:t>&lt;/</a:t>
            </a:r>
            <a:r>
              <a:rPr lang="en-US" dirty="0" err="1"/>
              <a:t>dt</a:t>
            </a:r>
            <a:r>
              <a:rPr lang="en-US" dirty="0"/>
              <a:t>&gt;</a:t>
            </a:r>
          </a:p>
          <a:p>
            <a:r>
              <a:rPr lang="en-US" dirty="0"/>
              <a:t>&lt;</a:t>
            </a:r>
            <a:r>
              <a:rPr lang="en-US" dirty="0" err="1"/>
              <a:t>dd</a:t>
            </a:r>
            <a:r>
              <a:rPr lang="en-US" dirty="0"/>
              <a:t>&gt;a round fruit of a tree of the rose family&lt;/</a:t>
            </a:r>
            <a:r>
              <a:rPr lang="en-US" dirty="0" err="1"/>
              <a:t>dd</a:t>
            </a:r>
            <a:r>
              <a:rPr lang="en-US" dirty="0"/>
              <a:t>&gt;</a:t>
            </a:r>
          </a:p>
          <a:p>
            <a:r>
              <a:rPr lang="en-US" dirty="0"/>
              <a:t>&lt;</a:t>
            </a:r>
            <a:r>
              <a:rPr lang="en-US" dirty="0" err="1"/>
              <a:t>dt</a:t>
            </a:r>
            <a:r>
              <a:rPr lang="en-US" dirty="0"/>
              <a:t>&gt;Banana&lt;/</a:t>
            </a:r>
            <a:r>
              <a:rPr lang="en-US" dirty="0" err="1"/>
              <a:t>dt</a:t>
            </a:r>
            <a:r>
              <a:rPr lang="en-US" dirty="0"/>
              <a:t>&gt;</a:t>
            </a:r>
          </a:p>
          <a:p>
            <a:r>
              <a:rPr lang="en-US" dirty="0"/>
              <a:t>&lt;</a:t>
            </a:r>
            <a:r>
              <a:rPr lang="en-US" dirty="0" err="1"/>
              <a:t>dd</a:t>
            </a:r>
            <a:r>
              <a:rPr lang="en-US" dirty="0"/>
              <a:t>&gt;a long curved fruit that grows in clusters&lt;/</a:t>
            </a:r>
            <a:r>
              <a:rPr lang="en-US" dirty="0" err="1"/>
              <a:t>dd</a:t>
            </a:r>
            <a:r>
              <a:rPr lang="en-US" dirty="0"/>
              <a:t>&gt;</a:t>
            </a:r>
          </a:p>
          <a:p>
            <a:r>
              <a:rPr lang="en-US" dirty="0"/>
              <a:t>&lt;</a:t>
            </a:r>
            <a:r>
              <a:rPr lang="en-US" dirty="0" err="1"/>
              <a:t>dt</a:t>
            </a:r>
            <a:r>
              <a:rPr lang="en-US" dirty="0"/>
              <a:t>&gt;Orange&lt;/</a:t>
            </a:r>
            <a:r>
              <a:rPr lang="en-US" dirty="0" err="1"/>
              <a:t>dt</a:t>
            </a:r>
            <a:r>
              <a:rPr lang="en-US" dirty="0"/>
              <a:t>&gt;</a:t>
            </a:r>
          </a:p>
          <a:p>
            <a:r>
              <a:rPr lang="en-US" dirty="0"/>
              <a:t>&lt;</a:t>
            </a:r>
            <a:r>
              <a:rPr lang="en-US" dirty="0" err="1"/>
              <a:t>dd</a:t>
            </a:r>
            <a:r>
              <a:rPr lang="en-US" dirty="0"/>
              <a:t>&gt;a round juicy citrus fruit with a bright reddish-yellow rind&lt;/</a:t>
            </a:r>
            <a:r>
              <a:rPr lang="en-US" dirty="0" err="1"/>
              <a:t>dd</a:t>
            </a:r>
            <a:r>
              <a:rPr lang="en-US" smtClean="0"/>
              <a:t>&gt;&lt;/dl&gt;</a:t>
            </a:r>
            <a:endParaRPr lang="en-US" dirty="0"/>
          </a:p>
        </p:txBody>
      </p:sp>
      <p:cxnSp>
        <p:nvCxnSpPr>
          <p:cNvPr id="18" name="Straight Arrow Connector 17"/>
          <p:cNvCxnSpPr/>
          <p:nvPr/>
        </p:nvCxnSpPr>
        <p:spPr>
          <a:xfrm>
            <a:off x="3345777" y="5152837"/>
            <a:ext cx="370511"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716288" y="4552628"/>
            <a:ext cx="5248200" cy="1828700"/>
          </a:xfrm>
          <a:prstGeom prst="rect">
            <a:avLst/>
          </a:prstGeom>
          <a:noFill/>
          <a:ln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8758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3" grpId="0" animBg="1"/>
      <p:bldP spid="17" grpId="0" animBg="1"/>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57200" y="1481328"/>
            <a:ext cx="8229600" cy="4395944"/>
          </a:xfrm>
        </p:spPr>
        <p:txBody>
          <a:bodyPr>
            <a:normAutofit/>
          </a:bodyPr>
          <a:lstStyle/>
          <a:p>
            <a:r>
              <a:rPr lang="en-CA" dirty="0" smtClean="0"/>
              <a:t>A link (hyperlink) refers to another document that a user can jump to by clicking the link.</a:t>
            </a:r>
          </a:p>
          <a:p>
            <a:pPr lvl="1"/>
            <a:r>
              <a:rPr lang="en-CA" dirty="0" smtClean="0"/>
              <a:t>It is defined with &lt;a&gt; tag.</a:t>
            </a:r>
          </a:p>
          <a:p>
            <a:pPr lvl="1"/>
            <a:r>
              <a:rPr lang="en-CA" dirty="0" smtClean="0"/>
              <a:t>It can be a text or an image.</a:t>
            </a:r>
          </a:p>
          <a:p>
            <a:r>
              <a:rPr lang="en-CA" smtClean="0"/>
              <a:t>Attributes</a:t>
            </a:r>
            <a:r>
              <a:rPr lang="en-CA" dirty="0"/>
              <a:t>:</a:t>
            </a:r>
          </a:p>
          <a:p>
            <a:pPr lvl="1"/>
            <a:r>
              <a:rPr lang="en-CA" dirty="0" err="1" smtClean="0"/>
              <a:t>href</a:t>
            </a:r>
            <a:r>
              <a:rPr lang="en-CA" dirty="0" smtClean="0"/>
              <a:t>: specifies the URL of the linked document</a:t>
            </a:r>
            <a:endParaRPr lang="en-CA" dirty="0"/>
          </a:p>
          <a:p>
            <a:pPr lvl="1"/>
            <a:r>
              <a:rPr lang="en-CA" dirty="0" smtClean="0"/>
              <a:t>target: specifies where to open the linked document</a:t>
            </a:r>
          </a:p>
          <a:p>
            <a:r>
              <a:rPr lang="en-CA" dirty="0" smtClean="0"/>
              <a:t>A link can be used as a bookmark of a web document.</a:t>
            </a:r>
            <a:endParaRPr lang="en-CA" dirty="0"/>
          </a:p>
          <a:p>
            <a:pPr lvl="1"/>
            <a:endParaRPr lang="en-CA" dirty="0">
              <a:solidFill>
                <a:srgbClr val="FF0000"/>
              </a:solidFill>
            </a:endParaRPr>
          </a:p>
        </p:txBody>
      </p:sp>
      <p:sp>
        <p:nvSpPr>
          <p:cNvPr id="7" name="Slide Number Placeholder 6"/>
          <p:cNvSpPr>
            <a:spLocks noGrp="1"/>
          </p:cNvSpPr>
          <p:nvPr>
            <p:ph type="sldNum" sz="quarter" idx="12"/>
          </p:nvPr>
        </p:nvSpPr>
        <p:spPr/>
        <p:txBody>
          <a:bodyPr/>
          <a:lstStyle/>
          <a:p>
            <a:fld id="{A0B84CDF-C62D-410B-A864-E1EA63ABFC2A}" type="slidenum">
              <a:rPr lang="en-CA" smtClean="0"/>
              <a:t>9</a:t>
            </a:fld>
            <a:endParaRPr lang="en-CA" dirty="0"/>
          </a:p>
        </p:txBody>
      </p:sp>
      <p:sp>
        <p:nvSpPr>
          <p:cNvPr id="2" name="Title 1"/>
          <p:cNvSpPr>
            <a:spLocks noGrp="1"/>
          </p:cNvSpPr>
          <p:nvPr>
            <p:ph type="title"/>
          </p:nvPr>
        </p:nvSpPr>
        <p:spPr/>
        <p:txBody>
          <a:bodyPr/>
          <a:lstStyle/>
          <a:p>
            <a:r>
              <a:rPr lang="en-CA" dirty="0" smtClean="0"/>
              <a:t>Links</a:t>
            </a:r>
            <a:endParaRPr lang="en-CA" dirty="0"/>
          </a:p>
        </p:txBody>
      </p:sp>
    </p:spTree>
    <p:extLst>
      <p:ext uri="{BB962C8B-B14F-4D97-AF65-F5344CB8AC3E}">
        <p14:creationId xmlns:p14="http://schemas.microsoft.com/office/powerpoint/2010/main" val="40083073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753</TotalTime>
  <Words>1397</Words>
  <Application>Microsoft Office PowerPoint</Application>
  <PresentationFormat>On-screen Show (4:3)</PresentationFormat>
  <Paragraphs>223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Concourse</vt:lpstr>
      <vt:lpstr>HTML &amp; CSS</vt:lpstr>
      <vt:lpstr>Outline</vt:lpstr>
      <vt:lpstr>Introduction</vt:lpstr>
      <vt:lpstr>Example HTML document</vt:lpstr>
      <vt:lpstr>Basics</vt:lpstr>
      <vt:lpstr>Basics - Example</vt:lpstr>
      <vt:lpstr>Lists</vt:lpstr>
      <vt:lpstr>Lists - Example</vt:lpstr>
      <vt:lpstr>Links</vt:lpstr>
      <vt:lpstr>Links - Example</vt:lpstr>
      <vt:lpstr>Forms</vt:lpstr>
      <vt:lpstr>Forms - Example</vt:lpstr>
      <vt:lpstr>CSS</vt:lpstr>
      <vt:lpstr>CSS - continued</vt:lpstr>
      <vt:lpstr>Grouping Elements for Styling</vt:lpstr>
      <vt:lpstr>CSS - Example</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&amp; CSS</dc:title>
  <dc:creator>Alina</dc:creator>
  <cp:lastModifiedBy>James</cp:lastModifiedBy>
  <cp:revision>289</cp:revision>
  <dcterms:created xsi:type="dcterms:W3CDTF">2014-09-21T14:32:15Z</dcterms:created>
  <dcterms:modified xsi:type="dcterms:W3CDTF">2014-09-26T15:03:37Z</dcterms:modified>
</cp:coreProperties>
</file>