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3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79" d="100"/>
          <a:sy n="79" d="100"/>
        </p:scale>
        <p:origin x="-3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9072C-289C-4D78-AFD5-10C0BEBC52EF}" type="datetimeFigureOut">
              <a:rPr lang="en-CA" smtClean="0"/>
              <a:t>29/09/2014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DD856-ECB9-4238-8943-78FA7C5751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10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A06D89-B7F4-43F9-B9CB-4617ED241516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9D852-2ACE-4AF2-978D-BAF0924F960B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ABBB51-B4CC-479D-BEC8-B7F3E6544ABA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3D290E-9D1D-455F-888A-517C05AE8FDE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3CFC2-885F-49D3-AEBB-5F4588A518C9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8C16C-BF37-4604-952A-91C2F2DFB134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62FE7-3CF1-4CFE-9DD2-5EACDFFFDC1E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50DD3-44EB-47BA-A21C-7D6DDAD2A3BF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90977-5243-4ED5-9C20-8F5C0DF1481C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354143-3A4D-4B52-92DA-BD7AC4AC0DC8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91709-805B-45D3-9D5D-F3421A0BE27F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733964-E0A3-4C40-969F-11CE6F43EEF8}" type="datetime1">
              <a:rPr lang="en-CA" smtClean="0"/>
              <a:t>29/09/2014</a:t>
            </a:fld>
            <a:endParaRPr lang="en-CA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B84CDF-C62D-410B-A864-E1EA63ABFC2A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Web Framework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Presenter: James Huang</a:t>
            </a:r>
          </a:p>
          <a:p>
            <a:r>
              <a:rPr lang="en-CA" dirty="0" smtClean="0"/>
              <a:t>Date: Sept. 29,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9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web application needs to have a callback to handle which files to serve to a </a:t>
            </a:r>
            <a:r>
              <a:rPr lang="en-US" dirty="0" smtClean="0"/>
              <a:t>client.</a:t>
            </a:r>
          </a:p>
          <a:p>
            <a:pPr lvl="1"/>
            <a:r>
              <a:rPr lang="en-US" dirty="0" smtClean="0"/>
              <a:t>Bottle </a:t>
            </a:r>
            <a:r>
              <a:rPr lang="en-US" dirty="0"/>
              <a:t>does not automatically serve files to client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Bottle provides </a:t>
            </a:r>
            <a:r>
              <a:rPr lang="en-US" dirty="0" err="1" smtClean="0">
                <a:solidFill>
                  <a:srgbClr val="FF0000"/>
                </a:solidFill>
              </a:rPr>
              <a:t>static_file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helper function.</a:t>
            </a:r>
          </a:p>
          <a:p>
            <a:pPr marL="36576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10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Static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428999"/>
            <a:ext cx="6840760" cy="258532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6576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from bottle import </a:t>
            </a:r>
            <a:r>
              <a:rPr lang="en-US" dirty="0" err="1">
                <a:solidFill>
                  <a:srgbClr val="FFFF00"/>
                </a:solidFill>
              </a:rPr>
              <a:t>static_file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@route('/images/&lt;</a:t>
            </a:r>
            <a:r>
              <a:rPr lang="en-US" dirty="0" err="1">
                <a:solidFill>
                  <a:srgbClr val="FFFF00"/>
                </a:solidFill>
              </a:rPr>
              <a:t>filename:re</a:t>
            </a:r>
            <a:r>
              <a:rPr lang="en-US" dirty="0">
                <a:solidFill>
                  <a:srgbClr val="FFFF00"/>
                </a:solidFill>
              </a:rPr>
              <a:t>:.*\.</a:t>
            </a:r>
            <a:r>
              <a:rPr lang="en-US" dirty="0" err="1">
                <a:solidFill>
                  <a:srgbClr val="FFFF00"/>
                </a:solidFill>
              </a:rPr>
              <a:t>png</a:t>
            </a:r>
            <a:r>
              <a:rPr lang="en-US" dirty="0">
                <a:solidFill>
                  <a:srgbClr val="FFFF00"/>
                </a:solidFill>
              </a:rPr>
              <a:t>&gt;') 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def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send_image</a:t>
            </a:r>
            <a:r>
              <a:rPr lang="en-US" dirty="0">
                <a:solidFill>
                  <a:srgbClr val="FFFF00"/>
                </a:solidFill>
              </a:rPr>
              <a:t>(filename): 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static_file</a:t>
            </a:r>
            <a:r>
              <a:rPr lang="en-US" dirty="0">
                <a:solidFill>
                  <a:srgbClr val="FFFF00"/>
                </a:solidFill>
              </a:rPr>
              <a:t>(filename, root='/path/to/image/files', </a:t>
            </a:r>
            <a:r>
              <a:rPr lang="en-US" dirty="0" err="1">
                <a:solidFill>
                  <a:srgbClr val="FFFF00"/>
                </a:solidFill>
              </a:rPr>
              <a:t>mimetype</a:t>
            </a:r>
            <a:r>
              <a:rPr lang="en-US" dirty="0">
                <a:solidFill>
                  <a:srgbClr val="FFFF00"/>
                </a:solidFill>
              </a:rPr>
              <a:t>='image/</a:t>
            </a:r>
            <a:r>
              <a:rPr lang="en-US" dirty="0" err="1">
                <a:solidFill>
                  <a:srgbClr val="FFFF00"/>
                </a:solidFill>
              </a:rPr>
              <a:t>png</a:t>
            </a:r>
            <a:r>
              <a:rPr lang="en-US" dirty="0">
                <a:solidFill>
                  <a:srgbClr val="FFFF00"/>
                </a:solidFill>
              </a:rPr>
              <a:t>')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FFFF00"/>
                </a:solidFill>
              </a:rPr>
              <a:t>@route('/html/&lt;</a:t>
            </a:r>
            <a:r>
              <a:rPr lang="en-US" dirty="0" err="1">
                <a:solidFill>
                  <a:srgbClr val="FFFF00"/>
                </a:solidFill>
              </a:rPr>
              <a:t>filepath:path</a:t>
            </a:r>
            <a:r>
              <a:rPr lang="en-US" dirty="0">
                <a:solidFill>
                  <a:srgbClr val="FFFF00"/>
                </a:solidFill>
              </a:rPr>
              <a:t>&gt;') </a:t>
            </a:r>
          </a:p>
          <a:p>
            <a:pPr marL="393192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def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server_static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filepath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return </a:t>
            </a:r>
            <a:r>
              <a:rPr lang="en-US" dirty="0" err="1">
                <a:solidFill>
                  <a:srgbClr val="FFFF00"/>
                </a:solidFill>
              </a:rPr>
              <a:t>static_file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filepath</a:t>
            </a:r>
            <a:r>
              <a:rPr lang="en-US" dirty="0">
                <a:solidFill>
                  <a:srgbClr val="FFFF00"/>
                </a:solidFill>
              </a:rPr>
              <a:t>, root='/path/to/your/html/files')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3764" y="3391709"/>
            <a:ext cx="2271775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match URL with regular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7685" y="4737339"/>
            <a:ext cx="250421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 URL with path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92080" y="3573016"/>
            <a:ext cx="936104" cy="1418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96724" y="4887755"/>
            <a:ext cx="936104" cy="1418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usually specify to use POST request method to send form data.</a:t>
            </a:r>
          </a:p>
          <a:p>
            <a:r>
              <a:rPr lang="en-US" dirty="0" smtClean="0"/>
              <a:t>Bottle’s route decorator applies to GET request method by default.</a:t>
            </a:r>
          </a:p>
          <a:p>
            <a:r>
              <a:rPr lang="en-US" dirty="0" smtClean="0"/>
              <a:t>A web application can specify request method as an argument of route decorator.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rgbClr val="FF0000"/>
                </a:solidFill>
              </a:rPr>
              <a:t>@route(‘/login’, method=‘POST’)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Bottle also provides different decorators to handle different request methods: </a:t>
            </a:r>
            <a:r>
              <a:rPr lang="en-US" dirty="0" smtClean="0">
                <a:solidFill>
                  <a:srgbClr val="FF0000"/>
                </a:solidFill>
              </a:rPr>
              <a:t>@get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@post</a:t>
            </a:r>
            <a:r>
              <a:rPr lang="en-US" dirty="0" smtClean="0"/>
              <a:t>, etc. as shortcuts.</a:t>
            </a:r>
          </a:p>
          <a:p>
            <a:r>
              <a:rPr lang="en-US" dirty="0" smtClean="0"/>
              <a:t>The value of an Input field of a form can be retrieved with </a:t>
            </a:r>
            <a:r>
              <a:rPr lang="en-US" i="1" dirty="0" smtClean="0"/>
              <a:t>request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HTML &lt;Form&gt;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rgbClr val="0070C0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from bottle import get, post, request # or route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@</a:t>
            </a:r>
            <a:r>
              <a:rPr lang="en-US" sz="1800" b="1" dirty="0">
                <a:solidFill>
                  <a:srgbClr val="FFFF00"/>
                </a:solidFill>
              </a:rPr>
              <a:t>get('/login') # or @route('/login</a:t>
            </a:r>
            <a:r>
              <a:rPr lang="en-US" sz="1800" b="1" dirty="0" smtClean="0">
                <a:solidFill>
                  <a:srgbClr val="FFFF00"/>
                </a:solidFill>
              </a:rPr>
              <a:t>')</a:t>
            </a:r>
          </a:p>
          <a:p>
            <a:pPr marL="109728" indent="0">
              <a:buNone/>
            </a:pPr>
            <a:r>
              <a:rPr lang="en-US" sz="1800" b="1" dirty="0" err="1" smtClean="0">
                <a:solidFill>
                  <a:srgbClr val="FFFF00"/>
                </a:solidFill>
              </a:rPr>
              <a:t>def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>
                <a:solidFill>
                  <a:srgbClr val="FFFF00"/>
                </a:solidFill>
              </a:rPr>
              <a:t>login():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    return </a:t>
            </a:r>
            <a:r>
              <a:rPr lang="en-US" sz="1800" b="1" dirty="0">
                <a:solidFill>
                  <a:srgbClr val="FFFF00"/>
                </a:solidFill>
              </a:rPr>
              <a:t>''' &lt;form action="/login" method="post"&gt; Username: &lt;input name="username" type="text" /&gt; Password: &lt;input name="password" type="password" /&gt; &lt;input value="Login" type="submit" /&gt; &lt;/form&gt; '''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@</a:t>
            </a:r>
            <a:r>
              <a:rPr lang="en-US" sz="1800" b="1" dirty="0">
                <a:solidFill>
                  <a:srgbClr val="FFFF00"/>
                </a:solidFill>
              </a:rPr>
              <a:t>post('/login') # or @route('/login', method='POST')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 err="1" smtClean="0">
                <a:solidFill>
                  <a:srgbClr val="FFFF00"/>
                </a:solidFill>
              </a:rPr>
              <a:t>def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do_login</a:t>
            </a:r>
            <a:r>
              <a:rPr lang="en-US" sz="1800" b="1" dirty="0">
                <a:solidFill>
                  <a:srgbClr val="FFFF00"/>
                </a:solidFill>
              </a:rPr>
              <a:t>():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    username </a:t>
            </a:r>
            <a:r>
              <a:rPr lang="en-US" sz="1800" b="1" dirty="0">
                <a:solidFill>
                  <a:srgbClr val="FFFF00"/>
                </a:solidFill>
              </a:rPr>
              <a:t>= </a:t>
            </a:r>
            <a:r>
              <a:rPr lang="en-US" sz="1800" b="1" dirty="0" err="1">
                <a:solidFill>
                  <a:srgbClr val="FFFF00"/>
                </a:solidFill>
              </a:rPr>
              <a:t>request.forms.get</a:t>
            </a:r>
            <a:r>
              <a:rPr lang="en-US" sz="1800" b="1" dirty="0">
                <a:solidFill>
                  <a:srgbClr val="FFFF00"/>
                </a:solidFill>
              </a:rPr>
              <a:t>('username')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   password </a:t>
            </a:r>
            <a:r>
              <a:rPr lang="en-US" sz="1800" b="1" dirty="0">
                <a:solidFill>
                  <a:srgbClr val="FFFF00"/>
                </a:solidFill>
              </a:rPr>
              <a:t>= </a:t>
            </a:r>
            <a:r>
              <a:rPr lang="en-US" sz="1800" b="1" dirty="0" err="1">
                <a:solidFill>
                  <a:srgbClr val="FFFF00"/>
                </a:solidFill>
              </a:rPr>
              <a:t>request.forms.get</a:t>
            </a:r>
            <a:r>
              <a:rPr lang="en-US" sz="1800" b="1" dirty="0">
                <a:solidFill>
                  <a:srgbClr val="FFFF00"/>
                </a:solidFill>
              </a:rPr>
              <a:t>('password')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   if </a:t>
            </a:r>
            <a:r>
              <a:rPr lang="en-US" sz="1800" b="1" dirty="0" err="1">
                <a:solidFill>
                  <a:srgbClr val="FFFF00"/>
                </a:solidFill>
              </a:rPr>
              <a:t>check_login</a:t>
            </a:r>
            <a:r>
              <a:rPr lang="en-US" sz="1800" b="1" dirty="0">
                <a:solidFill>
                  <a:srgbClr val="FFFF00"/>
                </a:solidFill>
              </a:rPr>
              <a:t>(username, password):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       return </a:t>
            </a:r>
            <a:r>
              <a:rPr lang="en-US" sz="1800" b="1" dirty="0">
                <a:solidFill>
                  <a:srgbClr val="FFFF00"/>
                </a:solidFill>
              </a:rPr>
              <a:t>"&lt;p&gt;Your login information was correct.&lt;/p&gt;"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   else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       return </a:t>
            </a:r>
            <a:r>
              <a:rPr lang="en-US" sz="1800" b="1" dirty="0">
                <a:solidFill>
                  <a:srgbClr val="FFFF00"/>
                </a:solidFill>
              </a:rPr>
              <a:t>"&lt;p&gt;Login failed.&lt;/p&gt;"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Handling HTML &lt;Form&gt; - 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72816"/>
            <a:ext cx="4059125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login() is called when user browse </a:t>
            </a:r>
          </a:p>
          <a:p>
            <a:r>
              <a:rPr lang="en-US" b="1" dirty="0" smtClean="0"/>
              <a:t>to /login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07904" y="2123129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3761020"/>
            <a:ext cx="405912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do_login</a:t>
            </a:r>
            <a:r>
              <a:rPr lang="en-US" b="1" dirty="0" smtClean="0"/>
              <a:t>() is called when user submit the form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07904" y="3945686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69160"/>
            <a:ext cx="3958135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 object is used to retrieve </a:t>
            </a:r>
          </a:p>
          <a:p>
            <a:r>
              <a:rPr lang="en-US" b="1" dirty="0" smtClean="0"/>
              <a:t>the value of an input field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34971" y="4649508"/>
            <a:ext cx="854986" cy="432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abort() </a:t>
            </a:r>
            <a:r>
              <a:rPr lang="en-US" dirty="0" smtClean="0"/>
              <a:t>function is used to generate an HTTP error page.</a:t>
            </a:r>
          </a:p>
          <a:p>
            <a:pPr marL="393192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from bottle import route, abort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@</a:t>
            </a:r>
            <a:r>
              <a:rPr lang="en-US" sz="2000" dirty="0">
                <a:solidFill>
                  <a:srgbClr val="FF0000"/>
                </a:solidFill>
              </a:rPr>
              <a:t>route('/restricted')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def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restricted():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abort(401</a:t>
            </a:r>
            <a:r>
              <a:rPr lang="en-US" sz="2000" dirty="0">
                <a:solidFill>
                  <a:srgbClr val="FF0000"/>
                </a:solidFill>
              </a:rPr>
              <a:t>, "Sorry, access denied</a:t>
            </a:r>
            <a:r>
              <a:rPr lang="en-US" sz="2000" dirty="0" smtClean="0">
                <a:solidFill>
                  <a:srgbClr val="FF0000"/>
                </a:solidFill>
              </a:rPr>
              <a:t>.")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redirect() </a:t>
            </a:r>
            <a:r>
              <a:rPr lang="en-US" sz="2400" dirty="0" smtClean="0"/>
              <a:t>function redirects a client to a different URL.</a:t>
            </a:r>
          </a:p>
          <a:p>
            <a:pPr marL="36576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from bottle import </a:t>
            </a:r>
            <a:r>
              <a:rPr lang="en-US" sz="2000" dirty="0" smtClean="0">
                <a:solidFill>
                  <a:srgbClr val="FF0000"/>
                </a:solidFill>
              </a:rPr>
              <a:t>redirect</a:t>
            </a:r>
          </a:p>
          <a:p>
            <a:pPr marL="36576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@route</a:t>
            </a:r>
            <a:r>
              <a:rPr lang="en-US" sz="2000" dirty="0">
                <a:solidFill>
                  <a:srgbClr val="FF0000"/>
                </a:solidFill>
              </a:rPr>
              <a:t>('/wrong/</a:t>
            </a:r>
            <a:r>
              <a:rPr lang="en-US" sz="2000" dirty="0" err="1">
                <a:solidFill>
                  <a:srgbClr val="FF0000"/>
                </a:solidFill>
              </a:rPr>
              <a:t>url</a:t>
            </a:r>
            <a:r>
              <a:rPr lang="en-US" sz="2000" dirty="0" smtClean="0">
                <a:solidFill>
                  <a:srgbClr val="FF0000"/>
                </a:solidFill>
              </a:rPr>
              <a:t>')</a:t>
            </a:r>
          </a:p>
          <a:p>
            <a:pPr marL="36576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def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wrong():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redirect</a:t>
            </a:r>
            <a:r>
              <a:rPr lang="en-US" sz="2000" dirty="0">
                <a:solidFill>
                  <a:srgbClr val="FF0000"/>
                </a:solidFill>
              </a:rPr>
              <a:t>("/right/</a:t>
            </a:r>
            <a:r>
              <a:rPr lang="en-US" sz="2000" dirty="0" err="1">
                <a:solidFill>
                  <a:srgbClr val="FF0000"/>
                </a:solidFill>
              </a:rPr>
              <a:t>url</a:t>
            </a:r>
            <a:r>
              <a:rPr lang="en-US" sz="2000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Errors and 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cookie stores site-specific text information in a web browser’s profile.</a:t>
            </a:r>
          </a:p>
          <a:p>
            <a:r>
              <a:rPr lang="en-US" dirty="0" smtClean="0"/>
              <a:t>A web application creates a new cookie with </a:t>
            </a:r>
            <a:r>
              <a:rPr lang="en-US" dirty="0" err="1" smtClean="0">
                <a:solidFill>
                  <a:srgbClr val="FF0000"/>
                </a:solidFill>
              </a:rPr>
              <a:t>Response.set_cookie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, access a cookie with </a:t>
            </a:r>
            <a:r>
              <a:rPr lang="en-US" dirty="0" err="1" smtClean="0">
                <a:solidFill>
                  <a:srgbClr val="FF0000"/>
                </a:solidFill>
              </a:rPr>
              <a:t>Request.get_cookie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14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861048"/>
            <a:ext cx="5923416" cy="230832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@route('/hello')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def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hello_again</a:t>
            </a:r>
            <a:r>
              <a:rPr lang="en-US" dirty="0">
                <a:solidFill>
                  <a:srgbClr val="FFFF00"/>
                </a:solidFill>
              </a:rPr>
              <a:t>():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if </a:t>
            </a:r>
            <a:r>
              <a:rPr lang="en-US" dirty="0" err="1">
                <a:solidFill>
                  <a:srgbClr val="FFFF00"/>
                </a:solidFill>
              </a:rPr>
              <a:t>request.get_cookie</a:t>
            </a:r>
            <a:r>
              <a:rPr lang="en-US" dirty="0">
                <a:solidFill>
                  <a:srgbClr val="FFFF00"/>
                </a:solidFill>
              </a:rPr>
              <a:t>("visited"):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return </a:t>
            </a:r>
            <a:r>
              <a:rPr lang="en-US" dirty="0">
                <a:solidFill>
                  <a:srgbClr val="FFFF00"/>
                </a:solidFill>
              </a:rPr>
              <a:t>"Welcome back! Nice to see you again"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else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</a:t>
            </a:r>
            <a:r>
              <a:rPr lang="en-US" dirty="0" err="1" smtClean="0">
                <a:solidFill>
                  <a:srgbClr val="FFFF00"/>
                </a:solidFill>
              </a:rPr>
              <a:t>response.set_cookie</a:t>
            </a:r>
            <a:r>
              <a:rPr lang="en-US" dirty="0">
                <a:solidFill>
                  <a:srgbClr val="FFFF00"/>
                </a:solidFill>
              </a:rPr>
              <a:t>("visited", "yes")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return </a:t>
            </a:r>
            <a:r>
              <a:rPr lang="en-US" dirty="0">
                <a:solidFill>
                  <a:srgbClr val="FFFF00"/>
                </a:solidFill>
              </a:rPr>
              <a:t>"Hello there! Nice to meet you"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cookie can be controlled with different settings.</a:t>
            </a:r>
          </a:p>
          <a:p>
            <a:pPr lvl="1"/>
            <a:r>
              <a:rPr lang="en-US" dirty="0" err="1" smtClean="0"/>
              <a:t>max_age</a:t>
            </a:r>
            <a:r>
              <a:rPr lang="en-US" dirty="0" smtClean="0"/>
              <a:t>: maximum age in seconds</a:t>
            </a:r>
          </a:p>
          <a:p>
            <a:pPr lvl="1"/>
            <a:r>
              <a:rPr lang="en-US" dirty="0" smtClean="0"/>
              <a:t>expires: the timestamp when the cookie expires</a:t>
            </a:r>
          </a:p>
          <a:p>
            <a:pPr lvl="1"/>
            <a:r>
              <a:rPr lang="en-US" dirty="0" smtClean="0"/>
              <a:t>secure: limit the cookie to HTTPS connections</a:t>
            </a:r>
          </a:p>
          <a:p>
            <a:r>
              <a:rPr lang="en-US" dirty="0" smtClean="0"/>
              <a:t>These settings can be specified as keyword arguments to </a:t>
            </a:r>
            <a:r>
              <a:rPr lang="en-US" dirty="0" err="1" smtClean="0">
                <a:solidFill>
                  <a:srgbClr val="FF0000"/>
                </a:solidFill>
              </a:rPr>
              <a:t>Response.set_cookie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Cookie expires at the end of a browser session, unless </a:t>
            </a:r>
            <a:r>
              <a:rPr lang="en-US" i="1" dirty="0" err="1" smtClean="0"/>
              <a:t>max_age</a:t>
            </a:r>
            <a:r>
              <a:rPr lang="en-US" dirty="0" smtClean="0"/>
              <a:t> or </a:t>
            </a:r>
            <a:r>
              <a:rPr lang="en-US" i="1" dirty="0" smtClean="0"/>
              <a:t>expires</a:t>
            </a:r>
            <a:r>
              <a:rPr lang="en-US" dirty="0" smtClean="0"/>
              <a:t> is 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15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 provide a convenient way to generate web page from templates.</a:t>
            </a:r>
          </a:p>
          <a:p>
            <a:r>
              <a:rPr lang="en-US" dirty="0" smtClean="0"/>
              <a:t>Here is an example template: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application uses templates with </a:t>
            </a:r>
            <a:r>
              <a:rPr lang="en-US" dirty="0" smtClean="0">
                <a:solidFill>
                  <a:srgbClr val="FF0000"/>
                </a:solidFill>
              </a:rPr>
              <a:t>template()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6901" y="2852936"/>
            <a:ext cx="4392488" cy="181588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%if name == 'World':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  &lt;h1&gt;Hello </a:t>
            </a:r>
            <a:r>
              <a:rPr lang="en-US" sz="1600" dirty="0">
                <a:solidFill>
                  <a:srgbClr val="FFFF00"/>
                </a:solidFill>
              </a:rPr>
              <a:t>{{name}}!&lt;/h1&gt; </a:t>
            </a:r>
            <a:r>
              <a:rPr lang="en-US" sz="1600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&lt;</a:t>
            </a:r>
            <a:r>
              <a:rPr lang="en-US" sz="1600" dirty="0">
                <a:solidFill>
                  <a:srgbClr val="FFFF00"/>
                </a:solidFill>
              </a:rPr>
              <a:t>p&gt;This is a test.&lt;/p&gt;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%</a:t>
            </a:r>
            <a:r>
              <a:rPr lang="en-US" sz="1600" dirty="0">
                <a:solidFill>
                  <a:srgbClr val="FFFF00"/>
                </a:solidFill>
              </a:rPr>
              <a:t>else: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&lt;</a:t>
            </a:r>
            <a:r>
              <a:rPr lang="en-US" sz="1600" dirty="0">
                <a:solidFill>
                  <a:srgbClr val="FFFF00"/>
                </a:solidFill>
              </a:rPr>
              <a:t>h1&gt;Hello {{</a:t>
            </a:r>
            <a:r>
              <a:rPr lang="en-US" sz="1600" dirty="0" err="1">
                <a:solidFill>
                  <a:srgbClr val="FFFF00"/>
                </a:solidFill>
              </a:rPr>
              <a:t>name.title</a:t>
            </a:r>
            <a:r>
              <a:rPr lang="en-US" sz="1600" dirty="0">
                <a:solidFill>
                  <a:srgbClr val="FFFF00"/>
                </a:solidFill>
              </a:rPr>
              <a:t>()}}!&lt;/h1</a:t>
            </a:r>
            <a:r>
              <a:rPr lang="en-US" sz="16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&lt;</a:t>
            </a:r>
            <a:r>
              <a:rPr lang="en-US" sz="1600" dirty="0">
                <a:solidFill>
                  <a:srgbClr val="FFFF00"/>
                </a:solidFill>
              </a:rPr>
              <a:t>p&gt;How are you?&lt;/p&gt;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%</a:t>
            </a:r>
            <a:r>
              <a:rPr lang="en-US" sz="16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6900" y="5534561"/>
            <a:ext cx="4392489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@</a:t>
            </a:r>
            <a:r>
              <a:rPr lang="en-US" sz="1600" dirty="0">
                <a:solidFill>
                  <a:srgbClr val="FFFF00"/>
                </a:solidFill>
              </a:rPr>
              <a:t>route('/hello/&lt;name&gt;') 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def</a:t>
            </a:r>
            <a:r>
              <a:rPr lang="en-US" sz="1600" dirty="0" smtClean="0">
                <a:solidFill>
                  <a:srgbClr val="FFFF00"/>
                </a:solidFill>
              </a:rPr>
              <a:t> hello(name): 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   return </a:t>
            </a:r>
            <a:r>
              <a:rPr lang="en-US" sz="1600" dirty="0">
                <a:solidFill>
                  <a:srgbClr val="FFFF00"/>
                </a:solidFill>
              </a:rPr>
              <a:t>template('</a:t>
            </a:r>
            <a:r>
              <a:rPr lang="en-US" sz="1600" dirty="0" err="1">
                <a:solidFill>
                  <a:srgbClr val="FFFF00"/>
                </a:solidFill>
              </a:rPr>
              <a:t>hello_template</a:t>
            </a:r>
            <a:r>
              <a:rPr lang="en-US" sz="1600" dirty="0">
                <a:solidFill>
                  <a:srgbClr val="FFFF00"/>
                </a:solidFill>
              </a:rPr>
              <a:t>', name=name)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3284984"/>
            <a:ext cx="22862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Python-like syntax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199" y="5708900"/>
            <a:ext cx="220605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hello_template.tpl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08105" y="5893566"/>
            <a:ext cx="864094" cy="179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 supports third-party plugins:</a:t>
            </a:r>
          </a:p>
          <a:p>
            <a:pPr lvl="1"/>
            <a:r>
              <a:rPr lang="en-US" dirty="0"/>
              <a:t>Bottle-</a:t>
            </a:r>
            <a:r>
              <a:rPr lang="en-US" dirty="0" err="1"/>
              <a:t>Sqlite</a:t>
            </a:r>
            <a:r>
              <a:rPr lang="en-US" dirty="0"/>
              <a:t>: SQLite3 database plugin</a:t>
            </a:r>
          </a:p>
          <a:p>
            <a:pPr lvl="1"/>
            <a:r>
              <a:rPr lang="en-US" dirty="0" smtClean="0"/>
              <a:t>Bottle-</a:t>
            </a:r>
            <a:r>
              <a:rPr lang="en-US" dirty="0" err="1" smtClean="0"/>
              <a:t>Redis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database plugin</a:t>
            </a:r>
          </a:p>
          <a:p>
            <a:pPr lvl="1"/>
            <a:r>
              <a:rPr lang="en-US" dirty="0" smtClean="0"/>
              <a:t>Bottle-Flash: flash plugin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17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3371163"/>
            <a:ext cx="7632848" cy="28253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from bottle import route, install, template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from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bottle_sqlite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SQLitePlugin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install(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SQLitePlugin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dbfile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='/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tmp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test.db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@route('/show/&lt;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post_id:int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&gt;')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show(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db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post_id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   c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db.execute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('SELECT title, content FROM posts WHERE id = ?',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post_id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,))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b="1" dirty="0" smtClean="0">
                <a:solidFill>
                  <a:srgbClr val="FFFF00"/>
                </a:solidFill>
                <a:cs typeface="Arial" panose="020B0604020202020204" pitchFamily="34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row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c.fetchone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    return template('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show_post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cs typeface="Arial" panose="020B0604020202020204" pitchFamily="34" charset="0"/>
              </a:rPr>
              <a:t>', title=row['title'], text=row['content'])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3495110"/>
            <a:ext cx="2448272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SQLitePlugin</a:t>
            </a:r>
            <a:r>
              <a:rPr lang="en-US" dirty="0" smtClean="0"/>
              <a:t> detects the use of </a:t>
            </a:r>
            <a:r>
              <a:rPr lang="en-US" dirty="0" err="1" smtClean="0"/>
              <a:t>db</a:t>
            </a:r>
            <a:r>
              <a:rPr lang="en-US" dirty="0" smtClean="0"/>
              <a:t> and creates a new database connection.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51720" y="4216165"/>
            <a:ext cx="3096344" cy="5676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sz="4800" b="1" dirty="0" smtClean="0"/>
          </a:p>
          <a:p>
            <a:pPr marL="109728" indent="0" algn="ctr">
              <a:buNone/>
            </a:pPr>
            <a:r>
              <a:rPr lang="en-US" sz="4800" b="1" dirty="0" smtClean="0"/>
              <a:t>Thank you!</a:t>
            </a:r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contact: z.huang@utoronto.ca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18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HTTP and WWW</a:t>
            </a:r>
          </a:p>
          <a:p>
            <a:r>
              <a:rPr lang="en-CA" dirty="0" smtClean="0"/>
              <a:t>Bottle Web Framework</a:t>
            </a:r>
          </a:p>
          <a:p>
            <a:r>
              <a:rPr lang="en-CA" dirty="0" smtClean="0"/>
              <a:t>Request Routing</a:t>
            </a:r>
          </a:p>
          <a:p>
            <a:r>
              <a:rPr lang="en-CA" dirty="0" smtClean="0"/>
              <a:t>Sending Static Files</a:t>
            </a:r>
          </a:p>
          <a:p>
            <a:r>
              <a:rPr lang="en-CA" dirty="0" smtClean="0"/>
              <a:t>Handling HTML &lt;Form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HTTP Errors and Redirects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Cookies</a:t>
            </a:r>
          </a:p>
          <a:p>
            <a:r>
              <a:rPr lang="en-CA" dirty="0" smtClean="0"/>
              <a:t>Templates</a:t>
            </a:r>
            <a:endParaRPr lang="en-CA" dirty="0" smtClean="0"/>
          </a:p>
          <a:p>
            <a:r>
              <a:rPr lang="en-CA" dirty="0" smtClean="0"/>
              <a:t>Plugins</a:t>
            </a:r>
          </a:p>
          <a:p>
            <a:r>
              <a:rPr lang="en-CA" dirty="0" smtClean="0"/>
              <a:t>Demo</a:t>
            </a:r>
            <a:endParaRPr lang="en-CA" dirty="0" smtClean="0"/>
          </a:p>
          <a:p>
            <a:pPr marL="109728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9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World Wide Web (</a:t>
            </a:r>
            <a:r>
              <a:rPr lang="en-US" dirty="0" smtClean="0"/>
              <a:t>WWW) uses Hypertext Transfer Protocol (HTTP) as a standard for web client and web server to communicate.</a:t>
            </a:r>
          </a:p>
          <a:p>
            <a:r>
              <a:rPr lang="en-US" dirty="0" smtClean="0"/>
              <a:t>HTTP uses a </a:t>
            </a:r>
            <a:r>
              <a:rPr lang="en-US" i="1" dirty="0" smtClean="0"/>
              <a:t>request-response</a:t>
            </a:r>
            <a:r>
              <a:rPr lang="en-US" dirty="0" smtClean="0"/>
              <a:t> computing model.</a:t>
            </a:r>
          </a:p>
          <a:p>
            <a:pPr lvl="1"/>
            <a:r>
              <a:rPr lang="en-US" dirty="0" smtClean="0"/>
              <a:t>A server listens for clients’ connection over TCP.</a:t>
            </a:r>
          </a:p>
          <a:p>
            <a:pPr lvl="1"/>
            <a:r>
              <a:rPr lang="en-US" dirty="0" smtClean="0"/>
              <a:t>A client (e.g. web browser) sends a request message to server.</a:t>
            </a:r>
          </a:p>
          <a:p>
            <a:pPr lvl="1"/>
            <a:r>
              <a:rPr lang="en-US" dirty="0" smtClean="0"/>
              <a:t>The server sends back a status line followed by a response message.</a:t>
            </a:r>
          </a:p>
          <a:p>
            <a:r>
              <a:rPr lang="en-US" dirty="0" smtClean="0"/>
              <a:t>HTTP is a stateless protocol.</a:t>
            </a:r>
          </a:p>
          <a:p>
            <a:pPr lvl="1"/>
            <a:r>
              <a:rPr lang="en-US" dirty="0" smtClean="0"/>
              <a:t>Web applications often use </a:t>
            </a:r>
            <a:r>
              <a:rPr lang="en-US" i="1" dirty="0" smtClean="0"/>
              <a:t>cookies</a:t>
            </a:r>
            <a:r>
              <a:rPr lang="en-US" dirty="0" smtClean="0"/>
              <a:t> to maintain states.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HTTP client specifies request methods to distinguish different types of actions </a:t>
            </a:r>
            <a:r>
              <a:rPr lang="en-US" dirty="0"/>
              <a:t>to be performed on </a:t>
            </a:r>
            <a:r>
              <a:rPr lang="en-US" dirty="0" smtClean="0"/>
              <a:t>the server.</a:t>
            </a:r>
          </a:p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Retrieves </a:t>
            </a:r>
            <a:r>
              <a:rPr lang="en-US" dirty="0"/>
              <a:t>data </a:t>
            </a:r>
            <a:r>
              <a:rPr lang="en-US" dirty="0" smtClean="0"/>
              <a:t>from the server</a:t>
            </a:r>
          </a:p>
          <a:p>
            <a:pPr lvl="1"/>
            <a:r>
              <a:rPr lang="en-US" dirty="0" smtClean="0"/>
              <a:t>Should not have other effect on the server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Requests that the server accepts the data enclosed in the request</a:t>
            </a:r>
          </a:p>
          <a:p>
            <a:pPr lvl="1"/>
            <a:r>
              <a:rPr lang="en-US" dirty="0" smtClean="0"/>
              <a:t>Used to submit a form, upload a file, etc.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4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HTTP session is a sequence of request-response transactions.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5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en-US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16179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rver"/>
          <p:cNvSpPr>
            <a:spLocks noEditPoints="1" noChangeArrowheads="1"/>
          </p:cNvSpPr>
          <p:nvPr/>
        </p:nvSpPr>
        <p:spPr bwMode="auto">
          <a:xfrm>
            <a:off x="6948264" y="3028181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5784" y="2766571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GET /index.html HTTP/1.1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Host: www.example.com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784" y="4119573"/>
            <a:ext cx="37946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HTTP/1.0 </a:t>
            </a:r>
            <a:r>
              <a:rPr lang="en-US" sz="1400" b="1" dirty="0" smtClean="0">
                <a:solidFill>
                  <a:srgbClr val="00B050"/>
                </a:solidFill>
              </a:rPr>
              <a:t>200 OK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Date: Mon, 29 Sep 2014 03:50:21 GMT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Server: </a:t>
            </a:r>
            <a:r>
              <a:rPr lang="en-US" sz="1400" b="1" dirty="0" err="1">
                <a:solidFill>
                  <a:srgbClr val="00B050"/>
                </a:solidFill>
              </a:rPr>
              <a:t>WSGIServer</a:t>
            </a:r>
            <a:r>
              <a:rPr lang="en-US" sz="1400" b="1" dirty="0">
                <a:solidFill>
                  <a:srgbClr val="00B050"/>
                </a:solidFill>
              </a:rPr>
              <a:t>/0.1 Python/2.7.2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Content-Length: </a:t>
            </a:r>
            <a:r>
              <a:rPr lang="en-US" sz="1400" b="1" dirty="0" smtClean="0">
                <a:solidFill>
                  <a:srgbClr val="00B050"/>
                </a:solidFill>
              </a:rPr>
              <a:t>32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Content-Type</a:t>
            </a:r>
            <a:r>
              <a:rPr lang="en-US" sz="1400" b="1" dirty="0">
                <a:solidFill>
                  <a:srgbClr val="00B050"/>
                </a:solidFill>
              </a:rPr>
              <a:t>: text/html; </a:t>
            </a:r>
            <a:r>
              <a:rPr lang="en-US" sz="1400" b="1" dirty="0" smtClean="0">
                <a:solidFill>
                  <a:srgbClr val="00B050"/>
                </a:solidFill>
              </a:rPr>
              <a:t>charset=UTF-8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&lt;html&gt;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&lt;body&gt;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Hello World.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&lt;/body&gt;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&lt;/html&gt;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9752" y="3429000"/>
            <a:ext cx="43204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02885" y="3927612"/>
            <a:ext cx="432048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1506" y="27665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61506" y="411957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2848" y="25729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265884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Client</a:t>
            </a:r>
          </a:p>
        </p:txBody>
      </p:sp>
    </p:spTree>
    <p:extLst>
      <p:ext uri="{BB962C8B-B14F-4D97-AF65-F5344CB8AC3E}">
        <p14:creationId xmlns:p14="http://schemas.microsoft.com/office/powerpoint/2010/main" val="41514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 is a web server that allows developers to write web applications in Python.</a:t>
            </a:r>
          </a:p>
          <a:p>
            <a:r>
              <a:rPr lang="en-US" dirty="0" smtClean="0"/>
              <a:t>It is easy to install and use.</a:t>
            </a:r>
          </a:p>
          <a:p>
            <a:pPr lvl="1"/>
            <a:r>
              <a:rPr lang="en-US" dirty="0" smtClean="0"/>
              <a:t>Implemented in Python</a:t>
            </a:r>
          </a:p>
          <a:p>
            <a:pPr lvl="1"/>
            <a:r>
              <a:rPr lang="en-US" dirty="0" smtClean="0"/>
              <a:t>Has no dependency on any external libraries</a:t>
            </a:r>
          </a:p>
          <a:p>
            <a:r>
              <a:rPr lang="en-US" dirty="0" smtClean="0"/>
              <a:t>Writing web application for Bottle is simple.</a:t>
            </a:r>
          </a:p>
          <a:p>
            <a:pPr lvl="1"/>
            <a:r>
              <a:rPr lang="en-US" dirty="0" smtClean="0"/>
              <a:t>A web application consists of </a:t>
            </a:r>
            <a:r>
              <a:rPr lang="en-US" i="1" dirty="0" smtClean="0"/>
              <a:t>callback functions</a:t>
            </a:r>
            <a:r>
              <a:rPr lang="en-US" dirty="0" smtClean="0"/>
              <a:t> that are called by Bottle to handle HTTP requests.</a:t>
            </a:r>
          </a:p>
          <a:p>
            <a:pPr lvl="1"/>
            <a:r>
              <a:rPr lang="en-US" dirty="0" smtClean="0"/>
              <a:t>Bottle handles errors and exceptions automatically.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 Web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7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Bottle Web Application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7695" y="2060848"/>
            <a:ext cx="7390660" cy="258532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# </a:t>
            </a:r>
            <a:r>
              <a:rPr lang="en-US" b="1" dirty="0">
                <a:solidFill>
                  <a:srgbClr val="FFFF00"/>
                </a:solidFill>
              </a:rPr>
              <a:t>A </a:t>
            </a:r>
            <a:r>
              <a:rPr lang="en-US" b="1" dirty="0" smtClean="0">
                <a:solidFill>
                  <a:srgbClr val="FFFF00"/>
                </a:solidFill>
              </a:rPr>
              <a:t>simple web </a:t>
            </a:r>
            <a:r>
              <a:rPr lang="en-US" b="1" dirty="0">
                <a:solidFill>
                  <a:srgbClr val="FFFF00"/>
                </a:solidFill>
              </a:rPr>
              <a:t>application 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from </a:t>
            </a:r>
            <a:r>
              <a:rPr lang="en-US" b="1" dirty="0">
                <a:solidFill>
                  <a:srgbClr val="FFFF00"/>
                </a:solidFill>
              </a:rPr>
              <a:t>bottle import </a:t>
            </a:r>
            <a:r>
              <a:rPr lang="en-US" b="1" dirty="0" smtClean="0">
                <a:solidFill>
                  <a:srgbClr val="FFFF00"/>
                </a:solidFill>
              </a:rPr>
              <a:t>run, route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>
                <a:solidFill>
                  <a:srgbClr val="FFFF00"/>
                </a:solidFill>
              </a:rPr>
              <a:t>route</a:t>
            </a:r>
            <a:r>
              <a:rPr lang="en-US" b="1" dirty="0" smtClean="0">
                <a:solidFill>
                  <a:srgbClr val="FFFF00"/>
                </a:solidFill>
              </a:rPr>
              <a:t>('/')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def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home</a:t>
            </a:r>
            <a:r>
              <a:rPr lang="en-US" b="1" dirty="0" smtClean="0">
                <a:solidFill>
                  <a:srgbClr val="FFFF00"/>
                </a:solidFill>
              </a:rPr>
              <a:t>():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   return </a:t>
            </a:r>
            <a:r>
              <a:rPr lang="en-US" b="1" dirty="0">
                <a:solidFill>
                  <a:srgbClr val="FFFF00"/>
                </a:solidFill>
              </a:rPr>
              <a:t>'&lt;html&gt;&lt;body&gt;Hello World.&lt;/body&gt;&lt;/html</a:t>
            </a:r>
            <a:r>
              <a:rPr lang="en-US" b="1" dirty="0" smtClean="0">
                <a:solidFill>
                  <a:srgbClr val="FFFF00"/>
                </a:solidFill>
              </a:rPr>
              <a:t>&gt;‘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run(host='localhost', port=8080, debug=True)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695" y="1681100"/>
            <a:ext cx="126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hello.py: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8413" y="2908668"/>
            <a:ext cx="226536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Links ‘/’ to home()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61597" y="3167754"/>
            <a:ext cx="2088232" cy="391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5976" y="4787860"/>
            <a:ext cx="366158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Starts web server on port 8080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7719" y="4646171"/>
            <a:ext cx="2574241" cy="326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9829" y="2204864"/>
            <a:ext cx="35750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Imports Bottle web framework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1881" y="2574196"/>
            <a:ext cx="1211144" cy="3258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URLs are linked to callback functions with </a:t>
            </a:r>
            <a:r>
              <a:rPr lang="en-US" dirty="0" smtClean="0">
                <a:solidFill>
                  <a:srgbClr val="FF0000"/>
                </a:solidFill>
              </a:rPr>
              <a:t>route() </a:t>
            </a:r>
            <a:r>
              <a:rPr lang="en-US" dirty="0" smtClean="0"/>
              <a:t>decorator.</a:t>
            </a:r>
          </a:p>
          <a:p>
            <a:r>
              <a:rPr lang="en-US" dirty="0"/>
              <a:t>URL </a:t>
            </a:r>
            <a:r>
              <a:rPr lang="en-US" dirty="0" smtClean="0"/>
              <a:t>contains wildcards, </a:t>
            </a:r>
            <a:r>
              <a:rPr lang="en-US" i="1" dirty="0"/>
              <a:t>dynamic route</a:t>
            </a:r>
            <a:r>
              <a:rPr lang="en-US" dirty="0"/>
              <a:t>,</a:t>
            </a:r>
            <a:r>
              <a:rPr lang="en-US" dirty="0" smtClean="0"/>
              <a:t> can be used to match more than one URL.</a:t>
            </a:r>
          </a:p>
          <a:p>
            <a:pPr marL="393192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@route(‘/hello/&lt;name&gt;’)</a:t>
            </a:r>
          </a:p>
          <a:p>
            <a:pPr marL="393192" lvl="1" indent="0">
              <a:buNone/>
            </a:pPr>
            <a:r>
              <a:rPr lang="en-US" sz="1900" dirty="0" err="1" smtClean="0">
                <a:solidFill>
                  <a:srgbClr val="FF0000"/>
                </a:solidFill>
              </a:rPr>
              <a:t>def</a:t>
            </a:r>
            <a:r>
              <a:rPr lang="en-US" sz="1900" dirty="0" smtClean="0">
                <a:solidFill>
                  <a:srgbClr val="FF0000"/>
                </a:solidFill>
              </a:rPr>
              <a:t> hello(name):</a:t>
            </a:r>
          </a:p>
          <a:p>
            <a:pPr marL="630936" lvl="2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return greet(name)</a:t>
            </a:r>
          </a:p>
          <a:p>
            <a:r>
              <a:rPr lang="en-US" dirty="0" smtClean="0"/>
              <a:t>More than one route can be used for a single callback function.</a:t>
            </a:r>
          </a:p>
          <a:p>
            <a:pPr marL="393192" lvl="1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@route(‘/’)</a:t>
            </a:r>
          </a:p>
          <a:p>
            <a:pPr marL="393192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@route(‘/hello/&lt;name&gt;’)</a:t>
            </a:r>
          </a:p>
          <a:p>
            <a:pPr marL="393192" lvl="1" indent="0">
              <a:buNone/>
            </a:pPr>
            <a:r>
              <a:rPr lang="en-US" sz="1900" dirty="0" err="1">
                <a:solidFill>
                  <a:srgbClr val="FF0000"/>
                </a:solidFill>
              </a:rPr>
              <a:t>def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hello(name=‘Stranger’):</a:t>
            </a:r>
            <a:endParaRPr lang="en-US" sz="1900" dirty="0">
              <a:solidFill>
                <a:srgbClr val="FF0000"/>
              </a:solidFill>
            </a:endParaRPr>
          </a:p>
          <a:p>
            <a:pPr marL="630936" lvl="2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return greet(name)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8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simple wildcard (e.g. &lt;name&gt;) matches one or more characters up to the next slash (‘/’).</a:t>
            </a:r>
          </a:p>
          <a:p>
            <a:pPr lvl="1"/>
            <a:r>
              <a:rPr lang="en-US" dirty="0" smtClean="0"/>
              <a:t>E.g. ‘/hello/&lt;name&gt;’ matches ‘/hello/bob’, but not ‘/hello’ or ‘/hello/john/smith’.</a:t>
            </a:r>
          </a:p>
          <a:p>
            <a:r>
              <a:rPr lang="en-US" dirty="0" smtClean="0"/>
              <a:t>Each wildcard passes the matched part of URL as a keyword argument to the callback function.</a:t>
            </a:r>
          </a:p>
          <a:p>
            <a:r>
              <a:rPr lang="en-US" i="1" dirty="0" smtClean="0"/>
              <a:t>Filters</a:t>
            </a:r>
            <a:r>
              <a:rPr lang="en-US" dirty="0" smtClean="0"/>
              <a:t> can be used to match specific wildcards and converts matched part of URL.</a:t>
            </a:r>
          </a:p>
          <a:p>
            <a:pPr lvl="1"/>
            <a:r>
              <a:rPr lang="en-US" dirty="0" smtClean="0"/>
              <a:t>:</a:t>
            </a:r>
            <a:r>
              <a:rPr lang="en-US" dirty="0" err="1" smtClean="0"/>
              <a:t>int</a:t>
            </a:r>
            <a:r>
              <a:rPr lang="en-US" dirty="0" smtClean="0"/>
              <a:t> – matches digits only and converts the value to integer</a:t>
            </a:r>
          </a:p>
          <a:p>
            <a:pPr lvl="1"/>
            <a:r>
              <a:rPr lang="en-US" dirty="0" smtClean="0"/>
              <a:t>:path – matches more than one path segment</a:t>
            </a:r>
          </a:p>
          <a:p>
            <a:pPr lvl="1"/>
            <a:r>
              <a:rPr lang="en-US" dirty="0" smtClean="0"/>
              <a:t>:re – matches with a regular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4CDF-C62D-410B-A864-E1EA63ABFC2A}" type="slidenum">
              <a:rPr lang="en-CA" smtClean="0"/>
              <a:t>9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1079</TotalTime>
  <Words>1344</Words>
  <Application>Microsoft Office PowerPoint</Application>
  <PresentationFormat>On-screen Show 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Web Framework</vt:lpstr>
      <vt:lpstr>Outline</vt:lpstr>
      <vt:lpstr>HTTP and WWW</vt:lpstr>
      <vt:lpstr>HTTP Request Methods</vt:lpstr>
      <vt:lpstr>HTTP Session</vt:lpstr>
      <vt:lpstr>Bottle Web Framework</vt:lpstr>
      <vt:lpstr> Bottle Web Application - Example</vt:lpstr>
      <vt:lpstr>Request Routing</vt:lpstr>
      <vt:lpstr>Dynamic Route</vt:lpstr>
      <vt:lpstr>Sending Static Files</vt:lpstr>
      <vt:lpstr>Handling HTML &lt;Form&gt;</vt:lpstr>
      <vt:lpstr>Handling HTML &lt;Form&gt; - Example</vt:lpstr>
      <vt:lpstr>HTTP Errors and Redirects</vt:lpstr>
      <vt:lpstr>Cookies</vt:lpstr>
      <vt:lpstr>Cookies - Continued</vt:lpstr>
      <vt:lpstr>Templates</vt:lpstr>
      <vt:lpstr>Plugins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Alina</dc:creator>
  <cp:lastModifiedBy>James</cp:lastModifiedBy>
  <cp:revision>487</cp:revision>
  <dcterms:created xsi:type="dcterms:W3CDTF">2014-09-21T14:32:15Z</dcterms:created>
  <dcterms:modified xsi:type="dcterms:W3CDTF">2014-09-29T16:13:25Z</dcterms:modified>
</cp:coreProperties>
</file>