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16B3-7B0D-D642-8BD5-6125196F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4E358-09FD-AB41-8E4D-FBED3083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9139-1F6E-5749-9609-F9276917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1D96-7CA5-7F46-AAAE-C3B9F8DC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66BA-601F-1C4A-920C-775F38EA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C4F-61B8-AE4C-9C53-3A318DC1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2F139-C139-8646-95BE-DC51D172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A5A8-1A34-8C45-A0A8-760BD829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BC77-14B8-334D-A25B-1B7004B3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FB50-E20F-0F46-93BC-00DE519E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5615F-BCDB-E241-B1C5-FA849183D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200A3-BC08-8B4E-9F87-1167081C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68A3-BC33-7D48-8E3E-CCAD597A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1BB-3717-2A42-90F2-E45E930D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514F-59F9-5C4D-BA48-65A19721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316E-EDA2-4F47-B25D-16406E7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2632-E00D-DB49-88E8-AC67C4B5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AAEF-8279-0545-8FB6-50E97139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08E7-68F1-A649-A482-53BA2F3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BCC9-FD80-B64C-8BE1-B27B9EC2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D29-B110-7440-90AF-9FEB4300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C924-9F35-A544-88FF-03840D2A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37D7-C5B4-C34F-A161-EAC378D2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4FB2-8875-4C46-BE3F-5B2A1334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A43D-983F-8244-9154-F1950BA6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8D2D-C033-4B45-BB68-8852131D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159C-0CF6-7044-8CBC-C76B3968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F6E34-2D00-8D45-8ADC-D35092B66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0826-CFD1-9D4A-AFF6-92C3A67B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C9E7-5608-B744-9426-DE97697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2928-D04D-4046-BA83-CE5BAEEF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A525-E91F-124A-B667-3D2904DB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9CF0-15F8-F348-9D9D-50D84FA1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93D61-105F-AF49-B045-3768064E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94324-F174-A540-9BC3-DE71AD9E8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90E68-648D-FC42-B319-259A82D93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48F68-AACA-A34F-948C-E6E8027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9B2B4-3E09-7F4B-839F-3326B5EA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27654-6D38-0E42-AEFB-A7AAADDE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FEFF-6FF5-2146-B831-E63DF6DA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0D1B0-8092-A444-B4B4-EEDF4CA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405C-9316-7247-B436-B07DA094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2A58B-4647-4A4C-A384-5A3BAEAE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844F4-58AD-3241-9A74-ECC4D00F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4FA09-E3C6-4243-9382-D14FFE05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FCFD-D041-9C40-805E-7E23874E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7296-FA5B-B646-9DE2-902AF7D4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23E4-3CF7-E54F-B674-BEDF5738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B7972-1C30-AA42-86DD-8AEFD5911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A1D5-40D8-084C-B94B-63F20030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0E37-8D6D-AC49-903C-CD2A05B5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03C39-13DA-ED47-9BF6-87B455C2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DEAC-07ED-5B4B-8041-6B1155A6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0205A-D26A-804E-9035-59598070E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AD4B-AE7A-714C-8B01-2A66B7BE9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9F7E9-D58B-664E-90CD-6184C8CB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33CB1-66C3-4845-A05D-A518D7CF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7FAE4-D2A9-F142-B4D6-43023871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F3E84-627A-664A-9F16-CFF7F9C6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7539-A867-9242-999B-333308AD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5038-FA96-D74F-8CD4-21D6B491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537B-6C5E-9343-B81C-F05EA55DEA96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7C02-F84A-DC40-BC09-33774EA50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8D78-713F-4C40-9CC5-0815D59F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7503-4FC5-6F44-8E13-1F965AA63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7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882B-01AC-E94A-B327-1AC28FF9E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Epidemic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28BD7-5C05-8649-9FA8-A95F7159A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/>
              <a:t>June</a:t>
            </a:r>
            <a:r>
              <a:rPr lang="zh-CN" altLang="en-US" dirty="0"/>
              <a:t> </a:t>
            </a:r>
            <a:r>
              <a:rPr lang="en-US" altLang="zh-CN" dirty="0"/>
              <a:t>22,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5108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491343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0FA89-525B-AB47-A71D-D8BE25B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(simple</a:t>
            </a:r>
            <a:r>
              <a:rPr lang="zh-CN" altLang="en-US" dirty="0"/>
              <a:t> </a:t>
            </a:r>
            <a:r>
              <a:rPr lang="en-US" altLang="zh-CN" dirty="0"/>
              <a:t>SIR)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783233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33" y="3058571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2128"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502857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8436429" y="278674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677886" y="3374571"/>
            <a:ext cx="235069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6193349" y="3363686"/>
            <a:ext cx="2243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5310619" y="3020628"/>
                <a:ext cx="510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19" y="3020628"/>
                <a:ext cx="510332" cy="707886"/>
              </a:xfrm>
              <a:prstGeom prst="rect">
                <a:avLst/>
              </a:prstGeom>
              <a:blipFill>
                <a:blip r:embed="rId3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8728318" y="3009742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18" y="3009742"/>
                <a:ext cx="642099" cy="707886"/>
              </a:xfrm>
              <a:prstGeom prst="rect">
                <a:avLst/>
              </a:prstGeom>
              <a:blipFill>
                <a:blip r:embed="rId4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2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0FA89-525B-AB47-A71D-D8BE25B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asymptomatic</a:t>
            </a:r>
            <a:r>
              <a:rPr lang="zh-CN" altLang="en-US" dirty="0"/>
              <a:t> </a:t>
            </a:r>
            <a:r>
              <a:rPr lang="en-US" altLang="zh-CN" dirty="0"/>
              <a:t>compartment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6913659" y="3020628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659" y="3020628"/>
                <a:ext cx="674095" cy="707886"/>
              </a:xfrm>
              <a:prstGeom prst="rect">
                <a:avLst/>
              </a:prstGeom>
              <a:blipFill>
                <a:blip r:embed="rId3"/>
                <a:stretch>
                  <a:fillRect l="-185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677114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468028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492829" y="3374572"/>
            <a:ext cx="1393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050972" y="3374572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7841886" y="3374572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3020628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3020628"/>
                <a:ext cx="728469" cy="707886"/>
              </a:xfrm>
              <a:prstGeom prst="rect">
                <a:avLst/>
              </a:prstGeom>
              <a:blipFill>
                <a:blip r:embed="rId4"/>
                <a:stretch>
                  <a:fillRect l="-169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9759917" y="3020628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17" y="3020628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8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4928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0FA89-525B-AB47-A71D-D8BE25B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to</a:t>
            </a:r>
            <a:r>
              <a:rPr lang="zh-CN" altLang="en-US" dirty="0"/>
              <a:t> </a:t>
            </a:r>
            <a:r>
              <a:rPr lang="en-US" altLang="zh-CN" dirty="0"/>
              <a:t>SEIR…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27537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2753771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4928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6979853" y="2715828"/>
                <a:ext cx="510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853" y="2715828"/>
                <a:ext cx="510332" cy="707886"/>
              </a:xfrm>
              <a:prstGeom prst="rect">
                <a:avLst/>
              </a:prstGeom>
              <a:blipFill>
                <a:blip r:embed="rId3"/>
                <a:stretch>
                  <a:fillRect l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677114" y="24928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468028" y="24928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492829" y="3069772"/>
            <a:ext cx="1393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050972" y="3069772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7841886" y="3069772"/>
            <a:ext cx="1626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2715828"/>
                <a:ext cx="6407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2715828"/>
                <a:ext cx="640752" cy="707886"/>
              </a:xfrm>
              <a:prstGeom prst="rect">
                <a:avLst/>
              </a:prstGeom>
              <a:blipFill>
                <a:blip r:embed="rId4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9759917" y="2715828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17" y="2715828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5CA4BDC-1BCF-BE48-A229-DBB6EAE01C94}"/>
              </a:ext>
            </a:extLst>
          </p:cNvPr>
          <p:cNvCxnSpPr>
            <a:cxnSpLocks/>
            <a:stCxn id="5" idx="0"/>
            <a:endCxn id="9" idx="0"/>
          </p:cNvCxnSpPr>
          <p:nvPr/>
        </p:nvCxnSpPr>
        <p:spPr>
          <a:xfrm rot="5400000" flipH="1" flipV="1">
            <a:off x="7259500" y="-298085"/>
            <a:ext cx="12700" cy="5581828"/>
          </a:xfrm>
          <a:prstGeom prst="curvedConnector3">
            <a:avLst>
              <a:gd name="adj1" fmla="val 600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5EFC88-C5EF-554F-BF35-C7F7F1FBEF88}"/>
              </a:ext>
            </a:extLst>
          </p:cNvPr>
          <p:cNvSpPr txBox="1"/>
          <p:nvPr/>
        </p:nvSpPr>
        <p:spPr>
          <a:xfrm>
            <a:off x="1469571" y="4448855"/>
            <a:ext cx="8932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“E”:</a:t>
            </a:r>
            <a:r>
              <a:rPr lang="zh-CN" altLang="en-US" sz="2000" dirty="0"/>
              <a:t> </a:t>
            </a:r>
            <a:r>
              <a:rPr lang="en-US" altLang="zh-CN" sz="2000" dirty="0"/>
              <a:t>exposed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symptomatic</a:t>
            </a:r>
            <a:r>
              <a:rPr lang="zh-CN" altLang="en-US" sz="2000" dirty="0"/>
              <a:t> </a:t>
            </a:r>
            <a:r>
              <a:rPr lang="en-US" altLang="zh-CN" sz="2000" dirty="0"/>
              <a:t>(latency/incubation)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“E”</a:t>
            </a:r>
            <a:r>
              <a:rPr lang="zh-CN" altLang="en-US" sz="2000" dirty="0"/>
              <a:t> </a:t>
            </a:r>
            <a:r>
              <a:rPr lang="en-US" altLang="zh-CN" sz="2000" dirty="0"/>
              <a:t>also</a:t>
            </a:r>
            <a:r>
              <a:rPr lang="zh-CN" altLang="en-US" sz="2000" dirty="0"/>
              <a:t> </a:t>
            </a:r>
            <a:r>
              <a:rPr lang="en-US" altLang="zh-CN" sz="2000" dirty="0"/>
              <a:t>non-infectious?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less</a:t>
            </a:r>
            <a:r>
              <a:rPr lang="zh-CN" altLang="en-US" sz="2000" dirty="0"/>
              <a:t> </a:t>
            </a:r>
            <a:r>
              <a:rPr lang="en-US" altLang="zh-CN" sz="2000" dirty="0"/>
              <a:t>infectious?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would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meaning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non-infectious</a:t>
            </a:r>
            <a:r>
              <a:rPr lang="zh-CN" altLang="en-US" sz="2000" dirty="0"/>
              <a:t> </a:t>
            </a:r>
            <a:r>
              <a:rPr lang="en-US" altLang="zh-CN" sz="2000" dirty="0"/>
              <a:t>“E”</a:t>
            </a:r>
            <a:r>
              <a:rPr lang="zh-CN" altLang="en-US" sz="2000" dirty="0"/>
              <a:t> </a:t>
            </a:r>
            <a:r>
              <a:rPr lang="en-US" altLang="zh-CN" sz="2000" dirty="0"/>
              <a:t>compartment?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“E”</a:t>
            </a:r>
            <a:r>
              <a:rPr lang="zh-CN" altLang="en-US" sz="2000" dirty="0"/>
              <a:t> </a:t>
            </a:r>
            <a:r>
              <a:rPr lang="en-US" altLang="zh-CN" sz="2000" dirty="0"/>
              <a:t>person</a:t>
            </a:r>
            <a:r>
              <a:rPr lang="zh-CN" altLang="en-US" sz="2000" dirty="0"/>
              <a:t> </a:t>
            </a:r>
            <a:r>
              <a:rPr lang="en-US" altLang="zh-CN" sz="2000" dirty="0"/>
              <a:t>directly</a:t>
            </a:r>
            <a:r>
              <a:rPr lang="zh-CN" altLang="en-US" sz="2000" dirty="0"/>
              <a:t> </a:t>
            </a:r>
            <a:r>
              <a:rPr lang="en-US" altLang="zh-CN" sz="2000" dirty="0"/>
              <a:t>recover?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Etc.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38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0FA89-525B-AB47-A71D-D8BE25B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asymptomatic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blipFill>
                <a:blip r:embed="rId3"/>
                <a:stretch>
                  <a:fillRect l="-370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808577" y="186674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7973349" y="46373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492829" y="3374572"/>
            <a:ext cx="1393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</p:cNvCxnSpPr>
          <p:nvPr/>
        </p:nvCxnSpPr>
        <p:spPr>
          <a:xfrm flipV="1">
            <a:off x="5050972" y="2601686"/>
            <a:ext cx="1763485" cy="7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5050972" y="3396344"/>
            <a:ext cx="2922377" cy="1698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3020628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3020628"/>
                <a:ext cx="728469" cy="707886"/>
              </a:xfrm>
              <a:prstGeom prst="rect">
                <a:avLst/>
              </a:prstGeom>
              <a:blipFill>
                <a:blip r:embed="rId4"/>
                <a:stretch>
                  <a:fillRect l="-169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8265238" y="4860314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38" y="4860314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9115" y="2988129"/>
            <a:ext cx="946620" cy="1649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240FA89-525B-AB47-A71D-D8BE25BA69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“</a:t>
                </a:r>
                <a:r>
                  <a:rPr lang="en-US" dirty="0"/>
                  <a:t>SEIR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compartments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240FA89-525B-AB47-A71D-D8BE25BA6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blipFill>
                <a:blip r:embed="rId3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797628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blipFill>
                <a:blip r:embed="rId4"/>
                <a:stretch>
                  <a:fillRect l="-370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808577" y="186674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736834" y="3058571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492829" y="3374571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</p:cNvCxnSpPr>
          <p:nvPr/>
        </p:nvCxnSpPr>
        <p:spPr>
          <a:xfrm flipV="1">
            <a:off x="5050972" y="2601686"/>
            <a:ext cx="1763485" cy="7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5050971" y="3363371"/>
            <a:ext cx="1829813" cy="922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blipFill>
                <a:blip r:embed="rId6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</p:cNvCxnSpPr>
          <p:nvPr/>
        </p:nvCxnSpPr>
        <p:spPr>
          <a:xfrm>
            <a:off x="7973349" y="2494530"/>
            <a:ext cx="1757605" cy="934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880784" y="383737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blipFill>
                <a:blip r:embed="rId7"/>
                <a:stretch>
                  <a:fillRect l="-172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8045556" y="3766457"/>
            <a:ext cx="1685398" cy="64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/>
              <p:nvPr/>
            </p:nvSpPr>
            <p:spPr>
              <a:xfrm>
                <a:off x="3013905" y="2843127"/>
                <a:ext cx="51558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05" y="2843127"/>
                <a:ext cx="515589" cy="465577"/>
              </a:xfrm>
              <a:prstGeom prst="rect">
                <a:avLst/>
              </a:prstGeom>
              <a:blipFill>
                <a:blip r:embed="rId8"/>
                <a:stretch>
                  <a:fillRect l="-21429" r="-714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blipFill>
                <a:blip r:embed="rId9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blipFill>
                <a:blip r:embed="rId10"/>
                <a:stretch>
                  <a:fillRect l="-3937" r="-708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8819154" y="2386242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154" y="2386242"/>
                <a:ext cx="280525" cy="430887"/>
              </a:xfrm>
              <a:prstGeom prst="rect">
                <a:avLst/>
              </a:prstGeom>
              <a:blipFill>
                <a:blip r:embed="rId11"/>
                <a:stretch>
                  <a:fillRect l="-20833" r="-1666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FCF13B-9A19-7A4E-8262-DD2FB3A4DA4F}"/>
                  </a:ext>
                </a:extLst>
              </p:cNvPr>
              <p:cNvSpPr txBox="1"/>
              <p:nvPr/>
            </p:nvSpPr>
            <p:spPr>
              <a:xfrm>
                <a:off x="8908140" y="4090386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FCF13B-9A19-7A4E-8262-DD2FB3A4D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40" y="4090386"/>
                <a:ext cx="280525" cy="430887"/>
              </a:xfrm>
              <a:prstGeom prst="rect">
                <a:avLst/>
              </a:prstGeom>
              <a:blipFill>
                <a:blip r:embed="rId11"/>
                <a:stretch>
                  <a:fillRect l="-20833" r="-1666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05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1328057" y="2797629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47" y="3058571"/>
                <a:ext cx="580993" cy="707886"/>
              </a:xfrm>
              <a:prstGeom prst="rect">
                <a:avLst/>
              </a:prstGeom>
              <a:blipFill>
                <a:blip r:embed="rId3"/>
                <a:stretch>
                  <a:fillRect l="-4348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886200" y="2797628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122" y="2089742"/>
                <a:ext cx="674095" cy="707886"/>
              </a:xfrm>
              <a:prstGeom prst="rect">
                <a:avLst/>
              </a:prstGeom>
              <a:blipFill>
                <a:blip r:embed="rId4"/>
                <a:stretch>
                  <a:fillRect l="-370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6808577" y="186674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9741840" y="3058570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492829" y="3374571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</p:cNvCxnSpPr>
          <p:nvPr/>
        </p:nvCxnSpPr>
        <p:spPr>
          <a:xfrm flipV="1">
            <a:off x="5050972" y="2601686"/>
            <a:ext cx="1763485" cy="77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5050971" y="3363371"/>
            <a:ext cx="1829813" cy="922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351" y="3020627"/>
                <a:ext cx="640753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723" y="3281570"/>
                <a:ext cx="642099" cy="707886"/>
              </a:xfrm>
              <a:prstGeom prst="rect">
                <a:avLst/>
              </a:prstGeom>
              <a:blipFill>
                <a:blip r:embed="rId6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</p:cNvCxnSpPr>
          <p:nvPr/>
        </p:nvCxnSpPr>
        <p:spPr>
          <a:xfrm>
            <a:off x="7973349" y="2494530"/>
            <a:ext cx="1834680" cy="934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880784" y="3837373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35" y="4060372"/>
                <a:ext cx="728469" cy="707886"/>
              </a:xfrm>
              <a:prstGeom prst="rect">
                <a:avLst/>
              </a:prstGeom>
              <a:blipFill>
                <a:blip r:embed="rId7"/>
                <a:stretch>
                  <a:fillRect l="-172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8045556" y="3766457"/>
            <a:ext cx="1696284" cy="64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/>
              <p:nvPr/>
            </p:nvSpPr>
            <p:spPr>
              <a:xfrm>
                <a:off x="3013905" y="2843127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698106-B32B-B044-85D9-D7059BF5D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05" y="2843127"/>
                <a:ext cx="310661" cy="430887"/>
              </a:xfrm>
              <a:prstGeom prst="rect">
                <a:avLst/>
              </a:prstGeom>
              <a:blipFill>
                <a:blip r:embed="rId8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172" y="2349569"/>
                <a:ext cx="666336" cy="430887"/>
              </a:xfrm>
              <a:prstGeom prst="rect">
                <a:avLst/>
              </a:prstGeom>
              <a:blipFill>
                <a:blip r:embed="rId9"/>
                <a:stretch>
                  <a:fillRect l="-111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132" y="4079499"/>
                <a:ext cx="1590500" cy="430887"/>
              </a:xfrm>
              <a:prstGeom prst="rect">
                <a:avLst/>
              </a:prstGeom>
              <a:blipFill>
                <a:blip r:embed="rId10"/>
                <a:stretch>
                  <a:fillRect l="-3937" r="-708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8819154" y="2386242"/>
                <a:ext cx="3796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154" y="2386242"/>
                <a:ext cx="379655" cy="430887"/>
              </a:xfrm>
              <a:prstGeom prst="rect">
                <a:avLst/>
              </a:prstGeom>
              <a:blipFill>
                <a:blip r:embed="rId11"/>
                <a:stretch>
                  <a:fillRect l="-16129" r="-322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4FB6F-0694-3A48-B738-8B46064DEEC9}"/>
                  </a:ext>
                </a:extLst>
              </p:cNvPr>
              <p:cNvSpPr txBox="1"/>
              <p:nvPr/>
            </p:nvSpPr>
            <p:spPr>
              <a:xfrm>
                <a:off x="8888255" y="4198871"/>
                <a:ext cx="42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4FB6F-0694-3A48-B738-8B46064D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55" y="4198871"/>
                <a:ext cx="421333" cy="430887"/>
              </a:xfrm>
              <a:prstGeom prst="rect">
                <a:avLst/>
              </a:prstGeom>
              <a:blipFill>
                <a:blip r:embed="rId12"/>
                <a:stretch>
                  <a:fillRect l="-1470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4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2F298E-6A0C-504E-979B-AF1F5BCA7F7E}"/>
              </a:ext>
            </a:extLst>
          </p:cNvPr>
          <p:cNvSpPr/>
          <p:nvPr/>
        </p:nvSpPr>
        <p:spPr>
          <a:xfrm>
            <a:off x="979710" y="3058886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/>
              <p:nvPr/>
            </p:nvSpPr>
            <p:spPr>
              <a:xfrm>
                <a:off x="1271600" y="3319828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EDAAF-1BBC-CF4E-A0C8-CC75455D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00" y="3319828"/>
                <a:ext cx="580993" cy="707886"/>
              </a:xfrm>
              <a:prstGeom prst="rect">
                <a:avLst/>
              </a:prstGeo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2E14B48-2DA8-D645-87FC-6400C184E1D6}"/>
              </a:ext>
            </a:extLst>
          </p:cNvPr>
          <p:cNvSpPr/>
          <p:nvPr/>
        </p:nvSpPr>
        <p:spPr>
          <a:xfrm>
            <a:off x="3537853" y="305888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/>
              <p:nvPr/>
            </p:nvSpPr>
            <p:spPr>
              <a:xfrm>
                <a:off x="8218184" y="1673814"/>
                <a:ext cx="6740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7320D8-D8E7-4D4A-9316-7B0BF1A9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84" y="1673814"/>
                <a:ext cx="674095" cy="707886"/>
              </a:xfrm>
              <a:prstGeom prst="rect">
                <a:avLst/>
              </a:prstGeom>
              <a:blipFill>
                <a:blip r:embed="rId3"/>
                <a:stretch>
                  <a:fillRect l="-185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5122F45-8FDE-4342-A314-118DB12F584C}"/>
              </a:ext>
            </a:extLst>
          </p:cNvPr>
          <p:cNvSpPr/>
          <p:nvPr/>
        </p:nvSpPr>
        <p:spPr>
          <a:xfrm>
            <a:off x="7981639" y="145081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6885E-5EDE-AA41-8576-F4EB0592CDB6}"/>
              </a:ext>
            </a:extLst>
          </p:cNvPr>
          <p:cNvSpPr/>
          <p:nvPr/>
        </p:nvSpPr>
        <p:spPr>
          <a:xfrm>
            <a:off x="10184886" y="3110834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312FF-F9DB-744D-93B4-CF54AB5737BC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2144482" y="3635828"/>
            <a:ext cx="13933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62542-E37A-5F41-97D0-20AAF954B793}"/>
              </a:ext>
            </a:extLst>
          </p:cNvPr>
          <p:cNvCxnSpPr>
            <a:cxnSpLocks/>
            <a:stCxn id="19" idx="7"/>
            <a:endCxn id="7" idx="3"/>
          </p:cNvCxnSpPr>
          <p:nvPr/>
        </p:nvCxnSpPr>
        <p:spPr>
          <a:xfrm flipV="1">
            <a:off x="7254835" y="2435717"/>
            <a:ext cx="897381" cy="792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01A34-8B80-A24E-A12E-0680B9BE3831}"/>
              </a:ext>
            </a:extLst>
          </p:cNvPr>
          <p:cNvCxnSpPr>
            <a:cxnSpLocks/>
          </p:cNvCxnSpPr>
          <p:nvPr/>
        </p:nvCxnSpPr>
        <p:spPr>
          <a:xfrm>
            <a:off x="4708645" y="3622428"/>
            <a:ext cx="1575420" cy="13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/>
              <p:nvPr/>
            </p:nvSpPr>
            <p:spPr>
              <a:xfrm>
                <a:off x="3756004" y="3281884"/>
                <a:ext cx="640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D43F9A-B9B8-EE41-BC06-70F87F37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04" y="3281884"/>
                <a:ext cx="640753" cy="707886"/>
              </a:xfrm>
              <a:prstGeom prst="rect">
                <a:avLst/>
              </a:prstGeom>
              <a:blipFill>
                <a:blip r:embed="rId4"/>
                <a:stretch>
                  <a:fillRect l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/>
              <p:nvPr/>
            </p:nvSpPr>
            <p:spPr>
              <a:xfrm>
                <a:off x="10427187" y="3333833"/>
                <a:ext cx="64209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A05C7-805C-C348-B3E3-317BB24A9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187" y="3333833"/>
                <a:ext cx="642099" cy="70788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C3CCC-7E6B-234C-9648-99FDE6FC43E7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975834" y="2435717"/>
            <a:ext cx="1379629" cy="844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DB6703F-B172-7848-8173-F8B7E4DD3B10}"/>
              </a:ext>
            </a:extLst>
          </p:cNvPr>
          <p:cNvSpPr/>
          <p:nvPr/>
        </p:nvSpPr>
        <p:spPr>
          <a:xfrm>
            <a:off x="6260640" y="3058885"/>
            <a:ext cx="1164772" cy="115388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/>
              <p:nvPr/>
            </p:nvSpPr>
            <p:spPr>
              <a:xfrm>
                <a:off x="6478791" y="3281884"/>
                <a:ext cx="7284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94C19-2C71-3041-8460-819A69E6A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91" y="3281884"/>
                <a:ext cx="728469" cy="707886"/>
              </a:xfrm>
              <a:prstGeom prst="rect">
                <a:avLst/>
              </a:prstGeom>
              <a:blipFill>
                <a:blip r:embed="rId6"/>
                <a:stretch>
                  <a:fillRect l="-1695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1A05F-6F0B-2D48-8979-1DF728337F4E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>
            <a:off x="7425412" y="3635828"/>
            <a:ext cx="2759474" cy="51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/>
              <p:nvPr/>
            </p:nvSpPr>
            <p:spPr>
              <a:xfrm>
                <a:off x="7243656" y="2311998"/>
                <a:ext cx="4598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ABAAEC-00D0-0344-9784-800010C2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656" y="2311998"/>
                <a:ext cx="459869" cy="430887"/>
              </a:xfrm>
              <a:prstGeom prst="rect">
                <a:avLst/>
              </a:prstGeom>
              <a:blipFill>
                <a:blip r:embed="rId7"/>
                <a:stretch>
                  <a:fillRect l="-2105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/>
              <p:nvPr/>
            </p:nvSpPr>
            <p:spPr>
              <a:xfrm>
                <a:off x="5195734" y="3015184"/>
                <a:ext cx="3331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6D386C-59A1-A74E-938B-440541A9A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34" y="3015184"/>
                <a:ext cx="333104" cy="430887"/>
              </a:xfrm>
              <a:prstGeom prst="rect">
                <a:avLst/>
              </a:prstGeom>
              <a:blipFill>
                <a:blip r:embed="rId8"/>
                <a:stretch>
                  <a:fillRect l="-22222" r="-22222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/>
              <p:nvPr/>
            </p:nvSpPr>
            <p:spPr>
              <a:xfrm>
                <a:off x="9620695" y="2311997"/>
                <a:ext cx="3834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BBFBA4-C7EE-CE49-8970-24613045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695" y="2311997"/>
                <a:ext cx="383438" cy="430887"/>
              </a:xfrm>
              <a:prstGeom prst="rect">
                <a:avLst/>
              </a:prstGeom>
              <a:blipFill>
                <a:blip r:embed="rId9"/>
                <a:stretch>
                  <a:fillRect l="-1935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0C9F6-4A18-924E-A313-A96BE30A991D}"/>
                  </a:ext>
                </a:extLst>
              </p:cNvPr>
              <p:cNvSpPr txBox="1"/>
              <p:nvPr/>
            </p:nvSpPr>
            <p:spPr>
              <a:xfrm>
                <a:off x="2685837" y="3104384"/>
                <a:ext cx="310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70C9F6-4A18-924E-A313-A96BE30A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7" y="3104384"/>
                <a:ext cx="310661" cy="430887"/>
              </a:xfrm>
              <a:prstGeom prst="rect">
                <a:avLst/>
              </a:prstGeom>
              <a:blipFill>
                <a:blip r:embed="rId10"/>
                <a:stretch>
                  <a:fillRect l="-34615" r="-307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C812FD-357F-4944-9F40-6388570D29B7}"/>
                  </a:ext>
                </a:extLst>
              </p:cNvPr>
              <p:cNvSpPr txBox="1"/>
              <p:nvPr/>
            </p:nvSpPr>
            <p:spPr>
              <a:xfrm>
                <a:off x="8555231" y="3734830"/>
                <a:ext cx="421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C812FD-357F-4944-9F40-6388570D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31" y="3734830"/>
                <a:ext cx="421333" cy="430887"/>
              </a:xfrm>
              <a:prstGeom prst="rect">
                <a:avLst/>
              </a:prstGeom>
              <a:blipFill>
                <a:blip r:embed="rId11"/>
                <a:stretch>
                  <a:fillRect l="-17647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25540</TotalTime>
  <Words>139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Epidemic model design</vt:lpstr>
      <vt:lpstr>The original model (simple SIR)</vt:lpstr>
      <vt:lpstr>Add asymptomatic compartment </vt:lpstr>
      <vt:lpstr>Similar to SEIR…</vt:lpstr>
      <vt:lpstr>Allow asymptomatic to recover</vt:lpstr>
      <vt:lpstr>“SEIR” with two I compartments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EpiNet model diagrams</dc:title>
  <dc:creator>Fan Bu</dc:creator>
  <cp:lastModifiedBy>Fan Bu</cp:lastModifiedBy>
  <cp:revision>12</cp:revision>
  <dcterms:created xsi:type="dcterms:W3CDTF">2020-06-10T00:00:59Z</dcterms:created>
  <dcterms:modified xsi:type="dcterms:W3CDTF">2020-07-14T22:26:52Z</dcterms:modified>
</cp:coreProperties>
</file>