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Chakra Petch Medium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Chakra Petch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akraPetch-bold.fntdata"/><Relationship Id="rId20" Type="http://schemas.openxmlformats.org/officeDocument/2006/relationships/slide" Target="slides/slide16.xml"/><Relationship Id="rId42" Type="http://schemas.openxmlformats.org/officeDocument/2006/relationships/font" Target="fonts/ChakraPetch-boldItalic.fntdata"/><Relationship Id="rId41" Type="http://schemas.openxmlformats.org/officeDocument/2006/relationships/font" Target="fonts/ChakraPetch-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ChakraPetchMedium-bold.fntdata"/><Relationship Id="rId12" Type="http://schemas.openxmlformats.org/officeDocument/2006/relationships/slide" Target="slides/slide8.xml"/><Relationship Id="rId34" Type="http://schemas.openxmlformats.org/officeDocument/2006/relationships/font" Target="fonts/ChakraPetchMedium-regular.fntdata"/><Relationship Id="rId15" Type="http://schemas.openxmlformats.org/officeDocument/2006/relationships/slide" Target="slides/slide11.xml"/><Relationship Id="rId37" Type="http://schemas.openxmlformats.org/officeDocument/2006/relationships/font" Target="fonts/ChakraPetch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ChakraPetchMedium-italic.fntdata"/><Relationship Id="rId17" Type="http://schemas.openxmlformats.org/officeDocument/2006/relationships/slide" Target="slides/slide13.xml"/><Relationship Id="rId39" Type="http://schemas.openxmlformats.org/officeDocument/2006/relationships/font" Target="fonts/ChakraPetch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5382d11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85382d11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a7175bad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a7175bad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a7175bad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6a7175bad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a7175bad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a7175bad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a7175bad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a7175bad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a7175bad4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a7175bad4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a7175bad4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a7175bad4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a7175bad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6a7175bad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a7175bad4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a7175bad4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a7175bad4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6a7175bad4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a7175bad4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6a7175bad4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6a7175bad4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6a7175bad4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6a7175bad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6a7175bad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a7175bad4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6a7175bad4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a7175bad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a7175bad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6a7175bad4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6a7175bad4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a7175bad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6a7175bad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a7175bad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a7175bad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a7175bad4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a7175bad4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a7175bad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a7175bad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a7175bad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a7175bad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0" name="Google Shape;10;p2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1" name="Google Shape;11;p2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2" name="Google Shape;12;p2"/>
          <p:cNvSpPr/>
          <p:nvPr/>
        </p:nvSpPr>
        <p:spPr>
          <a:xfrm flipH="1" rot="10800000">
            <a:off x="8785800" y="470635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" name="Google Shape;13;p2"/>
          <p:cNvSpPr/>
          <p:nvPr/>
        </p:nvSpPr>
        <p:spPr>
          <a:xfrm flipH="1" rot="10800000">
            <a:off x="8785800" y="43499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" name="Google Shape;14;p2"/>
          <p:cNvSpPr/>
          <p:nvPr/>
        </p:nvSpPr>
        <p:spPr>
          <a:xfrm rot="10800000">
            <a:off x="-415287" y="44248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5" name="Google Shape;15;p2"/>
          <p:cNvSpPr/>
          <p:nvPr/>
        </p:nvSpPr>
        <p:spPr>
          <a:xfrm rot="10800000">
            <a:off x="-415287" y="38071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6" name="Google Shape;16;p2"/>
          <p:cNvSpPr/>
          <p:nvPr/>
        </p:nvSpPr>
        <p:spPr>
          <a:xfrm rot="10800000">
            <a:off x="-201487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17" name="Google Shape;17;p2"/>
          <p:cNvGrpSpPr/>
          <p:nvPr/>
        </p:nvGrpSpPr>
        <p:grpSpPr>
          <a:xfrm>
            <a:off x="-339087" y="-373187"/>
            <a:ext cx="724600" cy="1187875"/>
            <a:chOff x="-84287" y="-856312"/>
            <a:chExt cx="724600" cy="1187875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-84287" y="-856312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9" name="Google Shape;19;p2"/>
            <p:cNvSpPr/>
            <p:nvPr/>
          </p:nvSpPr>
          <p:spPr>
            <a:xfrm flipH="1">
              <a:off x="-84287" y="-499937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70725" y="1222850"/>
            <a:ext cx="46743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688650" y="3569281"/>
            <a:ext cx="4410900" cy="475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284000" y="1725525"/>
            <a:ext cx="65760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1284000" y="2942475"/>
            <a:ext cx="6576000" cy="475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4" name="Google Shape;84;p11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5" name="Google Shape;85;p11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6" name="Google Shape;86;p11"/>
          <p:cNvSpPr/>
          <p:nvPr/>
        </p:nvSpPr>
        <p:spPr>
          <a:xfrm flipH="1" rot="10800000">
            <a:off x="8785800" y="470635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7" name="Google Shape;87;p11"/>
          <p:cNvSpPr/>
          <p:nvPr/>
        </p:nvSpPr>
        <p:spPr>
          <a:xfrm flipH="1" rot="10800000">
            <a:off x="8785800" y="43499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8" name="Google Shape;88;p11"/>
          <p:cNvSpPr/>
          <p:nvPr/>
        </p:nvSpPr>
        <p:spPr>
          <a:xfrm rot="10800000">
            <a:off x="-415287" y="44248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89" name="Google Shape;89;p11"/>
          <p:cNvSpPr/>
          <p:nvPr/>
        </p:nvSpPr>
        <p:spPr>
          <a:xfrm rot="10800000">
            <a:off x="-415287" y="38071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90" name="Google Shape;90;p11"/>
          <p:cNvSpPr/>
          <p:nvPr/>
        </p:nvSpPr>
        <p:spPr>
          <a:xfrm rot="10800000">
            <a:off x="-201487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91" name="Google Shape;91;p11"/>
          <p:cNvGrpSpPr/>
          <p:nvPr/>
        </p:nvGrpSpPr>
        <p:grpSpPr>
          <a:xfrm>
            <a:off x="-339087" y="-373187"/>
            <a:ext cx="724600" cy="1187875"/>
            <a:chOff x="-84287" y="-856312"/>
            <a:chExt cx="724600" cy="1187875"/>
          </a:xfrm>
        </p:grpSpPr>
        <p:sp>
          <p:nvSpPr>
            <p:cNvPr id="92" name="Google Shape;92;p11"/>
            <p:cNvSpPr/>
            <p:nvPr/>
          </p:nvSpPr>
          <p:spPr>
            <a:xfrm flipH="1">
              <a:off x="-84287" y="-856312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" name="Google Shape;93;p11"/>
            <p:cNvSpPr/>
            <p:nvPr/>
          </p:nvSpPr>
          <p:spPr>
            <a:xfrm flipH="1">
              <a:off x="-84287" y="-499937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rot="5400000">
            <a:off x="8178523" y="42456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97" name="Google Shape;97;p13"/>
          <p:cNvSpPr/>
          <p:nvPr/>
        </p:nvSpPr>
        <p:spPr>
          <a:xfrm rot="5400000">
            <a:off x="8000350" y="448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98" name="Google Shape;98;p13"/>
          <p:cNvSpPr/>
          <p:nvPr/>
        </p:nvSpPr>
        <p:spPr>
          <a:xfrm rot="5400000">
            <a:off x="8451738" y="40318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99" name="Google Shape;99;p13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00" name="Google Shape;100;p13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2" type="title"/>
          </p:nvPr>
        </p:nvSpPr>
        <p:spPr>
          <a:xfrm>
            <a:off x="1034366" y="1404675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3" type="title"/>
          </p:nvPr>
        </p:nvSpPr>
        <p:spPr>
          <a:xfrm>
            <a:off x="1034366" y="2990496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4" type="title"/>
          </p:nvPr>
        </p:nvSpPr>
        <p:spPr>
          <a:xfrm>
            <a:off x="3628532" y="1404675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5" type="title"/>
          </p:nvPr>
        </p:nvSpPr>
        <p:spPr>
          <a:xfrm>
            <a:off x="3628532" y="2990496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6" type="title"/>
          </p:nvPr>
        </p:nvSpPr>
        <p:spPr>
          <a:xfrm>
            <a:off x="6222697" y="1404675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7" type="title"/>
          </p:nvPr>
        </p:nvSpPr>
        <p:spPr>
          <a:xfrm>
            <a:off x="6222697" y="2990496"/>
            <a:ext cx="1363500" cy="44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967587" y="1988675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>
            <a:off x="3561750" y="1988675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9" type="subTitle"/>
          </p:nvPr>
        </p:nvSpPr>
        <p:spPr>
          <a:xfrm>
            <a:off x="6155913" y="1988675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3" type="subTitle"/>
          </p:nvPr>
        </p:nvSpPr>
        <p:spPr>
          <a:xfrm>
            <a:off x="967587" y="3574550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4" type="subTitle"/>
          </p:nvPr>
        </p:nvSpPr>
        <p:spPr>
          <a:xfrm>
            <a:off x="3561750" y="3574550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5" type="subTitle"/>
          </p:nvPr>
        </p:nvSpPr>
        <p:spPr>
          <a:xfrm>
            <a:off x="6155913" y="3574550"/>
            <a:ext cx="20205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14"/>
          <p:cNvSpPr/>
          <p:nvPr/>
        </p:nvSpPr>
        <p:spPr>
          <a:xfrm rot="5400000">
            <a:off x="8178523" y="42456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17" name="Google Shape;117;p14"/>
          <p:cNvSpPr/>
          <p:nvPr/>
        </p:nvSpPr>
        <p:spPr>
          <a:xfrm rot="5400000">
            <a:off x="8000350" y="448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18" name="Google Shape;118;p14"/>
          <p:cNvSpPr/>
          <p:nvPr/>
        </p:nvSpPr>
        <p:spPr>
          <a:xfrm rot="5400000">
            <a:off x="8451738" y="40318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22" name="Google Shape;122;p15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20000" y="1017725"/>
            <a:ext cx="77040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962702" y="2527041"/>
            <a:ext cx="21603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subTitle"/>
          </p:nvPr>
        </p:nvSpPr>
        <p:spPr>
          <a:xfrm>
            <a:off x="3491848" y="2527041"/>
            <a:ext cx="21603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6020998" y="2527041"/>
            <a:ext cx="21603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4" type="subTitle"/>
          </p:nvPr>
        </p:nvSpPr>
        <p:spPr>
          <a:xfrm>
            <a:off x="962702" y="1995544"/>
            <a:ext cx="21603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3491852" y="1995544"/>
            <a:ext cx="21603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6" type="subTitle"/>
          </p:nvPr>
        </p:nvSpPr>
        <p:spPr>
          <a:xfrm>
            <a:off x="6020998" y="1995544"/>
            <a:ext cx="21603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 flipH="1" rot="10800000">
            <a:off x="8433925" y="431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5" name="Google Shape;135;p17"/>
          <p:cNvSpPr/>
          <p:nvPr/>
        </p:nvSpPr>
        <p:spPr>
          <a:xfrm flipH="1" rot="10800000">
            <a:off x="8433925" y="395562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6" name="Google Shape;136;p17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7" name="Google Shape;137;p17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" name="Google Shape;138;p17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9" name="Google Shape;139;p17"/>
          <p:cNvSpPr/>
          <p:nvPr/>
        </p:nvSpPr>
        <p:spPr>
          <a:xfrm>
            <a:off x="8517075" y="-11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839150" y="-2025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2" name="Google Shape;142;p18"/>
          <p:cNvSpPr/>
          <p:nvPr/>
        </p:nvSpPr>
        <p:spPr>
          <a:xfrm rot="10800000">
            <a:off x="-415287" y="44248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3" name="Google Shape;143;p18"/>
          <p:cNvSpPr/>
          <p:nvPr/>
        </p:nvSpPr>
        <p:spPr>
          <a:xfrm rot="10800000">
            <a:off x="-201487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1448279" y="1651706"/>
            <a:ext cx="30495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2" type="subTitle"/>
          </p:nvPr>
        </p:nvSpPr>
        <p:spPr>
          <a:xfrm>
            <a:off x="5294931" y="1651706"/>
            <a:ext cx="30495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3" type="subTitle"/>
          </p:nvPr>
        </p:nvSpPr>
        <p:spPr>
          <a:xfrm>
            <a:off x="1448279" y="3391906"/>
            <a:ext cx="30495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subTitle"/>
          </p:nvPr>
        </p:nvSpPr>
        <p:spPr>
          <a:xfrm>
            <a:off x="5294931" y="3391906"/>
            <a:ext cx="30495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5" type="subTitle"/>
          </p:nvPr>
        </p:nvSpPr>
        <p:spPr>
          <a:xfrm>
            <a:off x="1448279" y="1170206"/>
            <a:ext cx="30495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6" type="subTitle"/>
          </p:nvPr>
        </p:nvSpPr>
        <p:spPr>
          <a:xfrm>
            <a:off x="1448275" y="2910527"/>
            <a:ext cx="30495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7" type="subTitle"/>
          </p:nvPr>
        </p:nvSpPr>
        <p:spPr>
          <a:xfrm>
            <a:off x="5294904" y="1170206"/>
            <a:ext cx="30495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8" type="subTitle"/>
          </p:nvPr>
        </p:nvSpPr>
        <p:spPr>
          <a:xfrm>
            <a:off x="5294899" y="2910527"/>
            <a:ext cx="30495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713474" y="1741641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2" type="subTitle"/>
          </p:nvPr>
        </p:nvSpPr>
        <p:spPr>
          <a:xfrm>
            <a:off x="3333000" y="1741649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713474" y="3377891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4" type="subTitle"/>
          </p:nvPr>
        </p:nvSpPr>
        <p:spPr>
          <a:xfrm>
            <a:off x="3333000" y="3377891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subTitle"/>
          </p:nvPr>
        </p:nvSpPr>
        <p:spPr>
          <a:xfrm>
            <a:off x="5952526" y="1741649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5952526" y="3377891"/>
            <a:ext cx="24780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714074" y="1270143"/>
            <a:ext cx="24768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3333600" y="1270150"/>
            <a:ext cx="24768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9" type="subTitle"/>
          </p:nvPr>
        </p:nvSpPr>
        <p:spPr>
          <a:xfrm>
            <a:off x="5953126" y="1270150"/>
            <a:ext cx="24768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3" type="subTitle"/>
          </p:nvPr>
        </p:nvSpPr>
        <p:spPr>
          <a:xfrm>
            <a:off x="713474" y="2903391"/>
            <a:ext cx="24780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14" type="subTitle"/>
          </p:nvPr>
        </p:nvSpPr>
        <p:spPr>
          <a:xfrm>
            <a:off x="3333900" y="2903391"/>
            <a:ext cx="24768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5" type="subTitle"/>
          </p:nvPr>
        </p:nvSpPr>
        <p:spPr>
          <a:xfrm>
            <a:off x="5953126" y="2903391"/>
            <a:ext cx="24768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 rot="5400000">
            <a:off x="8178523" y="42456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68" name="Google Shape;168;p19"/>
          <p:cNvSpPr/>
          <p:nvPr/>
        </p:nvSpPr>
        <p:spPr>
          <a:xfrm rot="5400000">
            <a:off x="8000350" y="448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69" name="Google Shape;169;p19"/>
          <p:cNvSpPr/>
          <p:nvPr/>
        </p:nvSpPr>
        <p:spPr>
          <a:xfrm rot="5400000">
            <a:off x="8451738" y="40318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70" name="Google Shape;170;p19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hasCustomPrompt="1" type="title"/>
          </p:nvPr>
        </p:nvSpPr>
        <p:spPr>
          <a:xfrm>
            <a:off x="798381" y="26641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798394" y="3509223"/>
            <a:ext cx="3492600" cy="475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hasCustomPrompt="1" idx="2" type="title"/>
          </p:nvPr>
        </p:nvSpPr>
        <p:spPr>
          <a:xfrm>
            <a:off x="2825700" y="77443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0"/>
          <p:cNvSpPr txBox="1"/>
          <p:nvPr>
            <p:ph idx="3" type="subTitle"/>
          </p:nvPr>
        </p:nvSpPr>
        <p:spPr>
          <a:xfrm>
            <a:off x="2825700" y="1615651"/>
            <a:ext cx="3492600" cy="475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hasCustomPrompt="1" idx="4" type="title"/>
          </p:nvPr>
        </p:nvSpPr>
        <p:spPr>
          <a:xfrm>
            <a:off x="4853006" y="26641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0"/>
          <p:cNvSpPr txBox="1"/>
          <p:nvPr>
            <p:ph idx="5" type="subTitle"/>
          </p:nvPr>
        </p:nvSpPr>
        <p:spPr>
          <a:xfrm>
            <a:off x="4853019" y="3509223"/>
            <a:ext cx="3492600" cy="475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79" name="Google Shape;179;p20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80" name="Google Shape;180;p20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81" name="Google Shape;181;p20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82" name="Google Shape;182;p20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286047" y="2562050"/>
            <a:ext cx="4805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286047" y="1573375"/>
            <a:ext cx="2845200" cy="841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6" name="Google Shape;26;p3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7" name="Google Shape;27;p3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8" name="Google Shape;28;p3"/>
          <p:cNvSpPr/>
          <p:nvPr/>
        </p:nvSpPr>
        <p:spPr>
          <a:xfrm flipH="1" rot="10800000">
            <a:off x="8433925" y="431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9" name="Google Shape;29;p3"/>
          <p:cNvSpPr/>
          <p:nvPr/>
        </p:nvSpPr>
        <p:spPr>
          <a:xfrm flipH="1" rot="10800000">
            <a:off x="8433925" y="395562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30" name="Google Shape;30;p3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31" name="Google Shape;31;p3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713225" y="782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713225" y="18415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/>
        </p:nvSpPr>
        <p:spPr>
          <a:xfrm>
            <a:off x="713225" y="3372550"/>
            <a:ext cx="3689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88" name="Google Shape;188;p21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89" name="Google Shape;189;p21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0" name="Google Shape;190;p21"/>
          <p:cNvSpPr/>
          <p:nvPr/>
        </p:nvSpPr>
        <p:spPr>
          <a:xfrm flipH="1" rot="10800000">
            <a:off x="8785800" y="470635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1" name="Google Shape;191;p21"/>
          <p:cNvSpPr/>
          <p:nvPr/>
        </p:nvSpPr>
        <p:spPr>
          <a:xfrm flipH="1" rot="10800000">
            <a:off x="8785800" y="43499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4" name="Google Shape;194;p22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5" name="Google Shape;195;p22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6" name="Google Shape;196;p22"/>
          <p:cNvSpPr/>
          <p:nvPr/>
        </p:nvSpPr>
        <p:spPr>
          <a:xfrm flipH="1" rot="10800000">
            <a:off x="8785800" y="470635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7" name="Google Shape;197;p22"/>
          <p:cNvSpPr/>
          <p:nvPr/>
        </p:nvSpPr>
        <p:spPr>
          <a:xfrm flipH="1" rot="10800000">
            <a:off x="8785800" y="43499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8" name="Google Shape;198;p22"/>
          <p:cNvSpPr/>
          <p:nvPr/>
        </p:nvSpPr>
        <p:spPr>
          <a:xfrm rot="10800000">
            <a:off x="-415287" y="44248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99" name="Google Shape;199;p22"/>
          <p:cNvSpPr/>
          <p:nvPr/>
        </p:nvSpPr>
        <p:spPr>
          <a:xfrm rot="10800000">
            <a:off x="-415287" y="38071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00" name="Google Shape;200;p22"/>
          <p:cNvSpPr/>
          <p:nvPr/>
        </p:nvSpPr>
        <p:spPr>
          <a:xfrm rot="10800000">
            <a:off x="-201487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201" name="Google Shape;201;p22"/>
          <p:cNvGrpSpPr/>
          <p:nvPr/>
        </p:nvGrpSpPr>
        <p:grpSpPr>
          <a:xfrm>
            <a:off x="-339087" y="-373187"/>
            <a:ext cx="724600" cy="1187875"/>
            <a:chOff x="-84287" y="-856312"/>
            <a:chExt cx="724600" cy="1187875"/>
          </a:xfrm>
        </p:grpSpPr>
        <p:sp>
          <p:nvSpPr>
            <p:cNvPr id="202" name="Google Shape;202;p22"/>
            <p:cNvSpPr/>
            <p:nvPr/>
          </p:nvSpPr>
          <p:spPr>
            <a:xfrm flipH="1">
              <a:off x="-84287" y="-856312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203" name="Google Shape;203;p22"/>
            <p:cNvSpPr/>
            <p:nvPr/>
          </p:nvSpPr>
          <p:spPr>
            <a:xfrm flipH="1">
              <a:off x="-84287" y="-499937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 rot="5400000">
            <a:off x="8178523" y="42456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06" name="Google Shape;206;p23"/>
          <p:cNvSpPr/>
          <p:nvPr/>
        </p:nvSpPr>
        <p:spPr>
          <a:xfrm rot="5400000">
            <a:off x="8000350" y="448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07" name="Google Shape;207;p23"/>
          <p:cNvSpPr/>
          <p:nvPr/>
        </p:nvSpPr>
        <p:spPr>
          <a:xfrm rot="5400000">
            <a:off x="8451738" y="40318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08" name="Google Shape;208;p23"/>
          <p:cNvSpPr/>
          <p:nvPr/>
        </p:nvSpPr>
        <p:spPr>
          <a:xfrm rot="10800000">
            <a:off x="-59375" y="43664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209" name="Google Shape;209;p23"/>
          <p:cNvSpPr/>
          <p:nvPr/>
        </p:nvSpPr>
        <p:spPr>
          <a:xfrm rot="10800000">
            <a:off x="-59375" y="401006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20000" y="101772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4923136" y="25741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715263" y="25741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715263" y="2067903"/>
            <a:ext cx="2505600" cy="4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923138" y="2067903"/>
            <a:ext cx="2505600" cy="4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flipH="1" rot="10800000">
            <a:off x="7789016" y="4511497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2" name="Google Shape;42;p5"/>
          <p:cNvSpPr/>
          <p:nvPr/>
        </p:nvSpPr>
        <p:spPr>
          <a:xfrm flipH="1" rot="10800000">
            <a:off x="8537391" y="38071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3" name="Google Shape;43;p5"/>
          <p:cNvSpPr/>
          <p:nvPr/>
        </p:nvSpPr>
        <p:spPr>
          <a:xfrm flipH="1" rot="10800000">
            <a:off x="7575216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44" name="Google Shape;44;p5"/>
          <p:cNvGrpSpPr/>
          <p:nvPr/>
        </p:nvGrpSpPr>
        <p:grpSpPr>
          <a:xfrm flipH="1">
            <a:off x="8461191" y="-373187"/>
            <a:ext cx="724600" cy="1187875"/>
            <a:chOff x="-84287" y="-856312"/>
            <a:chExt cx="724600" cy="1187875"/>
          </a:xfrm>
        </p:grpSpPr>
        <p:sp>
          <p:nvSpPr>
            <p:cNvPr id="45" name="Google Shape;45;p5"/>
            <p:cNvSpPr/>
            <p:nvPr/>
          </p:nvSpPr>
          <p:spPr>
            <a:xfrm flipH="1">
              <a:off x="-84287" y="-856312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46" name="Google Shape;46;p5"/>
            <p:cNvSpPr/>
            <p:nvPr/>
          </p:nvSpPr>
          <p:spPr>
            <a:xfrm flipH="1">
              <a:off x="-84287" y="-499937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7400450" y="-113287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0" name="Google Shape;50;p6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1" name="Google Shape;51;p6"/>
          <p:cNvSpPr/>
          <p:nvPr/>
        </p:nvSpPr>
        <p:spPr>
          <a:xfrm>
            <a:off x="8517075" y="-1132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942875" y="653225"/>
            <a:ext cx="2878500" cy="10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4942875" y="1665925"/>
            <a:ext cx="28785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 flipH="1">
            <a:off x="-130162" y="1960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6" name="Google Shape;56;p7"/>
          <p:cNvSpPr/>
          <p:nvPr/>
        </p:nvSpPr>
        <p:spPr>
          <a:xfrm flipH="1">
            <a:off x="-130162" y="54048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7" name="Google Shape;57;p7"/>
          <p:cNvSpPr/>
          <p:nvPr/>
        </p:nvSpPr>
        <p:spPr>
          <a:xfrm flipH="1">
            <a:off x="83638" y="-148487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8" name="Google Shape;58;p7"/>
          <p:cNvSpPr/>
          <p:nvPr/>
        </p:nvSpPr>
        <p:spPr>
          <a:xfrm rot="10800000">
            <a:off x="-130162" y="39972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59" name="Google Shape;59;p7"/>
          <p:cNvSpPr/>
          <p:nvPr/>
        </p:nvSpPr>
        <p:spPr>
          <a:xfrm rot="10800000">
            <a:off x="-130162" y="36408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0" name="Google Shape;60;p7"/>
          <p:cNvSpPr/>
          <p:nvPr/>
        </p:nvSpPr>
        <p:spPr>
          <a:xfrm>
            <a:off x="-95025" y="4044750"/>
            <a:ext cx="974575" cy="1098750"/>
          </a:xfrm>
          <a:custGeom>
            <a:rect b="b" l="l" r="r" t="t"/>
            <a:pathLst>
              <a:path extrusionOk="0" h="43950" w="38983">
                <a:moveTo>
                  <a:pt x="0" y="43950"/>
                </a:moveTo>
                <a:lnTo>
                  <a:pt x="38983" y="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1" name="Google Shape;61;p7"/>
          <p:cNvSpPr/>
          <p:nvPr/>
        </p:nvSpPr>
        <p:spPr>
          <a:xfrm rot="10800000">
            <a:off x="154938" y="4472338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7685550" y="47513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5" name="Google Shape;65;p8"/>
          <p:cNvSpPr/>
          <p:nvPr/>
        </p:nvSpPr>
        <p:spPr>
          <a:xfrm>
            <a:off x="8433925" y="39200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6" name="Google Shape;66;p8"/>
          <p:cNvSpPr/>
          <p:nvPr/>
        </p:nvSpPr>
        <p:spPr>
          <a:xfrm>
            <a:off x="7471750" y="-296975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7" name="Google Shape;67;p8"/>
          <p:cNvSpPr/>
          <p:nvPr/>
        </p:nvSpPr>
        <p:spPr>
          <a:xfrm rot="10800000">
            <a:off x="-415287" y="4424800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8" name="Google Shape;68;p8"/>
          <p:cNvSpPr/>
          <p:nvPr/>
        </p:nvSpPr>
        <p:spPr>
          <a:xfrm rot="10800000">
            <a:off x="-415287" y="3807113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9" name="Google Shape;69;p8"/>
          <p:cNvSpPr/>
          <p:nvPr/>
        </p:nvSpPr>
        <p:spPr>
          <a:xfrm rot="10800000">
            <a:off x="-201487" y="4769288"/>
            <a:ext cx="1472975" cy="558300"/>
          </a:xfrm>
          <a:custGeom>
            <a:rect b="b" l="l" r="r" t="t"/>
            <a:pathLst>
              <a:path extrusionOk="0" h="22332" w="58919">
                <a:moveTo>
                  <a:pt x="58919" y="0"/>
                </a:moveTo>
                <a:lnTo>
                  <a:pt x="39913" y="22332"/>
                </a:lnTo>
                <a:lnTo>
                  <a:pt x="0" y="22332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 flipH="1" rot="10800000">
            <a:off x="8785800" y="4706350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74" name="Google Shape;74;p9"/>
          <p:cNvSpPr/>
          <p:nvPr/>
        </p:nvSpPr>
        <p:spPr>
          <a:xfrm flipH="1" rot="10800000">
            <a:off x="8785800" y="4349975"/>
            <a:ext cx="724600" cy="831500"/>
          </a:xfrm>
          <a:custGeom>
            <a:rect b="b" l="l" r="r" t="t"/>
            <a:pathLst>
              <a:path extrusionOk="0" h="33260" w="28984">
                <a:moveTo>
                  <a:pt x="28984" y="0"/>
                </a:moveTo>
                <a:lnTo>
                  <a:pt x="0" y="3326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75" name="Google Shape;75;p9"/>
          <p:cNvGrpSpPr/>
          <p:nvPr/>
        </p:nvGrpSpPr>
        <p:grpSpPr>
          <a:xfrm>
            <a:off x="-339087" y="-373187"/>
            <a:ext cx="724600" cy="1187875"/>
            <a:chOff x="-84287" y="-856312"/>
            <a:chExt cx="724600" cy="1187875"/>
          </a:xfrm>
        </p:grpSpPr>
        <p:sp>
          <p:nvSpPr>
            <p:cNvPr id="76" name="Google Shape;76;p9"/>
            <p:cNvSpPr/>
            <p:nvPr/>
          </p:nvSpPr>
          <p:spPr>
            <a:xfrm flipH="1">
              <a:off x="-84287" y="-856312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77" name="Google Shape;77;p9"/>
            <p:cNvSpPr/>
            <p:nvPr/>
          </p:nvSpPr>
          <p:spPr>
            <a:xfrm flipH="1">
              <a:off x="-84287" y="-499937"/>
              <a:ext cx="724600" cy="831500"/>
            </a:xfrm>
            <a:custGeom>
              <a:rect b="b" l="l" r="r" t="t"/>
              <a:pathLst>
                <a:path extrusionOk="0" h="33260" w="28984">
                  <a:moveTo>
                    <a:pt x="28984" y="0"/>
                  </a:moveTo>
                  <a:lnTo>
                    <a:pt x="0" y="332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b="1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E85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ctrTitle"/>
          </p:nvPr>
        </p:nvSpPr>
        <p:spPr>
          <a:xfrm>
            <a:off x="3570725" y="1222850"/>
            <a:ext cx="51903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LLM Agents, Code Vulnerabilities</a:t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3688650" y="3569276"/>
            <a:ext cx="4410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Diyana 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Vladislav Dubrovenski, Dianxiang Xu</a:t>
            </a:r>
            <a:endParaRPr/>
          </a:p>
        </p:txBody>
      </p:sp>
      <p:grpSp>
        <p:nvGrpSpPr>
          <p:cNvPr id="216" name="Google Shape;216;p24"/>
          <p:cNvGrpSpPr/>
          <p:nvPr/>
        </p:nvGrpSpPr>
        <p:grpSpPr>
          <a:xfrm>
            <a:off x="1095914" y="1042558"/>
            <a:ext cx="2194410" cy="3020729"/>
            <a:chOff x="5688514" y="1176028"/>
            <a:chExt cx="2194410" cy="3020729"/>
          </a:xfrm>
        </p:grpSpPr>
        <p:sp>
          <p:nvSpPr>
            <p:cNvPr id="217" name="Google Shape;217;p24"/>
            <p:cNvSpPr/>
            <p:nvPr/>
          </p:nvSpPr>
          <p:spPr>
            <a:xfrm>
              <a:off x="5688514" y="1176028"/>
              <a:ext cx="2029130" cy="2191267"/>
            </a:xfrm>
            <a:custGeom>
              <a:rect b="b" l="l" r="r" t="t"/>
              <a:pathLst>
                <a:path extrusionOk="0" h="27192" w="25180">
                  <a:moveTo>
                    <a:pt x="6203" y="3416"/>
                  </a:moveTo>
                  <a:cubicBezTo>
                    <a:pt x="7660" y="3416"/>
                    <a:pt x="9323" y="3899"/>
                    <a:pt x="10129" y="5375"/>
                  </a:cubicBezTo>
                  <a:cubicBezTo>
                    <a:pt x="12590" y="9845"/>
                    <a:pt x="6111" y="14356"/>
                    <a:pt x="8489" y="18785"/>
                  </a:cubicBezTo>
                  <a:cubicBezTo>
                    <a:pt x="4142" y="18416"/>
                    <a:pt x="718" y="14766"/>
                    <a:pt x="718" y="10337"/>
                  </a:cubicBezTo>
                  <a:cubicBezTo>
                    <a:pt x="718" y="7590"/>
                    <a:pt x="1928" y="4616"/>
                    <a:pt x="4306" y="3714"/>
                  </a:cubicBezTo>
                  <a:cubicBezTo>
                    <a:pt x="4798" y="3537"/>
                    <a:pt x="5475" y="3416"/>
                    <a:pt x="6203" y="3416"/>
                  </a:cubicBezTo>
                  <a:close/>
                  <a:moveTo>
                    <a:pt x="13433" y="11813"/>
                  </a:moveTo>
                  <a:cubicBezTo>
                    <a:pt x="15386" y="11813"/>
                    <a:pt x="18032" y="13444"/>
                    <a:pt x="19274" y="15996"/>
                  </a:cubicBezTo>
                  <a:cubicBezTo>
                    <a:pt x="21079" y="19790"/>
                    <a:pt x="21571" y="24895"/>
                    <a:pt x="19890" y="24916"/>
                  </a:cubicBezTo>
                  <a:cubicBezTo>
                    <a:pt x="19883" y="24916"/>
                    <a:pt x="19876" y="24916"/>
                    <a:pt x="19869" y="24916"/>
                  </a:cubicBezTo>
                  <a:cubicBezTo>
                    <a:pt x="16136" y="24916"/>
                    <a:pt x="10088" y="19232"/>
                    <a:pt x="9658" y="17022"/>
                  </a:cubicBezTo>
                  <a:cubicBezTo>
                    <a:pt x="9289" y="14951"/>
                    <a:pt x="11134" y="12613"/>
                    <a:pt x="12262" y="12060"/>
                  </a:cubicBezTo>
                  <a:cubicBezTo>
                    <a:pt x="12603" y="11893"/>
                    <a:pt x="13001" y="11813"/>
                    <a:pt x="13433" y="11813"/>
                  </a:cubicBezTo>
                  <a:close/>
                  <a:moveTo>
                    <a:pt x="15419" y="0"/>
                  </a:moveTo>
                  <a:cubicBezTo>
                    <a:pt x="13843" y="0"/>
                    <a:pt x="6637" y="178"/>
                    <a:pt x="3342" y="3345"/>
                  </a:cubicBezTo>
                  <a:cubicBezTo>
                    <a:pt x="1313" y="4986"/>
                    <a:pt x="0" y="7508"/>
                    <a:pt x="0" y="10337"/>
                  </a:cubicBezTo>
                  <a:cubicBezTo>
                    <a:pt x="0" y="14171"/>
                    <a:pt x="2420" y="17452"/>
                    <a:pt x="5803" y="18744"/>
                  </a:cubicBezTo>
                  <a:cubicBezTo>
                    <a:pt x="6746" y="19092"/>
                    <a:pt x="7751" y="19298"/>
                    <a:pt x="8797" y="19339"/>
                  </a:cubicBezTo>
                  <a:lnTo>
                    <a:pt x="9186" y="19790"/>
                  </a:lnTo>
                  <a:cubicBezTo>
                    <a:pt x="9309" y="19954"/>
                    <a:pt x="9432" y="20077"/>
                    <a:pt x="9596" y="20220"/>
                  </a:cubicBezTo>
                  <a:lnTo>
                    <a:pt x="9617" y="20261"/>
                  </a:lnTo>
                  <a:cubicBezTo>
                    <a:pt x="9719" y="20364"/>
                    <a:pt x="9801" y="20487"/>
                    <a:pt x="9904" y="20589"/>
                  </a:cubicBezTo>
                  <a:cubicBezTo>
                    <a:pt x="10129" y="20876"/>
                    <a:pt x="10376" y="21122"/>
                    <a:pt x="10622" y="21389"/>
                  </a:cubicBezTo>
                  <a:cubicBezTo>
                    <a:pt x="10868" y="21635"/>
                    <a:pt x="11134" y="21922"/>
                    <a:pt x="11401" y="22148"/>
                  </a:cubicBezTo>
                  <a:cubicBezTo>
                    <a:pt x="11708" y="22435"/>
                    <a:pt x="11995" y="22681"/>
                    <a:pt x="12303" y="22947"/>
                  </a:cubicBezTo>
                  <a:cubicBezTo>
                    <a:pt x="12631" y="23234"/>
                    <a:pt x="12980" y="23480"/>
                    <a:pt x="13308" y="23706"/>
                  </a:cubicBezTo>
                  <a:lnTo>
                    <a:pt x="13349" y="23767"/>
                  </a:lnTo>
                  <a:cubicBezTo>
                    <a:pt x="16076" y="25756"/>
                    <a:pt x="18946" y="26925"/>
                    <a:pt x="21099" y="27192"/>
                  </a:cubicBezTo>
                  <a:cubicBezTo>
                    <a:pt x="21448" y="27130"/>
                    <a:pt x="21735" y="26987"/>
                    <a:pt x="22002" y="26843"/>
                  </a:cubicBezTo>
                  <a:cubicBezTo>
                    <a:pt x="25036" y="24772"/>
                    <a:pt x="25180" y="19544"/>
                    <a:pt x="25180" y="12736"/>
                  </a:cubicBezTo>
                  <a:lnTo>
                    <a:pt x="25180" y="12736"/>
                  </a:lnTo>
                  <a:cubicBezTo>
                    <a:pt x="25075" y="12744"/>
                    <a:pt x="24964" y="12748"/>
                    <a:pt x="24848" y="12748"/>
                  </a:cubicBezTo>
                  <a:cubicBezTo>
                    <a:pt x="23478" y="12748"/>
                    <a:pt x="21396" y="12210"/>
                    <a:pt x="21509" y="11567"/>
                  </a:cubicBezTo>
                  <a:cubicBezTo>
                    <a:pt x="21653" y="10542"/>
                    <a:pt x="23724" y="9640"/>
                    <a:pt x="25016" y="9558"/>
                  </a:cubicBezTo>
                  <a:cubicBezTo>
                    <a:pt x="24278" y="4678"/>
                    <a:pt x="21079" y="1028"/>
                    <a:pt x="15973" y="208"/>
                  </a:cubicBezTo>
                  <a:lnTo>
                    <a:pt x="15727" y="3"/>
                  </a:lnTo>
                  <a:cubicBezTo>
                    <a:pt x="15727" y="3"/>
                    <a:pt x="15618" y="0"/>
                    <a:pt x="15419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156149" y="3086296"/>
              <a:ext cx="609787" cy="64549"/>
            </a:xfrm>
            <a:custGeom>
              <a:rect b="b" l="l" r="r" t="t"/>
              <a:pathLst>
                <a:path extrusionOk="0" h="801" w="7567">
                  <a:moveTo>
                    <a:pt x="0" y="1"/>
                  </a:moveTo>
                  <a:lnTo>
                    <a:pt x="0" y="801"/>
                  </a:lnTo>
                  <a:lnTo>
                    <a:pt x="7566" y="801"/>
                  </a:lnTo>
                  <a:lnTo>
                    <a:pt x="7566" y="62"/>
                  </a:lnTo>
                  <a:cubicBezTo>
                    <a:pt x="7525" y="42"/>
                    <a:pt x="7525" y="1"/>
                    <a:pt x="750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156149" y="3213540"/>
              <a:ext cx="608094" cy="62856"/>
            </a:xfrm>
            <a:custGeom>
              <a:rect b="b" l="l" r="r" t="t"/>
              <a:pathLst>
                <a:path extrusionOk="0" h="780" w="7546">
                  <a:moveTo>
                    <a:pt x="0" y="1"/>
                  </a:moveTo>
                  <a:lnTo>
                    <a:pt x="0" y="780"/>
                  </a:lnTo>
                  <a:lnTo>
                    <a:pt x="7546" y="780"/>
                  </a:lnTo>
                  <a:lnTo>
                    <a:pt x="754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6156149" y="3337479"/>
              <a:ext cx="611398" cy="120716"/>
            </a:xfrm>
            <a:custGeom>
              <a:rect b="b" l="l" r="r" t="t"/>
              <a:pathLst>
                <a:path extrusionOk="0" h="1498" w="7587">
                  <a:moveTo>
                    <a:pt x="0" y="1"/>
                  </a:moveTo>
                  <a:lnTo>
                    <a:pt x="0" y="1292"/>
                  </a:lnTo>
                  <a:cubicBezTo>
                    <a:pt x="533" y="1046"/>
                    <a:pt x="1169" y="862"/>
                    <a:pt x="1886" y="759"/>
                  </a:cubicBezTo>
                  <a:cubicBezTo>
                    <a:pt x="2235" y="718"/>
                    <a:pt x="2584" y="677"/>
                    <a:pt x="2994" y="677"/>
                  </a:cubicBezTo>
                  <a:cubicBezTo>
                    <a:pt x="4449" y="677"/>
                    <a:pt x="6028" y="985"/>
                    <a:pt x="7587" y="1497"/>
                  </a:cubicBezTo>
                  <a:lnTo>
                    <a:pt x="758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6156149" y="2959133"/>
              <a:ext cx="523802" cy="64468"/>
            </a:xfrm>
            <a:custGeom>
              <a:rect b="b" l="l" r="r" t="t"/>
              <a:pathLst>
                <a:path extrusionOk="0" h="800" w="6500">
                  <a:moveTo>
                    <a:pt x="0" y="0"/>
                  </a:moveTo>
                  <a:lnTo>
                    <a:pt x="0" y="800"/>
                  </a:lnTo>
                  <a:lnTo>
                    <a:pt x="6500" y="800"/>
                  </a:lnTo>
                  <a:cubicBezTo>
                    <a:pt x="6192" y="533"/>
                    <a:pt x="5926" y="287"/>
                    <a:pt x="561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156149" y="2833501"/>
              <a:ext cx="388339" cy="62856"/>
            </a:xfrm>
            <a:custGeom>
              <a:rect b="b" l="l" r="r" t="t"/>
              <a:pathLst>
                <a:path extrusionOk="0" h="780" w="4819">
                  <a:moveTo>
                    <a:pt x="0" y="1"/>
                  </a:moveTo>
                  <a:lnTo>
                    <a:pt x="0" y="780"/>
                  </a:lnTo>
                  <a:lnTo>
                    <a:pt x="4819" y="780"/>
                  </a:lnTo>
                  <a:cubicBezTo>
                    <a:pt x="4552" y="534"/>
                    <a:pt x="4326" y="267"/>
                    <a:pt x="41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156149" y="2684821"/>
              <a:ext cx="272700" cy="85984"/>
            </a:xfrm>
            <a:custGeom>
              <a:rect b="b" l="l" r="r" t="t"/>
              <a:pathLst>
                <a:path extrusionOk="0" h="1067" w="3384">
                  <a:moveTo>
                    <a:pt x="0" y="0"/>
                  </a:moveTo>
                  <a:lnTo>
                    <a:pt x="0" y="1067"/>
                  </a:lnTo>
                  <a:lnTo>
                    <a:pt x="3383" y="1067"/>
                  </a:lnTo>
                  <a:cubicBezTo>
                    <a:pt x="3260" y="923"/>
                    <a:pt x="3117" y="759"/>
                    <a:pt x="2994" y="575"/>
                  </a:cubicBezTo>
                  <a:cubicBezTo>
                    <a:pt x="1948" y="554"/>
                    <a:pt x="923" y="349"/>
                    <a:pt x="0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093293" y="2769113"/>
              <a:ext cx="391724" cy="61164"/>
            </a:xfrm>
            <a:custGeom>
              <a:rect b="b" l="l" r="r" t="t"/>
              <a:pathLst>
                <a:path extrusionOk="0" h="759" w="4861">
                  <a:moveTo>
                    <a:pt x="390" y="0"/>
                  </a:moveTo>
                  <a:cubicBezTo>
                    <a:pt x="185" y="0"/>
                    <a:pt x="1" y="185"/>
                    <a:pt x="1" y="390"/>
                  </a:cubicBezTo>
                  <a:cubicBezTo>
                    <a:pt x="1" y="595"/>
                    <a:pt x="185" y="759"/>
                    <a:pt x="390" y="759"/>
                  </a:cubicBezTo>
                  <a:lnTo>
                    <a:pt x="4860" y="759"/>
                  </a:lnTo>
                  <a:cubicBezTo>
                    <a:pt x="4778" y="697"/>
                    <a:pt x="4676" y="595"/>
                    <a:pt x="4594" y="451"/>
                  </a:cubicBezTo>
                  <a:cubicBezTo>
                    <a:pt x="4450" y="308"/>
                    <a:pt x="4286" y="144"/>
                    <a:pt x="416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093293" y="2896276"/>
              <a:ext cx="515663" cy="62937"/>
            </a:xfrm>
            <a:custGeom>
              <a:rect b="b" l="l" r="r" t="t"/>
              <a:pathLst>
                <a:path extrusionOk="0" h="781" w="6399">
                  <a:moveTo>
                    <a:pt x="390" y="1"/>
                  </a:moveTo>
                  <a:cubicBezTo>
                    <a:pt x="185" y="1"/>
                    <a:pt x="1" y="186"/>
                    <a:pt x="1" y="391"/>
                  </a:cubicBezTo>
                  <a:cubicBezTo>
                    <a:pt x="1" y="596"/>
                    <a:pt x="185" y="780"/>
                    <a:pt x="390" y="780"/>
                  </a:cubicBezTo>
                  <a:lnTo>
                    <a:pt x="6398" y="780"/>
                  </a:lnTo>
                  <a:cubicBezTo>
                    <a:pt x="6132" y="555"/>
                    <a:pt x="5845" y="268"/>
                    <a:pt x="559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093293" y="3023520"/>
              <a:ext cx="667647" cy="61245"/>
            </a:xfrm>
            <a:custGeom>
              <a:rect b="b" l="l" r="r" t="t"/>
              <a:pathLst>
                <a:path extrusionOk="0" h="760" w="8285">
                  <a:moveTo>
                    <a:pt x="390" y="1"/>
                  </a:moveTo>
                  <a:cubicBezTo>
                    <a:pt x="185" y="1"/>
                    <a:pt x="1" y="165"/>
                    <a:pt x="1" y="370"/>
                  </a:cubicBezTo>
                  <a:cubicBezTo>
                    <a:pt x="1" y="575"/>
                    <a:pt x="185" y="759"/>
                    <a:pt x="390" y="759"/>
                  </a:cubicBezTo>
                  <a:lnTo>
                    <a:pt x="8285" y="759"/>
                  </a:lnTo>
                  <a:cubicBezTo>
                    <a:pt x="7957" y="534"/>
                    <a:pt x="7628" y="267"/>
                    <a:pt x="728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093293" y="3149152"/>
              <a:ext cx="733726" cy="61164"/>
            </a:xfrm>
            <a:custGeom>
              <a:rect b="b" l="l" r="r" t="t"/>
              <a:pathLst>
                <a:path extrusionOk="0" h="759" w="9105">
                  <a:moveTo>
                    <a:pt x="390" y="0"/>
                  </a:moveTo>
                  <a:cubicBezTo>
                    <a:pt x="185" y="0"/>
                    <a:pt x="1" y="185"/>
                    <a:pt x="1" y="390"/>
                  </a:cubicBezTo>
                  <a:cubicBezTo>
                    <a:pt x="1" y="595"/>
                    <a:pt x="185" y="759"/>
                    <a:pt x="390" y="759"/>
                  </a:cubicBezTo>
                  <a:lnTo>
                    <a:pt x="8715" y="759"/>
                  </a:lnTo>
                  <a:cubicBezTo>
                    <a:pt x="8920" y="759"/>
                    <a:pt x="9105" y="595"/>
                    <a:pt x="9105" y="390"/>
                  </a:cubicBezTo>
                  <a:cubicBezTo>
                    <a:pt x="9105" y="185"/>
                    <a:pt x="8920" y="0"/>
                    <a:pt x="871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093293" y="3274704"/>
              <a:ext cx="733726" cy="62856"/>
            </a:xfrm>
            <a:custGeom>
              <a:rect b="b" l="l" r="r" t="t"/>
              <a:pathLst>
                <a:path extrusionOk="0" h="780" w="9105">
                  <a:moveTo>
                    <a:pt x="390" y="0"/>
                  </a:moveTo>
                  <a:cubicBezTo>
                    <a:pt x="185" y="0"/>
                    <a:pt x="1" y="185"/>
                    <a:pt x="1" y="390"/>
                  </a:cubicBezTo>
                  <a:cubicBezTo>
                    <a:pt x="1" y="595"/>
                    <a:pt x="185" y="780"/>
                    <a:pt x="390" y="780"/>
                  </a:cubicBezTo>
                  <a:lnTo>
                    <a:pt x="8715" y="780"/>
                  </a:lnTo>
                  <a:cubicBezTo>
                    <a:pt x="8920" y="780"/>
                    <a:pt x="9105" y="595"/>
                    <a:pt x="9105" y="390"/>
                  </a:cubicBezTo>
                  <a:cubicBezTo>
                    <a:pt x="9105" y="185"/>
                    <a:pt x="8920" y="0"/>
                    <a:pt x="871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308132" y="3392035"/>
              <a:ext cx="1368253" cy="803110"/>
            </a:xfrm>
            <a:custGeom>
              <a:rect b="b" l="l" r="r" t="t"/>
              <a:pathLst>
                <a:path extrusionOk="0" h="9966" w="16979">
                  <a:moveTo>
                    <a:pt x="1087" y="0"/>
                  </a:moveTo>
                  <a:cubicBezTo>
                    <a:pt x="718" y="0"/>
                    <a:pt x="349" y="41"/>
                    <a:pt x="0" y="82"/>
                  </a:cubicBezTo>
                  <a:cubicBezTo>
                    <a:pt x="6008" y="718"/>
                    <a:pt x="13000" y="5782"/>
                    <a:pt x="14661" y="9924"/>
                  </a:cubicBezTo>
                  <a:cubicBezTo>
                    <a:pt x="14661" y="9924"/>
                    <a:pt x="11114" y="9945"/>
                    <a:pt x="7054" y="9965"/>
                  </a:cubicBezTo>
                  <a:cubicBezTo>
                    <a:pt x="11934" y="9945"/>
                    <a:pt x="16978" y="9924"/>
                    <a:pt x="16978" y="9924"/>
                  </a:cubicBezTo>
                  <a:cubicBezTo>
                    <a:pt x="15604" y="6541"/>
                    <a:pt x="10683" y="2543"/>
                    <a:pt x="5680" y="820"/>
                  </a:cubicBezTo>
                  <a:cubicBezTo>
                    <a:pt x="4142" y="308"/>
                    <a:pt x="2563" y="0"/>
                    <a:pt x="108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875230" y="3398643"/>
              <a:ext cx="1614440" cy="798114"/>
            </a:xfrm>
            <a:custGeom>
              <a:rect b="b" l="l" r="r" t="t"/>
              <a:pathLst>
                <a:path extrusionOk="0" h="9904" w="20034">
                  <a:moveTo>
                    <a:pt x="5372" y="0"/>
                  </a:moveTo>
                  <a:cubicBezTo>
                    <a:pt x="4655" y="103"/>
                    <a:pt x="4019" y="287"/>
                    <a:pt x="3486" y="533"/>
                  </a:cubicBezTo>
                  <a:cubicBezTo>
                    <a:pt x="615" y="1928"/>
                    <a:pt x="0" y="5557"/>
                    <a:pt x="0" y="9842"/>
                  </a:cubicBezTo>
                  <a:cubicBezTo>
                    <a:pt x="0" y="9842"/>
                    <a:pt x="861" y="9842"/>
                    <a:pt x="2338" y="9863"/>
                  </a:cubicBezTo>
                  <a:lnTo>
                    <a:pt x="2338" y="7074"/>
                  </a:lnTo>
                  <a:cubicBezTo>
                    <a:pt x="2338" y="4286"/>
                    <a:pt x="4593" y="2030"/>
                    <a:pt x="7382" y="2030"/>
                  </a:cubicBezTo>
                  <a:cubicBezTo>
                    <a:pt x="10170" y="2030"/>
                    <a:pt x="12426" y="4286"/>
                    <a:pt x="12426" y="7074"/>
                  </a:cubicBezTo>
                  <a:lnTo>
                    <a:pt x="12426" y="9904"/>
                  </a:lnTo>
                  <a:cubicBezTo>
                    <a:pt x="16486" y="9863"/>
                    <a:pt x="20033" y="9842"/>
                    <a:pt x="20033" y="9842"/>
                  </a:cubicBezTo>
                  <a:cubicBezTo>
                    <a:pt x="18372" y="5700"/>
                    <a:pt x="11380" y="615"/>
                    <a:pt x="53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848798" y="1502962"/>
              <a:ext cx="854282" cy="1185244"/>
            </a:xfrm>
            <a:custGeom>
              <a:rect b="b" l="l" r="r" t="t"/>
              <a:pathLst>
                <a:path extrusionOk="0" h="14708" w="10601">
                  <a:moveTo>
                    <a:pt x="5087" y="0"/>
                  </a:moveTo>
                  <a:cubicBezTo>
                    <a:pt x="4392" y="0"/>
                    <a:pt x="3763" y="106"/>
                    <a:pt x="3322" y="272"/>
                  </a:cubicBezTo>
                  <a:cubicBezTo>
                    <a:pt x="943" y="1154"/>
                    <a:pt x="0" y="4271"/>
                    <a:pt x="0" y="7018"/>
                  </a:cubicBezTo>
                  <a:cubicBezTo>
                    <a:pt x="0" y="9848"/>
                    <a:pt x="1374" y="12329"/>
                    <a:pt x="3486" y="13867"/>
                  </a:cubicBezTo>
                  <a:cubicBezTo>
                    <a:pt x="4388" y="14318"/>
                    <a:pt x="5413" y="14605"/>
                    <a:pt x="6500" y="14707"/>
                  </a:cubicBezTo>
                  <a:cubicBezTo>
                    <a:pt x="4101" y="10299"/>
                    <a:pt x="10601" y="5768"/>
                    <a:pt x="8140" y="1298"/>
                  </a:cubicBezTo>
                  <a:cubicBezTo>
                    <a:pt x="7956" y="970"/>
                    <a:pt x="7710" y="682"/>
                    <a:pt x="7443" y="436"/>
                  </a:cubicBezTo>
                  <a:cubicBezTo>
                    <a:pt x="6683" y="126"/>
                    <a:pt x="5845" y="0"/>
                    <a:pt x="508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848798" y="1502962"/>
              <a:ext cx="854282" cy="1185244"/>
            </a:xfrm>
            <a:custGeom>
              <a:rect b="b" l="l" r="r" t="t"/>
              <a:pathLst>
                <a:path extrusionOk="0" h="14708" w="10601">
                  <a:moveTo>
                    <a:pt x="5087" y="0"/>
                  </a:moveTo>
                  <a:cubicBezTo>
                    <a:pt x="4392" y="0"/>
                    <a:pt x="3763" y="106"/>
                    <a:pt x="3322" y="272"/>
                  </a:cubicBezTo>
                  <a:cubicBezTo>
                    <a:pt x="943" y="1154"/>
                    <a:pt x="0" y="4271"/>
                    <a:pt x="0" y="7018"/>
                  </a:cubicBezTo>
                  <a:cubicBezTo>
                    <a:pt x="0" y="9848"/>
                    <a:pt x="1374" y="12329"/>
                    <a:pt x="3486" y="13867"/>
                  </a:cubicBezTo>
                  <a:cubicBezTo>
                    <a:pt x="4388" y="14318"/>
                    <a:pt x="5413" y="14605"/>
                    <a:pt x="6500" y="14707"/>
                  </a:cubicBezTo>
                  <a:cubicBezTo>
                    <a:pt x="4101" y="10299"/>
                    <a:pt x="10601" y="5768"/>
                    <a:pt x="8140" y="1298"/>
                  </a:cubicBezTo>
                  <a:cubicBezTo>
                    <a:pt x="7956" y="970"/>
                    <a:pt x="7710" y="682"/>
                    <a:pt x="7443" y="436"/>
                  </a:cubicBezTo>
                  <a:cubicBezTo>
                    <a:pt x="6683" y="126"/>
                    <a:pt x="5845" y="0"/>
                    <a:pt x="508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7415854" y="1943359"/>
              <a:ext cx="424119" cy="258356"/>
            </a:xfrm>
            <a:custGeom>
              <a:rect b="b" l="l" r="r" t="t"/>
              <a:pathLst>
                <a:path extrusionOk="0" h="3206" w="5263">
                  <a:moveTo>
                    <a:pt x="3819" y="0"/>
                  </a:moveTo>
                  <a:cubicBezTo>
                    <a:pt x="3750" y="0"/>
                    <a:pt x="3683" y="5"/>
                    <a:pt x="3622" y="15"/>
                  </a:cubicBezTo>
                  <a:cubicBezTo>
                    <a:pt x="2309" y="98"/>
                    <a:pt x="259" y="1000"/>
                    <a:pt x="95" y="2025"/>
                  </a:cubicBezTo>
                  <a:cubicBezTo>
                    <a:pt x="1" y="2685"/>
                    <a:pt x="2073" y="3206"/>
                    <a:pt x="3428" y="3206"/>
                  </a:cubicBezTo>
                  <a:cubicBezTo>
                    <a:pt x="3546" y="3206"/>
                    <a:pt x="3660" y="3202"/>
                    <a:pt x="3765" y="3194"/>
                  </a:cubicBezTo>
                  <a:cubicBezTo>
                    <a:pt x="4093" y="3173"/>
                    <a:pt x="4380" y="3091"/>
                    <a:pt x="4503" y="2968"/>
                  </a:cubicBezTo>
                  <a:cubicBezTo>
                    <a:pt x="5119" y="2373"/>
                    <a:pt x="5262" y="180"/>
                    <a:pt x="4032" y="15"/>
                  </a:cubicBezTo>
                  <a:cubicBezTo>
                    <a:pt x="3960" y="5"/>
                    <a:pt x="3888" y="0"/>
                    <a:pt x="3819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061945" y="3562231"/>
              <a:ext cx="814634" cy="634526"/>
            </a:xfrm>
            <a:custGeom>
              <a:rect b="b" l="l" r="r" t="t"/>
              <a:pathLst>
                <a:path extrusionOk="0" h="7874" w="10109">
                  <a:moveTo>
                    <a:pt x="5065" y="0"/>
                  </a:moveTo>
                  <a:cubicBezTo>
                    <a:pt x="2256" y="0"/>
                    <a:pt x="0" y="2256"/>
                    <a:pt x="0" y="5044"/>
                  </a:cubicBezTo>
                  <a:lnTo>
                    <a:pt x="0" y="7833"/>
                  </a:lnTo>
                  <a:lnTo>
                    <a:pt x="0" y="7874"/>
                  </a:lnTo>
                  <a:lnTo>
                    <a:pt x="10109" y="7874"/>
                  </a:lnTo>
                  <a:lnTo>
                    <a:pt x="10109" y="5044"/>
                  </a:lnTo>
                  <a:cubicBezTo>
                    <a:pt x="10109" y="2256"/>
                    <a:pt x="7853" y="0"/>
                    <a:pt x="506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957486" y="1176190"/>
              <a:ext cx="925438" cy="2197795"/>
            </a:xfrm>
            <a:custGeom>
              <a:rect b="b" l="l" r="r" t="t"/>
              <a:pathLst>
                <a:path extrusionOk="0" h="27273" w="11484">
                  <a:moveTo>
                    <a:pt x="1" y="1"/>
                  </a:moveTo>
                  <a:lnTo>
                    <a:pt x="247" y="206"/>
                  </a:lnTo>
                  <a:cubicBezTo>
                    <a:pt x="5332" y="1006"/>
                    <a:pt x="8531" y="4635"/>
                    <a:pt x="9269" y="9535"/>
                  </a:cubicBezTo>
                  <a:lnTo>
                    <a:pt x="9679" y="9535"/>
                  </a:lnTo>
                  <a:cubicBezTo>
                    <a:pt x="10909" y="9659"/>
                    <a:pt x="10786" y="11873"/>
                    <a:pt x="10171" y="12509"/>
                  </a:cubicBezTo>
                  <a:cubicBezTo>
                    <a:pt x="10048" y="12632"/>
                    <a:pt x="9781" y="12714"/>
                    <a:pt x="9433" y="12734"/>
                  </a:cubicBezTo>
                  <a:cubicBezTo>
                    <a:pt x="9433" y="19542"/>
                    <a:pt x="9289" y="24729"/>
                    <a:pt x="6255" y="26841"/>
                  </a:cubicBezTo>
                  <a:cubicBezTo>
                    <a:pt x="6008" y="26985"/>
                    <a:pt x="5701" y="27128"/>
                    <a:pt x="5352" y="27190"/>
                  </a:cubicBezTo>
                  <a:cubicBezTo>
                    <a:pt x="5728" y="27245"/>
                    <a:pt x="6084" y="27273"/>
                    <a:pt x="6417" y="27273"/>
                  </a:cubicBezTo>
                  <a:cubicBezTo>
                    <a:pt x="7192" y="27273"/>
                    <a:pt x="7833" y="27122"/>
                    <a:pt x="8264" y="26821"/>
                  </a:cubicBezTo>
                  <a:cubicBezTo>
                    <a:pt x="11483" y="24627"/>
                    <a:pt x="11463" y="19029"/>
                    <a:pt x="11483" y="11791"/>
                  </a:cubicBezTo>
                  <a:cubicBezTo>
                    <a:pt x="11483" y="5025"/>
                    <a:pt x="7239" y="1"/>
                    <a:pt x="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1" type="subTitle"/>
          </p:nvPr>
        </p:nvSpPr>
        <p:spPr>
          <a:xfrm>
            <a:off x="962700" y="180825"/>
            <a:ext cx="7274100" cy="4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MAS (Multi-Agent Systems) Attacks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Transmissive Attacks: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Propagating information (often malicious content) from agent to agent.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Interference Attacks: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Focusing on how different MAS structures and tasks affects how well different attacks work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Strategic Attacks: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Using agents to create attacks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idx="1" type="subTitle"/>
          </p:nvPr>
        </p:nvSpPr>
        <p:spPr>
          <a:xfrm>
            <a:off x="962700" y="259775"/>
            <a:ext cx="6844800" cy="4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Agent Communication: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New protocols are being developed like Model Context Protocol (MCP), Agent2Agent (A2A), and the Agent Network Protocol (ANP).</a:t>
            </a:r>
            <a:endParaRPr sz="29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Disrupting the inter-agentic communication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Attacking the content of the message/data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use multi-agent systems to amplify the results of attacks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pSp>
        <p:nvGrpSpPr>
          <p:cNvPr id="375" name="Google Shape;375;p35"/>
          <p:cNvGrpSpPr/>
          <p:nvPr/>
        </p:nvGrpSpPr>
        <p:grpSpPr>
          <a:xfrm>
            <a:off x="4137597" y="494875"/>
            <a:ext cx="456890" cy="522842"/>
            <a:chOff x="1217654" y="1282944"/>
            <a:chExt cx="456890" cy="522842"/>
          </a:xfrm>
        </p:grpSpPr>
        <p:sp>
          <p:nvSpPr>
            <p:cNvPr id="376" name="Google Shape;376;p35"/>
            <p:cNvSpPr/>
            <p:nvPr/>
          </p:nvSpPr>
          <p:spPr>
            <a:xfrm>
              <a:off x="1307908" y="1481207"/>
              <a:ext cx="72733" cy="44618"/>
            </a:xfrm>
            <a:custGeom>
              <a:rect b="b" l="l" r="r" t="t"/>
              <a:pathLst>
                <a:path extrusionOk="0" h="1533" w="2499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1" y="1533"/>
                  </a:lnTo>
                  <a:cubicBezTo>
                    <a:pt x="2333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3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403896" y="1481207"/>
              <a:ext cx="72704" cy="44618"/>
            </a:xfrm>
            <a:custGeom>
              <a:rect b="b" l="l" r="r" t="t"/>
              <a:pathLst>
                <a:path extrusionOk="0" h="1533" w="2498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0" y="1533"/>
                  </a:lnTo>
                  <a:cubicBezTo>
                    <a:pt x="2332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2" y="0"/>
                    <a:pt x="2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297925" y="1763845"/>
              <a:ext cx="48896" cy="15367"/>
            </a:xfrm>
            <a:custGeom>
              <a:rect b="b" l="l" r="r" t="t"/>
              <a:pathLst>
                <a:path extrusionOk="0" h="528" w="1680">
                  <a:moveTo>
                    <a:pt x="262" y="0"/>
                  </a:moveTo>
                  <a:cubicBezTo>
                    <a:pt x="119" y="0"/>
                    <a:pt x="1" y="121"/>
                    <a:pt x="1" y="264"/>
                  </a:cubicBezTo>
                  <a:cubicBezTo>
                    <a:pt x="1" y="407"/>
                    <a:pt x="119" y="528"/>
                    <a:pt x="262" y="528"/>
                  </a:cubicBezTo>
                  <a:lnTo>
                    <a:pt x="1418" y="528"/>
                  </a:lnTo>
                  <a:cubicBezTo>
                    <a:pt x="1561" y="528"/>
                    <a:pt x="1679" y="407"/>
                    <a:pt x="1679" y="264"/>
                  </a:cubicBezTo>
                  <a:cubicBezTo>
                    <a:pt x="1679" y="121"/>
                    <a:pt x="1564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407069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4" y="1"/>
                  </a:moveTo>
                  <a:cubicBezTo>
                    <a:pt x="194" y="1"/>
                    <a:pt x="127" y="29"/>
                    <a:pt x="76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6" y="450"/>
                  </a:cubicBezTo>
                  <a:cubicBezTo>
                    <a:pt x="127" y="497"/>
                    <a:pt x="194" y="525"/>
                    <a:pt x="264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7" y="399"/>
                    <a:pt x="525" y="335"/>
                    <a:pt x="525" y="264"/>
                  </a:cubicBezTo>
                  <a:cubicBezTo>
                    <a:pt x="525" y="197"/>
                    <a:pt x="497" y="127"/>
                    <a:pt x="450" y="76"/>
                  </a:cubicBezTo>
                  <a:cubicBezTo>
                    <a:pt x="399" y="29"/>
                    <a:pt x="335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437775" y="1763758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498" y="399"/>
                    <a:pt x="528" y="335"/>
                    <a:pt x="528" y="264"/>
                  </a:cubicBezTo>
                  <a:cubicBezTo>
                    <a:pt x="528" y="197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468655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2" y="1"/>
                  </a:moveTo>
                  <a:cubicBezTo>
                    <a:pt x="192" y="1"/>
                    <a:pt x="127" y="29"/>
                    <a:pt x="77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7" y="450"/>
                  </a:cubicBezTo>
                  <a:cubicBezTo>
                    <a:pt x="127" y="497"/>
                    <a:pt x="192" y="525"/>
                    <a:pt x="262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8" y="399"/>
                    <a:pt x="526" y="335"/>
                    <a:pt x="526" y="264"/>
                  </a:cubicBezTo>
                  <a:cubicBezTo>
                    <a:pt x="526" y="197"/>
                    <a:pt x="498" y="127"/>
                    <a:pt x="450" y="76"/>
                  </a:cubicBezTo>
                  <a:cubicBezTo>
                    <a:pt x="399" y="29"/>
                    <a:pt x="332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353894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1" y="1"/>
                  </a:moveTo>
                  <a:cubicBezTo>
                    <a:pt x="191" y="1"/>
                    <a:pt x="127" y="29"/>
                    <a:pt x="76" y="76"/>
                  </a:cubicBezTo>
                  <a:cubicBezTo>
                    <a:pt x="29" y="127"/>
                    <a:pt x="0" y="191"/>
                    <a:pt x="0" y="262"/>
                  </a:cubicBezTo>
                  <a:cubicBezTo>
                    <a:pt x="0" y="332"/>
                    <a:pt x="29" y="399"/>
                    <a:pt x="76" y="450"/>
                  </a:cubicBezTo>
                  <a:cubicBezTo>
                    <a:pt x="127" y="497"/>
                    <a:pt x="191" y="525"/>
                    <a:pt x="261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7" y="399"/>
                    <a:pt x="525" y="332"/>
                    <a:pt x="525" y="262"/>
                  </a:cubicBezTo>
                  <a:cubicBezTo>
                    <a:pt x="525" y="191"/>
                    <a:pt x="497" y="127"/>
                    <a:pt x="450" y="76"/>
                  </a:cubicBezTo>
                  <a:cubicBezTo>
                    <a:pt x="399" y="29"/>
                    <a:pt x="332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384600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5" y="1"/>
                  </a:moveTo>
                  <a:cubicBezTo>
                    <a:pt x="194" y="1"/>
                    <a:pt x="127" y="29"/>
                    <a:pt x="77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7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8" y="399"/>
                    <a:pt x="526" y="332"/>
                    <a:pt x="526" y="262"/>
                  </a:cubicBezTo>
                  <a:cubicBezTo>
                    <a:pt x="526" y="191"/>
                    <a:pt x="498" y="127"/>
                    <a:pt x="450" y="76"/>
                  </a:cubicBezTo>
                  <a:cubicBezTo>
                    <a:pt x="399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415393" y="1404661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500" y="399"/>
                    <a:pt x="528" y="332"/>
                    <a:pt x="528" y="262"/>
                  </a:cubicBezTo>
                  <a:cubicBezTo>
                    <a:pt x="528" y="191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217654" y="1282944"/>
              <a:ext cx="456890" cy="522842"/>
            </a:xfrm>
            <a:custGeom>
              <a:rect b="b" l="l" r="r" t="t"/>
              <a:pathLst>
                <a:path extrusionOk="0" h="17964" w="15698">
                  <a:moveTo>
                    <a:pt x="6913" y="1845"/>
                  </a:moveTo>
                  <a:lnTo>
                    <a:pt x="6913" y="2558"/>
                  </a:lnTo>
                  <a:lnTo>
                    <a:pt x="5091" y="2558"/>
                  </a:lnTo>
                  <a:lnTo>
                    <a:pt x="5091" y="1845"/>
                  </a:lnTo>
                  <a:close/>
                  <a:moveTo>
                    <a:pt x="15170" y="526"/>
                  </a:moveTo>
                  <a:lnTo>
                    <a:pt x="15170" y="3882"/>
                  </a:lnTo>
                  <a:lnTo>
                    <a:pt x="10901" y="3882"/>
                  </a:lnTo>
                  <a:cubicBezTo>
                    <a:pt x="10822" y="3882"/>
                    <a:pt x="10752" y="3916"/>
                    <a:pt x="10704" y="3975"/>
                  </a:cubicBezTo>
                  <a:lnTo>
                    <a:pt x="10160" y="4590"/>
                  </a:lnTo>
                  <a:lnTo>
                    <a:pt x="10160" y="526"/>
                  </a:lnTo>
                  <a:close/>
                  <a:moveTo>
                    <a:pt x="11030" y="6754"/>
                  </a:moveTo>
                  <a:cubicBezTo>
                    <a:pt x="11271" y="6754"/>
                    <a:pt x="11468" y="6950"/>
                    <a:pt x="11468" y="7191"/>
                  </a:cubicBezTo>
                  <a:lnTo>
                    <a:pt x="11468" y="9282"/>
                  </a:lnTo>
                  <a:cubicBezTo>
                    <a:pt x="11468" y="9524"/>
                    <a:pt x="11271" y="9720"/>
                    <a:pt x="11030" y="9720"/>
                  </a:cubicBezTo>
                  <a:lnTo>
                    <a:pt x="10876" y="9720"/>
                  </a:lnTo>
                  <a:cubicBezTo>
                    <a:pt x="10887" y="9608"/>
                    <a:pt x="10892" y="9493"/>
                    <a:pt x="10892" y="9380"/>
                  </a:cubicBezTo>
                  <a:lnTo>
                    <a:pt x="10892" y="6754"/>
                  </a:lnTo>
                  <a:close/>
                  <a:moveTo>
                    <a:pt x="8740" y="5872"/>
                  </a:moveTo>
                  <a:cubicBezTo>
                    <a:pt x="9133" y="5872"/>
                    <a:pt x="9447" y="6192"/>
                    <a:pt x="9447" y="6582"/>
                  </a:cubicBezTo>
                  <a:lnTo>
                    <a:pt x="9447" y="9187"/>
                  </a:lnTo>
                  <a:cubicBezTo>
                    <a:pt x="9447" y="9580"/>
                    <a:pt x="9133" y="9897"/>
                    <a:pt x="8740" y="9897"/>
                  </a:cubicBezTo>
                  <a:lnTo>
                    <a:pt x="8164" y="9897"/>
                  </a:lnTo>
                  <a:cubicBezTo>
                    <a:pt x="8072" y="9445"/>
                    <a:pt x="7670" y="9100"/>
                    <a:pt x="7193" y="9100"/>
                  </a:cubicBezTo>
                  <a:lnTo>
                    <a:pt x="4895" y="9100"/>
                  </a:lnTo>
                  <a:cubicBezTo>
                    <a:pt x="4415" y="9100"/>
                    <a:pt x="4013" y="9442"/>
                    <a:pt x="3924" y="9897"/>
                  </a:cubicBezTo>
                  <a:lnTo>
                    <a:pt x="3348" y="9897"/>
                  </a:lnTo>
                  <a:cubicBezTo>
                    <a:pt x="2958" y="9897"/>
                    <a:pt x="2638" y="9577"/>
                    <a:pt x="2638" y="9187"/>
                  </a:cubicBezTo>
                  <a:lnTo>
                    <a:pt x="2638" y="6582"/>
                  </a:lnTo>
                  <a:cubicBezTo>
                    <a:pt x="2638" y="6192"/>
                    <a:pt x="2958" y="5872"/>
                    <a:pt x="3348" y="5872"/>
                  </a:cubicBezTo>
                  <a:close/>
                  <a:moveTo>
                    <a:pt x="7193" y="9630"/>
                  </a:moveTo>
                  <a:cubicBezTo>
                    <a:pt x="7449" y="9630"/>
                    <a:pt x="7659" y="9841"/>
                    <a:pt x="7659" y="10096"/>
                  </a:cubicBezTo>
                  <a:cubicBezTo>
                    <a:pt x="7659" y="10352"/>
                    <a:pt x="7449" y="10562"/>
                    <a:pt x="7193" y="10562"/>
                  </a:cubicBezTo>
                  <a:lnTo>
                    <a:pt x="4895" y="10562"/>
                  </a:lnTo>
                  <a:cubicBezTo>
                    <a:pt x="4639" y="10559"/>
                    <a:pt x="4429" y="10352"/>
                    <a:pt x="4429" y="10096"/>
                  </a:cubicBezTo>
                  <a:cubicBezTo>
                    <a:pt x="4429" y="9841"/>
                    <a:pt x="4639" y="9630"/>
                    <a:pt x="4895" y="9630"/>
                  </a:cubicBezTo>
                  <a:close/>
                  <a:moveTo>
                    <a:pt x="2596" y="2928"/>
                  </a:moveTo>
                  <a:lnTo>
                    <a:pt x="2596" y="5600"/>
                  </a:lnTo>
                  <a:cubicBezTo>
                    <a:pt x="2301" y="5825"/>
                    <a:pt x="2108" y="6181"/>
                    <a:pt x="2108" y="6582"/>
                  </a:cubicBezTo>
                  <a:lnTo>
                    <a:pt x="2108" y="9187"/>
                  </a:lnTo>
                  <a:cubicBezTo>
                    <a:pt x="2108" y="9588"/>
                    <a:pt x="2299" y="9942"/>
                    <a:pt x="2596" y="10169"/>
                  </a:cubicBezTo>
                  <a:lnTo>
                    <a:pt x="2596" y="11777"/>
                  </a:lnTo>
                  <a:cubicBezTo>
                    <a:pt x="2001" y="11151"/>
                    <a:pt x="1636" y="10307"/>
                    <a:pt x="1636" y="9380"/>
                  </a:cubicBezTo>
                  <a:lnTo>
                    <a:pt x="1636" y="5325"/>
                  </a:lnTo>
                  <a:cubicBezTo>
                    <a:pt x="1636" y="4399"/>
                    <a:pt x="2001" y="3554"/>
                    <a:pt x="2596" y="2928"/>
                  </a:cubicBezTo>
                  <a:close/>
                  <a:moveTo>
                    <a:pt x="7438" y="1890"/>
                  </a:moveTo>
                  <a:cubicBezTo>
                    <a:pt x="7968" y="1977"/>
                    <a:pt x="8456" y="2182"/>
                    <a:pt x="8877" y="2479"/>
                  </a:cubicBezTo>
                  <a:lnTo>
                    <a:pt x="8877" y="3369"/>
                  </a:lnTo>
                  <a:cubicBezTo>
                    <a:pt x="8877" y="3512"/>
                    <a:pt x="8995" y="3630"/>
                    <a:pt x="9138" y="3630"/>
                  </a:cubicBezTo>
                  <a:cubicBezTo>
                    <a:pt x="9284" y="3630"/>
                    <a:pt x="9402" y="3512"/>
                    <a:pt x="9402" y="3369"/>
                  </a:cubicBezTo>
                  <a:lnTo>
                    <a:pt x="9402" y="2934"/>
                  </a:lnTo>
                  <a:cubicBezTo>
                    <a:pt x="9484" y="3018"/>
                    <a:pt x="9559" y="3108"/>
                    <a:pt x="9635" y="3203"/>
                  </a:cubicBezTo>
                  <a:lnTo>
                    <a:pt x="9635" y="5075"/>
                  </a:lnTo>
                  <a:cubicBezTo>
                    <a:pt x="9635" y="5333"/>
                    <a:pt x="9798" y="5448"/>
                    <a:pt x="9952" y="5448"/>
                  </a:cubicBezTo>
                  <a:cubicBezTo>
                    <a:pt x="10022" y="5448"/>
                    <a:pt x="10132" y="5423"/>
                    <a:pt x="10239" y="5302"/>
                  </a:cubicBezTo>
                  <a:lnTo>
                    <a:pt x="10359" y="5162"/>
                  </a:lnTo>
                  <a:cubicBezTo>
                    <a:pt x="10365" y="5221"/>
                    <a:pt x="10365" y="5272"/>
                    <a:pt x="10365" y="5328"/>
                  </a:cubicBezTo>
                  <a:lnTo>
                    <a:pt x="10368" y="9380"/>
                  </a:lnTo>
                  <a:cubicBezTo>
                    <a:pt x="10368" y="10307"/>
                    <a:pt x="10003" y="11151"/>
                    <a:pt x="9405" y="11777"/>
                  </a:cubicBezTo>
                  <a:lnTo>
                    <a:pt x="9405" y="10234"/>
                  </a:lnTo>
                  <a:cubicBezTo>
                    <a:pt x="9750" y="10012"/>
                    <a:pt x="9978" y="9630"/>
                    <a:pt x="9978" y="9190"/>
                  </a:cubicBezTo>
                  <a:lnTo>
                    <a:pt x="9978" y="6585"/>
                  </a:lnTo>
                  <a:cubicBezTo>
                    <a:pt x="9978" y="6144"/>
                    <a:pt x="9750" y="5763"/>
                    <a:pt x="9405" y="5541"/>
                  </a:cubicBezTo>
                  <a:lnTo>
                    <a:pt x="9405" y="4839"/>
                  </a:lnTo>
                  <a:cubicBezTo>
                    <a:pt x="9405" y="4696"/>
                    <a:pt x="9287" y="4578"/>
                    <a:pt x="9144" y="4578"/>
                  </a:cubicBezTo>
                  <a:cubicBezTo>
                    <a:pt x="8998" y="4578"/>
                    <a:pt x="8880" y="4696"/>
                    <a:pt x="8880" y="4839"/>
                  </a:cubicBezTo>
                  <a:lnTo>
                    <a:pt x="8880" y="5353"/>
                  </a:lnTo>
                  <a:cubicBezTo>
                    <a:pt x="8835" y="5350"/>
                    <a:pt x="8788" y="5345"/>
                    <a:pt x="8743" y="5345"/>
                  </a:cubicBezTo>
                  <a:lnTo>
                    <a:pt x="3348" y="5345"/>
                  </a:lnTo>
                  <a:cubicBezTo>
                    <a:pt x="3270" y="5345"/>
                    <a:pt x="3197" y="5353"/>
                    <a:pt x="3124" y="5367"/>
                  </a:cubicBezTo>
                  <a:lnTo>
                    <a:pt x="3124" y="2479"/>
                  </a:lnTo>
                  <a:cubicBezTo>
                    <a:pt x="3545" y="2184"/>
                    <a:pt x="4036" y="1977"/>
                    <a:pt x="4561" y="1890"/>
                  </a:cubicBezTo>
                  <a:lnTo>
                    <a:pt x="4561" y="2580"/>
                  </a:lnTo>
                  <a:cubicBezTo>
                    <a:pt x="4561" y="2858"/>
                    <a:pt x="4785" y="3082"/>
                    <a:pt x="5066" y="3082"/>
                  </a:cubicBezTo>
                  <a:lnTo>
                    <a:pt x="6932" y="3082"/>
                  </a:lnTo>
                  <a:cubicBezTo>
                    <a:pt x="7210" y="3082"/>
                    <a:pt x="7438" y="2858"/>
                    <a:pt x="7438" y="2580"/>
                  </a:cubicBezTo>
                  <a:lnTo>
                    <a:pt x="7438" y="1890"/>
                  </a:lnTo>
                  <a:close/>
                  <a:moveTo>
                    <a:pt x="3118" y="10405"/>
                  </a:moveTo>
                  <a:cubicBezTo>
                    <a:pt x="3194" y="10419"/>
                    <a:pt x="3267" y="10427"/>
                    <a:pt x="3343" y="10427"/>
                  </a:cubicBezTo>
                  <a:lnTo>
                    <a:pt x="3955" y="10427"/>
                  </a:lnTo>
                  <a:cubicBezTo>
                    <a:pt x="4089" y="10812"/>
                    <a:pt x="4460" y="11090"/>
                    <a:pt x="4889" y="11090"/>
                  </a:cubicBezTo>
                  <a:lnTo>
                    <a:pt x="7188" y="11090"/>
                  </a:lnTo>
                  <a:cubicBezTo>
                    <a:pt x="7620" y="11090"/>
                    <a:pt x="7988" y="10812"/>
                    <a:pt x="8125" y="10427"/>
                  </a:cubicBezTo>
                  <a:lnTo>
                    <a:pt x="8737" y="10427"/>
                  </a:lnTo>
                  <a:cubicBezTo>
                    <a:pt x="8782" y="10427"/>
                    <a:pt x="8827" y="10422"/>
                    <a:pt x="8872" y="10419"/>
                  </a:cubicBezTo>
                  <a:lnTo>
                    <a:pt x="8872" y="12229"/>
                  </a:lnTo>
                  <a:lnTo>
                    <a:pt x="8877" y="12229"/>
                  </a:lnTo>
                  <a:cubicBezTo>
                    <a:pt x="8308" y="12631"/>
                    <a:pt x="7614" y="12864"/>
                    <a:pt x="6862" y="12864"/>
                  </a:cubicBezTo>
                  <a:lnTo>
                    <a:pt x="5133" y="12864"/>
                  </a:lnTo>
                  <a:cubicBezTo>
                    <a:pt x="4387" y="12864"/>
                    <a:pt x="3691" y="12631"/>
                    <a:pt x="3118" y="12229"/>
                  </a:cubicBezTo>
                  <a:lnTo>
                    <a:pt x="3118" y="10405"/>
                  </a:lnTo>
                  <a:close/>
                  <a:moveTo>
                    <a:pt x="7446" y="13349"/>
                  </a:moveTo>
                  <a:lnTo>
                    <a:pt x="7446" y="14112"/>
                  </a:lnTo>
                  <a:lnTo>
                    <a:pt x="4558" y="14112"/>
                  </a:lnTo>
                  <a:lnTo>
                    <a:pt x="4558" y="13349"/>
                  </a:lnTo>
                  <a:cubicBezTo>
                    <a:pt x="4746" y="13377"/>
                    <a:pt x="4940" y="13391"/>
                    <a:pt x="5136" y="13391"/>
                  </a:cubicBezTo>
                  <a:lnTo>
                    <a:pt x="6865" y="13391"/>
                  </a:lnTo>
                  <a:cubicBezTo>
                    <a:pt x="7061" y="13391"/>
                    <a:pt x="7255" y="13377"/>
                    <a:pt x="7446" y="13349"/>
                  </a:cubicBezTo>
                  <a:close/>
                  <a:moveTo>
                    <a:pt x="9273" y="16128"/>
                  </a:moveTo>
                  <a:cubicBezTo>
                    <a:pt x="9537" y="16128"/>
                    <a:pt x="9750" y="16341"/>
                    <a:pt x="9750" y="16602"/>
                  </a:cubicBezTo>
                  <a:lnTo>
                    <a:pt x="9750" y="17435"/>
                  </a:lnTo>
                  <a:lnTo>
                    <a:pt x="2248" y="17435"/>
                  </a:lnTo>
                  <a:lnTo>
                    <a:pt x="2248" y="16602"/>
                  </a:lnTo>
                  <a:cubicBezTo>
                    <a:pt x="2248" y="16338"/>
                    <a:pt x="2464" y="16128"/>
                    <a:pt x="2725" y="16128"/>
                  </a:cubicBezTo>
                  <a:close/>
                  <a:moveTo>
                    <a:pt x="10115" y="1"/>
                  </a:moveTo>
                  <a:cubicBezTo>
                    <a:pt x="9851" y="1"/>
                    <a:pt x="9635" y="214"/>
                    <a:pt x="9635" y="481"/>
                  </a:cubicBezTo>
                  <a:lnTo>
                    <a:pt x="9635" y="2423"/>
                  </a:lnTo>
                  <a:cubicBezTo>
                    <a:pt x="8911" y="1741"/>
                    <a:pt x="7937" y="1323"/>
                    <a:pt x="6862" y="1323"/>
                  </a:cubicBezTo>
                  <a:lnTo>
                    <a:pt x="5133" y="1323"/>
                  </a:lnTo>
                  <a:cubicBezTo>
                    <a:pt x="2913" y="1323"/>
                    <a:pt x="1106" y="3122"/>
                    <a:pt x="1106" y="5333"/>
                  </a:cubicBezTo>
                  <a:lnTo>
                    <a:pt x="1106" y="6234"/>
                  </a:lnTo>
                  <a:lnTo>
                    <a:pt x="968" y="6234"/>
                  </a:lnTo>
                  <a:cubicBezTo>
                    <a:pt x="435" y="6234"/>
                    <a:pt x="3" y="6666"/>
                    <a:pt x="3" y="7200"/>
                  </a:cubicBezTo>
                  <a:lnTo>
                    <a:pt x="3" y="7584"/>
                  </a:lnTo>
                  <a:cubicBezTo>
                    <a:pt x="3" y="7727"/>
                    <a:pt x="124" y="7848"/>
                    <a:pt x="267" y="7848"/>
                  </a:cubicBezTo>
                  <a:cubicBezTo>
                    <a:pt x="410" y="7848"/>
                    <a:pt x="530" y="7727"/>
                    <a:pt x="530" y="7584"/>
                  </a:cubicBezTo>
                  <a:lnTo>
                    <a:pt x="530" y="7200"/>
                  </a:lnTo>
                  <a:cubicBezTo>
                    <a:pt x="530" y="6956"/>
                    <a:pt x="727" y="6759"/>
                    <a:pt x="968" y="6759"/>
                  </a:cubicBezTo>
                  <a:lnTo>
                    <a:pt x="1106" y="6759"/>
                  </a:lnTo>
                  <a:lnTo>
                    <a:pt x="1106" y="9380"/>
                  </a:lnTo>
                  <a:cubicBezTo>
                    <a:pt x="1106" y="9496"/>
                    <a:pt x="1109" y="9608"/>
                    <a:pt x="1120" y="9720"/>
                  </a:cubicBezTo>
                  <a:lnTo>
                    <a:pt x="965" y="9720"/>
                  </a:lnTo>
                  <a:cubicBezTo>
                    <a:pt x="724" y="9720"/>
                    <a:pt x="525" y="9524"/>
                    <a:pt x="525" y="9282"/>
                  </a:cubicBezTo>
                  <a:lnTo>
                    <a:pt x="525" y="8943"/>
                  </a:lnTo>
                  <a:cubicBezTo>
                    <a:pt x="525" y="8800"/>
                    <a:pt x="407" y="8679"/>
                    <a:pt x="264" y="8679"/>
                  </a:cubicBezTo>
                  <a:cubicBezTo>
                    <a:pt x="118" y="8679"/>
                    <a:pt x="0" y="8800"/>
                    <a:pt x="0" y="8943"/>
                  </a:cubicBezTo>
                  <a:lnTo>
                    <a:pt x="0" y="9282"/>
                  </a:lnTo>
                  <a:cubicBezTo>
                    <a:pt x="0" y="9816"/>
                    <a:pt x="432" y="10248"/>
                    <a:pt x="965" y="10248"/>
                  </a:cubicBezTo>
                  <a:lnTo>
                    <a:pt x="1196" y="10248"/>
                  </a:lnTo>
                  <a:cubicBezTo>
                    <a:pt x="1516" y="11685"/>
                    <a:pt x="2613" y="12833"/>
                    <a:pt x="4025" y="13237"/>
                  </a:cubicBezTo>
                  <a:lnTo>
                    <a:pt x="4025" y="14112"/>
                  </a:lnTo>
                  <a:lnTo>
                    <a:pt x="1356" y="14112"/>
                  </a:lnTo>
                  <a:cubicBezTo>
                    <a:pt x="629" y="14112"/>
                    <a:pt x="39" y="14702"/>
                    <a:pt x="39" y="15426"/>
                  </a:cubicBezTo>
                  <a:lnTo>
                    <a:pt x="39" y="17699"/>
                  </a:lnTo>
                  <a:cubicBezTo>
                    <a:pt x="39" y="17842"/>
                    <a:pt x="157" y="17963"/>
                    <a:pt x="303" y="17963"/>
                  </a:cubicBezTo>
                  <a:lnTo>
                    <a:pt x="11701" y="17963"/>
                  </a:lnTo>
                  <a:cubicBezTo>
                    <a:pt x="11844" y="17963"/>
                    <a:pt x="11965" y="17842"/>
                    <a:pt x="11965" y="17699"/>
                  </a:cubicBezTo>
                  <a:lnTo>
                    <a:pt x="11965" y="15426"/>
                  </a:lnTo>
                  <a:cubicBezTo>
                    <a:pt x="11965" y="14702"/>
                    <a:pt x="11375" y="14112"/>
                    <a:pt x="10648" y="14112"/>
                  </a:cubicBezTo>
                  <a:lnTo>
                    <a:pt x="9955" y="14112"/>
                  </a:lnTo>
                  <a:cubicBezTo>
                    <a:pt x="9812" y="14112"/>
                    <a:pt x="9694" y="14233"/>
                    <a:pt x="9694" y="14376"/>
                  </a:cubicBezTo>
                  <a:cubicBezTo>
                    <a:pt x="9694" y="14519"/>
                    <a:pt x="9812" y="14640"/>
                    <a:pt x="9955" y="14640"/>
                  </a:cubicBezTo>
                  <a:lnTo>
                    <a:pt x="10648" y="14640"/>
                  </a:lnTo>
                  <a:cubicBezTo>
                    <a:pt x="11083" y="14640"/>
                    <a:pt x="11437" y="14991"/>
                    <a:pt x="11437" y="15426"/>
                  </a:cubicBezTo>
                  <a:lnTo>
                    <a:pt x="11437" y="17435"/>
                  </a:lnTo>
                  <a:lnTo>
                    <a:pt x="10281" y="17435"/>
                  </a:lnTo>
                  <a:lnTo>
                    <a:pt x="10281" y="16602"/>
                  </a:lnTo>
                  <a:cubicBezTo>
                    <a:pt x="10281" y="16049"/>
                    <a:pt x="9832" y="15600"/>
                    <a:pt x="9276" y="15600"/>
                  </a:cubicBezTo>
                  <a:lnTo>
                    <a:pt x="2725" y="15600"/>
                  </a:lnTo>
                  <a:cubicBezTo>
                    <a:pt x="2172" y="15600"/>
                    <a:pt x="1723" y="16049"/>
                    <a:pt x="1723" y="16602"/>
                  </a:cubicBezTo>
                  <a:lnTo>
                    <a:pt x="1723" y="17435"/>
                  </a:lnTo>
                  <a:lnTo>
                    <a:pt x="564" y="17435"/>
                  </a:lnTo>
                  <a:lnTo>
                    <a:pt x="564" y="15426"/>
                  </a:lnTo>
                  <a:cubicBezTo>
                    <a:pt x="564" y="14994"/>
                    <a:pt x="921" y="14640"/>
                    <a:pt x="1356" y="14640"/>
                  </a:cubicBezTo>
                  <a:lnTo>
                    <a:pt x="8414" y="14640"/>
                  </a:lnTo>
                  <a:cubicBezTo>
                    <a:pt x="8557" y="14640"/>
                    <a:pt x="8675" y="14519"/>
                    <a:pt x="8675" y="14376"/>
                  </a:cubicBezTo>
                  <a:cubicBezTo>
                    <a:pt x="8675" y="14233"/>
                    <a:pt x="8557" y="14112"/>
                    <a:pt x="8414" y="14112"/>
                  </a:cubicBezTo>
                  <a:lnTo>
                    <a:pt x="7971" y="14112"/>
                  </a:lnTo>
                  <a:lnTo>
                    <a:pt x="7971" y="13237"/>
                  </a:lnTo>
                  <a:cubicBezTo>
                    <a:pt x="9383" y="12835"/>
                    <a:pt x="10480" y="11685"/>
                    <a:pt x="10800" y="10248"/>
                  </a:cubicBezTo>
                  <a:lnTo>
                    <a:pt x="11030" y="10248"/>
                  </a:lnTo>
                  <a:cubicBezTo>
                    <a:pt x="11563" y="10248"/>
                    <a:pt x="11995" y="9816"/>
                    <a:pt x="11995" y="9282"/>
                  </a:cubicBezTo>
                  <a:lnTo>
                    <a:pt x="11995" y="7191"/>
                  </a:lnTo>
                  <a:cubicBezTo>
                    <a:pt x="11995" y="6658"/>
                    <a:pt x="11563" y="6226"/>
                    <a:pt x="11030" y="6226"/>
                  </a:cubicBezTo>
                  <a:lnTo>
                    <a:pt x="10892" y="6226"/>
                  </a:lnTo>
                  <a:lnTo>
                    <a:pt x="10892" y="5325"/>
                  </a:lnTo>
                  <a:cubicBezTo>
                    <a:pt x="10892" y="5086"/>
                    <a:pt x="10873" y="4851"/>
                    <a:pt x="10831" y="4623"/>
                  </a:cubicBezTo>
                  <a:lnTo>
                    <a:pt x="11019" y="4407"/>
                  </a:lnTo>
                  <a:lnTo>
                    <a:pt x="15215" y="4407"/>
                  </a:lnTo>
                  <a:cubicBezTo>
                    <a:pt x="15478" y="4407"/>
                    <a:pt x="15697" y="4191"/>
                    <a:pt x="15697" y="3924"/>
                  </a:cubicBezTo>
                  <a:lnTo>
                    <a:pt x="15697" y="472"/>
                  </a:lnTo>
                  <a:cubicBezTo>
                    <a:pt x="15697" y="214"/>
                    <a:pt x="15481" y="1"/>
                    <a:pt x="1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608592" y="1312427"/>
              <a:ext cx="34664" cy="15309"/>
            </a:xfrm>
            <a:custGeom>
              <a:rect b="b" l="l" r="r" t="t"/>
              <a:pathLst>
                <a:path extrusionOk="0" h="526" w="119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927" y="526"/>
                  </a:lnTo>
                  <a:cubicBezTo>
                    <a:pt x="1073" y="526"/>
                    <a:pt x="1190" y="408"/>
                    <a:pt x="1190" y="265"/>
                  </a:cubicBezTo>
                  <a:cubicBezTo>
                    <a:pt x="1190" y="116"/>
                    <a:pt x="1075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529281" y="1338738"/>
              <a:ext cx="113975" cy="15397"/>
            </a:xfrm>
            <a:custGeom>
              <a:rect b="b" l="l" r="r" t="t"/>
              <a:pathLst>
                <a:path extrusionOk="0" h="529" w="3916">
                  <a:moveTo>
                    <a:pt x="264" y="1"/>
                  </a:moveTo>
                  <a:cubicBezTo>
                    <a:pt x="121" y="1"/>
                    <a:pt x="0" y="121"/>
                    <a:pt x="0" y="265"/>
                  </a:cubicBezTo>
                  <a:cubicBezTo>
                    <a:pt x="0" y="408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8"/>
                    <a:pt x="3915" y="265"/>
                  </a:cubicBezTo>
                  <a:cubicBezTo>
                    <a:pt x="3915" y="121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529281" y="1366446"/>
              <a:ext cx="113975" cy="15367"/>
            </a:xfrm>
            <a:custGeom>
              <a:rect b="b" l="l" r="r" t="t"/>
              <a:pathLst>
                <a:path extrusionOk="0" h="528" w="3916">
                  <a:moveTo>
                    <a:pt x="264" y="0"/>
                  </a:moveTo>
                  <a:cubicBezTo>
                    <a:pt x="121" y="0"/>
                    <a:pt x="0" y="118"/>
                    <a:pt x="0" y="264"/>
                  </a:cubicBezTo>
                  <a:cubicBezTo>
                    <a:pt x="0" y="407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7"/>
                    <a:pt x="3915" y="264"/>
                  </a:cubicBezTo>
                  <a:cubicBezTo>
                    <a:pt x="3915" y="118"/>
                    <a:pt x="3800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529368" y="1312427"/>
              <a:ext cx="69299" cy="15309"/>
            </a:xfrm>
            <a:custGeom>
              <a:rect b="b" l="l" r="r" t="t"/>
              <a:pathLst>
                <a:path extrusionOk="0" h="526" w="238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2116" y="526"/>
                  </a:lnTo>
                  <a:cubicBezTo>
                    <a:pt x="2259" y="526"/>
                    <a:pt x="2380" y="408"/>
                    <a:pt x="2380" y="265"/>
                  </a:cubicBezTo>
                  <a:cubicBezTo>
                    <a:pt x="2380" y="116"/>
                    <a:pt x="2259" y="1"/>
                    <a:pt x="2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5"/>
          <p:cNvSpPr txBox="1"/>
          <p:nvPr/>
        </p:nvSpPr>
        <p:spPr>
          <a:xfrm>
            <a:off x="842975" y="1194225"/>
            <a:ext cx="7704000" cy="299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325D79"/>
                </a:solidFill>
                <a:latin typeface="Open Sans"/>
                <a:ea typeface="Open Sans"/>
                <a:cs typeface="Open Sans"/>
                <a:sym typeface="Open Sans"/>
              </a:rPr>
              <a:t>A comprehensive Survey in LLM(-Agent) Full Stack Safety: Data, Training, &amp; Deployment</a:t>
            </a:r>
            <a:endParaRPr sz="1700">
              <a:solidFill>
                <a:srgbClr val="325D7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LLM Reasoning to Autonomous AI Agents: A Comprehensive Review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/>
        </p:nvSpPr>
        <p:spPr>
          <a:xfrm>
            <a:off x="234200" y="140525"/>
            <a:ext cx="83694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From LLM Reasoning to Autonomous AI Agents: A Comprehensive Review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876725" y="1482875"/>
            <a:ext cx="74793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review of various LLM, LLM agents, MASs, benchmarks, and active research fields. Gives deeper dives into specific domains such as healthcare, finance, education, media, etc.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discusses various agent protocols.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gives some information on available training datasets.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then suggests what some challenges might be and where to look next.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3064450" y="1370071"/>
            <a:ext cx="56352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Approach(es)</a:t>
            </a:r>
            <a:endParaRPr/>
          </a:p>
        </p:txBody>
      </p:sp>
      <p:grpSp>
        <p:nvGrpSpPr>
          <p:cNvPr id="402" name="Google Shape;402;p37"/>
          <p:cNvGrpSpPr/>
          <p:nvPr/>
        </p:nvGrpSpPr>
        <p:grpSpPr>
          <a:xfrm>
            <a:off x="1069388" y="1498201"/>
            <a:ext cx="1728916" cy="1299919"/>
            <a:chOff x="844912" y="1681380"/>
            <a:chExt cx="935611" cy="787305"/>
          </a:xfrm>
        </p:grpSpPr>
        <p:grpSp>
          <p:nvGrpSpPr>
            <p:cNvPr id="403" name="Google Shape;403;p37"/>
            <p:cNvGrpSpPr/>
            <p:nvPr/>
          </p:nvGrpSpPr>
          <p:grpSpPr>
            <a:xfrm>
              <a:off x="844912" y="1819635"/>
              <a:ext cx="329836" cy="510016"/>
              <a:chOff x="844912" y="1819635"/>
              <a:chExt cx="329836" cy="510016"/>
            </a:xfrm>
          </p:grpSpPr>
          <p:sp>
            <p:nvSpPr>
              <p:cNvPr id="404" name="Google Shape;404;p37"/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rect b="b" l="l" r="r" t="t"/>
                <a:pathLst>
                  <a:path extrusionOk="0" h="6105" w="6105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rect b="b" l="l" r="r" t="t"/>
                <a:pathLst>
                  <a:path extrusionOk="0" h="5757" w="4304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rect b="b" l="l" r="r" t="t"/>
                <a:pathLst>
                  <a:path extrusionOk="0" h="5778" w="4304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37"/>
            <p:cNvGrpSpPr/>
            <p:nvPr/>
          </p:nvGrpSpPr>
          <p:grpSpPr>
            <a:xfrm>
              <a:off x="1284601" y="2158168"/>
              <a:ext cx="495923" cy="310517"/>
              <a:chOff x="1284601" y="2158168"/>
              <a:chExt cx="495923" cy="310517"/>
            </a:xfrm>
          </p:grpSpPr>
          <p:sp>
            <p:nvSpPr>
              <p:cNvPr id="411" name="Google Shape;411;p37"/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37"/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413" name="Google Shape;413;p37"/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414" name="Google Shape;414;p37"/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37"/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37"/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rect b="b" l="l" r="r" t="t"/>
                    <a:pathLst>
                      <a:path extrusionOk="0" fill="none" h="9175" w="12377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37"/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rect b="b" l="l" r="r" t="t"/>
                    <a:pathLst>
                      <a:path extrusionOk="0" fill="none" h="11175" w="1281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37"/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rect b="b" l="l" r="r" t="t"/>
                    <a:pathLst>
                      <a:path extrusionOk="0" h="6082" w="6439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Google Shape;419;p37"/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rect b="b" l="l" r="r" t="t"/>
                    <a:pathLst>
                      <a:path extrusionOk="0" h="5785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Google Shape;420;p37"/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rect b="b" l="l" r="r" t="t"/>
                    <a:pathLst>
                      <a:path extrusionOk="0" h="5790" w="4304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21" name="Google Shape;421;p37"/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7"/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37"/>
            <p:cNvGrpSpPr/>
            <p:nvPr/>
          </p:nvGrpSpPr>
          <p:grpSpPr>
            <a:xfrm>
              <a:off x="1284601" y="1681380"/>
              <a:ext cx="495923" cy="310517"/>
              <a:chOff x="1284601" y="1681380"/>
              <a:chExt cx="495923" cy="310517"/>
            </a:xfrm>
          </p:grpSpPr>
          <p:sp>
            <p:nvSpPr>
              <p:cNvPr id="424" name="Google Shape;424;p37"/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" name="Google Shape;425;p37"/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426" name="Google Shape;426;p37"/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427" name="Google Shape;427;p37"/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Google Shape;428;p37"/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rect b="b" l="l" r="r" t="t"/>
                    <a:pathLst>
                      <a:path extrusionOk="0" fill="none" h="9208" w="12377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Google Shape;429;p37"/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" name="Google Shape;430;p37"/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rect b="b" l="l" r="r" t="t"/>
                    <a:pathLst>
                      <a:path extrusionOk="0" fill="none" h="11143" w="1281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" name="Google Shape;431;p37"/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rect b="b" l="l" r="r" t="t"/>
                    <a:pathLst>
                      <a:path extrusionOk="0" h="6116" w="6439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Google Shape;432;p37"/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rect b="b" l="l" r="r" t="t"/>
                    <a:pathLst>
                      <a:path extrusionOk="0" h="5778" w="4304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" name="Google Shape;433;p37"/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rect b="b" l="l" r="r" t="t"/>
                    <a:pathLst>
                      <a:path extrusionOk="0" h="5757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34" name="Google Shape;434;p37"/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7"/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/>
        </p:nvSpPr>
        <p:spPr>
          <a:xfrm>
            <a:off x="2521950" y="129700"/>
            <a:ext cx="4091400" cy="6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This Week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876725" y="1039100"/>
            <a:ext cx="74793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Hedge fund MAS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attacks &amp; studying effects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surfaces: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calls (1)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agentic communication (2, 3)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(3)</a:t>
            </a:r>
            <a:endParaRPr sz="2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9" title="Screenshot 2025-06-22 at 11.44.5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00" y="865900"/>
            <a:ext cx="7197099" cy="40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 txBox="1"/>
          <p:nvPr/>
        </p:nvSpPr>
        <p:spPr>
          <a:xfrm>
            <a:off x="2143125" y="227300"/>
            <a:ext cx="438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FLOW DIAGRAM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0" title="Screenshot 2025-06-22 at 11.46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267075"/>
            <a:ext cx="4014801" cy="3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0" title="Screenshot 2025-06-22 at 11.46.3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600" y="1497950"/>
            <a:ext cx="4244975" cy="32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0"/>
          <p:cNvSpPr txBox="1"/>
          <p:nvPr/>
        </p:nvSpPr>
        <p:spPr>
          <a:xfrm>
            <a:off x="4600150" y="400475"/>
            <a:ext cx="3550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1" title="Screenshot 2025-06-22 at 11.47.3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76625"/>
            <a:ext cx="4436901" cy="365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 title="Screenshot 2025-06-22 at 11.47.4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850" y="1061600"/>
            <a:ext cx="3799175" cy="34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/>
        </p:nvSpPr>
        <p:spPr>
          <a:xfrm>
            <a:off x="2521950" y="129700"/>
            <a:ext cx="4091400" cy="6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Our Attack Ideas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876725" y="1039100"/>
            <a:ext cx="74793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modify the tools and system prompts of our agents to observe the effects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covert, gradual degradation through the introduction of a malicious agent.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in the middle attack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4703650" y="442850"/>
            <a:ext cx="3937500" cy="4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Problem Statement: </a:t>
            </a:r>
            <a:r>
              <a:rPr lang="en" sz="1500"/>
              <a:t>Finding vulnerabilities within LLM agents and multi-agent systems.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Hypotheses: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 LLM agents create new attack surfaces  through compromised tools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Multi-agent systems are prone to even more vulnerabilities due to agent-to-agent communication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Research Questions: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do compromised tool outputs affect agent thoughts/actions?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Can a compromised agent covertly degrade a multi-agent system over time?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1415887" y="1142020"/>
            <a:ext cx="3026627" cy="3132462"/>
            <a:chOff x="4094475" y="2259275"/>
            <a:chExt cx="658750" cy="681800"/>
          </a:xfrm>
        </p:grpSpPr>
        <p:sp>
          <p:nvSpPr>
            <p:cNvPr id="242" name="Google Shape;242;p25"/>
            <p:cNvSpPr/>
            <p:nvPr/>
          </p:nvSpPr>
          <p:spPr>
            <a:xfrm>
              <a:off x="4106275" y="2751900"/>
              <a:ext cx="80500" cy="189175"/>
            </a:xfrm>
            <a:custGeom>
              <a:rect b="b" l="l" r="r" t="t"/>
              <a:pathLst>
                <a:path extrusionOk="0" h="7567" w="3220">
                  <a:moveTo>
                    <a:pt x="3220" y="0"/>
                  </a:moveTo>
                  <a:lnTo>
                    <a:pt x="718" y="882"/>
                  </a:lnTo>
                  <a:lnTo>
                    <a:pt x="1" y="7566"/>
                  </a:lnTo>
                  <a:lnTo>
                    <a:pt x="3220" y="7566"/>
                  </a:lnTo>
                  <a:lnTo>
                    <a:pt x="3220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154450" y="2751900"/>
              <a:ext cx="32325" cy="189175"/>
            </a:xfrm>
            <a:custGeom>
              <a:rect b="b" l="l" r="r" t="t"/>
              <a:pathLst>
                <a:path extrusionOk="0" h="7567" w="1293">
                  <a:moveTo>
                    <a:pt x="1293" y="0"/>
                  </a:moveTo>
                  <a:lnTo>
                    <a:pt x="411" y="267"/>
                  </a:lnTo>
                  <a:lnTo>
                    <a:pt x="1" y="7566"/>
                  </a:lnTo>
                  <a:lnTo>
                    <a:pt x="1293" y="7566"/>
                  </a:lnTo>
                  <a:lnTo>
                    <a:pt x="1293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094475" y="2641875"/>
              <a:ext cx="184075" cy="161625"/>
            </a:xfrm>
            <a:custGeom>
              <a:rect b="b" l="l" r="r" t="t"/>
              <a:pathLst>
                <a:path extrusionOk="0" h="6465" w="7363">
                  <a:moveTo>
                    <a:pt x="3672" y="0"/>
                  </a:moveTo>
                  <a:cubicBezTo>
                    <a:pt x="3189" y="0"/>
                    <a:pt x="2699" y="110"/>
                    <a:pt x="2236" y="341"/>
                  </a:cubicBezTo>
                  <a:cubicBezTo>
                    <a:pt x="637" y="1141"/>
                    <a:pt x="1" y="3089"/>
                    <a:pt x="780" y="4668"/>
                  </a:cubicBezTo>
                  <a:cubicBezTo>
                    <a:pt x="1348" y="5804"/>
                    <a:pt x="2496" y="6464"/>
                    <a:pt x="3687" y="6464"/>
                  </a:cubicBezTo>
                  <a:cubicBezTo>
                    <a:pt x="4172" y="6464"/>
                    <a:pt x="4664" y="6355"/>
                    <a:pt x="5127" y="6123"/>
                  </a:cubicBezTo>
                  <a:cubicBezTo>
                    <a:pt x="6706" y="5324"/>
                    <a:pt x="7362" y="3376"/>
                    <a:pt x="6562" y="1797"/>
                  </a:cubicBezTo>
                  <a:cubicBezTo>
                    <a:pt x="5994" y="661"/>
                    <a:pt x="4856" y="0"/>
                    <a:pt x="367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662450" y="2751900"/>
              <a:ext cx="81025" cy="189175"/>
            </a:xfrm>
            <a:custGeom>
              <a:rect b="b" l="l" r="r" t="t"/>
              <a:pathLst>
                <a:path extrusionOk="0" h="7567" w="3241">
                  <a:moveTo>
                    <a:pt x="1" y="0"/>
                  </a:moveTo>
                  <a:lnTo>
                    <a:pt x="1" y="7566"/>
                  </a:lnTo>
                  <a:lnTo>
                    <a:pt x="3241" y="7566"/>
                  </a:lnTo>
                  <a:lnTo>
                    <a:pt x="2523" y="882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662450" y="2751900"/>
              <a:ext cx="32850" cy="189175"/>
            </a:xfrm>
            <a:custGeom>
              <a:rect b="b" l="l" r="r" t="t"/>
              <a:pathLst>
                <a:path extrusionOk="0" h="7567" w="1314">
                  <a:moveTo>
                    <a:pt x="1" y="0"/>
                  </a:moveTo>
                  <a:lnTo>
                    <a:pt x="1" y="7566"/>
                  </a:lnTo>
                  <a:lnTo>
                    <a:pt x="1313" y="7566"/>
                  </a:lnTo>
                  <a:lnTo>
                    <a:pt x="903" y="26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571725" y="2641975"/>
              <a:ext cx="181500" cy="161425"/>
            </a:xfrm>
            <a:custGeom>
              <a:rect b="b" l="l" r="r" t="t"/>
              <a:pathLst>
                <a:path extrusionOk="0" h="6457" w="7260">
                  <a:moveTo>
                    <a:pt x="3637" y="0"/>
                  </a:moveTo>
                  <a:cubicBezTo>
                    <a:pt x="2293" y="0"/>
                    <a:pt x="1032" y="845"/>
                    <a:pt x="575" y="2183"/>
                  </a:cubicBezTo>
                  <a:cubicBezTo>
                    <a:pt x="1" y="3885"/>
                    <a:pt x="903" y="5709"/>
                    <a:pt x="2605" y="6284"/>
                  </a:cubicBezTo>
                  <a:cubicBezTo>
                    <a:pt x="2948" y="6401"/>
                    <a:pt x="3298" y="6456"/>
                    <a:pt x="3641" y="6456"/>
                  </a:cubicBezTo>
                  <a:cubicBezTo>
                    <a:pt x="4979" y="6456"/>
                    <a:pt x="6228" y="5612"/>
                    <a:pt x="6685" y="4274"/>
                  </a:cubicBezTo>
                  <a:cubicBezTo>
                    <a:pt x="7259" y="2572"/>
                    <a:pt x="6357" y="747"/>
                    <a:pt x="4676" y="173"/>
                  </a:cubicBezTo>
                  <a:cubicBezTo>
                    <a:pt x="4332" y="56"/>
                    <a:pt x="3982" y="0"/>
                    <a:pt x="363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186750" y="2664750"/>
              <a:ext cx="476250" cy="276325"/>
            </a:xfrm>
            <a:custGeom>
              <a:rect b="b" l="l" r="r" t="t"/>
              <a:pathLst>
                <a:path extrusionOk="0" h="11053" w="19050">
                  <a:moveTo>
                    <a:pt x="2379" y="0"/>
                  </a:moveTo>
                  <a:cubicBezTo>
                    <a:pt x="1047" y="0"/>
                    <a:pt x="1" y="1087"/>
                    <a:pt x="1" y="2379"/>
                  </a:cubicBezTo>
                  <a:lnTo>
                    <a:pt x="1" y="11052"/>
                  </a:lnTo>
                  <a:lnTo>
                    <a:pt x="19049" y="11052"/>
                  </a:lnTo>
                  <a:lnTo>
                    <a:pt x="19049" y="2379"/>
                  </a:lnTo>
                  <a:cubicBezTo>
                    <a:pt x="19049" y="1046"/>
                    <a:pt x="17983" y="0"/>
                    <a:pt x="16671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352325" y="2664750"/>
              <a:ext cx="145100" cy="67175"/>
            </a:xfrm>
            <a:custGeom>
              <a:rect b="b" l="l" r="r" t="t"/>
              <a:pathLst>
                <a:path extrusionOk="0" h="2687" w="5804">
                  <a:moveTo>
                    <a:pt x="1" y="0"/>
                  </a:moveTo>
                  <a:cubicBezTo>
                    <a:pt x="103" y="1518"/>
                    <a:pt x="1375" y="2686"/>
                    <a:pt x="2912" y="2686"/>
                  </a:cubicBezTo>
                  <a:cubicBezTo>
                    <a:pt x="4450" y="2686"/>
                    <a:pt x="5701" y="1518"/>
                    <a:pt x="580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362575" y="2444325"/>
              <a:ext cx="125100" cy="275800"/>
            </a:xfrm>
            <a:custGeom>
              <a:rect b="b" l="l" r="r" t="t"/>
              <a:pathLst>
                <a:path extrusionOk="0" h="11032" w="5004">
                  <a:moveTo>
                    <a:pt x="1" y="1"/>
                  </a:moveTo>
                  <a:lnTo>
                    <a:pt x="1" y="8530"/>
                  </a:lnTo>
                  <a:cubicBezTo>
                    <a:pt x="1" y="9904"/>
                    <a:pt x="1108" y="11032"/>
                    <a:pt x="2502" y="11032"/>
                  </a:cubicBezTo>
                  <a:cubicBezTo>
                    <a:pt x="3876" y="11032"/>
                    <a:pt x="4983" y="9904"/>
                    <a:pt x="5004" y="8510"/>
                  </a:cubicBezTo>
                  <a:lnTo>
                    <a:pt x="5004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288250" y="2259275"/>
              <a:ext cx="275300" cy="359875"/>
            </a:xfrm>
            <a:custGeom>
              <a:rect b="b" l="l" r="r" t="t"/>
              <a:pathLst>
                <a:path extrusionOk="0" h="14395" w="11012">
                  <a:moveTo>
                    <a:pt x="5496" y="0"/>
                  </a:moveTo>
                  <a:cubicBezTo>
                    <a:pt x="2420" y="0"/>
                    <a:pt x="1" y="2687"/>
                    <a:pt x="349" y="5762"/>
                  </a:cubicBezTo>
                  <a:lnTo>
                    <a:pt x="903" y="10888"/>
                  </a:lnTo>
                  <a:cubicBezTo>
                    <a:pt x="1128" y="12898"/>
                    <a:pt x="2810" y="14395"/>
                    <a:pt x="4819" y="14395"/>
                  </a:cubicBezTo>
                  <a:lnTo>
                    <a:pt x="6131" y="14395"/>
                  </a:lnTo>
                  <a:cubicBezTo>
                    <a:pt x="8141" y="14395"/>
                    <a:pt x="9822" y="12898"/>
                    <a:pt x="10089" y="10888"/>
                  </a:cubicBezTo>
                  <a:lnTo>
                    <a:pt x="10642" y="5762"/>
                  </a:lnTo>
                  <a:cubicBezTo>
                    <a:pt x="11012" y="2687"/>
                    <a:pt x="8592" y="0"/>
                    <a:pt x="5496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338500" y="2802650"/>
              <a:ext cx="171750" cy="138425"/>
            </a:xfrm>
            <a:custGeom>
              <a:rect b="b" l="l" r="r" t="t"/>
              <a:pathLst>
                <a:path extrusionOk="0" h="5537" w="6870">
                  <a:moveTo>
                    <a:pt x="3424" y="0"/>
                  </a:moveTo>
                  <a:cubicBezTo>
                    <a:pt x="1538" y="0"/>
                    <a:pt x="0" y="1538"/>
                    <a:pt x="0" y="3424"/>
                  </a:cubicBezTo>
                  <a:cubicBezTo>
                    <a:pt x="0" y="4224"/>
                    <a:pt x="287" y="4942"/>
                    <a:pt x="718" y="5536"/>
                  </a:cubicBezTo>
                  <a:lnTo>
                    <a:pt x="6151" y="5536"/>
                  </a:lnTo>
                  <a:cubicBezTo>
                    <a:pt x="6603" y="4942"/>
                    <a:pt x="6869" y="4224"/>
                    <a:pt x="6869" y="3424"/>
                  </a:cubicBezTo>
                  <a:cubicBezTo>
                    <a:pt x="6869" y="1538"/>
                    <a:pt x="5331" y="0"/>
                    <a:pt x="342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348225" y="2811350"/>
              <a:ext cx="153800" cy="129725"/>
            </a:xfrm>
            <a:custGeom>
              <a:rect b="b" l="l" r="r" t="t"/>
              <a:pathLst>
                <a:path extrusionOk="0" h="5189" w="6152">
                  <a:moveTo>
                    <a:pt x="3076" y="1"/>
                  </a:moveTo>
                  <a:cubicBezTo>
                    <a:pt x="1374" y="1"/>
                    <a:pt x="1" y="1395"/>
                    <a:pt x="1" y="3076"/>
                  </a:cubicBezTo>
                  <a:cubicBezTo>
                    <a:pt x="1" y="3896"/>
                    <a:pt x="308" y="4614"/>
                    <a:pt x="821" y="5188"/>
                  </a:cubicBezTo>
                  <a:lnTo>
                    <a:pt x="5332" y="5188"/>
                  </a:lnTo>
                  <a:cubicBezTo>
                    <a:pt x="5844" y="4655"/>
                    <a:pt x="6152" y="3896"/>
                    <a:pt x="6152" y="3076"/>
                  </a:cubicBezTo>
                  <a:cubicBezTo>
                    <a:pt x="6152" y="1395"/>
                    <a:pt x="4758" y="1"/>
                    <a:pt x="307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330800" y="2803275"/>
              <a:ext cx="154325" cy="137800"/>
            </a:xfrm>
            <a:custGeom>
              <a:rect b="b" l="l" r="r" t="t"/>
              <a:pathLst>
                <a:path extrusionOk="0" h="5512" w="6173">
                  <a:moveTo>
                    <a:pt x="3753" y="1"/>
                  </a:moveTo>
                  <a:cubicBezTo>
                    <a:pt x="2876" y="1"/>
                    <a:pt x="2000" y="334"/>
                    <a:pt x="1333" y="1000"/>
                  </a:cubicBezTo>
                  <a:cubicBezTo>
                    <a:pt x="103" y="2231"/>
                    <a:pt x="1" y="4178"/>
                    <a:pt x="1046" y="5511"/>
                  </a:cubicBezTo>
                  <a:lnTo>
                    <a:pt x="1661" y="5511"/>
                  </a:lnTo>
                  <a:lnTo>
                    <a:pt x="6172" y="1000"/>
                  </a:lnTo>
                  <a:cubicBezTo>
                    <a:pt x="5506" y="334"/>
                    <a:pt x="4629" y="1"/>
                    <a:pt x="37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323625" y="2407925"/>
              <a:ext cx="205075" cy="72825"/>
            </a:xfrm>
            <a:custGeom>
              <a:rect b="b" l="l" r="r" t="t"/>
              <a:pathLst>
                <a:path extrusionOk="0" h="2913" w="8203">
                  <a:moveTo>
                    <a:pt x="1456" y="1"/>
                  </a:moveTo>
                  <a:cubicBezTo>
                    <a:pt x="636" y="1"/>
                    <a:pt x="0" y="657"/>
                    <a:pt x="0" y="1457"/>
                  </a:cubicBezTo>
                  <a:cubicBezTo>
                    <a:pt x="0" y="2277"/>
                    <a:pt x="657" y="2912"/>
                    <a:pt x="1456" y="2912"/>
                  </a:cubicBezTo>
                  <a:lnTo>
                    <a:pt x="6746" y="2912"/>
                  </a:lnTo>
                  <a:cubicBezTo>
                    <a:pt x="7546" y="2912"/>
                    <a:pt x="8202" y="2277"/>
                    <a:pt x="8202" y="1457"/>
                  </a:cubicBezTo>
                  <a:cubicBezTo>
                    <a:pt x="8202" y="636"/>
                    <a:pt x="7546" y="1"/>
                    <a:pt x="674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4331325" y="2415625"/>
              <a:ext cx="189175" cy="58975"/>
            </a:xfrm>
            <a:custGeom>
              <a:rect b="b" l="l" r="r" t="t"/>
              <a:pathLst>
                <a:path extrusionOk="0" h="2359" w="7567">
                  <a:moveTo>
                    <a:pt x="1189" y="0"/>
                  </a:moveTo>
                  <a:cubicBezTo>
                    <a:pt x="533" y="0"/>
                    <a:pt x="0" y="513"/>
                    <a:pt x="0" y="1169"/>
                  </a:cubicBezTo>
                  <a:cubicBezTo>
                    <a:pt x="0" y="1825"/>
                    <a:pt x="513" y="2358"/>
                    <a:pt x="1189" y="2358"/>
                  </a:cubicBezTo>
                  <a:lnTo>
                    <a:pt x="6377" y="2358"/>
                  </a:lnTo>
                  <a:cubicBezTo>
                    <a:pt x="7054" y="2358"/>
                    <a:pt x="7566" y="1825"/>
                    <a:pt x="7566" y="1169"/>
                  </a:cubicBezTo>
                  <a:cubicBezTo>
                    <a:pt x="7566" y="533"/>
                    <a:pt x="7054" y="0"/>
                    <a:pt x="637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353875" y="2438175"/>
              <a:ext cx="144575" cy="13875"/>
            </a:xfrm>
            <a:custGeom>
              <a:rect b="b" l="l" r="r" t="t"/>
              <a:pathLst>
                <a:path extrusionOk="0" h="555" w="5783">
                  <a:moveTo>
                    <a:pt x="287" y="0"/>
                  </a:moveTo>
                  <a:cubicBezTo>
                    <a:pt x="123" y="0"/>
                    <a:pt x="0" y="124"/>
                    <a:pt x="0" y="267"/>
                  </a:cubicBezTo>
                  <a:cubicBezTo>
                    <a:pt x="0" y="431"/>
                    <a:pt x="123" y="554"/>
                    <a:pt x="287" y="554"/>
                  </a:cubicBezTo>
                  <a:lnTo>
                    <a:pt x="5516" y="554"/>
                  </a:lnTo>
                  <a:cubicBezTo>
                    <a:pt x="5659" y="554"/>
                    <a:pt x="5782" y="431"/>
                    <a:pt x="5782" y="267"/>
                  </a:cubicBezTo>
                  <a:cubicBezTo>
                    <a:pt x="5782" y="124"/>
                    <a:pt x="5659" y="0"/>
                    <a:pt x="5516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720000" y="445025"/>
            <a:ext cx="76035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GPMS vs AI Hedge Fund Program</a:t>
            </a:r>
            <a:endParaRPr/>
          </a:p>
        </p:txBody>
      </p:sp>
      <p:pic>
        <p:nvPicPr>
          <p:cNvPr id="472" name="Google Shape;472;p43" title="Screenshot 2025-06-15 at 7.27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25" y="1617950"/>
            <a:ext cx="7496899" cy="21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3"/>
          <p:cNvSpPr txBox="1"/>
          <p:nvPr/>
        </p:nvSpPr>
        <p:spPr>
          <a:xfrm>
            <a:off x="3385200" y="1095988"/>
            <a:ext cx="227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GPMS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44" title="Screenshot 2025-06-22 at 11.44.5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00" y="865900"/>
            <a:ext cx="7197099" cy="40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4"/>
          <p:cNvSpPr txBox="1"/>
          <p:nvPr/>
        </p:nvSpPr>
        <p:spPr>
          <a:xfrm>
            <a:off x="2143125" y="227300"/>
            <a:ext cx="438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AI Hedge Fund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5" title="Screenshot 2025-06-23 at 12.01.42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6875"/>
            <a:ext cx="4090975" cy="22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5" title="Screenshot 2025-06-23 at 12.01.5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00" y="736875"/>
            <a:ext cx="4356071" cy="2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5" title="Screenshot 2025-06-23 at 12.02.08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25" y="3118149"/>
            <a:ext cx="4904518" cy="18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>
            <p:ph type="title"/>
          </p:nvPr>
        </p:nvSpPr>
        <p:spPr>
          <a:xfrm>
            <a:off x="720000" y="151525"/>
            <a:ext cx="770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Hedge Fund: Input Restricted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(More Defense)</a:t>
            </a:r>
            <a:endParaRPr/>
          </a:p>
        </p:txBody>
      </p:sp>
      <p:pic>
        <p:nvPicPr>
          <p:cNvPr id="492" name="Google Shape;492;p46" title="Screenshot 2025-06-22 at 11.46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75" y="1338600"/>
            <a:ext cx="3509126" cy="268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6" title="Screenshot 2025-06-22 at 11.46.3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00" y="1422200"/>
            <a:ext cx="3960626" cy="3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99" name="Google Shape;499;p47"/>
          <p:cNvSpPr txBox="1"/>
          <p:nvPr>
            <p:ph idx="1" type="subTitle"/>
          </p:nvPr>
        </p:nvSpPr>
        <p:spPr>
          <a:xfrm>
            <a:off x="855100" y="2527048"/>
            <a:ext cx="21603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 literature review and try out the different attacks listed on the AI Hedge Fund O.S  Program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(Man in the middle attack, malicious agent, agent’s tool attacks, etc..) </a:t>
            </a:r>
            <a:endParaRPr sz="1500"/>
          </a:p>
        </p:txBody>
      </p:sp>
      <p:sp>
        <p:nvSpPr>
          <p:cNvPr id="500" name="Google Shape;500;p47"/>
          <p:cNvSpPr txBox="1"/>
          <p:nvPr>
            <p:ph idx="2" type="subTitle"/>
          </p:nvPr>
        </p:nvSpPr>
        <p:spPr>
          <a:xfrm>
            <a:off x="3491848" y="2527041"/>
            <a:ext cx="21603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Evaluate the robustness of these defenses through stress-testing and simulated attacks</a:t>
            </a:r>
            <a:endParaRPr sz="1500"/>
          </a:p>
        </p:txBody>
      </p:sp>
      <p:sp>
        <p:nvSpPr>
          <p:cNvPr id="501" name="Google Shape;501;p47"/>
          <p:cNvSpPr txBox="1"/>
          <p:nvPr>
            <p:ph idx="3" type="subTitle"/>
          </p:nvPr>
        </p:nvSpPr>
        <p:spPr>
          <a:xfrm>
            <a:off x="6021000" y="2527050"/>
            <a:ext cx="25002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Try attacks and find </a:t>
            </a:r>
            <a:r>
              <a:rPr lang="en" sz="1500"/>
              <a:t>vulnerabilities</a:t>
            </a:r>
            <a:r>
              <a:rPr lang="en" sz="1500"/>
              <a:t> in other frameworks and closed/open source programs. </a:t>
            </a:r>
            <a:endParaRPr sz="1500"/>
          </a:p>
        </p:txBody>
      </p:sp>
      <p:sp>
        <p:nvSpPr>
          <p:cNvPr id="502" name="Google Shape;502;p47"/>
          <p:cNvSpPr txBox="1"/>
          <p:nvPr>
            <p:ph idx="4" type="subTitle"/>
          </p:nvPr>
        </p:nvSpPr>
        <p:spPr>
          <a:xfrm>
            <a:off x="768500" y="1504525"/>
            <a:ext cx="25002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Different Attacks </a:t>
            </a:r>
            <a:endParaRPr/>
          </a:p>
        </p:txBody>
      </p:sp>
      <p:sp>
        <p:nvSpPr>
          <p:cNvPr id="503" name="Google Shape;503;p47"/>
          <p:cNvSpPr txBox="1"/>
          <p:nvPr>
            <p:ph idx="5" type="subTitle"/>
          </p:nvPr>
        </p:nvSpPr>
        <p:spPr>
          <a:xfrm>
            <a:off x="3491850" y="1504525"/>
            <a:ext cx="21603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Guardrails</a:t>
            </a:r>
            <a:endParaRPr/>
          </a:p>
        </p:txBody>
      </p:sp>
      <p:sp>
        <p:nvSpPr>
          <p:cNvPr id="504" name="Google Shape;504;p47"/>
          <p:cNvSpPr txBox="1"/>
          <p:nvPr>
            <p:ph idx="6" type="subTitle"/>
          </p:nvPr>
        </p:nvSpPr>
        <p:spPr>
          <a:xfrm>
            <a:off x="5834100" y="1504450"/>
            <a:ext cx="27492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other Open Source/Closed Source Programs/Frameworks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844250" y="1266400"/>
            <a:ext cx="72738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Wang, K.</a:t>
            </a:r>
            <a:r>
              <a:rPr i="1" lang="en" sz="1600">
                <a:solidFill>
                  <a:schemeClr val="dk1"/>
                </a:solidFill>
              </a:rPr>
              <a:t>, Zhang, G.</a:t>
            </a:r>
            <a:r>
              <a:rPr lang="en" sz="1600">
                <a:solidFill>
                  <a:schemeClr val="dk1"/>
                </a:solidFill>
              </a:rPr>
              <a:t>, Zhou, Z., Wu, J., Yu, M., Zhao, S., Yin, C., … Liu, Y. (2025). </a:t>
            </a:r>
            <a:r>
              <a:rPr i="1" lang="en" sz="1600">
                <a:solidFill>
                  <a:schemeClr val="dk1"/>
                </a:solidFill>
              </a:rPr>
              <a:t>A Comprehensive Survey in LLM(-Agent) Full Stack Safety: Data, Training and Deployment</a:t>
            </a:r>
            <a:r>
              <a:rPr lang="en" sz="1600">
                <a:solidFill>
                  <a:schemeClr val="dk1"/>
                </a:solidFill>
              </a:rPr>
              <a:t>. arXiv preprint arXiv:2504.15585.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Ferrag, M. A., Tihanyi, N., &amp; Debbah, M. (2025, April 28). </a:t>
            </a:r>
            <a:r>
              <a:rPr i="1" lang="en" sz="1500">
                <a:solidFill>
                  <a:schemeClr val="dk1"/>
                </a:solidFill>
              </a:rPr>
              <a:t>From LLM Reasoning to Autonomous AI Agents: A Comprehensive Review</a:t>
            </a:r>
            <a:r>
              <a:rPr lang="en" sz="1500">
                <a:solidFill>
                  <a:schemeClr val="dk1"/>
                </a:solidFill>
              </a:rPr>
              <a:t>. </a:t>
            </a:r>
            <a:r>
              <a:rPr i="1" lang="en" sz="1500">
                <a:solidFill>
                  <a:schemeClr val="dk1"/>
                </a:solidFill>
              </a:rPr>
              <a:t>arXiv preprint arXiv:2504.19678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075276" y="1727263"/>
            <a:ext cx="5635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1069388" y="1498201"/>
            <a:ext cx="1728916" cy="1299919"/>
            <a:chOff x="844912" y="1681380"/>
            <a:chExt cx="935611" cy="787305"/>
          </a:xfrm>
        </p:grpSpPr>
        <p:grpSp>
          <p:nvGrpSpPr>
            <p:cNvPr id="264" name="Google Shape;264;p26"/>
            <p:cNvGrpSpPr/>
            <p:nvPr/>
          </p:nvGrpSpPr>
          <p:grpSpPr>
            <a:xfrm>
              <a:off x="844912" y="1819635"/>
              <a:ext cx="329836" cy="510016"/>
              <a:chOff x="844912" y="1819635"/>
              <a:chExt cx="329836" cy="510016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rect b="b" l="l" r="r" t="t"/>
                <a:pathLst>
                  <a:path extrusionOk="0" h="6105" w="6105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rect b="b" l="l" r="r" t="t"/>
                <a:pathLst>
                  <a:path extrusionOk="0" h="5757" w="4304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rect b="b" l="l" r="r" t="t"/>
                <a:pathLst>
                  <a:path extrusionOk="0" h="5778" w="4304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6"/>
            <p:cNvGrpSpPr/>
            <p:nvPr/>
          </p:nvGrpSpPr>
          <p:grpSpPr>
            <a:xfrm>
              <a:off x="1284601" y="2158168"/>
              <a:ext cx="495923" cy="310517"/>
              <a:chOff x="1284601" y="2158168"/>
              <a:chExt cx="495923" cy="310517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" name="Google Shape;273;p26"/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274" name="Google Shape;274;p26"/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275" name="Google Shape;275;p26"/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26"/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26"/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rect b="b" l="l" r="r" t="t"/>
                    <a:pathLst>
                      <a:path extrusionOk="0" fill="none" h="9175" w="12377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26"/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rect b="b" l="l" r="r" t="t"/>
                    <a:pathLst>
                      <a:path extrusionOk="0" fill="none" h="11175" w="1281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Google Shape;279;p26"/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rect b="b" l="l" r="r" t="t"/>
                    <a:pathLst>
                      <a:path extrusionOk="0" h="6082" w="6439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26"/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rect b="b" l="l" r="r" t="t"/>
                    <a:pathLst>
                      <a:path extrusionOk="0" h="5785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26"/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rect b="b" l="l" r="r" t="t"/>
                    <a:pathLst>
                      <a:path extrusionOk="0" h="5790" w="4304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2" name="Google Shape;282;p26"/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4" name="Google Shape;284;p26"/>
            <p:cNvGrpSpPr/>
            <p:nvPr/>
          </p:nvGrpSpPr>
          <p:grpSpPr>
            <a:xfrm>
              <a:off x="1284601" y="1681380"/>
              <a:ext cx="495923" cy="310517"/>
              <a:chOff x="1284601" y="1681380"/>
              <a:chExt cx="495923" cy="310517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6" name="Google Shape;286;p26"/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287" name="Google Shape;287;p26"/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288" name="Google Shape;288;p26"/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Google Shape;289;p26"/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rect b="b" l="l" r="r" t="t"/>
                    <a:pathLst>
                      <a:path extrusionOk="0" fill="none" h="9208" w="12377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26"/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26"/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rect b="b" l="l" r="r" t="t"/>
                    <a:pathLst>
                      <a:path extrusionOk="0" fill="none" h="11143" w="1281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26"/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rect b="b" l="l" r="r" t="t"/>
                    <a:pathLst>
                      <a:path extrusionOk="0" h="6116" w="6439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26"/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rect b="b" l="l" r="r" t="t"/>
                    <a:pathLst>
                      <a:path extrusionOk="0" h="5778" w="4304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p26"/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rect b="b" l="l" r="r" t="t"/>
                    <a:pathLst>
                      <a:path extrusionOk="0" h="5757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5" name="Google Shape;295;p26"/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4137597" y="494875"/>
            <a:ext cx="456890" cy="522842"/>
            <a:chOff x="1217654" y="1282944"/>
            <a:chExt cx="456890" cy="522842"/>
          </a:xfrm>
        </p:grpSpPr>
        <p:sp>
          <p:nvSpPr>
            <p:cNvPr id="303" name="Google Shape;303;p27"/>
            <p:cNvSpPr/>
            <p:nvPr/>
          </p:nvSpPr>
          <p:spPr>
            <a:xfrm>
              <a:off x="1307908" y="1481207"/>
              <a:ext cx="72733" cy="44618"/>
            </a:xfrm>
            <a:custGeom>
              <a:rect b="b" l="l" r="r" t="t"/>
              <a:pathLst>
                <a:path extrusionOk="0" h="1533" w="2499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1" y="1533"/>
                  </a:lnTo>
                  <a:cubicBezTo>
                    <a:pt x="2333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3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403896" y="1481207"/>
              <a:ext cx="72704" cy="44618"/>
            </a:xfrm>
            <a:custGeom>
              <a:rect b="b" l="l" r="r" t="t"/>
              <a:pathLst>
                <a:path extrusionOk="0" h="1533" w="2498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0" y="1533"/>
                  </a:lnTo>
                  <a:cubicBezTo>
                    <a:pt x="2332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2" y="0"/>
                    <a:pt x="2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297925" y="1763845"/>
              <a:ext cx="48896" cy="15367"/>
            </a:xfrm>
            <a:custGeom>
              <a:rect b="b" l="l" r="r" t="t"/>
              <a:pathLst>
                <a:path extrusionOk="0" h="528" w="1680">
                  <a:moveTo>
                    <a:pt x="262" y="0"/>
                  </a:moveTo>
                  <a:cubicBezTo>
                    <a:pt x="119" y="0"/>
                    <a:pt x="1" y="121"/>
                    <a:pt x="1" y="264"/>
                  </a:cubicBezTo>
                  <a:cubicBezTo>
                    <a:pt x="1" y="407"/>
                    <a:pt x="119" y="528"/>
                    <a:pt x="262" y="528"/>
                  </a:cubicBezTo>
                  <a:lnTo>
                    <a:pt x="1418" y="528"/>
                  </a:lnTo>
                  <a:cubicBezTo>
                    <a:pt x="1561" y="528"/>
                    <a:pt x="1679" y="407"/>
                    <a:pt x="1679" y="264"/>
                  </a:cubicBezTo>
                  <a:cubicBezTo>
                    <a:pt x="1679" y="121"/>
                    <a:pt x="1564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07069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4" y="1"/>
                  </a:moveTo>
                  <a:cubicBezTo>
                    <a:pt x="194" y="1"/>
                    <a:pt x="127" y="29"/>
                    <a:pt x="76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6" y="450"/>
                  </a:cubicBezTo>
                  <a:cubicBezTo>
                    <a:pt x="127" y="497"/>
                    <a:pt x="194" y="525"/>
                    <a:pt x="264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7" y="399"/>
                    <a:pt x="525" y="335"/>
                    <a:pt x="525" y="264"/>
                  </a:cubicBezTo>
                  <a:cubicBezTo>
                    <a:pt x="525" y="197"/>
                    <a:pt x="497" y="127"/>
                    <a:pt x="450" y="76"/>
                  </a:cubicBezTo>
                  <a:cubicBezTo>
                    <a:pt x="399" y="29"/>
                    <a:pt x="335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437775" y="1763758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498" y="399"/>
                    <a:pt x="528" y="335"/>
                    <a:pt x="528" y="264"/>
                  </a:cubicBezTo>
                  <a:cubicBezTo>
                    <a:pt x="528" y="197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468655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2" y="1"/>
                  </a:moveTo>
                  <a:cubicBezTo>
                    <a:pt x="192" y="1"/>
                    <a:pt x="127" y="29"/>
                    <a:pt x="77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7" y="450"/>
                  </a:cubicBezTo>
                  <a:cubicBezTo>
                    <a:pt x="127" y="497"/>
                    <a:pt x="192" y="525"/>
                    <a:pt x="262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8" y="399"/>
                    <a:pt x="526" y="335"/>
                    <a:pt x="526" y="264"/>
                  </a:cubicBezTo>
                  <a:cubicBezTo>
                    <a:pt x="526" y="197"/>
                    <a:pt x="498" y="127"/>
                    <a:pt x="450" y="76"/>
                  </a:cubicBezTo>
                  <a:cubicBezTo>
                    <a:pt x="399" y="29"/>
                    <a:pt x="332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53894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1" y="1"/>
                  </a:moveTo>
                  <a:cubicBezTo>
                    <a:pt x="191" y="1"/>
                    <a:pt x="127" y="29"/>
                    <a:pt x="76" y="76"/>
                  </a:cubicBezTo>
                  <a:cubicBezTo>
                    <a:pt x="29" y="127"/>
                    <a:pt x="0" y="191"/>
                    <a:pt x="0" y="262"/>
                  </a:cubicBezTo>
                  <a:cubicBezTo>
                    <a:pt x="0" y="332"/>
                    <a:pt x="29" y="399"/>
                    <a:pt x="76" y="450"/>
                  </a:cubicBezTo>
                  <a:cubicBezTo>
                    <a:pt x="127" y="497"/>
                    <a:pt x="191" y="525"/>
                    <a:pt x="261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7" y="399"/>
                    <a:pt x="525" y="332"/>
                    <a:pt x="525" y="262"/>
                  </a:cubicBezTo>
                  <a:cubicBezTo>
                    <a:pt x="525" y="191"/>
                    <a:pt x="497" y="127"/>
                    <a:pt x="450" y="76"/>
                  </a:cubicBezTo>
                  <a:cubicBezTo>
                    <a:pt x="399" y="29"/>
                    <a:pt x="332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84600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5" y="1"/>
                  </a:moveTo>
                  <a:cubicBezTo>
                    <a:pt x="194" y="1"/>
                    <a:pt x="127" y="29"/>
                    <a:pt x="77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7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8" y="399"/>
                    <a:pt x="526" y="332"/>
                    <a:pt x="526" y="262"/>
                  </a:cubicBezTo>
                  <a:cubicBezTo>
                    <a:pt x="526" y="191"/>
                    <a:pt x="498" y="127"/>
                    <a:pt x="450" y="76"/>
                  </a:cubicBezTo>
                  <a:cubicBezTo>
                    <a:pt x="399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15393" y="1404661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500" y="399"/>
                    <a:pt x="528" y="332"/>
                    <a:pt x="528" y="262"/>
                  </a:cubicBezTo>
                  <a:cubicBezTo>
                    <a:pt x="528" y="191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217654" y="1282944"/>
              <a:ext cx="456890" cy="522842"/>
            </a:xfrm>
            <a:custGeom>
              <a:rect b="b" l="l" r="r" t="t"/>
              <a:pathLst>
                <a:path extrusionOk="0" h="17964" w="15698">
                  <a:moveTo>
                    <a:pt x="6913" y="1845"/>
                  </a:moveTo>
                  <a:lnTo>
                    <a:pt x="6913" y="2558"/>
                  </a:lnTo>
                  <a:lnTo>
                    <a:pt x="5091" y="2558"/>
                  </a:lnTo>
                  <a:lnTo>
                    <a:pt x="5091" y="1845"/>
                  </a:lnTo>
                  <a:close/>
                  <a:moveTo>
                    <a:pt x="15170" y="526"/>
                  </a:moveTo>
                  <a:lnTo>
                    <a:pt x="15170" y="3882"/>
                  </a:lnTo>
                  <a:lnTo>
                    <a:pt x="10901" y="3882"/>
                  </a:lnTo>
                  <a:cubicBezTo>
                    <a:pt x="10822" y="3882"/>
                    <a:pt x="10752" y="3916"/>
                    <a:pt x="10704" y="3975"/>
                  </a:cubicBezTo>
                  <a:lnTo>
                    <a:pt x="10160" y="4590"/>
                  </a:lnTo>
                  <a:lnTo>
                    <a:pt x="10160" y="526"/>
                  </a:lnTo>
                  <a:close/>
                  <a:moveTo>
                    <a:pt x="11030" y="6754"/>
                  </a:moveTo>
                  <a:cubicBezTo>
                    <a:pt x="11271" y="6754"/>
                    <a:pt x="11468" y="6950"/>
                    <a:pt x="11468" y="7191"/>
                  </a:cubicBezTo>
                  <a:lnTo>
                    <a:pt x="11468" y="9282"/>
                  </a:lnTo>
                  <a:cubicBezTo>
                    <a:pt x="11468" y="9524"/>
                    <a:pt x="11271" y="9720"/>
                    <a:pt x="11030" y="9720"/>
                  </a:cubicBezTo>
                  <a:lnTo>
                    <a:pt x="10876" y="9720"/>
                  </a:lnTo>
                  <a:cubicBezTo>
                    <a:pt x="10887" y="9608"/>
                    <a:pt x="10892" y="9493"/>
                    <a:pt x="10892" y="9380"/>
                  </a:cubicBezTo>
                  <a:lnTo>
                    <a:pt x="10892" y="6754"/>
                  </a:lnTo>
                  <a:close/>
                  <a:moveTo>
                    <a:pt x="8740" y="5872"/>
                  </a:moveTo>
                  <a:cubicBezTo>
                    <a:pt x="9133" y="5872"/>
                    <a:pt x="9447" y="6192"/>
                    <a:pt x="9447" y="6582"/>
                  </a:cubicBezTo>
                  <a:lnTo>
                    <a:pt x="9447" y="9187"/>
                  </a:lnTo>
                  <a:cubicBezTo>
                    <a:pt x="9447" y="9580"/>
                    <a:pt x="9133" y="9897"/>
                    <a:pt x="8740" y="9897"/>
                  </a:cubicBezTo>
                  <a:lnTo>
                    <a:pt x="8164" y="9897"/>
                  </a:lnTo>
                  <a:cubicBezTo>
                    <a:pt x="8072" y="9445"/>
                    <a:pt x="7670" y="9100"/>
                    <a:pt x="7193" y="9100"/>
                  </a:cubicBezTo>
                  <a:lnTo>
                    <a:pt x="4895" y="9100"/>
                  </a:lnTo>
                  <a:cubicBezTo>
                    <a:pt x="4415" y="9100"/>
                    <a:pt x="4013" y="9442"/>
                    <a:pt x="3924" y="9897"/>
                  </a:cubicBezTo>
                  <a:lnTo>
                    <a:pt x="3348" y="9897"/>
                  </a:lnTo>
                  <a:cubicBezTo>
                    <a:pt x="2958" y="9897"/>
                    <a:pt x="2638" y="9577"/>
                    <a:pt x="2638" y="9187"/>
                  </a:cubicBezTo>
                  <a:lnTo>
                    <a:pt x="2638" y="6582"/>
                  </a:lnTo>
                  <a:cubicBezTo>
                    <a:pt x="2638" y="6192"/>
                    <a:pt x="2958" y="5872"/>
                    <a:pt x="3348" y="5872"/>
                  </a:cubicBezTo>
                  <a:close/>
                  <a:moveTo>
                    <a:pt x="7193" y="9630"/>
                  </a:moveTo>
                  <a:cubicBezTo>
                    <a:pt x="7449" y="9630"/>
                    <a:pt x="7659" y="9841"/>
                    <a:pt x="7659" y="10096"/>
                  </a:cubicBezTo>
                  <a:cubicBezTo>
                    <a:pt x="7659" y="10352"/>
                    <a:pt x="7449" y="10562"/>
                    <a:pt x="7193" y="10562"/>
                  </a:cubicBezTo>
                  <a:lnTo>
                    <a:pt x="4895" y="10562"/>
                  </a:lnTo>
                  <a:cubicBezTo>
                    <a:pt x="4639" y="10559"/>
                    <a:pt x="4429" y="10352"/>
                    <a:pt x="4429" y="10096"/>
                  </a:cubicBezTo>
                  <a:cubicBezTo>
                    <a:pt x="4429" y="9841"/>
                    <a:pt x="4639" y="9630"/>
                    <a:pt x="4895" y="9630"/>
                  </a:cubicBezTo>
                  <a:close/>
                  <a:moveTo>
                    <a:pt x="2596" y="2928"/>
                  </a:moveTo>
                  <a:lnTo>
                    <a:pt x="2596" y="5600"/>
                  </a:lnTo>
                  <a:cubicBezTo>
                    <a:pt x="2301" y="5825"/>
                    <a:pt x="2108" y="6181"/>
                    <a:pt x="2108" y="6582"/>
                  </a:cubicBezTo>
                  <a:lnTo>
                    <a:pt x="2108" y="9187"/>
                  </a:lnTo>
                  <a:cubicBezTo>
                    <a:pt x="2108" y="9588"/>
                    <a:pt x="2299" y="9942"/>
                    <a:pt x="2596" y="10169"/>
                  </a:cubicBezTo>
                  <a:lnTo>
                    <a:pt x="2596" y="11777"/>
                  </a:lnTo>
                  <a:cubicBezTo>
                    <a:pt x="2001" y="11151"/>
                    <a:pt x="1636" y="10307"/>
                    <a:pt x="1636" y="9380"/>
                  </a:cubicBezTo>
                  <a:lnTo>
                    <a:pt x="1636" y="5325"/>
                  </a:lnTo>
                  <a:cubicBezTo>
                    <a:pt x="1636" y="4399"/>
                    <a:pt x="2001" y="3554"/>
                    <a:pt x="2596" y="2928"/>
                  </a:cubicBezTo>
                  <a:close/>
                  <a:moveTo>
                    <a:pt x="7438" y="1890"/>
                  </a:moveTo>
                  <a:cubicBezTo>
                    <a:pt x="7968" y="1977"/>
                    <a:pt x="8456" y="2182"/>
                    <a:pt x="8877" y="2479"/>
                  </a:cubicBezTo>
                  <a:lnTo>
                    <a:pt x="8877" y="3369"/>
                  </a:lnTo>
                  <a:cubicBezTo>
                    <a:pt x="8877" y="3512"/>
                    <a:pt x="8995" y="3630"/>
                    <a:pt x="9138" y="3630"/>
                  </a:cubicBezTo>
                  <a:cubicBezTo>
                    <a:pt x="9284" y="3630"/>
                    <a:pt x="9402" y="3512"/>
                    <a:pt x="9402" y="3369"/>
                  </a:cubicBezTo>
                  <a:lnTo>
                    <a:pt x="9402" y="2934"/>
                  </a:lnTo>
                  <a:cubicBezTo>
                    <a:pt x="9484" y="3018"/>
                    <a:pt x="9559" y="3108"/>
                    <a:pt x="9635" y="3203"/>
                  </a:cubicBezTo>
                  <a:lnTo>
                    <a:pt x="9635" y="5075"/>
                  </a:lnTo>
                  <a:cubicBezTo>
                    <a:pt x="9635" y="5333"/>
                    <a:pt x="9798" y="5448"/>
                    <a:pt x="9952" y="5448"/>
                  </a:cubicBezTo>
                  <a:cubicBezTo>
                    <a:pt x="10022" y="5448"/>
                    <a:pt x="10132" y="5423"/>
                    <a:pt x="10239" y="5302"/>
                  </a:cubicBezTo>
                  <a:lnTo>
                    <a:pt x="10359" y="5162"/>
                  </a:lnTo>
                  <a:cubicBezTo>
                    <a:pt x="10365" y="5221"/>
                    <a:pt x="10365" y="5272"/>
                    <a:pt x="10365" y="5328"/>
                  </a:cubicBezTo>
                  <a:lnTo>
                    <a:pt x="10368" y="9380"/>
                  </a:lnTo>
                  <a:cubicBezTo>
                    <a:pt x="10368" y="10307"/>
                    <a:pt x="10003" y="11151"/>
                    <a:pt x="9405" y="11777"/>
                  </a:cubicBezTo>
                  <a:lnTo>
                    <a:pt x="9405" y="10234"/>
                  </a:lnTo>
                  <a:cubicBezTo>
                    <a:pt x="9750" y="10012"/>
                    <a:pt x="9978" y="9630"/>
                    <a:pt x="9978" y="9190"/>
                  </a:cubicBezTo>
                  <a:lnTo>
                    <a:pt x="9978" y="6585"/>
                  </a:lnTo>
                  <a:cubicBezTo>
                    <a:pt x="9978" y="6144"/>
                    <a:pt x="9750" y="5763"/>
                    <a:pt x="9405" y="5541"/>
                  </a:cubicBezTo>
                  <a:lnTo>
                    <a:pt x="9405" y="4839"/>
                  </a:lnTo>
                  <a:cubicBezTo>
                    <a:pt x="9405" y="4696"/>
                    <a:pt x="9287" y="4578"/>
                    <a:pt x="9144" y="4578"/>
                  </a:cubicBezTo>
                  <a:cubicBezTo>
                    <a:pt x="8998" y="4578"/>
                    <a:pt x="8880" y="4696"/>
                    <a:pt x="8880" y="4839"/>
                  </a:cubicBezTo>
                  <a:lnTo>
                    <a:pt x="8880" y="5353"/>
                  </a:lnTo>
                  <a:cubicBezTo>
                    <a:pt x="8835" y="5350"/>
                    <a:pt x="8788" y="5345"/>
                    <a:pt x="8743" y="5345"/>
                  </a:cubicBezTo>
                  <a:lnTo>
                    <a:pt x="3348" y="5345"/>
                  </a:lnTo>
                  <a:cubicBezTo>
                    <a:pt x="3270" y="5345"/>
                    <a:pt x="3197" y="5353"/>
                    <a:pt x="3124" y="5367"/>
                  </a:cubicBezTo>
                  <a:lnTo>
                    <a:pt x="3124" y="2479"/>
                  </a:lnTo>
                  <a:cubicBezTo>
                    <a:pt x="3545" y="2184"/>
                    <a:pt x="4036" y="1977"/>
                    <a:pt x="4561" y="1890"/>
                  </a:cubicBezTo>
                  <a:lnTo>
                    <a:pt x="4561" y="2580"/>
                  </a:lnTo>
                  <a:cubicBezTo>
                    <a:pt x="4561" y="2858"/>
                    <a:pt x="4785" y="3082"/>
                    <a:pt x="5066" y="3082"/>
                  </a:cubicBezTo>
                  <a:lnTo>
                    <a:pt x="6932" y="3082"/>
                  </a:lnTo>
                  <a:cubicBezTo>
                    <a:pt x="7210" y="3082"/>
                    <a:pt x="7438" y="2858"/>
                    <a:pt x="7438" y="2580"/>
                  </a:cubicBezTo>
                  <a:lnTo>
                    <a:pt x="7438" y="1890"/>
                  </a:lnTo>
                  <a:close/>
                  <a:moveTo>
                    <a:pt x="3118" y="10405"/>
                  </a:moveTo>
                  <a:cubicBezTo>
                    <a:pt x="3194" y="10419"/>
                    <a:pt x="3267" y="10427"/>
                    <a:pt x="3343" y="10427"/>
                  </a:cubicBezTo>
                  <a:lnTo>
                    <a:pt x="3955" y="10427"/>
                  </a:lnTo>
                  <a:cubicBezTo>
                    <a:pt x="4089" y="10812"/>
                    <a:pt x="4460" y="11090"/>
                    <a:pt x="4889" y="11090"/>
                  </a:cubicBezTo>
                  <a:lnTo>
                    <a:pt x="7188" y="11090"/>
                  </a:lnTo>
                  <a:cubicBezTo>
                    <a:pt x="7620" y="11090"/>
                    <a:pt x="7988" y="10812"/>
                    <a:pt x="8125" y="10427"/>
                  </a:cubicBezTo>
                  <a:lnTo>
                    <a:pt x="8737" y="10427"/>
                  </a:lnTo>
                  <a:cubicBezTo>
                    <a:pt x="8782" y="10427"/>
                    <a:pt x="8827" y="10422"/>
                    <a:pt x="8872" y="10419"/>
                  </a:cubicBezTo>
                  <a:lnTo>
                    <a:pt x="8872" y="12229"/>
                  </a:lnTo>
                  <a:lnTo>
                    <a:pt x="8877" y="12229"/>
                  </a:lnTo>
                  <a:cubicBezTo>
                    <a:pt x="8308" y="12631"/>
                    <a:pt x="7614" y="12864"/>
                    <a:pt x="6862" y="12864"/>
                  </a:cubicBezTo>
                  <a:lnTo>
                    <a:pt x="5133" y="12864"/>
                  </a:lnTo>
                  <a:cubicBezTo>
                    <a:pt x="4387" y="12864"/>
                    <a:pt x="3691" y="12631"/>
                    <a:pt x="3118" y="12229"/>
                  </a:cubicBezTo>
                  <a:lnTo>
                    <a:pt x="3118" y="10405"/>
                  </a:lnTo>
                  <a:close/>
                  <a:moveTo>
                    <a:pt x="7446" y="13349"/>
                  </a:moveTo>
                  <a:lnTo>
                    <a:pt x="7446" y="14112"/>
                  </a:lnTo>
                  <a:lnTo>
                    <a:pt x="4558" y="14112"/>
                  </a:lnTo>
                  <a:lnTo>
                    <a:pt x="4558" y="13349"/>
                  </a:lnTo>
                  <a:cubicBezTo>
                    <a:pt x="4746" y="13377"/>
                    <a:pt x="4940" y="13391"/>
                    <a:pt x="5136" y="13391"/>
                  </a:cubicBezTo>
                  <a:lnTo>
                    <a:pt x="6865" y="13391"/>
                  </a:lnTo>
                  <a:cubicBezTo>
                    <a:pt x="7061" y="13391"/>
                    <a:pt x="7255" y="13377"/>
                    <a:pt x="7446" y="13349"/>
                  </a:cubicBezTo>
                  <a:close/>
                  <a:moveTo>
                    <a:pt x="9273" y="16128"/>
                  </a:moveTo>
                  <a:cubicBezTo>
                    <a:pt x="9537" y="16128"/>
                    <a:pt x="9750" y="16341"/>
                    <a:pt x="9750" y="16602"/>
                  </a:cubicBezTo>
                  <a:lnTo>
                    <a:pt x="9750" y="17435"/>
                  </a:lnTo>
                  <a:lnTo>
                    <a:pt x="2248" y="17435"/>
                  </a:lnTo>
                  <a:lnTo>
                    <a:pt x="2248" y="16602"/>
                  </a:lnTo>
                  <a:cubicBezTo>
                    <a:pt x="2248" y="16338"/>
                    <a:pt x="2464" y="16128"/>
                    <a:pt x="2725" y="16128"/>
                  </a:cubicBezTo>
                  <a:close/>
                  <a:moveTo>
                    <a:pt x="10115" y="1"/>
                  </a:moveTo>
                  <a:cubicBezTo>
                    <a:pt x="9851" y="1"/>
                    <a:pt x="9635" y="214"/>
                    <a:pt x="9635" y="481"/>
                  </a:cubicBezTo>
                  <a:lnTo>
                    <a:pt x="9635" y="2423"/>
                  </a:lnTo>
                  <a:cubicBezTo>
                    <a:pt x="8911" y="1741"/>
                    <a:pt x="7937" y="1323"/>
                    <a:pt x="6862" y="1323"/>
                  </a:cubicBezTo>
                  <a:lnTo>
                    <a:pt x="5133" y="1323"/>
                  </a:lnTo>
                  <a:cubicBezTo>
                    <a:pt x="2913" y="1323"/>
                    <a:pt x="1106" y="3122"/>
                    <a:pt x="1106" y="5333"/>
                  </a:cubicBezTo>
                  <a:lnTo>
                    <a:pt x="1106" y="6234"/>
                  </a:lnTo>
                  <a:lnTo>
                    <a:pt x="968" y="6234"/>
                  </a:lnTo>
                  <a:cubicBezTo>
                    <a:pt x="435" y="6234"/>
                    <a:pt x="3" y="6666"/>
                    <a:pt x="3" y="7200"/>
                  </a:cubicBezTo>
                  <a:lnTo>
                    <a:pt x="3" y="7584"/>
                  </a:lnTo>
                  <a:cubicBezTo>
                    <a:pt x="3" y="7727"/>
                    <a:pt x="124" y="7848"/>
                    <a:pt x="267" y="7848"/>
                  </a:cubicBezTo>
                  <a:cubicBezTo>
                    <a:pt x="410" y="7848"/>
                    <a:pt x="530" y="7727"/>
                    <a:pt x="530" y="7584"/>
                  </a:cubicBezTo>
                  <a:lnTo>
                    <a:pt x="530" y="7200"/>
                  </a:lnTo>
                  <a:cubicBezTo>
                    <a:pt x="530" y="6956"/>
                    <a:pt x="727" y="6759"/>
                    <a:pt x="968" y="6759"/>
                  </a:cubicBezTo>
                  <a:lnTo>
                    <a:pt x="1106" y="6759"/>
                  </a:lnTo>
                  <a:lnTo>
                    <a:pt x="1106" y="9380"/>
                  </a:lnTo>
                  <a:cubicBezTo>
                    <a:pt x="1106" y="9496"/>
                    <a:pt x="1109" y="9608"/>
                    <a:pt x="1120" y="9720"/>
                  </a:cubicBezTo>
                  <a:lnTo>
                    <a:pt x="965" y="9720"/>
                  </a:lnTo>
                  <a:cubicBezTo>
                    <a:pt x="724" y="9720"/>
                    <a:pt x="525" y="9524"/>
                    <a:pt x="525" y="9282"/>
                  </a:cubicBezTo>
                  <a:lnTo>
                    <a:pt x="525" y="8943"/>
                  </a:lnTo>
                  <a:cubicBezTo>
                    <a:pt x="525" y="8800"/>
                    <a:pt x="407" y="8679"/>
                    <a:pt x="264" y="8679"/>
                  </a:cubicBezTo>
                  <a:cubicBezTo>
                    <a:pt x="118" y="8679"/>
                    <a:pt x="0" y="8800"/>
                    <a:pt x="0" y="8943"/>
                  </a:cubicBezTo>
                  <a:lnTo>
                    <a:pt x="0" y="9282"/>
                  </a:lnTo>
                  <a:cubicBezTo>
                    <a:pt x="0" y="9816"/>
                    <a:pt x="432" y="10248"/>
                    <a:pt x="965" y="10248"/>
                  </a:cubicBezTo>
                  <a:lnTo>
                    <a:pt x="1196" y="10248"/>
                  </a:lnTo>
                  <a:cubicBezTo>
                    <a:pt x="1516" y="11685"/>
                    <a:pt x="2613" y="12833"/>
                    <a:pt x="4025" y="13237"/>
                  </a:cubicBezTo>
                  <a:lnTo>
                    <a:pt x="4025" y="14112"/>
                  </a:lnTo>
                  <a:lnTo>
                    <a:pt x="1356" y="14112"/>
                  </a:lnTo>
                  <a:cubicBezTo>
                    <a:pt x="629" y="14112"/>
                    <a:pt x="39" y="14702"/>
                    <a:pt x="39" y="15426"/>
                  </a:cubicBezTo>
                  <a:lnTo>
                    <a:pt x="39" y="17699"/>
                  </a:lnTo>
                  <a:cubicBezTo>
                    <a:pt x="39" y="17842"/>
                    <a:pt x="157" y="17963"/>
                    <a:pt x="303" y="17963"/>
                  </a:cubicBezTo>
                  <a:lnTo>
                    <a:pt x="11701" y="17963"/>
                  </a:lnTo>
                  <a:cubicBezTo>
                    <a:pt x="11844" y="17963"/>
                    <a:pt x="11965" y="17842"/>
                    <a:pt x="11965" y="17699"/>
                  </a:cubicBezTo>
                  <a:lnTo>
                    <a:pt x="11965" y="15426"/>
                  </a:lnTo>
                  <a:cubicBezTo>
                    <a:pt x="11965" y="14702"/>
                    <a:pt x="11375" y="14112"/>
                    <a:pt x="10648" y="14112"/>
                  </a:cubicBezTo>
                  <a:lnTo>
                    <a:pt x="9955" y="14112"/>
                  </a:lnTo>
                  <a:cubicBezTo>
                    <a:pt x="9812" y="14112"/>
                    <a:pt x="9694" y="14233"/>
                    <a:pt x="9694" y="14376"/>
                  </a:cubicBezTo>
                  <a:cubicBezTo>
                    <a:pt x="9694" y="14519"/>
                    <a:pt x="9812" y="14640"/>
                    <a:pt x="9955" y="14640"/>
                  </a:cubicBezTo>
                  <a:lnTo>
                    <a:pt x="10648" y="14640"/>
                  </a:lnTo>
                  <a:cubicBezTo>
                    <a:pt x="11083" y="14640"/>
                    <a:pt x="11437" y="14991"/>
                    <a:pt x="11437" y="15426"/>
                  </a:cubicBezTo>
                  <a:lnTo>
                    <a:pt x="11437" y="17435"/>
                  </a:lnTo>
                  <a:lnTo>
                    <a:pt x="10281" y="17435"/>
                  </a:lnTo>
                  <a:lnTo>
                    <a:pt x="10281" y="16602"/>
                  </a:lnTo>
                  <a:cubicBezTo>
                    <a:pt x="10281" y="16049"/>
                    <a:pt x="9832" y="15600"/>
                    <a:pt x="9276" y="15600"/>
                  </a:cubicBezTo>
                  <a:lnTo>
                    <a:pt x="2725" y="15600"/>
                  </a:lnTo>
                  <a:cubicBezTo>
                    <a:pt x="2172" y="15600"/>
                    <a:pt x="1723" y="16049"/>
                    <a:pt x="1723" y="16602"/>
                  </a:cubicBezTo>
                  <a:lnTo>
                    <a:pt x="1723" y="17435"/>
                  </a:lnTo>
                  <a:lnTo>
                    <a:pt x="564" y="17435"/>
                  </a:lnTo>
                  <a:lnTo>
                    <a:pt x="564" y="15426"/>
                  </a:lnTo>
                  <a:cubicBezTo>
                    <a:pt x="564" y="14994"/>
                    <a:pt x="921" y="14640"/>
                    <a:pt x="1356" y="14640"/>
                  </a:cubicBezTo>
                  <a:lnTo>
                    <a:pt x="8414" y="14640"/>
                  </a:lnTo>
                  <a:cubicBezTo>
                    <a:pt x="8557" y="14640"/>
                    <a:pt x="8675" y="14519"/>
                    <a:pt x="8675" y="14376"/>
                  </a:cubicBezTo>
                  <a:cubicBezTo>
                    <a:pt x="8675" y="14233"/>
                    <a:pt x="8557" y="14112"/>
                    <a:pt x="8414" y="14112"/>
                  </a:cubicBezTo>
                  <a:lnTo>
                    <a:pt x="7971" y="14112"/>
                  </a:lnTo>
                  <a:lnTo>
                    <a:pt x="7971" y="13237"/>
                  </a:lnTo>
                  <a:cubicBezTo>
                    <a:pt x="9383" y="12835"/>
                    <a:pt x="10480" y="11685"/>
                    <a:pt x="10800" y="10248"/>
                  </a:cubicBezTo>
                  <a:lnTo>
                    <a:pt x="11030" y="10248"/>
                  </a:lnTo>
                  <a:cubicBezTo>
                    <a:pt x="11563" y="10248"/>
                    <a:pt x="11995" y="9816"/>
                    <a:pt x="11995" y="9282"/>
                  </a:cubicBezTo>
                  <a:lnTo>
                    <a:pt x="11995" y="7191"/>
                  </a:lnTo>
                  <a:cubicBezTo>
                    <a:pt x="11995" y="6658"/>
                    <a:pt x="11563" y="6226"/>
                    <a:pt x="11030" y="6226"/>
                  </a:cubicBezTo>
                  <a:lnTo>
                    <a:pt x="10892" y="6226"/>
                  </a:lnTo>
                  <a:lnTo>
                    <a:pt x="10892" y="5325"/>
                  </a:lnTo>
                  <a:cubicBezTo>
                    <a:pt x="10892" y="5086"/>
                    <a:pt x="10873" y="4851"/>
                    <a:pt x="10831" y="4623"/>
                  </a:cubicBezTo>
                  <a:lnTo>
                    <a:pt x="11019" y="4407"/>
                  </a:lnTo>
                  <a:lnTo>
                    <a:pt x="15215" y="4407"/>
                  </a:lnTo>
                  <a:cubicBezTo>
                    <a:pt x="15478" y="4407"/>
                    <a:pt x="15697" y="4191"/>
                    <a:pt x="15697" y="3924"/>
                  </a:cubicBezTo>
                  <a:lnTo>
                    <a:pt x="15697" y="472"/>
                  </a:lnTo>
                  <a:cubicBezTo>
                    <a:pt x="15697" y="214"/>
                    <a:pt x="15481" y="1"/>
                    <a:pt x="1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608592" y="1312427"/>
              <a:ext cx="34664" cy="15309"/>
            </a:xfrm>
            <a:custGeom>
              <a:rect b="b" l="l" r="r" t="t"/>
              <a:pathLst>
                <a:path extrusionOk="0" h="526" w="119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927" y="526"/>
                  </a:lnTo>
                  <a:cubicBezTo>
                    <a:pt x="1073" y="526"/>
                    <a:pt x="1190" y="408"/>
                    <a:pt x="1190" y="265"/>
                  </a:cubicBezTo>
                  <a:cubicBezTo>
                    <a:pt x="1190" y="116"/>
                    <a:pt x="1075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529281" y="1338738"/>
              <a:ext cx="113975" cy="15397"/>
            </a:xfrm>
            <a:custGeom>
              <a:rect b="b" l="l" r="r" t="t"/>
              <a:pathLst>
                <a:path extrusionOk="0" h="529" w="3916">
                  <a:moveTo>
                    <a:pt x="264" y="1"/>
                  </a:moveTo>
                  <a:cubicBezTo>
                    <a:pt x="121" y="1"/>
                    <a:pt x="0" y="121"/>
                    <a:pt x="0" y="265"/>
                  </a:cubicBezTo>
                  <a:cubicBezTo>
                    <a:pt x="0" y="408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8"/>
                    <a:pt x="3915" y="265"/>
                  </a:cubicBezTo>
                  <a:cubicBezTo>
                    <a:pt x="3915" y="121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529281" y="1366446"/>
              <a:ext cx="113975" cy="15367"/>
            </a:xfrm>
            <a:custGeom>
              <a:rect b="b" l="l" r="r" t="t"/>
              <a:pathLst>
                <a:path extrusionOk="0" h="528" w="3916">
                  <a:moveTo>
                    <a:pt x="264" y="0"/>
                  </a:moveTo>
                  <a:cubicBezTo>
                    <a:pt x="121" y="0"/>
                    <a:pt x="0" y="118"/>
                    <a:pt x="0" y="264"/>
                  </a:cubicBezTo>
                  <a:cubicBezTo>
                    <a:pt x="0" y="407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7"/>
                    <a:pt x="3915" y="264"/>
                  </a:cubicBezTo>
                  <a:cubicBezTo>
                    <a:pt x="3915" y="118"/>
                    <a:pt x="3800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529368" y="1312427"/>
              <a:ext cx="69299" cy="15309"/>
            </a:xfrm>
            <a:custGeom>
              <a:rect b="b" l="l" r="r" t="t"/>
              <a:pathLst>
                <a:path extrusionOk="0" h="526" w="238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2116" y="526"/>
                  </a:lnTo>
                  <a:cubicBezTo>
                    <a:pt x="2259" y="526"/>
                    <a:pt x="2380" y="408"/>
                    <a:pt x="2380" y="265"/>
                  </a:cubicBezTo>
                  <a:cubicBezTo>
                    <a:pt x="2380" y="116"/>
                    <a:pt x="2259" y="1"/>
                    <a:pt x="2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7"/>
          <p:cNvSpPr txBox="1"/>
          <p:nvPr/>
        </p:nvSpPr>
        <p:spPr>
          <a:xfrm>
            <a:off x="842975" y="1194225"/>
            <a:ext cx="7704000" cy="299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Survey in LLM(-Agent) Full Stack Safety: Data, Training, &amp; Deployment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LLM Reasoning to Autonomous AI Agents: A Comprehensive Review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pSp>
        <p:nvGrpSpPr>
          <p:cNvPr id="323" name="Google Shape;323;p28"/>
          <p:cNvGrpSpPr/>
          <p:nvPr/>
        </p:nvGrpSpPr>
        <p:grpSpPr>
          <a:xfrm>
            <a:off x="4137597" y="494875"/>
            <a:ext cx="456890" cy="522842"/>
            <a:chOff x="1217654" y="1282944"/>
            <a:chExt cx="456890" cy="522842"/>
          </a:xfrm>
        </p:grpSpPr>
        <p:sp>
          <p:nvSpPr>
            <p:cNvPr id="324" name="Google Shape;324;p28"/>
            <p:cNvSpPr/>
            <p:nvPr/>
          </p:nvSpPr>
          <p:spPr>
            <a:xfrm>
              <a:off x="1307908" y="1481207"/>
              <a:ext cx="72733" cy="44618"/>
            </a:xfrm>
            <a:custGeom>
              <a:rect b="b" l="l" r="r" t="t"/>
              <a:pathLst>
                <a:path extrusionOk="0" h="1533" w="2499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1" y="1533"/>
                  </a:lnTo>
                  <a:cubicBezTo>
                    <a:pt x="2333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3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403896" y="1481207"/>
              <a:ext cx="72704" cy="44618"/>
            </a:xfrm>
            <a:custGeom>
              <a:rect b="b" l="l" r="r" t="t"/>
              <a:pathLst>
                <a:path extrusionOk="0" h="1533" w="2498">
                  <a:moveTo>
                    <a:pt x="1973" y="528"/>
                  </a:moveTo>
                  <a:lnTo>
                    <a:pt x="1973" y="1008"/>
                  </a:lnTo>
                  <a:lnTo>
                    <a:pt x="528" y="1008"/>
                  </a:lnTo>
                  <a:lnTo>
                    <a:pt x="528" y="528"/>
                  </a:lnTo>
                  <a:close/>
                  <a:moveTo>
                    <a:pt x="368" y="0"/>
                  </a:moveTo>
                  <a:cubicBezTo>
                    <a:pt x="166" y="0"/>
                    <a:pt x="0" y="166"/>
                    <a:pt x="0" y="368"/>
                  </a:cubicBezTo>
                  <a:lnTo>
                    <a:pt x="0" y="1165"/>
                  </a:lnTo>
                  <a:cubicBezTo>
                    <a:pt x="0" y="1370"/>
                    <a:pt x="166" y="1533"/>
                    <a:pt x="368" y="1533"/>
                  </a:cubicBezTo>
                  <a:lnTo>
                    <a:pt x="2130" y="1533"/>
                  </a:lnTo>
                  <a:cubicBezTo>
                    <a:pt x="2332" y="1533"/>
                    <a:pt x="2498" y="1370"/>
                    <a:pt x="2498" y="1165"/>
                  </a:cubicBezTo>
                  <a:lnTo>
                    <a:pt x="2498" y="368"/>
                  </a:lnTo>
                  <a:cubicBezTo>
                    <a:pt x="2498" y="169"/>
                    <a:pt x="2332" y="0"/>
                    <a:pt x="2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297925" y="1763845"/>
              <a:ext cx="48896" cy="15367"/>
            </a:xfrm>
            <a:custGeom>
              <a:rect b="b" l="l" r="r" t="t"/>
              <a:pathLst>
                <a:path extrusionOk="0" h="528" w="1680">
                  <a:moveTo>
                    <a:pt x="262" y="0"/>
                  </a:moveTo>
                  <a:cubicBezTo>
                    <a:pt x="119" y="0"/>
                    <a:pt x="1" y="121"/>
                    <a:pt x="1" y="264"/>
                  </a:cubicBezTo>
                  <a:cubicBezTo>
                    <a:pt x="1" y="407"/>
                    <a:pt x="119" y="528"/>
                    <a:pt x="262" y="528"/>
                  </a:cubicBezTo>
                  <a:lnTo>
                    <a:pt x="1418" y="528"/>
                  </a:lnTo>
                  <a:cubicBezTo>
                    <a:pt x="1561" y="528"/>
                    <a:pt x="1679" y="407"/>
                    <a:pt x="1679" y="264"/>
                  </a:cubicBezTo>
                  <a:cubicBezTo>
                    <a:pt x="1679" y="121"/>
                    <a:pt x="1564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407069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4" y="1"/>
                  </a:moveTo>
                  <a:cubicBezTo>
                    <a:pt x="194" y="1"/>
                    <a:pt x="127" y="29"/>
                    <a:pt x="76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6" y="450"/>
                  </a:cubicBezTo>
                  <a:cubicBezTo>
                    <a:pt x="127" y="497"/>
                    <a:pt x="194" y="525"/>
                    <a:pt x="264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7" y="399"/>
                    <a:pt x="525" y="335"/>
                    <a:pt x="525" y="264"/>
                  </a:cubicBezTo>
                  <a:cubicBezTo>
                    <a:pt x="525" y="197"/>
                    <a:pt x="497" y="127"/>
                    <a:pt x="450" y="76"/>
                  </a:cubicBezTo>
                  <a:cubicBezTo>
                    <a:pt x="399" y="29"/>
                    <a:pt x="335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437775" y="1763758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498" y="399"/>
                    <a:pt x="528" y="335"/>
                    <a:pt x="528" y="264"/>
                  </a:cubicBezTo>
                  <a:cubicBezTo>
                    <a:pt x="528" y="197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468655" y="1763758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2" y="1"/>
                  </a:moveTo>
                  <a:cubicBezTo>
                    <a:pt x="192" y="1"/>
                    <a:pt x="127" y="29"/>
                    <a:pt x="77" y="76"/>
                  </a:cubicBezTo>
                  <a:cubicBezTo>
                    <a:pt x="29" y="127"/>
                    <a:pt x="1" y="194"/>
                    <a:pt x="1" y="264"/>
                  </a:cubicBezTo>
                  <a:cubicBezTo>
                    <a:pt x="1" y="335"/>
                    <a:pt x="29" y="399"/>
                    <a:pt x="77" y="450"/>
                  </a:cubicBezTo>
                  <a:cubicBezTo>
                    <a:pt x="127" y="497"/>
                    <a:pt x="192" y="525"/>
                    <a:pt x="262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8" y="399"/>
                    <a:pt x="526" y="335"/>
                    <a:pt x="526" y="264"/>
                  </a:cubicBezTo>
                  <a:cubicBezTo>
                    <a:pt x="526" y="197"/>
                    <a:pt x="498" y="127"/>
                    <a:pt x="450" y="76"/>
                  </a:cubicBezTo>
                  <a:cubicBezTo>
                    <a:pt x="399" y="29"/>
                    <a:pt x="332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353894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1" y="1"/>
                  </a:moveTo>
                  <a:cubicBezTo>
                    <a:pt x="191" y="1"/>
                    <a:pt x="127" y="29"/>
                    <a:pt x="76" y="76"/>
                  </a:cubicBezTo>
                  <a:cubicBezTo>
                    <a:pt x="29" y="127"/>
                    <a:pt x="0" y="191"/>
                    <a:pt x="0" y="262"/>
                  </a:cubicBezTo>
                  <a:cubicBezTo>
                    <a:pt x="0" y="332"/>
                    <a:pt x="29" y="399"/>
                    <a:pt x="76" y="450"/>
                  </a:cubicBezTo>
                  <a:cubicBezTo>
                    <a:pt x="127" y="497"/>
                    <a:pt x="191" y="525"/>
                    <a:pt x="261" y="525"/>
                  </a:cubicBezTo>
                  <a:cubicBezTo>
                    <a:pt x="332" y="525"/>
                    <a:pt x="399" y="497"/>
                    <a:pt x="450" y="450"/>
                  </a:cubicBezTo>
                  <a:cubicBezTo>
                    <a:pt x="497" y="399"/>
                    <a:pt x="525" y="332"/>
                    <a:pt x="525" y="262"/>
                  </a:cubicBezTo>
                  <a:cubicBezTo>
                    <a:pt x="525" y="191"/>
                    <a:pt x="497" y="127"/>
                    <a:pt x="450" y="76"/>
                  </a:cubicBezTo>
                  <a:cubicBezTo>
                    <a:pt x="399" y="29"/>
                    <a:pt x="332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384600" y="1404661"/>
              <a:ext cx="15309" cy="15309"/>
            </a:xfrm>
            <a:custGeom>
              <a:rect b="b" l="l" r="r" t="t"/>
              <a:pathLst>
                <a:path extrusionOk="0" h="526" w="526">
                  <a:moveTo>
                    <a:pt x="265" y="1"/>
                  </a:moveTo>
                  <a:cubicBezTo>
                    <a:pt x="194" y="1"/>
                    <a:pt x="127" y="29"/>
                    <a:pt x="77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7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399" y="497"/>
                    <a:pt x="450" y="450"/>
                  </a:cubicBezTo>
                  <a:cubicBezTo>
                    <a:pt x="498" y="399"/>
                    <a:pt x="526" y="332"/>
                    <a:pt x="526" y="262"/>
                  </a:cubicBezTo>
                  <a:cubicBezTo>
                    <a:pt x="526" y="191"/>
                    <a:pt x="498" y="127"/>
                    <a:pt x="450" y="76"/>
                  </a:cubicBezTo>
                  <a:cubicBezTo>
                    <a:pt x="399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415393" y="1404661"/>
              <a:ext cx="15397" cy="15309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94" y="1"/>
                    <a:pt x="127" y="29"/>
                    <a:pt x="79" y="76"/>
                  </a:cubicBezTo>
                  <a:cubicBezTo>
                    <a:pt x="29" y="127"/>
                    <a:pt x="1" y="191"/>
                    <a:pt x="1" y="262"/>
                  </a:cubicBezTo>
                  <a:cubicBezTo>
                    <a:pt x="1" y="332"/>
                    <a:pt x="29" y="399"/>
                    <a:pt x="79" y="450"/>
                  </a:cubicBezTo>
                  <a:cubicBezTo>
                    <a:pt x="127" y="497"/>
                    <a:pt x="194" y="525"/>
                    <a:pt x="265" y="525"/>
                  </a:cubicBezTo>
                  <a:cubicBezTo>
                    <a:pt x="335" y="525"/>
                    <a:pt x="402" y="497"/>
                    <a:pt x="450" y="450"/>
                  </a:cubicBezTo>
                  <a:cubicBezTo>
                    <a:pt x="500" y="399"/>
                    <a:pt x="528" y="332"/>
                    <a:pt x="528" y="262"/>
                  </a:cubicBezTo>
                  <a:cubicBezTo>
                    <a:pt x="528" y="191"/>
                    <a:pt x="500" y="127"/>
                    <a:pt x="450" y="76"/>
                  </a:cubicBezTo>
                  <a:cubicBezTo>
                    <a:pt x="402" y="29"/>
                    <a:pt x="33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217654" y="1282944"/>
              <a:ext cx="456890" cy="522842"/>
            </a:xfrm>
            <a:custGeom>
              <a:rect b="b" l="l" r="r" t="t"/>
              <a:pathLst>
                <a:path extrusionOk="0" h="17964" w="15698">
                  <a:moveTo>
                    <a:pt x="6913" y="1845"/>
                  </a:moveTo>
                  <a:lnTo>
                    <a:pt x="6913" y="2558"/>
                  </a:lnTo>
                  <a:lnTo>
                    <a:pt x="5091" y="2558"/>
                  </a:lnTo>
                  <a:lnTo>
                    <a:pt x="5091" y="1845"/>
                  </a:lnTo>
                  <a:close/>
                  <a:moveTo>
                    <a:pt x="15170" y="526"/>
                  </a:moveTo>
                  <a:lnTo>
                    <a:pt x="15170" y="3882"/>
                  </a:lnTo>
                  <a:lnTo>
                    <a:pt x="10901" y="3882"/>
                  </a:lnTo>
                  <a:cubicBezTo>
                    <a:pt x="10822" y="3882"/>
                    <a:pt x="10752" y="3916"/>
                    <a:pt x="10704" y="3975"/>
                  </a:cubicBezTo>
                  <a:lnTo>
                    <a:pt x="10160" y="4590"/>
                  </a:lnTo>
                  <a:lnTo>
                    <a:pt x="10160" y="526"/>
                  </a:lnTo>
                  <a:close/>
                  <a:moveTo>
                    <a:pt x="11030" y="6754"/>
                  </a:moveTo>
                  <a:cubicBezTo>
                    <a:pt x="11271" y="6754"/>
                    <a:pt x="11468" y="6950"/>
                    <a:pt x="11468" y="7191"/>
                  </a:cubicBezTo>
                  <a:lnTo>
                    <a:pt x="11468" y="9282"/>
                  </a:lnTo>
                  <a:cubicBezTo>
                    <a:pt x="11468" y="9524"/>
                    <a:pt x="11271" y="9720"/>
                    <a:pt x="11030" y="9720"/>
                  </a:cubicBezTo>
                  <a:lnTo>
                    <a:pt x="10876" y="9720"/>
                  </a:lnTo>
                  <a:cubicBezTo>
                    <a:pt x="10887" y="9608"/>
                    <a:pt x="10892" y="9493"/>
                    <a:pt x="10892" y="9380"/>
                  </a:cubicBezTo>
                  <a:lnTo>
                    <a:pt x="10892" y="6754"/>
                  </a:lnTo>
                  <a:close/>
                  <a:moveTo>
                    <a:pt x="8740" y="5872"/>
                  </a:moveTo>
                  <a:cubicBezTo>
                    <a:pt x="9133" y="5872"/>
                    <a:pt x="9447" y="6192"/>
                    <a:pt x="9447" y="6582"/>
                  </a:cubicBezTo>
                  <a:lnTo>
                    <a:pt x="9447" y="9187"/>
                  </a:lnTo>
                  <a:cubicBezTo>
                    <a:pt x="9447" y="9580"/>
                    <a:pt x="9133" y="9897"/>
                    <a:pt x="8740" y="9897"/>
                  </a:cubicBezTo>
                  <a:lnTo>
                    <a:pt x="8164" y="9897"/>
                  </a:lnTo>
                  <a:cubicBezTo>
                    <a:pt x="8072" y="9445"/>
                    <a:pt x="7670" y="9100"/>
                    <a:pt x="7193" y="9100"/>
                  </a:cubicBezTo>
                  <a:lnTo>
                    <a:pt x="4895" y="9100"/>
                  </a:lnTo>
                  <a:cubicBezTo>
                    <a:pt x="4415" y="9100"/>
                    <a:pt x="4013" y="9442"/>
                    <a:pt x="3924" y="9897"/>
                  </a:cubicBezTo>
                  <a:lnTo>
                    <a:pt x="3348" y="9897"/>
                  </a:lnTo>
                  <a:cubicBezTo>
                    <a:pt x="2958" y="9897"/>
                    <a:pt x="2638" y="9577"/>
                    <a:pt x="2638" y="9187"/>
                  </a:cubicBezTo>
                  <a:lnTo>
                    <a:pt x="2638" y="6582"/>
                  </a:lnTo>
                  <a:cubicBezTo>
                    <a:pt x="2638" y="6192"/>
                    <a:pt x="2958" y="5872"/>
                    <a:pt x="3348" y="5872"/>
                  </a:cubicBezTo>
                  <a:close/>
                  <a:moveTo>
                    <a:pt x="7193" y="9630"/>
                  </a:moveTo>
                  <a:cubicBezTo>
                    <a:pt x="7449" y="9630"/>
                    <a:pt x="7659" y="9841"/>
                    <a:pt x="7659" y="10096"/>
                  </a:cubicBezTo>
                  <a:cubicBezTo>
                    <a:pt x="7659" y="10352"/>
                    <a:pt x="7449" y="10562"/>
                    <a:pt x="7193" y="10562"/>
                  </a:cubicBezTo>
                  <a:lnTo>
                    <a:pt x="4895" y="10562"/>
                  </a:lnTo>
                  <a:cubicBezTo>
                    <a:pt x="4639" y="10559"/>
                    <a:pt x="4429" y="10352"/>
                    <a:pt x="4429" y="10096"/>
                  </a:cubicBezTo>
                  <a:cubicBezTo>
                    <a:pt x="4429" y="9841"/>
                    <a:pt x="4639" y="9630"/>
                    <a:pt x="4895" y="9630"/>
                  </a:cubicBezTo>
                  <a:close/>
                  <a:moveTo>
                    <a:pt x="2596" y="2928"/>
                  </a:moveTo>
                  <a:lnTo>
                    <a:pt x="2596" y="5600"/>
                  </a:lnTo>
                  <a:cubicBezTo>
                    <a:pt x="2301" y="5825"/>
                    <a:pt x="2108" y="6181"/>
                    <a:pt x="2108" y="6582"/>
                  </a:cubicBezTo>
                  <a:lnTo>
                    <a:pt x="2108" y="9187"/>
                  </a:lnTo>
                  <a:cubicBezTo>
                    <a:pt x="2108" y="9588"/>
                    <a:pt x="2299" y="9942"/>
                    <a:pt x="2596" y="10169"/>
                  </a:cubicBezTo>
                  <a:lnTo>
                    <a:pt x="2596" y="11777"/>
                  </a:lnTo>
                  <a:cubicBezTo>
                    <a:pt x="2001" y="11151"/>
                    <a:pt x="1636" y="10307"/>
                    <a:pt x="1636" y="9380"/>
                  </a:cubicBezTo>
                  <a:lnTo>
                    <a:pt x="1636" y="5325"/>
                  </a:lnTo>
                  <a:cubicBezTo>
                    <a:pt x="1636" y="4399"/>
                    <a:pt x="2001" y="3554"/>
                    <a:pt x="2596" y="2928"/>
                  </a:cubicBezTo>
                  <a:close/>
                  <a:moveTo>
                    <a:pt x="7438" y="1890"/>
                  </a:moveTo>
                  <a:cubicBezTo>
                    <a:pt x="7968" y="1977"/>
                    <a:pt x="8456" y="2182"/>
                    <a:pt x="8877" y="2479"/>
                  </a:cubicBezTo>
                  <a:lnTo>
                    <a:pt x="8877" y="3369"/>
                  </a:lnTo>
                  <a:cubicBezTo>
                    <a:pt x="8877" y="3512"/>
                    <a:pt x="8995" y="3630"/>
                    <a:pt x="9138" y="3630"/>
                  </a:cubicBezTo>
                  <a:cubicBezTo>
                    <a:pt x="9284" y="3630"/>
                    <a:pt x="9402" y="3512"/>
                    <a:pt x="9402" y="3369"/>
                  </a:cubicBezTo>
                  <a:lnTo>
                    <a:pt x="9402" y="2934"/>
                  </a:lnTo>
                  <a:cubicBezTo>
                    <a:pt x="9484" y="3018"/>
                    <a:pt x="9559" y="3108"/>
                    <a:pt x="9635" y="3203"/>
                  </a:cubicBezTo>
                  <a:lnTo>
                    <a:pt x="9635" y="5075"/>
                  </a:lnTo>
                  <a:cubicBezTo>
                    <a:pt x="9635" y="5333"/>
                    <a:pt x="9798" y="5448"/>
                    <a:pt x="9952" y="5448"/>
                  </a:cubicBezTo>
                  <a:cubicBezTo>
                    <a:pt x="10022" y="5448"/>
                    <a:pt x="10132" y="5423"/>
                    <a:pt x="10239" y="5302"/>
                  </a:cubicBezTo>
                  <a:lnTo>
                    <a:pt x="10359" y="5162"/>
                  </a:lnTo>
                  <a:cubicBezTo>
                    <a:pt x="10365" y="5221"/>
                    <a:pt x="10365" y="5272"/>
                    <a:pt x="10365" y="5328"/>
                  </a:cubicBezTo>
                  <a:lnTo>
                    <a:pt x="10368" y="9380"/>
                  </a:lnTo>
                  <a:cubicBezTo>
                    <a:pt x="10368" y="10307"/>
                    <a:pt x="10003" y="11151"/>
                    <a:pt x="9405" y="11777"/>
                  </a:cubicBezTo>
                  <a:lnTo>
                    <a:pt x="9405" y="10234"/>
                  </a:lnTo>
                  <a:cubicBezTo>
                    <a:pt x="9750" y="10012"/>
                    <a:pt x="9978" y="9630"/>
                    <a:pt x="9978" y="9190"/>
                  </a:cubicBezTo>
                  <a:lnTo>
                    <a:pt x="9978" y="6585"/>
                  </a:lnTo>
                  <a:cubicBezTo>
                    <a:pt x="9978" y="6144"/>
                    <a:pt x="9750" y="5763"/>
                    <a:pt x="9405" y="5541"/>
                  </a:cubicBezTo>
                  <a:lnTo>
                    <a:pt x="9405" y="4839"/>
                  </a:lnTo>
                  <a:cubicBezTo>
                    <a:pt x="9405" y="4696"/>
                    <a:pt x="9287" y="4578"/>
                    <a:pt x="9144" y="4578"/>
                  </a:cubicBezTo>
                  <a:cubicBezTo>
                    <a:pt x="8998" y="4578"/>
                    <a:pt x="8880" y="4696"/>
                    <a:pt x="8880" y="4839"/>
                  </a:cubicBezTo>
                  <a:lnTo>
                    <a:pt x="8880" y="5353"/>
                  </a:lnTo>
                  <a:cubicBezTo>
                    <a:pt x="8835" y="5350"/>
                    <a:pt x="8788" y="5345"/>
                    <a:pt x="8743" y="5345"/>
                  </a:cubicBezTo>
                  <a:lnTo>
                    <a:pt x="3348" y="5345"/>
                  </a:lnTo>
                  <a:cubicBezTo>
                    <a:pt x="3270" y="5345"/>
                    <a:pt x="3197" y="5353"/>
                    <a:pt x="3124" y="5367"/>
                  </a:cubicBezTo>
                  <a:lnTo>
                    <a:pt x="3124" y="2479"/>
                  </a:lnTo>
                  <a:cubicBezTo>
                    <a:pt x="3545" y="2184"/>
                    <a:pt x="4036" y="1977"/>
                    <a:pt x="4561" y="1890"/>
                  </a:cubicBezTo>
                  <a:lnTo>
                    <a:pt x="4561" y="2580"/>
                  </a:lnTo>
                  <a:cubicBezTo>
                    <a:pt x="4561" y="2858"/>
                    <a:pt x="4785" y="3082"/>
                    <a:pt x="5066" y="3082"/>
                  </a:cubicBezTo>
                  <a:lnTo>
                    <a:pt x="6932" y="3082"/>
                  </a:lnTo>
                  <a:cubicBezTo>
                    <a:pt x="7210" y="3082"/>
                    <a:pt x="7438" y="2858"/>
                    <a:pt x="7438" y="2580"/>
                  </a:cubicBezTo>
                  <a:lnTo>
                    <a:pt x="7438" y="1890"/>
                  </a:lnTo>
                  <a:close/>
                  <a:moveTo>
                    <a:pt x="3118" y="10405"/>
                  </a:moveTo>
                  <a:cubicBezTo>
                    <a:pt x="3194" y="10419"/>
                    <a:pt x="3267" y="10427"/>
                    <a:pt x="3343" y="10427"/>
                  </a:cubicBezTo>
                  <a:lnTo>
                    <a:pt x="3955" y="10427"/>
                  </a:lnTo>
                  <a:cubicBezTo>
                    <a:pt x="4089" y="10812"/>
                    <a:pt x="4460" y="11090"/>
                    <a:pt x="4889" y="11090"/>
                  </a:cubicBezTo>
                  <a:lnTo>
                    <a:pt x="7188" y="11090"/>
                  </a:lnTo>
                  <a:cubicBezTo>
                    <a:pt x="7620" y="11090"/>
                    <a:pt x="7988" y="10812"/>
                    <a:pt x="8125" y="10427"/>
                  </a:cubicBezTo>
                  <a:lnTo>
                    <a:pt x="8737" y="10427"/>
                  </a:lnTo>
                  <a:cubicBezTo>
                    <a:pt x="8782" y="10427"/>
                    <a:pt x="8827" y="10422"/>
                    <a:pt x="8872" y="10419"/>
                  </a:cubicBezTo>
                  <a:lnTo>
                    <a:pt x="8872" y="12229"/>
                  </a:lnTo>
                  <a:lnTo>
                    <a:pt x="8877" y="12229"/>
                  </a:lnTo>
                  <a:cubicBezTo>
                    <a:pt x="8308" y="12631"/>
                    <a:pt x="7614" y="12864"/>
                    <a:pt x="6862" y="12864"/>
                  </a:cubicBezTo>
                  <a:lnTo>
                    <a:pt x="5133" y="12864"/>
                  </a:lnTo>
                  <a:cubicBezTo>
                    <a:pt x="4387" y="12864"/>
                    <a:pt x="3691" y="12631"/>
                    <a:pt x="3118" y="12229"/>
                  </a:cubicBezTo>
                  <a:lnTo>
                    <a:pt x="3118" y="10405"/>
                  </a:lnTo>
                  <a:close/>
                  <a:moveTo>
                    <a:pt x="7446" y="13349"/>
                  </a:moveTo>
                  <a:lnTo>
                    <a:pt x="7446" y="14112"/>
                  </a:lnTo>
                  <a:lnTo>
                    <a:pt x="4558" y="14112"/>
                  </a:lnTo>
                  <a:lnTo>
                    <a:pt x="4558" y="13349"/>
                  </a:lnTo>
                  <a:cubicBezTo>
                    <a:pt x="4746" y="13377"/>
                    <a:pt x="4940" y="13391"/>
                    <a:pt x="5136" y="13391"/>
                  </a:cubicBezTo>
                  <a:lnTo>
                    <a:pt x="6865" y="13391"/>
                  </a:lnTo>
                  <a:cubicBezTo>
                    <a:pt x="7061" y="13391"/>
                    <a:pt x="7255" y="13377"/>
                    <a:pt x="7446" y="13349"/>
                  </a:cubicBezTo>
                  <a:close/>
                  <a:moveTo>
                    <a:pt x="9273" y="16128"/>
                  </a:moveTo>
                  <a:cubicBezTo>
                    <a:pt x="9537" y="16128"/>
                    <a:pt x="9750" y="16341"/>
                    <a:pt x="9750" y="16602"/>
                  </a:cubicBezTo>
                  <a:lnTo>
                    <a:pt x="9750" y="17435"/>
                  </a:lnTo>
                  <a:lnTo>
                    <a:pt x="2248" y="17435"/>
                  </a:lnTo>
                  <a:lnTo>
                    <a:pt x="2248" y="16602"/>
                  </a:lnTo>
                  <a:cubicBezTo>
                    <a:pt x="2248" y="16338"/>
                    <a:pt x="2464" y="16128"/>
                    <a:pt x="2725" y="16128"/>
                  </a:cubicBezTo>
                  <a:close/>
                  <a:moveTo>
                    <a:pt x="10115" y="1"/>
                  </a:moveTo>
                  <a:cubicBezTo>
                    <a:pt x="9851" y="1"/>
                    <a:pt x="9635" y="214"/>
                    <a:pt x="9635" y="481"/>
                  </a:cubicBezTo>
                  <a:lnTo>
                    <a:pt x="9635" y="2423"/>
                  </a:lnTo>
                  <a:cubicBezTo>
                    <a:pt x="8911" y="1741"/>
                    <a:pt x="7937" y="1323"/>
                    <a:pt x="6862" y="1323"/>
                  </a:cubicBezTo>
                  <a:lnTo>
                    <a:pt x="5133" y="1323"/>
                  </a:lnTo>
                  <a:cubicBezTo>
                    <a:pt x="2913" y="1323"/>
                    <a:pt x="1106" y="3122"/>
                    <a:pt x="1106" y="5333"/>
                  </a:cubicBezTo>
                  <a:lnTo>
                    <a:pt x="1106" y="6234"/>
                  </a:lnTo>
                  <a:lnTo>
                    <a:pt x="968" y="6234"/>
                  </a:lnTo>
                  <a:cubicBezTo>
                    <a:pt x="435" y="6234"/>
                    <a:pt x="3" y="6666"/>
                    <a:pt x="3" y="7200"/>
                  </a:cubicBezTo>
                  <a:lnTo>
                    <a:pt x="3" y="7584"/>
                  </a:lnTo>
                  <a:cubicBezTo>
                    <a:pt x="3" y="7727"/>
                    <a:pt x="124" y="7848"/>
                    <a:pt x="267" y="7848"/>
                  </a:cubicBezTo>
                  <a:cubicBezTo>
                    <a:pt x="410" y="7848"/>
                    <a:pt x="530" y="7727"/>
                    <a:pt x="530" y="7584"/>
                  </a:cubicBezTo>
                  <a:lnTo>
                    <a:pt x="530" y="7200"/>
                  </a:lnTo>
                  <a:cubicBezTo>
                    <a:pt x="530" y="6956"/>
                    <a:pt x="727" y="6759"/>
                    <a:pt x="968" y="6759"/>
                  </a:cubicBezTo>
                  <a:lnTo>
                    <a:pt x="1106" y="6759"/>
                  </a:lnTo>
                  <a:lnTo>
                    <a:pt x="1106" y="9380"/>
                  </a:lnTo>
                  <a:cubicBezTo>
                    <a:pt x="1106" y="9496"/>
                    <a:pt x="1109" y="9608"/>
                    <a:pt x="1120" y="9720"/>
                  </a:cubicBezTo>
                  <a:lnTo>
                    <a:pt x="965" y="9720"/>
                  </a:lnTo>
                  <a:cubicBezTo>
                    <a:pt x="724" y="9720"/>
                    <a:pt x="525" y="9524"/>
                    <a:pt x="525" y="9282"/>
                  </a:cubicBezTo>
                  <a:lnTo>
                    <a:pt x="525" y="8943"/>
                  </a:lnTo>
                  <a:cubicBezTo>
                    <a:pt x="525" y="8800"/>
                    <a:pt x="407" y="8679"/>
                    <a:pt x="264" y="8679"/>
                  </a:cubicBezTo>
                  <a:cubicBezTo>
                    <a:pt x="118" y="8679"/>
                    <a:pt x="0" y="8800"/>
                    <a:pt x="0" y="8943"/>
                  </a:cubicBezTo>
                  <a:lnTo>
                    <a:pt x="0" y="9282"/>
                  </a:lnTo>
                  <a:cubicBezTo>
                    <a:pt x="0" y="9816"/>
                    <a:pt x="432" y="10248"/>
                    <a:pt x="965" y="10248"/>
                  </a:cubicBezTo>
                  <a:lnTo>
                    <a:pt x="1196" y="10248"/>
                  </a:lnTo>
                  <a:cubicBezTo>
                    <a:pt x="1516" y="11685"/>
                    <a:pt x="2613" y="12833"/>
                    <a:pt x="4025" y="13237"/>
                  </a:cubicBezTo>
                  <a:lnTo>
                    <a:pt x="4025" y="14112"/>
                  </a:lnTo>
                  <a:lnTo>
                    <a:pt x="1356" y="14112"/>
                  </a:lnTo>
                  <a:cubicBezTo>
                    <a:pt x="629" y="14112"/>
                    <a:pt x="39" y="14702"/>
                    <a:pt x="39" y="15426"/>
                  </a:cubicBezTo>
                  <a:lnTo>
                    <a:pt x="39" y="17699"/>
                  </a:lnTo>
                  <a:cubicBezTo>
                    <a:pt x="39" y="17842"/>
                    <a:pt x="157" y="17963"/>
                    <a:pt x="303" y="17963"/>
                  </a:cubicBezTo>
                  <a:lnTo>
                    <a:pt x="11701" y="17963"/>
                  </a:lnTo>
                  <a:cubicBezTo>
                    <a:pt x="11844" y="17963"/>
                    <a:pt x="11965" y="17842"/>
                    <a:pt x="11965" y="17699"/>
                  </a:cubicBezTo>
                  <a:lnTo>
                    <a:pt x="11965" y="15426"/>
                  </a:lnTo>
                  <a:cubicBezTo>
                    <a:pt x="11965" y="14702"/>
                    <a:pt x="11375" y="14112"/>
                    <a:pt x="10648" y="14112"/>
                  </a:cubicBezTo>
                  <a:lnTo>
                    <a:pt x="9955" y="14112"/>
                  </a:lnTo>
                  <a:cubicBezTo>
                    <a:pt x="9812" y="14112"/>
                    <a:pt x="9694" y="14233"/>
                    <a:pt x="9694" y="14376"/>
                  </a:cubicBezTo>
                  <a:cubicBezTo>
                    <a:pt x="9694" y="14519"/>
                    <a:pt x="9812" y="14640"/>
                    <a:pt x="9955" y="14640"/>
                  </a:cubicBezTo>
                  <a:lnTo>
                    <a:pt x="10648" y="14640"/>
                  </a:lnTo>
                  <a:cubicBezTo>
                    <a:pt x="11083" y="14640"/>
                    <a:pt x="11437" y="14991"/>
                    <a:pt x="11437" y="15426"/>
                  </a:cubicBezTo>
                  <a:lnTo>
                    <a:pt x="11437" y="17435"/>
                  </a:lnTo>
                  <a:lnTo>
                    <a:pt x="10281" y="17435"/>
                  </a:lnTo>
                  <a:lnTo>
                    <a:pt x="10281" y="16602"/>
                  </a:lnTo>
                  <a:cubicBezTo>
                    <a:pt x="10281" y="16049"/>
                    <a:pt x="9832" y="15600"/>
                    <a:pt x="9276" y="15600"/>
                  </a:cubicBezTo>
                  <a:lnTo>
                    <a:pt x="2725" y="15600"/>
                  </a:lnTo>
                  <a:cubicBezTo>
                    <a:pt x="2172" y="15600"/>
                    <a:pt x="1723" y="16049"/>
                    <a:pt x="1723" y="16602"/>
                  </a:cubicBezTo>
                  <a:lnTo>
                    <a:pt x="1723" y="17435"/>
                  </a:lnTo>
                  <a:lnTo>
                    <a:pt x="564" y="17435"/>
                  </a:lnTo>
                  <a:lnTo>
                    <a:pt x="564" y="15426"/>
                  </a:lnTo>
                  <a:cubicBezTo>
                    <a:pt x="564" y="14994"/>
                    <a:pt x="921" y="14640"/>
                    <a:pt x="1356" y="14640"/>
                  </a:cubicBezTo>
                  <a:lnTo>
                    <a:pt x="8414" y="14640"/>
                  </a:lnTo>
                  <a:cubicBezTo>
                    <a:pt x="8557" y="14640"/>
                    <a:pt x="8675" y="14519"/>
                    <a:pt x="8675" y="14376"/>
                  </a:cubicBezTo>
                  <a:cubicBezTo>
                    <a:pt x="8675" y="14233"/>
                    <a:pt x="8557" y="14112"/>
                    <a:pt x="8414" y="14112"/>
                  </a:cubicBezTo>
                  <a:lnTo>
                    <a:pt x="7971" y="14112"/>
                  </a:lnTo>
                  <a:lnTo>
                    <a:pt x="7971" y="13237"/>
                  </a:lnTo>
                  <a:cubicBezTo>
                    <a:pt x="9383" y="12835"/>
                    <a:pt x="10480" y="11685"/>
                    <a:pt x="10800" y="10248"/>
                  </a:cubicBezTo>
                  <a:lnTo>
                    <a:pt x="11030" y="10248"/>
                  </a:lnTo>
                  <a:cubicBezTo>
                    <a:pt x="11563" y="10248"/>
                    <a:pt x="11995" y="9816"/>
                    <a:pt x="11995" y="9282"/>
                  </a:cubicBezTo>
                  <a:lnTo>
                    <a:pt x="11995" y="7191"/>
                  </a:lnTo>
                  <a:cubicBezTo>
                    <a:pt x="11995" y="6658"/>
                    <a:pt x="11563" y="6226"/>
                    <a:pt x="11030" y="6226"/>
                  </a:cubicBezTo>
                  <a:lnTo>
                    <a:pt x="10892" y="6226"/>
                  </a:lnTo>
                  <a:lnTo>
                    <a:pt x="10892" y="5325"/>
                  </a:lnTo>
                  <a:cubicBezTo>
                    <a:pt x="10892" y="5086"/>
                    <a:pt x="10873" y="4851"/>
                    <a:pt x="10831" y="4623"/>
                  </a:cubicBezTo>
                  <a:lnTo>
                    <a:pt x="11019" y="4407"/>
                  </a:lnTo>
                  <a:lnTo>
                    <a:pt x="15215" y="4407"/>
                  </a:lnTo>
                  <a:cubicBezTo>
                    <a:pt x="15478" y="4407"/>
                    <a:pt x="15697" y="4191"/>
                    <a:pt x="15697" y="3924"/>
                  </a:cubicBezTo>
                  <a:lnTo>
                    <a:pt x="15697" y="472"/>
                  </a:lnTo>
                  <a:cubicBezTo>
                    <a:pt x="15697" y="214"/>
                    <a:pt x="15481" y="1"/>
                    <a:pt x="1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608592" y="1312427"/>
              <a:ext cx="34664" cy="15309"/>
            </a:xfrm>
            <a:custGeom>
              <a:rect b="b" l="l" r="r" t="t"/>
              <a:pathLst>
                <a:path extrusionOk="0" h="526" w="119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927" y="526"/>
                  </a:lnTo>
                  <a:cubicBezTo>
                    <a:pt x="1073" y="526"/>
                    <a:pt x="1190" y="408"/>
                    <a:pt x="1190" y="265"/>
                  </a:cubicBezTo>
                  <a:cubicBezTo>
                    <a:pt x="1190" y="116"/>
                    <a:pt x="1075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529281" y="1338738"/>
              <a:ext cx="113975" cy="15397"/>
            </a:xfrm>
            <a:custGeom>
              <a:rect b="b" l="l" r="r" t="t"/>
              <a:pathLst>
                <a:path extrusionOk="0" h="529" w="3916">
                  <a:moveTo>
                    <a:pt x="264" y="1"/>
                  </a:moveTo>
                  <a:cubicBezTo>
                    <a:pt x="121" y="1"/>
                    <a:pt x="0" y="121"/>
                    <a:pt x="0" y="265"/>
                  </a:cubicBezTo>
                  <a:cubicBezTo>
                    <a:pt x="0" y="408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8"/>
                    <a:pt x="3915" y="265"/>
                  </a:cubicBezTo>
                  <a:cubicBezTo>
                    <a:pt x="3915" y="121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1529281" y="1366446"/>
              <a:ext cx="113975" cy="15367"/>
            </a:xfrm>
            <a:custGeom>
              <a:rect b="b" l="l" r="r" t="t"/>
              <a:pathLst>
                <a:path extrusionOk="0" h="528" w="3916">
                  <a:moveTo>
                    <a:pt x="264" y="0"/>
                  </a:moveTo>
                  <a:cubicBezTo>
                    <a:pt x="121" y="0"/>
                    <a:pt x="0" y="118"/>
                    <a:pt x="0" y="264"/>
                  </a:cubicBezTo>
                  <a:cubicBezTo>
                    <a:pt x="0" y="407"/>
                    <a:pt x="121" y="528"/>
                    <a:pt x="264" y="528"/>
                  </a:cubicBezTo>
                  <a:lnTo>
                    <a:pt x="3652" y="528"/>
                  </a:lnTo>
                  <a:cubicBezTo>
                    <a:pt x="3798" y="528"/>
                    <a:pt x="3915" y="407"/>
                    <a:pt x="3915" y="264"/>
                  </a:cubicBezTo>
                  <a:cubicBezTo>
                    <a:pt x="3915" y="118"/>
                    <a:pt x="3800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1529368" y="1312427"/>
              <a:ext cx="69299" cy="15309"/>
            </a:xfrm>
            <a:custGeom>
              <a:rect b="b" l="l" r="r" t="t"/>
              <a:pathLst>
                <a:path extrusionOk="0" h="526" w="2381">
                  <a:moveTo>
                    <a:pt x="264" y="1"/>
                  </a:moveTo>
                  <a:cubicBezTo>
                    <a:pt x="121" y="1"/>
                    <a:pt x="0" y="119"/>
                    <a:pt x="0" y="265"/>
                  </a:cubicBezTo>
                  <a:cubicBezTo>
                    <a:pt x="0" y="408"/>
                    <a:pt x="121" y="526"/>
                    <a:pt x="264" y="526"/>
                  </a:cubicBezTo>
                  <a:lnTo>
                    <a:pt x="2116" y="526"/>
                  </a:lnTo>
                  <a:cubicBezTo>
                    <a:pt x="2259" y="526"/>
                    <a:pt x="2380" y="408"/>
                    <a:pt x="2380" y="265"/>
                  </a:cubicBezTo>
                  <a:cubicBezTo>
                    <a:pt x="2380" y="116"/>
                    <a:pt x="2259" y="1"/>
                    <a:pt x="2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8"/>
          <p:cNvSpPr txBox="1"/>
          <p:nvPr/>
        </p:nvSpPr>
        <p:spPr>
          <a:xfrm>
            <a:off x="842975" y="1194225"/>
            <a:ext cx="7704000" cy="2991000"/>
          </a:xfrm>
          <a:prstGeom prst="rect">
            <a:avLst/>
          </a:prstGeom>
          <a:noFill/>
          <a:ln>
            <a:noFill/>
          </a:ln>
          <a:effectLst>
            <a:outerShdw blurRad="1414463" rotWithShape="0" algn="bl" dir="13920000" dist="561975">
              <a:srgbClr val="9E9E9E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Survey in LLM(-Agent) Full Stack Safety: Data, Training, &amp; Deployment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9E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325D79"/>
                </a:solidFill>
                <a:latin typeface="Open Sans"/>
                <a:ea typeface="Open Sans"/>
                <a:cs typeface="Open Sans"/>
                <a:sym typeface="Open Sans"/>
              </a:rPr>
              <a:t>From LLM Reasoning to Autonomous AI Agents: A Comprehensive Review</a:t>
            </a:r>
            <a:endParaRPr sz="1700">
              <a:solidFill>
                <a:srgbClr val="325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720000" y="28887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Survey in LLM(-Agent) Full Stack Safety: Data, Training, &amp;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>
            <p:ph idx="1" type="subTitle"/>
          </p:nvPr>
        </p:nvSpPr>
        <p:spPr>
          <a:xfrm>
            <a:off x="931050" y="1514650"/>
            <a:ext cx="7344900" cy="25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full review on LLMs, LLM-Agents, Multi-Agent Systems (MASs), their security holes, current defenses for those attacks, and current evaluation metrics. We briefly looked at LLM attacks, but spent most of our attention on LLM-Agent attacks and MAS attacks.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0" title="Screenshot 2025-06-22 at 11.22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575" y="162075"/>
            <a:ext cx="4903437" cy="48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" y="417875"/>
            <a:ext cx="7764101" cy="3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idx="1" type="subTitle"/>
          </p:nvPr>
        </p:nvSpPr>
        <p:spPr>
          <a:xfrm>
            <a:off x="962700" y="437225"/>
            <a:ext cx="74223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LLM Security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security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LLM Agent Security: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Jailbreak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Injection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Backdoor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Manipulation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Memory Attacks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Press Conference Pitch Deck by Slidesgo">
  <a:themeElements>
    <a:clrScheme name="Simple Light">
      <a:dk1>
        <a:srgbClr val="FFFFFF"/>
      </a:dk1>
      <a:lt1>
        <a:srgbClr val="000C24"/>
      </a:lt1>
      <a:dk2>
        <a:srgbClr val="003E85"/>
      </a:dk2>
      <a:lt2>
        <a:srgbClr val="00FFC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