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472" r:id="rId2"/>
    <p:sldId id="565" r:id="rId3"/>
    <p:sldId id="260" r:id="rId4"/>
    <p:sldId id="465" r:id="rId5"/>
    <p:sldId id="522" r:id="rId6"/>
    <p:sldId id="523" r:id="rId7"/>
    <p:sldId id="561" r:id="rId8"/>
    <p:sldId id="269" r:id="rId9"/>
    <p:sldId id="562" r:id="rId10"/>
    <p:sldId id="372" r:id="rId11"/>
    <p:sldId id="373" r:id="rId12"/>
    <p:sldId id="374" r:id="rId13"/>
    <p:sldId id="478" r:id="rId14"/>
    <p:sldId id="266" r:id="rId15"/>
    <p:sldId id="335" r:id="rId16"/>
    <p:sldId id="336" r:id="rId17"/>
    <p:sldId id="376" r:id="rId18"/>
    <p:sldId id="267" r:id="rId19"/>
    <p:sldId id="268" r:id="rId20"/>
    <p:sldId id="262" r:id="rId21"/>
    <p:sldId id="473" r:id="rId22"/>
    <p:sldId id="271" r:id="rId23"/>
    <p:sldId id="273" r:id="rId24"/>
    <p:sldId id="274" r:id="rId25"/>
    <p:sldId id="371" r:id="rId26"/>
    <p:sldId id="362" r:id="rId27"/>
    <p:sldId id="363" r:id="rId28"/>
    <p:sldId id="364" r:id="rId29"/>
    <p:sldId id="365" r:id="rId30"/>
    <p:sldId id="366" r:id="rId31"/>
    <p:sldId id="367" r:id="rId32"/>
    <p:sldId id="272" r:id="rId33"/>
    <p:sldId id="474" r:id="rId34"/>
    <p:sldId id="275" r:id="rId35"/>
    <p:sldId id="277" r:id="rId36"/>
    <p:sldId id="283" r:id="rId37"/>
    <p:sldId id="284" r:id="rId38"/>
    <p:sldId id="285" r:id="rId39"/>
    <p:sldId id="286" r:id="rId40"/>
    <p:sldId id="287" r:id="rId41"/>
    <p:sldId id="288" r:id="rId42"/>
    <p:sldId id="293" r:id="rId43"/>
    <p:sldId id="289" r:id="rId44"/>
    <p:sldId id="475" r:id="rId45"/>
    <p:sldId id="563" r:id="rId46"/>
    <p:sldId id="564" r:id="rId47"/>
    <p:sldId id="290" r:id="rId48"/>
    <p:sldId id="291" r:id="rId49"/>
    <p:sldId id="476" r:id="rId50"/>
    <p:sldId id="29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1418E"/>
    <a:srgbClr val="24228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4" autoAdjust="0"/>
    <p:restoredTop sz="86164" autoAdjust="0"/>
  </p:normalViewPr>
  <p:slideViewPr>
    <p:cSldViewPr snapToGrid="0" snapToObjects="1">
      <p:cViewPr varScale="1">
        <p:scale>
          <a:sx n="109" d="100"/>
          <a:sy n="109" d="100"/>
        </p:scale>
        <p:origin x="1528" y="176"/>
      </p:cViewPr>
      <p:guideLst>
        <p:guide orient="horz" pos="2160"/>
        <p:guide pos="2880"/>
      </p:guideLst>
    </p:cSldViewPr>
  </p:slideViewPr>
  <p:outlineViewPr>
    <p:cViewPr>
      <p:scale>
        <a:sx n="33" d="100"/>
        <a:sy n="33" d="100"/>
      </p:scale>
      <p:origin x="0" y="8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211F9-C9BC-F247-8BA6-DDA83ADA906F}" type="datetimeFigureOut">
              <a:rPr lang="en-US" smtClean="0"/>
              <a:t>4/15/25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4D0040-2461-7A47-B9A7-20E7C29A719A}" type="slidenum">
              <a:rPr lang="en-US" smtClean="0"/>
              <a:t>‹#›</a:t>
            </a:fld>
            <a:endParaRPr lang="en-US"/>
          </a:p>
        </p:txBody>
      </p:sp>
    </p:spTree>
    <p:extLst>
      <p:ext uri="{BB962C8B-B14F-4D97-AF65-F5344CB8AC3E}">
        <p14:creationId xmlns:p14="http://schemas.microsoft.com/office/powerpoint/2010/main" val="14576478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55650" indent="-290513">
              <a:spcBef>
                <a:spcPct val="30000"/>
              </a:spcBef>
              <a:defRPr sz="1200">
                <a:solidFill>
                  <a:schemeClr val="tx1"/>
                </a:solidFill>
                <a:latin typeface="Times New Roman" panose="02020603050405020304" pitchFamily="18" charset="0"/>
              </a:defRPr>
            </a:lvl2pPr>
            <a:lvl3pPr marL="1163638" indent="-231775">
              <a:spcBef>
                <a:spcPct val="30000"/>
              </a:spcBef>
              <a:defRPr sz="1200">
                <a:solidFill>
                  <a:schemeClr val="tx1"/>
                </a:solidFill>
                <a:latin typeface="Times New Roman" panose="02020603050405020304" pitchFamily="18" charset="0"/>
              </a:defRPr>
            </a:lvl3pPr>
            <a:lvl4pPr marL="1630363" indent="-231775">
              <a:spcBef>
                <a:spcPct val="30000"/>
              </a:spcBef>
              <a:defRPr sz="1200">
                <a:solidFill>
                  <a:schemeClr val="tx1"/>
                </a:solidFill>
                <a:latin typeface="Times New Roman" panose="02020603050405020304" pitchFamily="18" charset="0"/>
              </a:defRPr>
            </a:lvl4pPr>
            <a:lvl5pPr marL="2095500" indent="-231775">
              <a:spcBef>
                <a:spcPct val="30000"/>
              </a:spcBef>
              <a:defRPr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A73925-400A-4B3C-BC8D-3A6726796661}" type="slidenum">
              <a:rPr lang="en-US" altLang="en-US" smtClean="0"/>
              <a:pPr>
                <a:spcBef>
                  <a:spcPct val="0"/>
                </a:spcBef>
              </a:pPr>
              <a:t>4</a:t>
            </a:fld>
            <a:endParaRPr lang="en-US" altLang="en-US"/>
          </a:p>
        </p:txBody>
      </p:sp>
      <p:sp>
        <p:nvSpPr>
          <p:cNvPr id="45059" name="Rectangle 2050"/>
          <p:cNvSpPr>
            <a:spLocks noGrp="1" noRot="1" noChangeAspect="1" noChangeArrowheads="1" noTextEdit="1"/>
          </p:cNvSpPr>
          <p:nvPr>
            <p:ph type="sldImg"/>
          </p:nvPr>
        </p:nvSpPr>
        <p:spPr>
          <a:ln/>
        </p:spPr>
      </p:sp>
      <p:sp>
        <p:nvSpPr>
          <p:cNvPr id="45060"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9694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ED7BE3E4-BB04-CB48-B128-B62B25BBBCE7}"/>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5B0B8F02-2386-0B44-BE9F-633AC8C048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3399"/>
                </a:solidFill>
              </a:rPr>
              <a:t>com. sun.awt.ToolKit  is the </a:t>
            </a:r>
            <a:r>
              <a:rPr lang="en-US" altLang="en-US"/>
              <a:t>abstract superclass of all actual implementations of the Abstract Window Toolkit. Subclasses of the Toolkit class are used to bind the various components to particular native toolkit implementations. </a:t>
            </a:r>
          </a:p>
        </p:txBody>
      </p:sp>
      <p:sp>
        <p:nvSpPr>
          <p:cNvPr id="47107" name="Slide Number Placeholder 3">
            <a:extLst>
              <a:ext uri="{FF2B5EF4-FFF2-40B4-BE49-F238E27FC236}">
                <a16:creationId xmlns:a16="http://schemas.microsoft.com/office/drawing/2014/main" id="{B68E7AF3-C890-134E-BFE2-CF709F8B91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62F86CB-AA81-9A4D-9408-3EB7DC354F0A}"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11F128A4-42CB-4146-99EC-E4B8961858F6}"/>
              </a:ext>
            </a:extLst>
          </p:cNvPr>
          <p:cNvSpPr>
            <a:spLocks noGrp="1" noRot="1" noChangeAspect="1" noChangeArrowheads="1" noTextEdit="1"/>
          </p:cNvSpPr>
          <p:nvPr>
            <p:ph type="sldImg"/>
          </p:nvPr>
        </p:nvSpPr>
        <p:spPr>
          <a:ln/>
        </p:spPr>
      </p:sp>
      <p:sp>
        <p:nvSpPr>
          <p:cNvPr id="49154" name="Notes Placeholder 2">
            <a:extLst>
              <a:ext uri="{FF2B5EF4-FFF2-40B4-BE49-F238E27FC236}">
                <a16:creationId xmlns:a16="http://schemas.microsoft.com/office/drawing/2014/main" id="{B56E6791-BBB4-0B47-9EDF-99BC154C49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FF"/>
                </a:solidFill>
              </a:rPr>
              <a:t>invokeInternal is a private method in java.beans.Expression.</a:t>
            </a:r>
            <a:endParaRPr lang="en-US" altLang="en-US"/>
          </a:p>
        </p:txBody>
      </p:sp>
      <p:sp>
        <p:nvSpPr>
          <p:cNvPr id="49155" name="Slide Number Placeholder 3">
            <a:extLst>
              <a:ext uri="{FF2B5EF4-FFF2-40B4-BE49-F238E27FC236}">
                <a16:creationId xmlns:a16="http://schemas.microsoft.com/office/drawing/2014/main" id="{3A5441C3-BF9D-FF45-A754-4CC26CE3F3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AF522E-34FF-5841-BA89-81706BFFF54E}"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6A8E78DA-BF57-D34A-AE6E-CA52A21E1124}"/>
              </a:ext>
            </a:extLst>
          </p:cNvPr>
          <p:cNvSpPr>
            <a:spLocks noGrp="1" noRot="1" noChangeAspect="1" noChangeArrowheads="1" noTextEdit="1"/>
          </p:cNvSpPr>
          <p:nvPr>
            <p:ph type="sldImg"/>
          </p:nvPr>
        </p:nvSpPr>
        <p:spPr>
          <a:ln/>
        </p:spPr>
      </p:sp>
      <p:sp>
        <p:nvSpPr>
          <p:cNvPr id="72706" name="Notes Placeholder 2">
            <a:extLst>
              <a:ext uri="{FF2B5EF4-FFF2-40B4-BE49-F238E27FC236}">
                <a16:creationId xmlns:a16="http://schemas.microsoft.com/office/drawing/2014/main" id="{DEF6FF8A-6E88-9447-9D1D-7E8F063871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IIS: Internet Information Services for Windows® Server</a:t>
            </a:r>
          </a:p>
        </p:txBody>
      </p:sp>
      <p:sp>
        <p:nvSpPr>
          <p:cNvPr id="72707" name="Slide Number Placeholder 3">
            <a:extLst>
              <a:ext uri="{FF2B5EF4-FFF2-40B4-BE49-F238E27FC236}">
                <a16:creationId xmlns:a16="http://schemas.microsoft.com/office/drawing/2014/main" id="{F54BB993-616E-734D-BC49-67D7C65C8C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6609BDC-AF3D-804D-83FE-6095C3906A27}"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 can reduce security risks, but only before someone has discovered the obscurity. It may lead to a false sense of security. </a:t>
            </a:r>
          </a:p>
        </p:txBody>
      </p:sp>
      <p:sp>
        <p:nvSpPr>
          <p:cNvPr id="4" name="Slide Number Placeholder 3"/>
          <p:cNvSpPr>
            <a:spLocks noGrp="1"/>
          </p:cNvSpPr>
          <p:nvPr>
            <p:ph type="sldNum" sz="quarter" idx="5"/>
          </p:nvPr>
        </p:nvSpPr>
        <p:spPr/>
        <p:txBody>
          <a:bodyPr/>
          <a:lstStyle/>
          <a:p>
            <a:fld id="{C94D0040-2461-7A47-B9A7-20E7C29A719A}" type="slidenum">
              <a:rPr lang="en-US" smtClean="0"/>
              <a:t>46</a:t>
            </a:fld>
            <a:endParaRPr lang="en-US"/>
          </a:p>
        </p:txBody>
      </p:sp>
    </p:spTree>
    <p:extLst>
      <p:ext uri="{BB962C8B-B14F-4D97-AF65-F5344CB8AC3E}">
        <p14:creationId xmlns:p14="http://schemas.microsoft.com/office/powerpoint/2010/main" val="13840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 can reduce security risks, but only before someone has discovered the obscurity. It may lead to a false sense of security. </a:t>
            </a:r>
          </a:p>
        </p:txBody>
      </p:sp>
      <p:sp>
        <p:nvSpPr>
          <p:cNvPr id="4" name="Slide Number Placeholder 3"/>
          <p:cNvSpPr>
            <a:spLocks noGrp="1"/>
          </p:cNvSpPr>
          <p:nvPr>
            <p:ph type="sldNum" sz="quarter" idx="5"/>
          </p:nvPr>
        </p:nvSpPr>
        <p:spPr/>
        <p:txBody>
          <a:bodyPr/>
          <a:lstStyle/>
          <a:p>
            <a:fld id="{C94D0040-2461-7A47-B9A7-20E7C29A719A}" type="slidenum">
              <a:rPr lang="en-US" smtClean="0"/>
              <a:t>47</a:t>
            </a:fld>
            <a:endParaRPr lang="en-US"/>
          </a:p>
        </p:txBody>
      </p:sp>
    </p:spTree>
    <p:extLst>
      <p:ext uri="{BB962C8B-B14F-4D97-AF65-F5344CB8AC3E}">
        <p14:creationId xmlns:p14="http://schemas.microsoft.com/office/powerpoint/2010/main" val="72413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No software is absolutely secure</a:t>
            </a:r>
          </a:p>
          <a:p>
            <a:endParaRPr lang="en-US" dirty="0"/>
          </a:p>
        </p:txBody>
      </p:sp>
      <p:sp>
        <p:nvSpPr>
          <p:cNvPr id="4" name="Slide Number Placeholder 3"/>
          <p:cNvSpPr>
            <a:spLocks noGrp="1"/>
          </p:cNvSpPr>
          <p:nvPr>
            <p:ph type="sldNum" sz="quarter" idx="5"/>
          </p:nvPr>
        </p:nvSpPr>
        <p:spPr/>
        <p:txBody>
          <a:bodyPr/>
          <a:lstStyle/>
          <a:p>
            <a:fld id="{C94D0040-2461-7A47-B9A7-20E7C29A719A}" type="slidenum">
              <a:rPr lang="en-US" smtClean="0"/>
              <a:t>49</a:t>
            </a:fld>
            <a:endParaRPr lang="en-US"/>
          </a:p>
        </p:txBody>
      </p:sp>
    </p:spTree>
    <p:extLst>
      <p:ext uri="{BB962C8B-B14F-4D97-AF65-F5344CB8AC3E}">
        <p14:creationId xmlns:p14="http://schemas.microsoft.com/office/powerpoint/2010/main" val="2238107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C219C4A9-F829-074A-8FDD-D23BFA345C4B}"/>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EB4629C4-4D69-A649-A13E-F9D0C7ECDF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(3) Run SimpleWebServer and SimpleWebClient on different computers? </a:t>
            </a:r>
          </a:p>
        </p:txBody>
      </p:sp>
      <p:sp>
        <p:nvSpPr>
          <p:cNvPr id="23555" name="Slide Number Placeholder 3">
            <a:extLst>
              <a:ext uri="{FF2B5EF4-FFF2-40B4-BE49-F238E27FC236}">
                <a16:creationId xmlns:a16="http://schemas.microsoft.com/office/drawing/2014/main" id="{EBE5D65D-E312-A245-9616-C7F38894F9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6FE670F-C366-824A-80FF-BCC46ABC0808}"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DD0DB70C-6D75-104A-9451-C62AF369A77B}"/>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E69DF176-29CC-CB4D-B717-A226AB3E4F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Single-threaded</a:t>
            </a:r>
          </a:p>
        </p:txBody>
      </p:sp>
      <p:sp>
        <p:nvSpPr>
          <p:cNvPr id="28675" name="Slide Number Placeholder 3">
            <a:extLst>
              <a:ext uri="{FF2B5EF4-FFF2-40B4-BE49-F238E27FC236}">
                <a16:creationId xmlns:a16="http://schemas.microsoft.com/office/drawing/2014/main" id="{EC8B781E-C3F0-F44C-8191-132056413A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033E925-9E77-0B40-9680-2E500D5A9206}"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DFACEC88-EB33-AF47-B406-D5AECEDE2D13}"/>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116D3575-380B-EA45-93BD-4ECC59802B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Get command/path -&gt; Denial of service due to exception -&gt; handle exceptions</a:t>
            </a:r>
          </a:p>
          <a:p>
            <a:r>
              <a:rPr lang="en-US" altLang="en-US"/>
              <a:t>Get request -&gt; denial of service if the client never sends data/disconnect (single-threaded) </a:t>
            </a:r>
          </a:p>
        </p:txBody>
      </p:sp>
      <p:sp>
        <p:nvSpPr>
          <p:cNvPr id="30723" name="Slide Number Placeholder 3">
            <a:extLst>
              <a:ext uri="{FF2B5EF4-FFF2-40B4-BE49-F238E27FC236}">
                <a16:creationId xmlns:a16="http://schemas.microsoft.com/office/drawing/2014/main" id="{D0F01FFC-194B-B84C-A6B4-613C7BD79B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2FC6E4E-BDA6-0946-BFCE-7BCFCFF8FB34}"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CC838E77-B4D9-0149-B6AA-A9D009B6E411}"/>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8ED8C5FF-FCBA-0445-A887-D29171A02F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Create reader and Open path -&gt; Elevation of privilege -&gt; check path </a:t>
            </a:r>
          </a:p>
          <a:p>
            <a:r>
              <a:rPr lang="en-US" altLang="en-US"/>
              <a:t>Read file to buffer (assuming finite length) -&gt; non-fail-safe; denial of service due to running out of memory by infinite data (e.g., misuse of /dev/random) -&gt; limit length, don</a:t>
            </a:r>
            <a:r>
              <a:rPr lang="ja-JP" altLang="en-US"/>
              <a:t>’</a:t>
            </a:r>
            <a:r>
              <a:rPr lang="en-US" altLang="ja-JP"/>
              <a:t>t store file in memory</a:t>
            </a:r>
          </a:p>
          <a:p>
            <a:endParaRPr lang="en-US" altLang="en-US"/>
          </a:p>
        </p:txBody>
      </p:sp>
      <p:sp>
        <p:nvSpPr>
          <p:cNvPr id="32771" name="Slide Number Placeholder 3">
            <a:extLst>
              <a:ext uri="{FF2B5EF4-FFF2-40B4-BE49-F238E27FC236}">
                <a16:creationId xmlns:a16="http://schemas.microsoft.com/office/drawing/2014/main" id="{430FACAD-42A0-444F-859F-75130A5525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CDE5B7F-809D-E641-BF28-89DC6DA6773E}"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C8121178-3294-8D4A-9A40-7638B1BBC79A}"/>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84907482-309F-2442-B453-244B149351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Get command/path -&gt; Denial of service due to exception -&gt; handle exceptions</a:t>
            </a:r>
          </a:p>
          <a:p>
            <a:r>
              <a:rPr lang="en-US" altLang="en-US"/>
              <a:t>Get request -&gt; denial of service if the client never sends data/disconnect (single-threaded) </a:t>
            </a:r>
          </a:p>
        </p:txBody>
      </p:sp>
      <p:sp>
        <p:nvSpPr>
          <p:cNvPr id="35843" name="Slide Number Placeholder 3">
            <a:extLst>
              <a:ext uri="{FF2B5EF4-FFF2-40B4-BE49-F238E27FC236}">
                <a16:creationId xmlns:a16="http://schemas.microsoft.com/office/drawing/2014/main" id="{0E2B46BD-26D4-A440-BC94-F73FBD4338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08DDADA-2169-D040-BC36-FC4E15F1BCD8}"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074C1D25-C63C-2E4B-A877-F0B07465A6BA}"/>
              </a:ext>
            </a:extLst>
          </p:cNvPr>
          <p:cNvSpPr>
            <a:spLocks noGrp="1" noRot="1" noChangeAspect="1" noChangeArrowheads="1" noTextEdit="1"/>
          </p:cNvSpPr>
          <p:nvPr>
            <p:ph type="sldImg"/>
          </p:nvPr>
        </p:nvSpPr>
        <p:spPr>
          <a:ln/>
        </p:spPr>
      </p:sp>
      <p:sp>
        <p:nvSpPr>
          <p:cNvPr id="37890" name="Notes Placeholder 2">
            <a:extLst>
              <a:ext uri="{FF2B5EF4-FFF2-40B4-BE49-F238E27FC236}">
                <a16:creationId xmlns:a16="http://schemas.microsoft.com/office/drawing/2014/main" id="{CEA37B04-B3E0-7A41-BD7B-FEADF7F70B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Create reader and Open path -&gt; Elevation of privilege -&gt; check path </a:t>
            </a:r>
          </a:p>
          <a:p>
            <a:r>
              <a:rPr lang="en-US" altLang="en-US"/>
              <a:t>Read file to buffer (assuming finite length) -&gt; non-fail-safe; denial of service due to running out of memory by infinite data (e.g., misuse of /dev/random) -&gt; limit length, don</a:t>
            </a:r>
            <a:r>
              <a:rPr lang="ja-JP" altLang="en-US"/>
              <a:t>’</a:t>
            </a:r>
            <a:r>
              <a:rPr lang="en-US" altLang="ja-JP"/>
              <a:t>t store file in memory</a:t>
            </a:r>
          </a:p>
          <a:p>
            <a:endParaRPr lang="en-US" altLang="ja-JP"/>
          </a:p>
          <a:p>
            <a:r>
              <a:rPr lang="en-US" altLang="ja-JP"/>
              <a:t>Communication is not secured. </a:t>
            </a:r>
          </a:p>
          <a:p>
            <a:r>
              <a:rPr lang="en-US" altLang="ja-JP"/>
              <a:t>Serve single client at a time</a:t>
            </a:r>
          </a:p>
          <a:p>
            <a:endParaRPr lang="en-US" altLang="en-US"/>
          </a:p>
        </p:txBody>
      </p:sp>
      <p:sp>
        <p:nvSpPr>
          <p:cNvPr id="37891" name="Slide Number Placeholder 3">
            <a:extLst>
              <a:ext uri="{FF2B5EF4-FFF2-40B4-BE49-F238E27FC236}">
                <a16:creationId xmlns:a16="http://schemas.microsoft.com/office/drawing/2014/main" id="{C53C1106-F160-9748-8B74-88DE5AE395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4AB86D1-A87E-9C40-BA9F-FC570AF32232}"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84331658-3EEB-074F-A81E-E9B25BED612C}"/>
              </a:ext>
            </a:extLst>
          </p:cNvPr>
          <p:cNvSpPr>
            <a:spLocks noGrp="1" noRot="1" noChangeAspect="1" noChangeArrowheads="1" noTextEdit="1"/>
          </p:cNvSpPr>
          <p:nvPr>
            <p:ph type="sldImg"/>
          </p:nvPr>
        </p:nvSpPr>
        <p:spPr>
          <a:ln/>
        </p:spPr>
      </p:sp>
      <p:sp>
        <p:nvSpPr>
          <p:cNvPr id="41986" name="Notes Placeholder 2">
            <a:extLst>
              <a:ext uri="{FF2B5EF4-FFF2-40B4-BE49-F238E27FC236}">
                <a16:creationId xmlns:a16="http://schemas.microsoft.com/office/drawing/2014/main" id="{2E8B1A0A-5E62-C34C-AE69-26DC572BE4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7" name="Slide Number Placeholder 3">
            <a:extLst>
              <a:ext uri="{FF2B5EF4-FFF2-40B4-BE49-F238E27FC236}">
                <a16:creationId xmlns:a16="http://schemas.microsoft.com/office/drawing/2014/main" id="{532B0BE1-DC52-3B45-BCBB-E8AF29FEEC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5523D93-CC18-764D-83D9-C3EEDE0E57A6}"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001FA56F-8C78-8240-9238-D1B7C41F85CD}"/>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a16="http://schemas.microsoft.com/office/drawing/2014/main" id="{09D9EA4A-A5EB-7F40-B14B-264C810EBA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current web browsers (Firefox) use normalized paths. </a:t>
            </a:r>
          </a:p>
        </p:txBody>
      </p:sp>
      <p:sp>
        <p:nvSpPr>
          <p:cNvPr id="44035" name="Slide Number Placeholder 3">
            <a:extLst>
              <a:ext uri="{FF2B5EF4-FFF2-40B4-BE49-F238E27FC236}">
                <a16:creationId xmlns:a16="http://schemas.microsoft.com/office/drawing/2014/main" id="{E962389E-3F74-0D4E-A364-C96C6B3CD6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368811-5FF5-C84A-A8EF-7700A81389BD}"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D9DE144-1CEB-B444-923A-79B3097ACF95}" type="datetime1">
              <a:rPr lang="en-US" smtClean="0"/>
              <a:t>4/15/25</a:t>
            </a:fld>
            <a:endParaRPr lang="en-US"/>
          </a:p>
        </p:txBody>
      </p:sp>
      <p:sp>
        <p:nvSpPr>
          <p:cNvPr id="20" name="Footer Placeholder 19"/>
          <p:cNvSpPr>
            <a:spLocks noGrp="1"/>
          </p:cNvSpPr>
          <p:nvPr>
            <p:ph type="ftr" sz="quarter" idx="11"/>
          </p:nvPr>
        </p:nvSpPr>
        <p:spPr/>
        <p:txBody>
          <a:bodyPr/>
          <a:lstStyle/>
          <a:p>
            <a:endParaRPr kumimoji="0" lang="en-US"/>
          </a:p>
        </p:txBody>
      </p:sp>
      <p:sp>
        <p:nvSpPr>
          <p:cNvPr id="10" name="Slide Number Placeholder 9"/>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C76915-5CF3-594C-8F6A-8A282F969F32}" type="datetime1">
              <a:rPr lang="en-US" smtClean="0"/>
              <a:t>4/15/25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4EE88F-894F-1A48-B00A-EF80ACED619F}" type="datetime1">
              <a:rPr lang="en-US" smtClean="0"/>
              <a:t>4/15/25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B37AE7-2FB8-084B-A1D0-3BB6AA0E9542}" type="datetime1">
              <a:rPr lang="en-US" smtClean="0"/>
              <a:t>4/15/25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AE7546C-66EF-FC4B-B08F-31FC00996830}" type="datetime1">
              <a:rPr lang="en-US" smtClean="0"/>
              <a:t>4/15/25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C6C5C9-CF39-B248-994E-47F9AC12D820}" type="datetime1">
              <a:rPr lang="en-US" smtClean="0"/>
              <a:t>4/15/25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DB8BA6D-C99B-7B4C-BADE-9D7D17EDA6B2}" type="datetime1">
              <a:rPr lang="en-US" smtClean="0"/>
              <a:t>4/15/25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7B7FD07-272F-414E-8E0A-C1E8D37947F6}" type="datetime1">
              <a:rPr lang="en-US" smtClean="0"/>
              <a:t>4/15/25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E0A9178-9270-D147-8065-5A2BB40337F5}" type="datetime1">
              <a:rPr lang="en-US" smtClean="0"/>
              <a:t>4/15/25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500029-B1CF-7E4A-8810-55918452B28D}" type="datetime1">
              <a:rPr lang="en-US" smtClean="0"/>
              <a:t>4/15/25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0CB59C72-B517-BD44-AA7E-038F1CA48643}" type="datetime1">
              <a:rPr lang="en-US" smtClean="0"/>
              <a:t>4/15/25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D82AA11D-9BD9-9D4A-A99D-CF0973AF890E}" type="datetime1">
              <a:rPr lang="en-US" smtClean="0"/>
              <a:t>4/15/25</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8080/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localhost:8080/src/simpleWebServer/SimpleWebServer.jav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246" y="359898"/>
            <a:ext cx="7928694" cy="1472184"/>
          </a:xfrm>
        </p:spPr>
        <p:txBody>
          <a:bodyPr>
            <a:normAutofit/>
          </a:bodyPr>
          <a:lstStyle/>
          <a:p>
            <a:r>
              <a:rPr lang="en-US" sz="3200" dirty="0"/>
              <a:t>Software Security</a:t>
            </a:r>
          </a:p>
        </p:txBody>
      </p:sp>
      <p:sp>
        <p:nvSpPr>
          <p:cNvPr id="3" name="Subtitle 2"/>
          <p:cNvSpPr>
            <a:spLocks noGrp="1"/>
          </p:cNvSpPr>
          <p:nvPr>
            <p:ph type="subTitle" idx="1"/>
          </p:nvPr>
        </p:nvSpPr>
        <p:spPr>
          <a:xfrm>
            <a:off x="1435608" y="3580434"/>
            <a:ext cx="7406640" cy="1472184"/>
          </a:xfrm>
        </p:spPr>
        <p:txBody>
          <a:bodyPr>
            <a:noAutofit/>
          </a:bodyPr>
          <a:lstStyle/>
          <a:p>
            <a:pPr algn="ctr"/>
            <a:r>
              <a:rPr lang="en-US" sz="4800" dirty="0"/>
              <a:t>Secure Design Principles</a:t>
            </a:r>
          </a:p>
        </p:txBody>
      </p:sp>
      <p:sp>
        <p:nvSpPr>
          <p:cNvPr id="4" name="Slide Number Placeholder 3">
            <a:extLst>
              <a:ext uri="{FF2B5EF4-FFF2-40B4-BE49-F238E27FC236}">
                <a16:creationId xmlns:a16="http://schemas.microsoft.com/office/drawing/2014/main" id="{5EC8A3DF-3FFD-F543-BE35-00EC69F77083}"/>
              </a:ext>
            </a:extLst>
          </p:cNvPr>
          <p:cNvSpPr>
            <a:spLocks noGrp="1"/>
          </p:cNvSpPr>
          <p:nvPr>
            <p:ph type="sldNum" sz="quarter" idx="12"/>
          </p:nvPr>
        </p:nvSpPr>
        <p:spPr/>
        <p:txBody>
          <a:bodyPr/>
          <a:lstStyle/>
          <a:p>
            <a:fld id="{6294C92D-0306-4E69-9CD3-20855E849650}" type="slidenum">
              <a:rPr kumimoji="0" lang="en-US" smtClean="0"/>
              <a:t>1</a:t>
            </a:fld>
            <a:endParaRPr kumimoji="0" lang="en-US"/>
          </a:p>
        </p:txBody>
      </p:sp>
      <p:sp>
        <p:nvSpPr>
          <p:cNvPr id="5" name="TextBox 4">
            <a:extLst>
              <a:ext uri="{FF2B5EF4-FFF2-40B4-BE49-F238E27FC236}">
                <a16:creationId xmlns:a16="http://schemas.microsoft.com/office/drawing/2014/main" id="{D356166D-DD1B-6F4A-90CB-EE63A1873655}"/>
              </a:ext>
            </a:extLst>
          </p:cNvPr>
          <p:cNvSpPr txBox="1"/>
          <p:nvPr/>
        </p:nvSpPr>
        <p:spPr>
          <a:xfrm>
            <a:off x="1171754" y="6359009"/>
            <a:ext cx="7406640" cy="338554"/>
          </a:xfrm>
          <a:prstGeom prst="rect">
            <a:avLst/>
          </a:prstGeom>
          <a:noFill/>
        </p:spPr>
        <p:txBody>
          <a:bodyPr wrap="square" rtlCol="0">
            <a:spAutoFit/>
          </a:bodyPr>
          <a:lstStyle/>
          <a:p>
            <a:r>
              <a:rPr lang="en-US" sz="1600" dirty="0">
                <a:solidFill>
                  <a:schemeClr val="accent3">
                    <a:lumMod val="75000"/>
                  </a:schemeClr>
                </a:solidFill>
              </a:rPr>
              <a:t>Modern Software Engineering: Principles and Practices, D. Xu, ISBN: 9798596959666</a:t>
            </a:r>
          </a:p>
        </p:txBody>
      </p:sp>
      <p:pic>
        <p:nvPicPr>
          <p:cNvPr id="7" name="Picture 6" descr="Text&#10;&#10;Description automatically generated">
            <a:extLst>
              <a:ext uri="{FF2B5EF4-FFF2-40B4-BE49-F238E27FC236}">
                <a16:creationId xmlns:a16="http://schemas.microsoft.com/office/drawing/2014/main" id="{358F2AE1-5364-F34D-AFA2-574C74443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38274"/>
            <a:ext cx="992098" cy="1419726"/>
          </a:xfrm>
          <a:prstGeom prst="rect">
            <a:avLst/>
          </a:prstGeom>
        </p:spPr>
      </p:pic>
    </p:spTree>
    <p:extLst>
      <p:ext uri="{BB962C8B-B14F-4D97-AF65-F5344CB8AC3E}">
        <p14:creationId xmlns:p14="http://schemas.microsoft.com/office/powerpoint/2010/main" val="212031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642F3E60-E6B1-5943-B1A5-EF22DBB86AE3}"/>
              </a:ext>
            </a:extLst>
          </p:cNvPr>
          <p:cNvSpPr>
            <a:spLocks noGrp="1" noChangeArrowheads="1"/>
          </p:cNvSpPr>
          <p:nvPr>
            <p:ph type="title"/>
          </p:nvPr>
        </p:nvSpPr>
        <p:spPr>
          <a:xfrm>
            <a:off x="1380744" y="36576"/>
            <a:ext cx="7498080" cy="1143000"/>
          </a:xfrm>
        </p:spPr>
        <p:txBody>
          <a:bodyPr/>
          <a:lstStyle/>
          <a:p>
            <a:r>
              <a:rPr lang="en-US" altLang="en-US" dirty="0" err="1"/>
              <a:t>SimpleWebServer</a:t>
            </a:r>
            <a:r>
              <a:rPr lang="en-US" altLang="en-US" dirty="0"/>
              <a:t>: Demo </a:t>
            </a:r>
          </a:p>
        </p:txBody>
      </p:sp>
      <p:sp>
        <p:nvSpPr>
          <p:cNvPr id="12291" name="Content Placeholder 2">
            <a:extLst>
              <a:ext uri="{FF2B5EF4-FFF2-40B4-BE49-F238E27FC236}">
                <a16:creationId xmlns:a16="http://schemas.microsoft.com/office/drawing/2014/main" id="{DE795875-7DEE-FD47-98AC-C20E6BEC776D}"/>
              </a:ext>
            </a:extLst>
          </p:cNvPr>
          <p:cNvSpPr>
            <a:spLocks noGrp="1" noChangeArrowheads="1"/>
          </p:cNvSpPr>
          <p:nvPr>
            <p:ph idx="1"/>
          </p:nvPr>
        </p:nvSpPr>
        <p:spPr>
          <a:xfrm>
            <a:off x="1146048" y="1335024"/>
            <a:ext cx="7924800" cy="5486400"/>
          </a:xfrm>
        </p:spPr>
        <p:txBody>
          <a:bodyPr>
            <a:normAutofit/>
          </a:bodyPr>
          <a:lstStyle/>
          <a:p>
            <a:pPr>
              <a:spcBef>
                <a:spcPts val="400"/>
              </a:spcBef>
            </a:pPr>
            <a:r>
              <a:rPr lang="en-US" altLang="en-US" sz="2800" dirty="0"/>
              <a:t>Compile and Run </a:t>
            </a:r>
            <a:r>
              <a:rPr lang="en-US" altLang="en-US" sz="2800" dirty="0" err="1"/>
              <a:t>SimpleWebServer.java</a:t>
            </a:r>
            <a:endParaRPr lang="en-US" altLang="en-US" sz="2800" dirty="0"/>
          </a:p>
          <a:p>
            <a:pPr>
              <a:spcBef>
                <a:spcPts val="400"/>
              </a:spcBef>
              <a:buFont typeface="Times New Roman" panose="02020603050405020304" pitchFamily="18" charset="0"/>
              <a:buAutoNum type="arabicPeriod"/>
            </a:pPr>
            <a:r>
              <a:rPr lang="en-US" altLang="en-US" sz="2800" dirty="0"/>
              <a:t>Lunch browser</a:t>
            </a:r>
          </a:p>
          <a:p>
            <a:pPr lvl="1">
              <a:spcBef>
                <a:spcPts val="400"/>
              </a:spcBef>
            </a:pPr>
            <a:r>
              <a:rPr lang="en-US" altLang="en-US" sz="2400" dirty="0">
                <a:hlinkClick r:id="rId3"/>
              </a:rPr>
              <a:t>http://localhost:8080/index.html</a:t>
            </a:r>
            <a:endParaRPr lang="en-US" altLang="en-US" sz="2400" dirty="0"/>
          </a:p>
          <a:p>
            <a:pPr lvl="1">
              <a:spcBef>
                <a:spcPts val="400"/>
              </a:spcBef>
            </a:pPr>
            <a:r>
              <a:rPr lang="en-US" altLang="en-US" sz="2400" dirty="0">
                <a:hlinkClick r:id="rId4"/>
              </a:rPr>
              <a:t>http://localhost:8080/src/simpleWebServer/SimpleWebServer.java</a:t>
            </a:r>
            <a:endParaRPr lang="en-US" altLang="en-US" sz="2400" dirty="0"/>
          </a:p>
          <a:p>
            <a:pPr>
              <a:spcBef>
                <a:spcPts val="400"/>
              </a:spcBef>
              <a:buFont typeface="Times New Roman" panose="02020603050405020304" pitchFamily="18" charset="0"/>
              <a:buAutoNum type="arabicPeriod"/>
            </a:pPr>
            <a:r>
              <a:rPr lang="en-US" altLang="en-US" sz="2800" dirty="0"/>
              <a:t>Compile and Run </a:t>
            </a:r>
            <a:r>
              <a:rPr lang="en-US" altLang="en-US" sz="2800" dirty="0" err="1"/>
              <a:t>SimpleWebClient.java</a:t>
            </a:r>
            <a:endParaRPr lang="en-US" altLang="en-US" sz="2800" dirty="0"/>
          </a:p>
          <a:p>
            <a:pPr lvl="1">
              <a:spcBef>
                <a:spcPts val="400"/>
              </a:spcBef>
            </a:pPr>
            <a:r>
              <a:rPr lang="en-US" altLang="en-US" sz="2400" dirty="0"/>
              <a:t>GET /</a:t>
            </a:r>
          </a:p>
          <a:p>
            <a:pPr lvl="1">
              <a:spcBef>
                <a:spcPts val="400"/>
              </a:spcBef>
            </a:pPr>
            <a:r>
              <a:rPr lang="en-US" altLang="en-US" sz="2400" dirty="0"/>
              <a:t>GET </a:t>
            </a:r>
            <a:r>
              <a:rPr lang="en-US" altLang="en-US" sz="2400" dirty="0" err="1"/>
              <a:t>index.html</a:t>
            </a:r>
            <a:endParaRPr lang="en-US" altLang="en-US" sz="2400" dirty="0"/>
          </a:p>
          <a:p>
            <a:pPr lvl="1">
              <a:spcBef>
                <a:spcPts val="400"/>
              </a:spcBef>
            </a:pPr>
            <a:r>
              <a:rPr lang="en-US" altLang="en-US" sz="2400" dirty="0"/>
              <a:t>GET </a:t>
            </a:r>
            <a:r>
              <a:rPr lang="en-US" altLang="en-US" sz="2000" dirty="0">
                <a:hlinkClick r:id="rId4"/>
              </a:rPr>
              <a:t>/src/simpleWebServer/SimpleWebServer.java</a:t>
            </a:r>
            <a:endParaRPr lang="en-US" altLang="en-US" sz="2000" dirty="0"/>
          </a:p>
          <a:p>
            <a:pPr lvl="1">
              <a:spcBef>
                <a:spcPts val="400"/>
              </a:spcBef>
            </a:pPr>
            <a:endParaRPr lang="en-US" altLang="en-US" sz="2400" dirty="0"/>
          </a:p>
          <a:p>
            <a:pPr lvl="1">
              <a:spcBef>
                <a:spcPts val="400"/>
              </a:spcBef>
            </a:pPr>
            <a:r>
              <a:rPr lang="en-US" altLang="en-US" sz="2400" dirty="0"/>
              <a:t>Change host (</a:t>
            </a:r>
            <a:r>
              <a:rPr lang="en-US" altLang="en-US" sz="2400" dirty="0" err="1"/>
              <a:t>umkc.edu</a:t>
            </a:r>
            <a:r>
              <a:rPr lang="en-US" altLang="en-US" sz="2400" dirty="0"/>
              <a:t>) and port (80)</a:t>
            </a:r>
          </a:p>
          <a:p>
            <a:pPr>
              <a:spcBef>
                <a:spcPts val="400"/>
              </a:spcBef>
            </a:pPr>
            <a:endParaRPr lang="en-US" altLang="en-US" sz="2800" dirty="0"/>
          </a:p>
          <a:p>
            <a:pPr>
              <a:spcBef>
                <a:spcPts val="400"/>
              </a:spcBef>
            </a:pPr>
            <a:endParaRPr lang="en-US" altLang="en-US" sz="2800" dirty="0"/>
          </a:p>
        </p:txBody>
      </p:sp>
      <p:sp>
        <p:nvSpPr>
          <p:cNvPr id="22531" name="Slide Number Placeholder 3">
            <a:extLst>
              <a:ext uri="{FF2B5EF4-FFF2-40B4-BE49-F238E27FC236}">
                <a16:creationId xmlns:a16="http://schemas.microsoft.com/office/drawing/2014/main" id="{477D043A-D31D-1349-B7F2-792F578D9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B128C10-2E39-0D4F-A381-DE2066E237F0}" type="slidenum">
              <a:rPr lang="en-US" altLang="en-US" sz="1000" smtClean="0"/>
              <a:pPr>
                <a:spcBef>
                  <a:spcPct val="0"/>
                </a:spcBef>
                <a:buClrTx/>
                <a:buSzTx/>
                <a:buFontTx/>
                <a:buNone/>
              </a:pPr>
              <a:t>10</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 calcmode="lin" valueType="num">
                                      <p:cBhvr additive="base">
                                        <p:cTn id="1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anim calcmode="lin" valueType="num">
                                      <p:cBhvr additive="base">
                                        <p:cTn id="21"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 calcmode="lin" valueType="num">
                                      <p:cBhvr additive="base">
                                        <p:cTn id="27"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 calcmode="lin" valueType="num">
                                      <p:cBhvr additive="base">
                                        <p:cTn id="31"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291">
                                            <p:txEl>
                                              <p:pRg st="6" end="6"/>
                                            </p:txEl>
                                          </p:spTgt>
                                        </p:tgtEl>
                                        <p:attrNameLst>
                                          <p:attrName>style.visibility</p:attrName>
                                        </p:attrNameLst>
                                      </p:cBhvr>
                                      <p:to>
                                        <p:strVal val="visible"/>
                                      </p:to>
                                    </p:set>
                                    <p:anim calcmode="lin" valueType="num">
                                      <p:cBhvr additive="base">
                                        <p:cTn id="35"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9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291">
                                            <p:txEl>
                                              <p:pRg st="7" end="7"/>
                                            </p:txEl>
                                          </p:spTgt>
                                        </p:tgtEl>
                                        <p:attrNameLst>
                                          <p:attrName>style.visibility</p:attrName>
                                        </p:attrNameLst>
                                      </p:cBhvr>
                                      <p:to>
                                        <p:strVal val="visible"/>
                                      </p:to>
                                    </p:set>
                                    <p:anim calcmode="lin" valueType="num">
                                      <p:cBhvr additive="base">
                                        <p:cTn id="39"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anim calcmode="lin" valueType="num">
                                      <p:cBhvr additive="base">
                                        <p:cTn id="43"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CE116834-EC07-E440-852C-173A1A3F746E}"/>
              </a:ext>
            </a:extLst>
          </p:cNvPr>
          <p:cNvSpPr>
            <a:spLocks noGrp="1" noChangeArrowheads="1"/>
          </p:cNvSpPr>
          <p:nvPr>
            <p:ph type="title"/>
          </p:nvPr>
        </p:nvSpPr>
        <p:spPr>
          <a:xfrm>
            <a:off x="1219200" y="290005"/>
            <a:ext cx="7394448" cy="1111186"/>
          </a:xfrm>
        </p:spPr>
        <p:txBody>
          <a:bodyPr>
            <a:normAutofit/>
          </a:bodyPr>
          <a:lstStyle/>
          <a:p>
            <a:r>
              <a:rPr lang="en-US" altLang="en-US" dirty="0"/>
              <a:t>Exercise:  Testing for Security</a:t>
            </a:r>
          </a:p>
        </p:txBody>
      </p:sp>
      <p:sp>
        <p:nvSpPr>
          <p:cNvPr id="24578" name="Content Placeholder 2">
            <a:extLst>
              <a:ext uri="{FF2B5EF4-FFF2-40B4-BE49-F238E27FC236}">
                <a16:creationId xmlns:a16="http://schemas.microsoft.com/office/drawing/2014/main" id="{17A8EBFA-43DC-7943-849D-FB33B81C37D7}"/>
              </a:ext>
            </a:extLst>
          </p:cNvPr>
          <p:cNvSpPr>
            <a:spLocks noGrp="1" noChangeArrowheads="1"/>
          </p:cNvSpPr>
          <p:nvPr>
            <p:ph idx="1"/>
          </p:nvPr>
        </p:nvSpPr>
        <p:spPr>
          <a:xfrm>
            <a:off x="1130808" y="2251075"/>
            <a:ext cx="7848600" cy="4530725"/>
          </a:xfrm>
        </p:spPr>
        <p:txBody>
          <a:bodyPr>
            <a:normAutofit/>
          </a:bodyPr>
          <a:lstStyle/>
          <a:p>
            <a:r>
              <a:rPr lang="en-US" altLang="en-US" sz="2800" dirty="0">
                <a:solidFill>
                  <a:srgbClr val="FF0000"/>
                </a:solidFill>
              </a:rPr>
              <a:t>Can you break the server program? </a:t>
            </a:r>
          </a:p>
          <a:p>
            <a:pPr lvl="1"/>
            <a:r>
              <a:rPr lang="en-US" altLang="en-US" sz="2400" dirty="0">
                <a:solidFill>
                  <a:srgbClr val="FF0000"/>
                </a:solidFill>
              </a:rPr>
              <a:t>If so, is it a security failure? why?</a:t>
            </a:r>
          </a:p>
          <a:p>
            <a:pPr lvl="1">
              <a:buClr>
                <a:schemeClr val="folHlink"/>
              </a:buClr>
              <a:buSzPct val="90000"/>
            </a:pPr>
            <a:endParaRPr lang="en-US" altLang="en-US" sz="2400" dirty="0"/>
          </a:p>
          <a:p>
            <a:r>
              <a:rPr lang="en-US" altLang="en-US" sz="2800" dirty="0">
                <a:solidFill>
                  <a:srgbClr val="003399"/>
                </a:solidFill>
              </a:rPr>
              <a:t>Use </a:t>
            </a:r>
            <a:r>
              <a:rPr lang="en-US" altLang="en-US" sz="2800" dirty="0" err="1">
                <a:solidFill>
                  <a:srgbClr val="003399"/>
                </a:solidFill>
              </a:rPr>
              <a:t>SimpleWebClient.java</a:t>
            </a:r>
            <a:r>
              <a:rPr lang="en-US" altLang="en-US" sz="2800" dirty="0">
                <a:solidFill>
                  <a:srgbClr val="003399"/>
                </a:solidFill>
              </a:rPr>
              <a:t> rather than a normal web browser</a:t>
            </a:r>
          </a:p>
          <a:p>
            <a:pPr marL="742950" lvl="2" indent="-342900">
              <a:buSzPct val="90000"/>
            </a:pPr>
            <a:r>
              <a:rPr lang="en-US" altLang="en-US" dirty="0">
                <a:solidFill>
                  <a:srgbClr val="003399"/>
                </a:solidFill>
              </a:rPr>
              <a:t>A client may create his own browser program!</a:t>
            </a:r>
          </a:p>
          <a:p>
            <a:endParaRPr lang="en-US" altLang="en-US" sz="2800" dirty="0">
              <a:solidFill>
                <a:srgbClr val="FF0000"/>
              </a:solidFill>
            </a:endParaRPr>
          </a:p>
          <a:p>
            <a:endParaRPr lang="en-US" altLang="en-US" sz="2800" dirty="0">
              <a:solidFill>
                <a:srgbClr val="FF0000"/>
              </a:solidFill>
            </a:endParaRPr>
          </a:p>
        </p:txBody>
      </p:sp>
      <p:sp>
        <p:nvSpPr>
          <p:cNvPr id="24579" name="Slide Number Placeholder 3">
            <a:extLst>
              <a:ext uri="{FF2B5EF4-FFF2-40B4-BE49-F238E27FC236}">
                <a16:creationId xmlns:a16="http://schemas.microsoft.com/office/drawing/2014/main" id="{E2E9E19A-47DE-5B47-9989-48ACCA7040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FBA247B-A179-1648-B08F-5366974D8345}" type="slidenum">
              <a:rPr lang="en-US" altLang="en-US" sz="1000" smtClean="0"/>
              <a:pPr>
                <a:spcBef>
                  <a:spcPct val="0"/>
                </a:spcBef>
                <a:buClrTx/>
                <a:buSzTx/>
                <a:buFontTx/>
                <a:buNone/>
              </a:pPr>
              <a:t>11</a:t>
            </a:fld>
            <a:endParaRPr lang="en-US" altLang="en-US"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1B69756-74C4-CA46-BA30-4D6A8CAF4772}"/>
              </a:ext>
            </a:extLst>
          </p:cNvPr>
          <p:cNvSpPr>
            <a:spLocks noGrp="1" noChangeArrowheads="1"/>
          </p:cNvSpPr>
          <p:nvPr>
            <p:ph type="title"/>
          </p:nvPr>
        </p:nvSpPr>
        <p:spPr/>
        <p:txBody>
          <a:bodyPr/>
          <a:lstStyle/>
          <a:p>
            <a:r>
              <a:rPr lang="en-US" altLang="en-US"/>
              <a:t>Sample Attacks</a:t>
            </a:r>
          </a:p>
        </p:txBody>
      </p:sp>
      <p:sp>
        <p:nvSpPr>
          <p:cNvPr id="3" name="Content Placeholder 2">
            <a:extLst>
              <a:ext uri="{FF2B5EF4-FFF2-40B4-BE49-F238E27FC236}">
                <a16:creationId xmlns:a16="http://schemas.microsoft.com/office/drawing/2014/main" id="{1DF96C46-68D2-7C4F-B53D-A44450998FCF}"/>
              </a:ext>
            </a:extLst>
          </p:cNvPr>
          <p:cNvSpPr>
            <a:spLocks noGrp="1"/>
          </p:cNvSpPr>
          <p:nvPr>
            <p:ph idx="1"/>
          </p:nvPr>
        </p:nvSpPr>
        <p:spPr/>
        <p:txBody>
          <a:bodyPr/>
          <a:lstStyle/>
          <a:p>
            <a:pPr marL="0" indent="0">
              <a:buFont typeface="Wingdings" charset="0"/>
              <a:buNone/>
              <a:defRPr/>
            </a:pPr>
            <a:endParaRPr lang="en-US" dirty="0"/>
          </a:p>
          <a:p>
            <a:pPr marL="342900" lvl="1" indent="-342900">
              <a:buClr>
                <a:schemeClr val="folHlink"/>
              </a:buClr>
              <a:buSzPct val="90000"/>
              <a:buFont typeface="Wingdings" charset="0"/>
              <a:buChar char="n"/>
              <a:defRPr/>
            </a:pPr>
            <a:r>
              <a:rPr lang="en-US" dirty="0">
                <a:ea typeface="MS PGothic" charset="0"/>
              </a:rPr>
              <a:t>GET /../</a:t>
            </a:r>
            <a:r>
              <a:rPr lang="en-US" dirty="0" err="1">
                <a:ea typeface="MS PGothic" charset="0"/>
              </a:rPr>
              <a:t>secret.txt</a:t>
            </a:r>
            <a:endParaRPr lang="en-US" dirty="0">
              <a:ea typeface="MS PGothic" charset="0"/>
            </a:endParaRPr>
          </a:p>
          <a:p>
            <a:pPr>
              <a:buFont typeface="Wingdings" charset="0"/>
              <a:buChar char="n"/>
              <a:defRPr/>
            </a:pPr>
            <a:endParaRPr lang="en-US" dirty="0"/>
          </a:p>
          <a:p>
            <a:pPr marL="342900" lvl="1" indent="-342900">
              <a:buClr>
                <a:schemeClr val="folHlink"/>
              </a:buClr>
              <a:buSzPct val="90000"/>
              <a:buFont typeface="Wingdings" charset="0"/>
              <a:buChar char="n"/>
              <a:defRPr/>
            </a:pPr>
            <a:r>
              <a:rPr lang="en-US" dirty="0">
                <a:ea typeface="MS PGothic" charset="0"/>
              </a:rPr>
              <a:t>GET /../../</a:t>
            </a:r>
            <a:r>
              <a:rPr lang="de-DE" dirty="0" err="1">
                <a:ea typeface="MS PGothic" charset="0"/>
              </a:rPr>
              <a:t>Blackjack</a:t>
            </a:r>
            <a:r>
              <a:rPr lang="en-US" dirty="0">
                <a:ea typeface="MS PGothic" charset="0"/>
              </a:rPr>
              <a:t>.zip</a:t>
            </a:r>
          </a:p>
          <a:p>
            <a:pPr marL="342900" lvl="1" indent="-342900">
              <a:buClr>
                <a:schemeClr val="folHlink"/>
              </a:buClr>
              <a:buSzPct val="90000"/>
              <a:buFont typeface="Wingdings" charset="0"/>
              <a:buChar char="n"/>
              <a:defRPr/>
            </a:pPr>
            <a:endParaRPr lang="en-US" dirty="0">
              <a:ea typeface="MS PGothic" charset="0"/>
            </a:endParaRPr>
          </a:p>
          <a:p>
            <a:pPr marL="342900" lvl="1" indent="-342900">
              <a:buClr>
                <a:schemeClr val="folHlink"/>
              </a:buClr>
              <a:buSzPct val="90000"/>
              <a:buFont typeface="Wingdings" charset="0"/>
              <a:buChar char="n"/>
              <a:defRPr/>
            </a:pPr>
            <a:r>
              <a:rPr lang="en-US" dirty="0"/>
              <a:t>GET </a:t>
            </a:r>
          </a:p>
          <a:p>
            <a:pPr marL="342900" lvl="1" indent="-342900">
              <a:buClr>
                <a:schemeClr val="folHlink"/>
              </a:buClr>
              <a:buSzPct val="90000"/>
              <a:buFont typeface="Wingdings" charset="0"/>
              <a:buChar char="n"/>
              <a:defRPr/>
            </a:pPr>
            <a:endParaRPr lang="en-US" dirty="0">
              <a:ea typeface="MS PGothic" charset="0"/>
            </a:endParaRPr>
          </a:p>
          <a:p>
            <a:pPr>
              <a:buFont typeface="Wingdings" charset="0"/>
              <a:buChar char="n"/>
              <a:defRPr/>
            </a:pPr>
            <a:endParaRPr lang="en-US" dirty="0"/>
          </a:p>
          <a:p>
            <a:pPr>
              <a:buFont typeface="Wingdings" charset="0"/>
              <a:buChar char="n"/>
              <a:defRPr/>
            </a:pPr>
            <a:endParaRPr lang="en-US" dirty="0"/>
          </a:p>
        </p:txBody>
      </p:sp>
      <p:sp>
        <p:nvSpPr>
          <p:cNvPr id="25603" name="Slide Number Placeholder 3">
            <a:extLst>
              <a:ext uri="{FF2B5EF4-FFF2-40B4-BE49-F238E27FC236}">
                <a16:creationId xmlns:a16="http://schemas.microsoft.com/office/drawing/2014/main" id="{82DEF8CC-7702-0C4A-8405-31CA0ADFCF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06FBB98-DBBE-094C-8A49-69FCD3A7A394}" type="slidenum">
              <a:rPr lang="en-US" altLang="en-US" sz="1000" smtClean="0"/>
              <a:pPr>
                <a:spcBef>
                  <a:spcPct val="0"/>
                </a:spcBef>
                <a:buClrTx/>
                <a:buSzTx/>
                <a:buFontTx/>
                <a:buNone/>
              </a:pPr>
              <a:t>12</a:t>
            </a:fld>
            <a:endParaRPr lang="en-US" alt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CAC228B-5FB5-4C42-8A0B-B05EC8F3ECF4}"/>
              </a:ext>
            </a:extLst>
          </p:cNvPr>
          <p:cNvSpPr>
            <a:spLocks noGrp="1" noChangeArrowheads="1"/>
          </p:cNvSpPr>
          <p:nvPr>
            <p:ph type="title"/>
          </p:nvPr>
        </p:nvSpPr>
        <p:spPr/>
        <p:txBody>
          <a:bodyPr/>
          <a:lstStyle/>
          <a:p>
            <a:r>
              <a:rPr lang="en-US" altLang="en-US" dirty="0"/>
              <a:t>Code Review: Code Structures</a:t>
            </a:r>
          </a:p>
        </p:txBody>
      </p:sp>
      <p:sp>
        <p:nvSpPr>
          <p:cNvPr id="26626" name="Content Placeholder 2">
            <a:extLst>
              <a:ext uri="{FF2B5EF4-FFF2-40B4-BE49-F238E27FC236}">
                <a16:creationId xmlns:a16="http://schemas.microsoft.com/office/drawing/2014/main" id="{2CFB6399-9B11-724A-8160-D50BBE12DBF7}"/>
              </a:ext>
            </a:extLst>
          </p:cNvPr>
          <p:cNvSpPr>
            <a:spLocks noGrp="1" noChangeArrowheads="1"/>
          </p:cNvSpPr>
          <p:nvPr>
            <p:ph idx="1"/>
          </p:nvPr>
        </p:nvSpPr>
        <p:spPr>
          <a:xfrm>
            <a:off x="1161288" y="1671637"/>
            <a:ext cx="7772400" cy="4911725"/>
          </a:xfrm>
        </p:spPr>
        <p:txBody>
          <a:bodyPr>
            <a:normAutofit/>
          </a:bodyPr>
          <a:lstStyle/>
          <a:p>
            <a:r>
              <a:rPr lang="en-US" altLang="en-US" sz="2800" dirty="0"/>
              <a:t>What are the methods and their functions?</a:t>
            </a:r>
          </a:p>
          <a:p>
            <a:r>
              <a:rPr lang="en-US" altLang="en-US" sz="2800" dirty="0"/>
              <a:t>What are the relationships among methods (method invocations)?</a:t>
            </a:r>
          </a:p>
        </p:txBody>
      </p:sp>
      <p:sp>
        <p:nvSpPr>
          <p:cNvPr id="26627" name="Slide Number Placeholder 3">
            <a:extLst>
              <a:ext uri="{FF2B5EF4-FFF2-40B4-BE49-F238E27FC236}">
                <a16:creationId xmlns:a16="http://schemas.microsoft.com/office/drawing/2014/main" id="{E5495CBE-A9F3-984B-BF58-C064001334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4D842CE-4AF3-B643-8C74-E9F948A97D36}" type="slidenum">
              <a:rPr lang="en-US" altLang="en-US" sz="1000" smtClean="0"/>
              <a:pPr>
                <a:spcBef>
                  <a:spcPct val="0"/>
                </a:spcBef>
                <a:buClrTx/>
                <a:buSzTx/>
                <a:buFontTx/>
                <a:buNone/>
              </a:pPr>
              <a:t>13</a:t>
            </a:fld>
            <a:endParaRPr lang="en-US" altLang="en-US" sz="1000"/>
          </a:p>
        </p:txBody>
      </p:sp>
    </p:spTree>
    <p:extLst>
      <p:ext uri="{BB962C8B-B14F-4D97-AF65-F5344CB8AC3E}">
        <p14:creationId xmlns:p14="http://schemas.microsoft.com/office/powerpoint/2010/main" val="282163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2085D6C-EBBD-E242-9EBA-D35A225FDB17}"/>
              </a:ext>
            </a:extLst>
          </p:cNvPr>
          <p:cNvSpPr/>
          <p:nvPr/>
        </p:nvSpPr>
        <p:spPr>
          <a:xfrm>
            <a:off x="4953000" y="4980432"/>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a typeface="MS PGothic" charset="0"/>
              <a:cs typeface="MS PGothic" charset="0"/>
            </a:endParaRPr>
          </a:p>
        </p:txBody>
      </p:sp>
      <p:sp>
        <p:nvSpPr>
          <p:cNvPr id="11" name="Rectangle 10">
            <a:extLst>
              <a:ext uri="{FF2B5EF4-FFF2-40B4-BE49-F238E27FC236}">
                <a16:creationId xmlns:a16="http://schemas.microsoft.com/office/drawing/2014/main" id="{48BAEA9E-D17F-2F45-85EC-AB8E918EC1E5}"/>
              </a:ext>
            </a:extLst>
          </p:cNvPr>
          <p:cNvSpPr/>
          <p:nvPr/>
        </p:nvSpPr>
        <p:spPr>
          <a:xfrm>
            <a:off x="4953000" y="3532632"/>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a typeface="MS PGothic" charset="0"/>
              <a:cs typeface="MS PGothic" charset="0"/>
            </a:endParaRPr>
          </a:p>
        </p:txBody>
      </p:sp>
      <p:sp>
        <p:nvSpPr>
          <p:cNvPr id="27651" name="Title 1">
            <a:extLst>
              <a:ext uri="{FF2B5EF4-FFF2-40B4-BE49-F238E27FC236}">
                <a16:creationId xmlns:a16="http://schemas.microsoft.com/office/drawing/2014/main" id="{F7343CD2-0241-7E46-8911-E4984433C2A7}"/>
              </a:ext>
            </a:extLst>
          </p:cNvPr>
          <p:cNvSpPr>
            <a:spLocks noGrp="1" noChangeArrowheads="1"/>
          </p:cNvSpPr>
          <p:nvPr>
            <p:ph type="title"/>
          </p:nvPr>
        </p:nvSpPr>
        <p:spPr/>
        <p:txBody>
          <a:bodyPr/>
          <a:lstStyle/>
          <a:p>
            <a:r>
              <a:rPr lang="en-US" altLang="en-US"/>
              <a:t>Web Server: Program Structure</a:t>
            </a:r>
          </a:p>
        </p:txBody>
      </p:sp>
      <p:sp>
        <p:nvSpPr>
          <p:cNvPr id="27652" name="Slide Number Placeholder 3">
            <a:extLst>
              <a:ext uri="{FF2B5EF4-FFF2-40B4-BE49-F238E27FC236}">
                <a16:creationId xmlns:a16="http://schemas.microsoft.com/office/drawing/2014/main" id="{E73CB169-BF41-FE45-95C6-50EDBC1B88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0AD1E37-DDB7-8B45-869F-25E0E865A7FC}" type="slidenum">
              <a:rPr lang="en-US" altLang="en-US" sz="1000" smtClean="0"/>
              <a:pPr>
                <a:spcBef>
                  <a:spcPct val="0"/>
                </a:spcBef>
                <a:buClrTx/>
                <a:buSzTx/>
                <a:buFontTx/>
                <a:buNone/>
              </a:pPr>
              <a:t>14</a:t>
            </a:fld>
            <a:endParaRPr lang="en-US" altLang="en-US" sz="1000"/>
          </a:p>
        </p:txBody>
      </p:sp>
      <p:sp>
        <p:nvSpPr>
          <p:cNvPr id="5" name="Rectangle 4">
            <a:extLst>
              <a:ext uri="{FF2B5EF4-FFF2-40B4-BE49-F238E27FC236}">
                <a16:creationId xmlns:a16="http://schemas.microsoft.com/office/drawing/2014/main" id="{48587A95-8031-DE4B-A516-74B2A8650377}"/>
              </a:ext>
            </a:extLst>
          </p:cNvPr>
          <p:cNvSpPr/>
          <p:nvPr/>
        </p:nvSpPr>
        <p:spPr>
          <a:xfrm>
            <a:off x="3429000" y="208483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Main/run</a:t>
            </a:r>
          </a:p>
        </p:txBody>
      </p:sp>
      <p:sp>
        <p:nvSpPr>
          <p:cNvPr id="7" name="Rectangle 6">
            <a:extLst>
              <a:ext uri="{FF2B5EF4-FFF2-40B4-BE49-F238E27FC236}">
                <a16:creationId xmlns:a16="http://schemas.microsoft.com/office/drawing/2014/main" id="{FDD53FB9-6BB7-1D41-B19F-FD549EE7E3F7}"/>
              </a:ext>
            </a:extLst>
          </p:cNvPr>
          <p:cNvSpPr/>
          <p:nvPr/>
        </p:nvSpPr>
        <p:spPr>
          <a:xfrm>
            <a:off x="2057400" y="3608832"/>
            <a:ext cx="1752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Wait for connection</a:t>
            </a:r>
          </a:p>
        </p:txBody>
      </p:sp>
      <p:sp>
        <p:nvSpPr>
          <p:cNvPr id="9" name="Rectangle 8">
            <a:extLst>
              <a:ext uri="{FF2B5EF4-FFF2-40B4-BE49-F238E27FC236}">
                <a16:creationId xmlns:a16="http://schemas.microsoft.com/office/drawing/2014/main" id="{A26AB93A-233B-8241-A409-70ABBE342306}"/>
              </a:ext>
            </a:extLst>
          </p:cNvPr>
          <p:cNvSpPr/>
          <p:nvPr/>
        </p:nvSpPr>
        <p:spPr>
          <a:xfrm>
            <a:off x="5029200" y="3608832"/>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Process request</a:t>
            </a:r>
          </a:p>
        </p:txBody>
      </p:sp>
      <p:sp>
        <p:nvSpPr>
          <p:cNvPr id="10" name="Rectangle 9">
            <a:extLst>
              <a:ext uri="{FF2B5EF4-FFF2-40B4-BE49-F238E27FC236}">
                <a16:creationId xmlns:a16="http://schemas.microsoft.com/office/drawing/2014/main" id="{0134A62F-0562-1F41-9B4C-13E75C3D4FC7}"/>
              </a:ext>
            </a:extLst>
          </p:cNvPr>
          <p:cNvSpPr/>
          <p:nvPr/>
        </p:nvSpPr>
        <p:spPr>
          <a:xfrm>
            <a:off x="5029200" y="5056632"/>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Serve file</a:t>
            </a:r>
          </a:p>
        </p:txBody>
      </p:sp>
      <p:cxnSp>
        <p:nvCxnSpPr>
          <p:cNvPr id="12" name="Straight Arrow Connector 11">
            <a:extLst>
              <a:ext uri="{FF2B5EF4-FFF2-40B4-BE49-F238E27FC236}">
                <a16:creationId xmlns:a16="http://schemas.microsoft.com/office/drawing/2014/main" id="{E46CB912-F245-B04C-9DAB-8853B541C235}"/>
              </a:ext>
            </a:extLst>
          </p:cNvPr>
          <p:cNvCxnSpPr/>
          <p:nvPr/>
        </p:nvCxnSpPr>
        <p:spPr>
          <a:xfrm rot="5400000">
            <a:off x="3257550" y="2522982"/>
            <a:ext cx="762000" cy="140970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174FEE-31C1-9446-B6AD-636A78FBBEAC}"/>
              </a:ext>
            </a:extLst>
          </p:cNvPr>
          <p:cNvCxnSpPr>
            <a:stCxn id="5" idx="2"/>
            <a:endCxn id="9" idx="0"/>
          </p:cNvCxnSpPr>
          <p:nvPr/>
        </p:nvCxnSpPr>
        <p:spPr>
          <a:xfrm rot="16200000" flipH="1">
            <a:off x="4743450" y="2484882"/>
            <a:ext cx="762000" cy="148590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1A84F06-BF42-7746-965A-2F8F737AA3F8}"/>
              </a:ext>
            </a:extLst>
          </p:cNvPr>
          <p:cNvCxnSpPr/>
          <p:nvPr/>
        </p:nvCxnSpPr>
        <p:spPr>
          <a:xfrm rot="5400000">
            <a:off x="5523707" y="4714526"/>
            <a:ext cx="685800" cy="1587"/>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6E76ED51-1076-7547-A58E-E26B43CCC0F6}"/>
              </a:ext>
            </a:extLst>
          </p:cNvPr>
          <p:cNvSpPr>
            <a:spLocks noGrp="1" noChangeArrowheads="1"/>
          </p:cNvSpPr>
          <p:nvPr>
            <p:ph type="title"/>
          </p:nvPr>
        </p:nvSpPr>
        <p:spPr/>
        <p:txBody>
          <a:bodyPr/>
          <a:lstStyle/>
          <a:p>
            <a:r>
              <a:rPr lang="en-US" altLang="en-US"/>
              <a:t>Process Request (socket)</a:t>
            </a:r>
          </a:p>
        </p:txBody>
      </p:sp>
      <p:sp>
        <p:nvSpPr>
          <p:cNvPr id="29698" name="Slide Number Placeholder 3">
            <a:extLst>
              <a:ext uri="{FF2B5EF4-FFF2-40B4-BE49-F238E27FC236}">
                <a16:creationId xmlns:a16="http://schemas.microsoft.com/office/drawing/2014/main" id="{AFBCBBFC-A63E-5741-9A1A-9CDD52334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BBBD7CD3-CF48-6D46-B4C9-95EB2F32CE9A}" type="slidenum">
              <a:rPr lang="en-US" altLang="en-US" sz="1000" smtClean="0"/>
              <a:pPr>
                <a:spcBef>
                  <a:spcPct val="0"/>
                </a:spcBef>
                <a:buClrTx/>
                <a:buSzTx/>
                <a:buFontTx/>
                <a:buNone/>
              </a:pPr>
              <a:t>15</a:t>
            </a:fld>
            <a:endParaRPr lang="en-US" altLang="en-US" sz="1000"/>
          </a:p>
        </p:txBody>
      </p:sp>
      <p:sp>
        <p:nvSpPr>
          <p:cNvPr id="5" name="Rectangle 4">
            <a:extLst>
              <a:ext uri="{FF2B5EF4-FFF2-40B4-BE49-F238E27FC236}">
                <a16:creationId xmlns:a16="http://schemas.microsoft.com/office/drawing/2014/main" id="{A7BF7BEC-51F4-FA46-BA34-9DBF5E780018}"/>
              </a:ext>
            </a:extLst>
          </p:cNvPr>
          <p:cNvSpPr/>
          <p:nvPr/>
        </p:nvSpPr>
        <p:spPr>
          <a:xfrm>
            <a:off x="2667000" y="1575816"/>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Create reader</a:t>
            </a:r>
          </a:p>
        </p:txBody>
      </p:sp>
      <p:sp>
        <p:nvSpPr>
          <p:cNvPr id="6" name="Rectangle 5">
            <a:extLst>
              <a:ext uri="{FF2B5EF4-FFF2-40B4-BE49-F238E27FC236}">
                <a16:creationId xmlns:a16="http://schemas.microsoft.com/office/drawing/2014/main" id="{E34BA1E7-6666-2D4B-8ACF-022B0E46E01C}"/>
              </a:ext>
            </a:extLst>
          </p:cNvPr>
          <p:cNvSpPr/>
          <p:nvPr/>
        </p:nvSpPr>
        <p:spPr>
          <a:xfrm>
            <a:off x="2667000" y="2185416"/>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Create writer</a:t>
            </a:r>
          </a:p>
        </p:txBody>
      </p:sp>
      <p:sp>
        <p:nvSpPr>
          <p:cNvPr id="8" name="Rectangle 7">
            <a:extLst>
              <a:ext uri="{FF2B5EF4-FFF2-40B4-BE49-F238E27FC236}">
                <a16:creationId xmlns:a16="http://schemas.microsoft.com/office/drawing/2014/main" id="{C97AFBC2-46CC-8C4E-BD30-200EEFF5CC62}"/>
              </a:ext>
            </a:extLst>
          </p:cNvPr>
          <p:cNvSpPr/>
          <p:nvPr/>
        </p:nvSpPr>
        <p:spPr>
          <a:xfrm>
            <a:off x="2667000" y="3404616"/>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Get command</a:t>
            </a:r>
          </a:p>
        </p:txBody>
      </p:sp>
      <p:sp>
        <p:nvSpPr>
          <p:cNvPr id="9" name="Rectangle 8">
            <a:extLst>
              <a:ext uri="{FF2B5EF4-FFF2-40B4-BE49-F238E27FC236}">
                <a16:creationId xmlns:a16="http://schemas.microsoft.com/office/drawing/2014/main" id="{BC7D602E-A5C0-7647-A873-B28FAE1B8E00}"/>
              </a:ext>
            </a:extLst>
          </p:cNvPr>
          <p:cNvSpPr/>
          <p:nvPr/>
        </p:nvSpPr>
        <p:spPr>
          <a:xfrm>
            <a:off x="2667000" y="4014216"/>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Get path</a:t>
            </a:r>
          </a:p>
        </p:txBody>
      </p:sp>
      <p:sp>
        <p:nvSpPr>
          <p:cNvPr id="10" name="Flowchart: Decision 9">
            <a:extLst>
              <a:ext uri="{FF2B5EF4-FFF2-40B4-BE49-F238E27FC236}">
                <a16:creationId xmlns:a16="http://schemas.microsoft.com/office/drawing/2014/main" id="{099D8464-0275-FE43-B135-CAE03001EE2F}"/>
              </a:ext>
            </a:extLst>
          </p:cNvPr>
          <p:cNvSpPr/>
          <p:nvPr/>
        </p:nvSpPr>
        <p:spPr>
          <a:xfrm>
            <a:off x="2362200" y="4623815"/>
            <a:ext cx="2819400" cy="60483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Command = GET?</a:t>
            </a:r>
          </a:p>
        </p:txBody>
      </p:sp>
      <p:sp>
        <p:nvSpPr>
          <p:cNvPr id="11" name="Rectangle 10">
            <a:extLst>
              <a:ext uri="{FF2B5EF4-FFF2-40B4-BE49-F238E27FC236}">
                <a16:creationId xmlns:a16="http://schemas.microsoft.com/office/drawing/2014/main" id="{D265DDFE-E45D-D54D-98E0-54A4D8B9B275}"/>
              </a:ext>
            </a:extLst>
          </p:cNvPr>
          <p:cNvSpPr/>
          <p:nvPr/>
        </p:nvSpPr>
        <p:spPr>
          <a:xfrm>
            <a:off x="5600700" y="459864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Serve file (writer, path)</a:t>
            </a:r>
          </a:p>
        </p:txBody>
      </p:sp>
      <p:sp>
        <p:nvSpPr>
          <p:cNvPr id="12" name="Rectangle 11">
            <a:extLst>
              <a:ext uri="{FF2B5EF4-FFF2-40B4-BE49-F238E27FC236}">
                <a16:creationId xmlns:a16="http://schemas.microsoft.com/office/drawing/2014/main" id="{0F88A9E6-32D4-504D-BDF1-84F4065FFDFA}"/>
              </a:ext>
            </a:extLst>
          </p:cNvPr>
          <p:cNvSpPr/>
          <p:nvPr/>
        </p:nvSpPr>
        <p:spPr>
          <a:xfrm>
            <a:off x="2667000" y="5462016"/>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Error Message</a:t>
            </a:r>
          </a:p>
        </p:txBody>
      </p:sp>
      <p:cxnSp>
        <p:nvCxnSpPr>
          <p:cNvPr id="14" name="Straight Arrow Connector 13">
            <a:extLst>
              <a:ext uri="{FF2B5EF4-FFF2-40B4-BE49-F238E27FC236}">
                <a16:creationId xmlns:a16="http://schemas.microsoft.com/office/drawing/2014/main" id="{65E4D013-82B6-4E41-BCF7-0F208AD3447D}"/>
              </a:ext>
            </a:extLst>
          </p:cNvPr>
          <p:cNvCxnSpPr>
            <a:stCxn id="5" idx="2"/>
            <a:endCxn id="6" idx="0"/>
          </p:cNvCxnSpPr>
          <p:nvPr/>
        </p:nvCxnSpPr>
        <p:spPr>
          <a:xfrm rot="5400000">
            <a:off x="3695701" y="2071116"/>
            <a:ext cx="2286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63B2B20-1309-1049-89E7-0490920FD55F}"/>
              </a:ext>
            </a:extLst>
          </p:cNvPr>
          <p:cNvCxnSpPr/>
          <p:nvPr/>
        </p:nvCxnSpPr>
        <p:spPr>
          <a:xfrm rot="5400000">
            <a:off x="3658394" y="264182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C08518B-7209-B549-8AE4-C14D73F30207}"/>
              </a:ext>
            </a:extLst>
          </p:cNvPr>
          <p:cNvCxnSpPr>
            <a:endCxn id="9" idx="0"/>
          </p:cNvCxnSpPr>
          <p:nvPr/>
        </p:nvCxnSpPr>
        <p:spPr>
          <a:xfrm rot="5400000">
            <a:off x="3696494" y="3899122"/>
            <a:ext cx="228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90BED9-6C00-A44A-8C42-8B6916384AD3}"/>
              </a:ext>
            </a:extLst>
          </p:cNvPr>
          <p:cNvCxnSpPr>
            <a:cxnSpLocks/>
            <a:endCxn id="10" idx="0"/>
          </p:cNvCxnSpPr>
          <p:nvPr/>
        </p:nvCxnSpPr>
        <p:spPr>
          <a:xfrm flipH="1">
            <a:off x="3771900" y="4395216"/>
            <a:ext cx="38100" cy="2285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717404-9EEB-A145-9E92-595DA4BE944F}"/>
              </a:ext>
            </a:extLst>
          </p:cNvPr>
          <p:cNvCxnSpPr>
            <a:cxnSpLocks/>
            <a:stCxn id="10" idx="3"/>
            <a:endCxn id="11" idx="1"/>
          </p:cNvCxnSpPr>
          <p:nvPr/>
        </p:nvCxnSpPr>
        <p:spPr>
          <a:xfrm>
            <a:off x="5181600" y="4926234"/>
            <a:ext cx="419100" cy="153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749BDC0-C1EE-F348-B134-53CB541C42ED}"/>
              </a:ext>
            </a:extLst>
          </p:cNvPr>
          <p:cNvCxnSpPr/>
          <p:nvPr/>
        </p:nvCxnSpPr>
        <p:spPr>
          <a:xfrm rot="5400000">
            <a:off x="3658394" y="599462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2D50BD4-E49A-1849-BAFD-53380956DE94}"/>
              </a:ext>
            </a:extLst>
          </p:cNvPr>
          <p:cNvSpPr/>
          <p:nvPr/>
        </p:nvSpPr>
        <p:spPr>
          <a:xfrm>
            <a:off x="3276600" y="6147816"/>
            <a:ext cx="1066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a typeface="MS PGothic" charset="0"/>
              <a:cs typeface="MS PGothic" charset="0"/>
            </a:endParaRPr>
          </a:p>
        </p:txBody>
      </p:sp>
      <p:cxnSp>
        <p:nvCxnSpPr>
          <p:cNvPr id="25" name="Straight Arrow Connector 24">
            <a:extLst>
              <a:ext uri="{FF2B5EF4-FFF2-40B4-BE49-F238E27FC236}">
                <a16:creationId xmlns:a16="http://schemas.microsoft.com/office/drawing/2014/main" id="{F45ECB00-D06D-4641-8444-41C93C5CEA2D}"/>
              </a:ext>
            </a:extLst>
          </p:cNvPr>
          <p:cNvCxnSpPr/>
          <p:nvPr/>
        </p:nvCxnSpPr>
        <p:spPr>
          <a:xfrm rot="10800000">
            <a:off x="4343400" y="6300216"/>
            <a:ext cx="2209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D95CC7-620E-624B-B6DE-0DBBD3AB2B56}"/>
              </a:ext>
            </a:extLst>
          </p:cNvPr>
          <p:cNvCxnSpPr>
            <a:cxnSpLocks/>
            <a:stCxn id="11" idx="2"/>
          </p:cNvCxnSpPr>
          <p:nvPr/>
        </p:nvCxnSpPr>
        <p:spPr>
          <a:xfrm>
            <a:off x="6553200" y="5284440"/>
            <a:ext cx="0" cy="1015776"/>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1703997-53BA-0B4E-B096-EC576882E748}"/>
              </a:ext>
            </a:extLst>
          </p:cNvPr>
          <p:cNvSpPr/>
          <p:nvPr/>
        </p:nvSpPr>
        <p:spPr>
          <a:xfrm>
            <a:off x="2667000" y="2795016"/>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Get request</a:t>
            </a:r>
          </a:p>
        </p:txBody>
      </p:sp>
      <p:cxnSp>
        <p:nvCxnSpPr>
          <p:cNvPr id="35" name="Straight Arrow Connector 34">
            <a:extLst>
              <a:ext uri="{FF2B5EF4-FFF2-40B4-BE49-F238E27FC236}">
                <a16:creationId xmlns:a16="http://schemas.microsoft.com/office/drawing/2014/main" id="{83FFFAB0-C271-164A-95AF-1C796DC2D270}"/>
              </a:ext>
            </a:extLst>
          </p:cNvPr>
          <p:cNvCxnSpPr>
            <a:endCxn id="8" idx="0"/>
          </p:cNvCxnSpPr>
          <p:nvPr/>
        </p:nvCxnSpPr>
        <p:spPr>
          <a:xfrm rot="5400000">
            <a:off x="3696494" y="3289522"/>
            <a:ext cx="228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9716F1-80D6-244F-B1C6-935D3FDFFF6A}"/>
              </a:ext>
            </a:extLst>
          </p:cNvPr>
          <p:cNvCxnSpPr/>
          <p:nvPr/>
        </p:nvCxnSpPr>
        <p:spPr>
          <a:xfrm rot="5400000">
            <a:off x="3658394" y="530882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9718" name="TextBox 47">
            <a:extLst>
              <a:ext uri="{FF2B5EF4-FFF2-40B4-BE49-F238E27FC236}">
                <a16:creationId xmlns:a16="http://schemas.microsoft.com/office/drawing/2014/main" id="{4387F38D-FACD-6D48-8050-63F9C03E6477}"/>
              </a:ext>
            </a:extLst>
          </p:cNvPr>
          <p:cNvSpPr txBox="1">
            <a:spLocks noChangeArrowheads="1"/>
          </p:cNvSpPr>
          <p:nvPr/>
        </p:nvSpPr>
        <p:spPr bwMode="auto">
          <a:xfrm>
            <a:off x="4953000" y="4395216"/>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yes</a:t>
            </a:r>
          </a:p>
        </p:txBody>
      </p:sp>
      <p:sp>
        <p:nvSpPr>
          <p:cNvPr id="29719" name="TextBox 48">
            <a:extLst>
              <a:ext uri="{FF2B5EF4-FFF2-40B4-BE49-F238E27FC236}">
                <a16:creationId xmlns:a16="http://schemas.microsoft.com/office/drawing/2014/main" id="{ED9F247E-8133-2847-AC92-B22255747630}"/>
              </a:ext>
            </a:extLst>
          </p:cNvPr>
          <p:cNvSpPr txBox="1">
            <a:spLocks noChangeArrowheads="1"/>
          </p:cNvSpPr>
          <p:nvPr/>
        </p:nvSpPr>
        <p:spPr bwMode="auto">
          <a:xfrm>
            <a:off x="3886200" y="5076254"/>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no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6D812E3-5D0F-4F42-88A0-E8E3A946F980}"/>
              </a:ext>
            </a:extLst>
          </p:cNvPr>
          <p:cNvSpPr>
            <a:spLocks noGrp="1" noChangeArrowheads="1"/>
          </p:cNvSpPr>
          <p:nvPr>
            <p:ph type="title"/>
          </p:nvPr>
        </p:nvSpPr>
        <p:spPr>
          <a:xfrm>
            <a:off x="1429511" y="114300"/>
            <a:ext cx="7498080" cy="1143000"/>
          </a:xfrm>
        </p:spPr>
        <p:txBody>
          <a:bodyPr/>
          <a:lstStyle/>
          <a:p>
            <a:r>
              <a:rPr lang="en-US" altLang="en-US" dirty="0"/>
              <a:t>Serve File (writer, path)</a:t>
            </a:r>
          </a:p>
        </p:txBody>
      </p:sp>
      <p:sp>
        <p:nvSpPr>
          <p:cNvPr id="31746" name="Slide Number Placeholder 3">
            <a:extLst>
              <a:ext uri="{FF2B5EF4-FFF2-40B4-BE49-F238E27FC236}">
                <a16:creationId xmlns:a16="http://schemas.microsoft.com/office/drawing/2014/main" id="{DAA65D74-057A-9945-A2F9-4AA40A8256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4EE39CD-BFAE-044D-8E7F-4CB3FDDF62DE}" type="slidenum">
              <a:rPr lang="en-US" altLang="en-US" sz="1000" smtClean="0"/>
              <a:pPr>
                <a:spcBef>
                  <a:spcPct val="0"/>
                </a:spcBef>
                <a:buClrTx/>
                <a:buSzTx/>
                <a:buFontTx/>
                <a:buNone/>
              </a:pPr>
              <a:t>16</a:t>
            </a:fld>
            <a:endParaRPr lang="en-US" altLang="en-US" sz="1000"/>
          </a:p>
        </p:txBody>
      </p:sp>
      <p:sp>
        <p:nvSpPr>
          <p:cNvPr id="11" name="Rectangle 10">
            <a:extLst>
              <a:ext uri="{FF2B5EF4-FFF2-40B4-BE49-F238E27FC236}">
                <a16:creationId xmlns:a16="http://schemas.microsoft.com/office/drawing/2014/main" id="{EB1F43DB-7AC8-C84A-AF3B-ADDDCBC41A83}"/>
              </a:ext>
            </a:extLst>
          </p:cNvPr>
          <p:cNvSpPr/>
          <p:nvPr/>
        </p:nvSpPr>
        <p:spPr>
          <a:xfrm>
            <a:off x="3044952" y="1438656"/>
            <a:ext cx="297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Create buffer</a:t>
            </a:r>
          </a:p>
        </p:txBody>
      </p:sp>
      <p:cxnSp>
        <p:nvCxnSpPr>
          <p:cNvPr id="13" name="Straight Arrow Connector 12">
            <a:extLst>
              <a:ext uri="{FF2B5EF4-FFF2-40B4-BE49-F238E27FC236}">
                <a16:creationId xmlns:a16="http://schemas.microsoft.com/office/drawing/2014/main" id="{F5F9F5EF-B7C7-3C49-98BF-A96935CF1D79}"/>
              </a:ext>
            </a:extLst>
          </p:cNvPr>
          <p:cNvCxnSpPr/>
          <p:nvPr/>
        </p:nvCxnSpPr>
        <p:spPr>
          <a:xfrm rot="10800000" flipV="1">
            <a:off x="5864352" y="3115056"/>
            <a:ext cx="17526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89D2E4-844E-5749-B734-2052B94DF361}"/>
              </a:ext>
            </a:extLst>
          </p:cNvPr>
          <p:cNvCxnSpPr/>
          <p:nvPr/>
        </p:nvCxnSpPr>
        <p:spPr>
          <a:xfrm rot="5400000">
            <a:off x="4264946" y="197126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02D10BE7-8D7F-4E46-82AD-59B0287B2D5C}"/>
              </a:ext>
            </a:extLst>
          </p:cNvPr>
          <p:cNvSpPr/>
          <p:nvPr/>
        </p:nvSpPr>
        <p:spPr>
          <a:xfrm>
            <a:off x="3044952" y="2124455"/>
            <a:ext cx="2819400" cy="6143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path starts with / ?</a:t>
            </a:r>
          </a:p>
        </p:txBody>
      </p:sp>
      <p:sp>
        <p:nvSpPr>
          <p:cNvPr id="18" name="Rectangle 17">
            <a:extLst>
              <a:ext uri="{FF2B5EF4-FFF2-40B4-BE49-F238E27FC236}">
                <a16:creationId xmlns:a16="http://schemas.microsoft.com/office/drawing/2014/main" id="{4C2F0CA6-8021-6A47-9855-FEC4BBE2BB40}"/>
              </a:ext>
            </a:extLst>
          </p:cNvPr>
          <p:cNvSpPr/>
          <p:nvPr/>
        </p:nvSpPr>
        <p:spPr>
          <a:xfrm>
            <a:off x="6854952" y="2048256"/>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Remove / from path</a:t>
            </a:r>
          </a:p>
        </p:txBody>
      </p:sp>
      <p:sp>
        <p:nvSpPr>
          <p:cNvPr id="20" name="Flowchart: Decision 19">
            <a:extLst>
              <a:ext uri="{FF2B5EF4-FFF2-40B4-BE49-F238E27FC236}">
                <a16:creationId xmlns:a16="http://schemas.microsoft.com/office/drawing/2014/main" id="{41347DEE-52F6-BF4F-9151-B39E2A3652E6}"/>
              </a:ext>
            </a:extLst>
          </p:cNvPr>
          <p:cNvSpPr/>
          <p:nvPr/>
        </p:nvSpPr>
        <p:spPr>
          <a:xfrm>
            <a:off x="3044952" y="2886456"/>
            <a:ext cx="2819400" cy="6187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path is empty?</a:t>
            </a:r>
          </a:p>
        </p:txBody>
      </p:sp>
      <p:cxnSp>
        <p:nvCxnSpPr>
          <p:cNvPr id="21" name="Straight Arrow Connector 20">
            <a:extLst>
              <a:ext uri="{FF2B5EF4-FFF2-40B4-BE49-F238E27FC236}">
                <a16:creationId xmlns:a16="http://schemas.microsoft.com/office/drawing/2014/main" id="{EABE116B-4B83-0E44-B922-24EBEF616C2F}"/>
              </a:ext>
            </a:extLst>
          </p:cNvPr>
          <p:cNvCxnSpPr/>
          <p:nvPr/>
        </p:nvCxnSpPr>
        <p:spPr>
          <a:xfrm rot="5400000">
            <a:off x="4339559" y="2809462"/>
            <a:ext cx="3048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B4D23F-0081-D940-B0BE-E44C96BBB803}"/>
              </a:ext>
            </a:extLst>
          </p:cNvPr>
          <p:cNvCxnSpPr/>
          <p:nvPr/>
        </p:nvCxnSpPr>
        <p:spPr>
          <a:xfrm>
            <a:off x="5864352" y="2353056"/>
            <a:ext cx="990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8C2EBC-B039-F546-8090-2EBFDE1DEFB9}"/>
              </a:ext>
            </a:extLst>
          </p:cNvPr>
          <p:cNvCxnSpPr/>
          <p:nvPr/>
        </p:nvCxnSpPr>
        <p:spPr>
          <a:xfrm rot="5400000">
            <a:off x="7388353" y="2886456"/>
            <a:ext cx="457200" cy="3175"/>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898D6E6-D447-584F-8478-7BB432BAD20F}"/>
              </a:ext>
            </a:extLst>
          </p:cNvPr>
          <p:cNvCxnSpPr/>
          <p:nvPr/>
        </p:nvCxnSpPr>
        <p:spPr>
          <a:xfrm rot="10800000">
            <a:off x="2740152" y="3115056"/>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B7A0AD-E81D-8346-91A0-9AB0FBBC4D9E}"/>
              </a:ext>
            </a:extLst>
          </p:cNvPr>
          <p:cNvSpPr/>
          <p:nvPr/>
        </p:nvSpPr>
        <p:spPr>
          <a:xfrm>
            <a:off x="1063752" y="2886456"/>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path </a:t>
            </a:r>
            <a:r>
              <a:rPr lang="en-US" sz="2400" dirty="0">
                <a:solidFill>
                  <a:schemeClr val="bg1"/>
                </a:solidFill>
                <a:sym typeface="Symbol"/>
              </a:rPr>
              <a:t></a:t>
            </a:r>
            <a:r>
              <a:rPr lang="en-US" sz="2400" dirty="0">
                <a:solidFill>
                  <a:schemeClr val="bg1"/>
                </a:solidFill>
              </a:rPr>
              <a:t> index.html</a:t>
            </a:r>
          </a:p>
        </p:txBody>
      </p:sp>
      <p:cxnSp>
        <p:nvCxnSpPr>
          <p:cNvPr id="32" name="Straight Arrow Connector 31">
            <a:extLst>
              <a:ext uri="{FF2B5EF4-FFF2-40B4-BE49-F238E27FC236}">
                <a16:creationId xmlns:a16="http://schemas.microsoft.com/office/drawing/2014/main" id="{644A7E7F-C5FB-1845-8B50-1D947E364922}"/>
              </a:ext>
            </a:extLst>
          </p:cNvPr>
          <p:cNvCxnSpPr/>
          <p:nvPr/>
        </p:nvCxnSpPr>
        <p:spPr>
          <a:xfrm rot="5400000">
            <a:off x="4341146" y="357146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5F086DE-3D3D-034E-95F3-FD6D0AE21136}"/>
              </a:ext>
            </a:extLst>
          </p:cNvPr>
          <p:cNvCxnSpPr/>
          <p:nvPr/>
        </p:nvCxnSpPr>
        <p:spPr>
          <a:xfrm rot="5400000">
            <a:off x="1636046" y="3761962"/>
            <a:ext cx="381000" cy="1588"/>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914F462-011F-2041-A444-A6DC37CE72F7}"/>
              </a:ext>
            </a:extLst>
          </p:cNvPr>
          <p:cNvCxnSpPr/>
          <p:nvPr/>
        </p:nvCxnSpPr>
        <p:spPr>
          <a:xfrm>
            <a:off x="1825752" y="3953256"/>
            <a:ext cx="1219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3F22E081-DA28-2C4C-BCB4-2C3E67C9E166}"/>
              </a:ext>
            </a:extLst>
          </p:cNvPr>
          <p:cNvSpPr/>
          <p:nvPr/>
        </p:nvSpPr>
        <p:spPr>
          <a:xfrm>
            <a:off x="3044952" y="3724656"/>
            <a:ext cx="28194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Open path</a:t>
            </a:r>
          </a:p>
        </p:txBody>
      </p:sp>
      <p:sp>
        <p:nvSpPr>
          <p:cNvPr id="48" name="Rectangle 47">
            <a:extLst>
              <a:ext uri="{FF2B5EF4-FFF2-40B4-BE49-F238E27FC236}">
                <a16:creationId xmlns:a16="http://schemas.microsoft.com/office/drawing/2014/main" id="{145E1DE2-525B-1E4A-A1E2-31CEFB4710FC}"/>
              </a:ext>
            </a:extLst>
          </p:cNvPr>
          <p:cNvSpPr/>
          <p:nvPr/>
        </p:nvSpPr>
        <p:spPr>
          <a:xfrm>
            <a:off x="3044952" y="4486656"/>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Output ok message</a:t>
            </a:r>
          </a:p>
        </p:txBody>
      </p:sp>
      <p:cxnSp>
        <p:nvCxnSpPr>
          <p:cNvPr id="49" name="Straight Arrow Connector 48">
            <a:extLst>
              <a:ext uri="{FF2B5EF4-FFF2-40B4-BE49-F238E27FC236}">
                <a16:creationId xmlns:a16="http://schemas.microsoft.com/office/drawing/2014/main" id="{2B96EE80-17A5-024F-81D9-FAC57265658E}"/>
              </a:ext>
            </a:extLst>
          </p:cNvPr>
          <p:cNvCxnSpPr/>
          <p:nvPr/>
        </p:nvCxnSpPr>
        <p:spPr>
          <a:xfrm rot="5400000">
            <a:off x="4339559" y="4333462"/>
            <a:ext cx="3048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A658F234-0160-BB4C-962A-0C0B4B2DCC2D}"/>
              </a:ext>
            </a:extLst>
          </p:cNvPr>
          <p:cNvSpPr/>
          <p:nvPr/>
        </p:nvSpPr>
        <p:spPr>
          <a:xfrm>
            <a:off x="3044952" y="5172456"/>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Read file to buffer</a:t>
            </a:r>
          </a:p>
        </p:txBody>
      </p:sp>
      <p:sp>
        <p:nvSpPr>
          <p:cNvPr id="51" name="Rectangle 50">
            <a:extLst>
              <a:ext uri="{FF2B5EF4-FFF2-40B4-BE49-F238E27FC236}">
                <a16:creationId xmlns:a16="http://schemas.microsoft.com/office/drawing/2014/main" id="{39E22DCB-EC2D-234E-86AA-FB5C44C50985}"/>
              </a:ext>
            </a:extLst>
          </p:cNvPr>
          <p:cNvSpPr/>
          <p:nvPr/>
        </p:nvSpPr>
        <p:spPr>
          <a:xfrm>
            <a:off x="3044952" y="5858256"/>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Output buffer content</a:t>
            </a:r>
          </a:p>
        </p:txBody>
      </p:sp>
      <p:sp>
        <p:nvSpPr>
          <p:cNvPr id="52" name="Oval 51">
            <a:extLst>
              <a:ext uri="{FF2B5EF4-FFF2-40B4-BE49-F238E27FC236}">
                <a16:creationId xmlns:a16="http://schemas.microsoft.com/office/drawing/2014/main" id="{B1D239CD-52B5-7646-9262-60017B410797}"/>
              </a:ext>
            </a:extLst>
          </p:cNvPr>
          <p:cNvSpPr/>
          <p:nvPr/>
        </p:nvSpPr>
        <p:spPr>
          <a:xfrm>
            <a:off x="3959352" y="6467856"/>
            <a:ext cx="990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a typeface="MS PGothic" charset="0"/>
              <a:cs typeface="MS PGothic" charset="0"/>
            </a:endParaRPr>
          </a:p>
        </p:txBody>
      </p:sp>
      <p:sp>
        <p:nvSpPr>
          <p:cNvPr id="53" name="Rectangle 52">
            <a:extLst>
              <a:ext uri="{FF2B5EF4-FFF2-40B4-BE49-F238E27FC236}">
                <a16:creationId xmlns:a16="http://schemas.microsoft.com/office/drawing/2014/main" id="{F3BBACA8-70FF-A745-8E09-87E22EAB5FFD}"/>
              </a:ext>
            </a:extLst>
          </p:cNvPr>
          <p:cNvSpPr/>
          <p:nvPr/>
        </p:nvSpPr>
        <p:spPr>
          <a:xfrm>
            <a:off x="6854952" y="3572256"/>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Output error message</a:t>
            </a:r>
          </a:p>
        </p:txBody>
      </p:sp>
      <p:cxnSp>
        <p:nvCxnSpPr>
          <p:cNvPr id="54" name="Straight Arrow Connector 53">
            <a:extLst>
              <a:ext uri="{FF2B5EF4-FFF2-40B4-BE49-F238E27FC236}">
                <a16:creationId xmlns:a16="http://schemas.microsoft.com/office/drawing/2014/main" id="{6CDCECFE-61ED-1D40-889A-873FA9C1E084}"/>
              </a:ext>
            </a:extLst>
          </p:cNvPr>
          <p:cNvCxnSpPr>
            <a:endCxn id="53" idx="1"/>
          </p:cNvCxnSpPr>
          <p:nvPr/>
        </p:nvCxnSpPr>
        <p:spPr>
          <a:xfrm>
            <a:off x="5788152" y="3951669"/>
            <a:ext cx="10668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9FFA70C-E8FD-A94F-9163-C1CF465E000F}"/>
              </a:ext>
            </a:extLst>
          </p:cNvPr>
          <p:cNvCxnSpPr/>
          <p:nvPr/>
        </p:nvCxnSpPr>
        <p:spPr>
          <a:xfrm rot="5400000">
            <a:off x="6513640" y="5439156"/>
            <a:ext cx="2208212" cy="1588"/>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9336AE-8594-2344-936C-F50834A9BC9A}"/>
              </a:ext>
            </a:extLst>
          </p:cNvPr>
          <p:cNvCxnSpPr/>
          <p:nvPr/>
        </p:nvCxnSpPr>
        <p:spPr>
          <a:xfrm rot="10800000" flipV="1">
            <a:off x="4949952" y="6582156"/>
            <a:ext cx="26670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31667B-4A48-B541-92C9-0ACFCCA1FB38}"/>
              </a:ext>
            </a:extLst>
          </p:cNvPr>
          <p:cNvCxnSpPr/>
          <p:nvPr/>
        </p:nvCxnSpPr>
        <p:spPr>
          <a:xfrm rot="5400000">
            <a:off x="4341146" y="501926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455741E-19A5-584F-8B2D-D8E91F8747B6}"/>
              </a:ext>
            </a:extLst>
          </p:cNvPr>
          <p:cNvCxnSpPr/>
          <p:nvPr/>
        </p:nvCxnSpPr>
        <p:spPr>
          <a:xfrm rot="5400000">
            <a:off x="4341146" y="570506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D3B3B00-BD8D-EE44-996F-3B5F0A3E73E5}"/>
              </a:ext>
            </a:extLst>
          </p:cNvPr>
          <p:cNvCxnSpPr/>
          <p:nvPr/>
        </p:nvCxnSpPr>
        <p:spPr>
          <a:xfrm rot="5400000">
            <a:off x="4341146" y="6314662"/>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774" name="TextBox 61">
            <a:extLst>
              <a:ext uri="{FF2B5EF4-FFF2-40B4-BE49-F238E27FC236}">
                <a16:creationId xmlns:a16="http://schemas.microsoft.com/office/drawing/2014/main" id="{C7020FD6-010A-A545-A88C-38B5A72DC3E9}"/>
              </a:ext>
            </a:extLst>
          </p:cNvPr>
          <p:cNvSpPr txBox="1">
            <a:spLocks noChangeArrowheads="1"/>
          </p:cNvSpPr>
          <p:nvPr/>
        </p:nvSpPr>
        <p:spPr bwMode="auto">
          <a:xfrm>
            <a:off x="2740152" y="2657856"/>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yes</a:t>
            </a:r>
          </a:p>
        </p:txBody>
      </p:sp>
      <p:sp>
        <p:nvSpPr>
          <p:cNvPr id="31775" name="TextBox 62">
            <a:extLst>
              <a:ext uri="{FF2B5EF4-FFF2-40B4-BE49-F238E27FC236}">
                <a16:creationId xmlns:a16="http://schemas.microsoft.com/office/drawing/2014/main" id="{214B2E03-10DD-7F44-92B6-D9C99A509DE7}"/>
              </a:ext>
            </a:extLst>
          </p:cNvPr>
          <p:cNvSpPr txBox="1">
            <a:spLocks noChangeArrowheads="1"/>
          </p:cNvSpPr>
          <p:nvPr/>
        </p:nvSpPr>
        <p:spPr bwMode="auto">
          <a:xfrm>
            <a:off x="5864352" y="1972056"/>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yes</a:t>
            </a:r>
          </a:p>
        </p:txBody>
      </p:sp>
      <p:sp>
        <p:nvSpPr>
          <p:cNvPr id="31776" name="TextBox 63">
            <a:extLst>
              <a:ext uri="{FF2B5EF4-FFF2-40B4-BE49-F238E27FC236}">
                <a16:creationId xmlns:a16="http://schemas.microsoft.com/office/drawing/2014/main" id="{472759D4-BD5E-8449-85E7-F587C5543E66}"/>
              </a:ext>
            </a:extLst>
          </p:cNvPr>
          <p:cNvSpPr txBox="1">
            <a:spLocks noChangeArrowheads="1"/>
          </p:cNvSpPr>
          <p:nvPr/>
        </p:nvSpPr>
        <p:spPr bwMode="auto">
          <a:xfrm>
            <a:off x="4568952" y="2505456"/>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no</a:t>
            </a:r>
          </a:p>
        </p:txBody>
      </p:sp>
      <p:sp>
        <p:nvSpPr>
          <p:cNvPr id="31777" name="TextBox 64">
            <a:extLst>
              <a:ext uri="{FF2B5EF4-FFF2-40B4-BE49-F238E27FC236}">
                <a16:creationId xmlns:a16="http://schemas.microsoft.com/office/drawing/2014/main" id="{773C1096-EE2D-AC44-B19D-086137F8BB73}"/>
              </a:ext>
            </a:extLst>
          </p:cNvPr>
          <p:cNvSpPr txBox="1">
            <a:spLocks noChangeArrowheads="1"/>
          </p:cNvSpPr>
          <p:nvPr/>
        </p:nvSpPr>
        <p:spPr bwMode="auto">
          <a:xfrm>
            <a:off x="4568952" y="3338894"/>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no</a:t>
            </a:r>
          </a:p>
        </p:txBody>
      </p:sp>
      <p:sp>
        <p:nvSpPr>
          <p:cNvPr id="31778" name="TextBox 66">
            <a:extLst>
              <a:ext uri="{FF2B5EF4-FFF2-40B4-BE49-F238E27FC236}">
                <a16:creationId xmlns:a16="http://schemas.microsoft.com/office/drawing/2014/main" id="{7EC646A2-9DA7-094B-BA8B-8AAB33A829A6}"/>
              </a:ext>
            </a:extLst>
          </p:cNvPr>
          <p:cNvSpPr txBox="1">
            <a:spLocks noChangeArrowheads="1"/>
          </p:cNvSpPr>
          <p:nvPr/>
        </p:nvSpPr>
        <p:spPr bwMode="auto">
          <a:xfrm>
            <a:off x="4568952" y="4105656"/>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succeed</a:t>
            </a:r>
          </a:p>
        </p:txBody>
      </p:sp>
      <p:sp>
        <p:nvSpPr>
          <p:cNvPr id="31779" name="TextBox 67">
            <a:extLst>
              <a:ext uri="{FF2B5EF4-FFF2-40B4-BE49-F238E27FC236}">
                <a16:creationId xmlns:a16="http://schemas.microsoft.com/office/drawing/2014/main" id="{E92E98A6-731C-4648-898F-108759C25555}"/>
              </a:ext>
            </a:extLst>
          </p:cNvPr>
          <p:cNvSpPr txBox="1">
            <a:spLocks noChangeArrowheads="1"/>
          </p:cNvSpPr>
          <p:nvPr/>
        </p:nvSpPr>
        <p:spPr bwMode="auto">
          <a:xfrm>
            <a:off x="5864352" y="3496056"/>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chemeClr val="bg1"/>
                </a:solidFill>
              </a:rPr>
              <a:t>fail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225A7069-23CC-CC42-B8C7-67447E3A424D}"/>
              </a:ext>
            </a:extLst>
          </p:cNvPr>
          <p:cNvSpPr>
            <a:spLocks noGrp="1" noChangeArrowheads="1"/>
          </p:cNvSpPr>
          <p:nvPr>
            <p:ph type="title"/>
          </p:nvPr>
        </p:nvSpPr>
        <p:spPr>
          <a:xfrm>
            <a:off x="1146048" y="290005"/>
            <a:ext cx="7924800" cy="1112075"/>
          </a:xfrm>
        </p:spPr>
        <p:txBody>
          <a:bodyPr>
            <a:normAutofit fontScale="90000"/>
          </a:bodyPr>
          <a:lstStyle/>
          <a:p>
            <a:r>
              <a:rPr lang="en-US" altLang="en-US" dirty="0"/>
              <a:t>Exercise: Code Review for Security</a:t>
            </a:r>
          </a:p>
        </p:txBody>
      </p:sp>
      <p:sp>
        <p:nvSpPr>
          <p:cNvPr id="33794" name="Content Placeholder 2">
            <a:extLst>
              <a:ext uri="{FF2B5EF4-FFF2-40B4-BE49-F238E27FC236}">
                <a16:creationId xmlns:a16="http://schemas.microsoft.com/office/drawing/2014/main" id="{4E26F931-7F07-954E-8766-859CFEA851BE}"/>
              </a:ext>
            </a:extLst>
          </p:cNvPr>
          <p:cNvSpPr>
            <a:spLocks noGrp="1" noChangeArrowheads="1"/>
          </p:cNvSpPr>
          <p:nvPr>
            <p:ph idx="1"/>
          </p:nvPr>
        </p:nvSpPr>
        <p:spPr>
          <a:xfrm>
            <a:off x="1146048" y="1774825"/>
            <a:ext cx="7924800" cy="4530725"/>
          </a:xfrm>
        </p:spPr>
        <p:txBody>
          <a:bodyPr/>
          <a:lstStyle/>
          <a:p>
            <a:r>
              <a:rPr lang="en-US" altLang="en-US" dirty="0">
                <a:solidFill>
                  <a:srgbClr val="FF0000"/>
                </a:solidFill>
              </a:rPr>
              <a:t>How many vulnerabilities can you find in </a:t>
            </a:r>
            <a:r>
              <a:rPr lang="en-US" altLang="en-US" dirty="0" err="1">
                <a:solidFill>
                  <a:srgbClr val="FF0000"/>
                </a:solidFill>
              </a:rPr>
              <a:t>SimpleWebServer.java</a:t>
            </a:r>
            <a:r>
              <a:rPr lang="en-US" altLang="en-US" dirty="0">
                <a:solidFill>
                  <a:srgbClr val="FF0000"/>
                </a:solidFill>
              </a:rPr>
              <a:t>? </a:t>
            </a:r>
          </a:p>
          <a:p>
            <a:pPr lvl="1"/>
            <a:r>
              <a:rPr lang="en-US" altLang="en-US" dirty="0">
                <a:solidFill>
                  <a:srgbClr val="FF0000"/>
                </a:solidFill>
              </a:rPr>
              <a:t>Why are they vulnerabilities?</a:t>
            </a:r>
          </a:p>
          <a:p>
            <a:pPr lvl="1">
              <a:buClr>
                <a:schemeClr val="folHlink"/>
              </a:buClr>
              <a:buSzPct val="90000"/>
            </a:pPr>
            <a:endParaRPr lang="en-US" altLang="en-US" dirty="0"/>
          </a:p>
          <a:p>
            <a:r>
              <a:rPr lang="en-US" altLang="en-US" dirty="0"/>
              <a:t>You may test the program to verify your suspicion. </a:t>
            </a:r>
          </a:p>
          <a:p>
            <a:endParaRPr lang="en-US" altLang="en-US" dirty="0"/>
          </a:p>
          <a:p>
            <a:endParaRPr lang="en-US" altLang="en-US" dirty="0">
              <a:solidFill>
                <a:srgbClr val="FF0000"/>
              </a:solidFill>
            </a:endParaRPr>
          </a:p>
        </p:txBody>
      </p:sp>
      <p:sp>
        <p:nvSpPr>
          <p:cNvPr id="33795" name="Slide Number Placeholder 3">
            <a:extLst>
              <a:ext uri="{FF2B5EF4-FFF2-40B4-BE49-F238E27FC236}">
                <a16:creationId xmlns:a16="http://schemas.microsoft.com/office/drawing/2014/main" id="{A5F9BEE4-ED71-5B4D-8C1D-19F34979CE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0129A39-3CB3-1C4A-8104-B30732F00D71}" type="slidenum">
              <a:rPr lang="en-US" altLang="en-US" sz="1000" smtClean="0"/>
              <a:pPr>
                <a:spcBef>
                  <a:spcPct val="0"/>
                </a:spcBef>
                <a:buClrTx/>
                <a:buSzTx/>
                <a:buFontTx/>
                <a:buNone/>
              </a:pPr>
              <a:t>17</a:t>
            </a:fld>
            <a:endParaRPr lang="en-US" altLang="en-US"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4009668-8698-6645-92B7-CE72DB645A54}"/>
              </a:ext>
            </a:extLst>
          </p:cNvPr>
          <p:cNvSpPr>
            <a:spLocks noGrp="1" noChangeArrowheads="1"/>
          </p:cNvSpPr>
          <p:nvPr>
            <p:ph type="title"/>
          </p:nvPr>
        </p:nvSpPr>
        <p:spPr>
          <a:xfrm>
            <a:off x="1344168" y="114300"/>
            <a:ext cx="7498080" cy="1143000"/>
          </a:xfrm>
        </p:spPr>
        <p:txBody>
          <a:bodyPr/>
          <a:lstStyle/>
          <a:p>
            <a:r>
              <a:rPr lang="en-US" altLang="en-US" dirty="0"/>
              <a:t>Process Request (socket)</a:t>
            </a:r>
          </a:p>
        </p:txBody>
      </p:sp>
      <p:sp>
        <p:nvSpPr>
          <p:cNvPr id="34818" name="Slide Number Placeholder 3">
            <a:extLst>
              <a:ext uri="{FF2B5EF4-FFF2-40B4-BE49-F238E27FC236}">
                <a16:creationId xmlns:a16="http://schemas.microsoft.com/office/drawing/2014/main" id="{FF978E36-78C8-ED44-8566-169B700AEA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FF1ECE3-D487-A446-B998-AA2D3801FF8F}" type="slidenum">
              <a:rPr lang="en-US" altLang="en-US" sz="1000" smtClean="0"/>
              <a:pPr>
                <a:spcBef>
                  <a:spcPct val="0"/>
                </a:spcBef>
                <a:buClrTx/>
                <a:buSzTx/>
                <a:buFontTx/>
                <a:buNone/>
              </a:pPr>
              <a:t>18</a:t>
            </a:fld>
            <a:endParaRPr lang="en-US" altLang="en-US" sz="1000"/>
          </a:p>
        </p:txBody>
      </p:sp>
      <p:sp>
        <p:nvSpPr>
          <p:cNvPr id="5" name="Rectangle 4">
            <a:extLst>
              <a:ext uri="{FF2B5EF4-FFF2-40B4-BE49-F238E27FC236}">
                <a16:creationId xmlns:a16="http://schemas.microsoft.com/office/drawing/2014/main" id="{48AFA21C-7FD5-5A48-BD81-E43D781BE518}"/>
              </a:ext>
            </a:extLst>
          </p:cNvPr>
          <p:cNvSpPr/>
          <p:nvPr/>
        </p:nvSpPr>
        <p:spPr>
          <a:xfrm>
            <a:off x="2862072" y="1624584"/>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Create reader</a:t>
            </a:r>
          </a:p>
        </p:txBody>
      </p:sp>
      <p:sp>
        <p:nvSpPr>
          <p:cNvPr id="6" name="Rectangle 5">
            <a:extLst>
              <a:ext uri="{FF2B5EF4-FFF2-40B4-BE49-F238E27FC236}">
                <a16:creationId xmlns:a16="http://schemas.microsoft.com/office/drawing/2014/main" id="{344AF4D9-7332-6B4A-BE47-B0B311D89F29}"/>
              </a:ext>
            </a:extLst>
          </p:cNvPr>
          <p:cNvSpPr/>
          <p:nvPr/>
        </p:nvSpPr>
        <p:spPr>
          <a:xfrm>
            <a:off x="2862072" y="2234184"/>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Create writer</a:t>
            </a:r>
          </a:p>
        </p:txBody>
      </p:sp>
      <p:sp>
        <p:nvSpPr>
          <p:cNvPr id="8" name="Rectangle 7">
            <a:extLst>
              <a:ext uri="{FF2B5EF4-FFF2-40B4-BE49-F238E27FC236}">
                <a16:creationId xmlns:a16="http://schemas.microsoft.com/office/drawing/2014/main" id="{DB2B29F5-FAAD-A543-82E9-EB751CE59E50}"/>
              </a:ext>
            </a:extLst>
          </p:cNvPr>
          <p:cNvSpPr/>
          <p:nvPr/>
        </p:nvSpPr>
        <p:spPr>
          <a:xfrm>
            <a:off x="2862072" y="3453384"/>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FFFF00"/>
                </a:solidFill>
              </a:rPr>
              <a:t>Get command</a:t>
            </a:r>
          </a:p>
        </p:txBody>
      </p:sp>
      <p:sp>
        <p:nvSpPr>
          <p:cNvPr id="9" name="Rectangle 8">
            <a:extLst>
              <a:ext uri="{FF2B5EF4-FFF2-40B4-BE49-F238E27FC236}">
                <a16:creationId xmlns:a16="http://schemas.microsoft.com/office/drawing/2014/main" id="{E61CA304-D162-8B42-8681-75971140A545}"/>
              </a:ext>
            </a:extLst>
          </p:cNvPr>
          <p:cNvSpPr/>
          <p:nvPr/>
        </p:nvSpPr>
        <p:spPr>
          <a:xfrm>
            <a:off x="2862072" y="4062984"/>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FFFF00"/>
                </a:solidFill>
              </a:rPr>
              <a:t>Get path</a:t>
            </a:r>
          </a:p>
        </p:txBody>
      </p:sp>
      <p:sp>
        <p:nvSpPr>
          <p:cNvPr id="10" name="Flowchart: Decision 9">
            <a:extLst>
              <a:ext uri="{FF2B5EF4-FFF2-40B4-BE49-F238E27FC236}">
                <a16:creationId xmlns:a16="http://schemas.microsoft.com/office/drawing/2014/main" id="{2DCEA4C0-1C41-624C-A6CF-2DA58941A026}"/>
              </a:ext>
            </a:extLst>
          </p:cNvPr>
          <p:cNvSpPr/>
          <p:nvPr/>
        </p:nvSpPr>
        <p:spPr>
          <a:xfrm>
            <a:off x="2557272" y="4672583"/>
            <a:ext cx="2819400" cy="6191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Command = GET?</a:t>
            </a:r>
          </a:p>
        </p:txBody>
      </p:sp>
      <p:sp>
        <p:nvSpPr>
          <p:cNvPr id="11" name="Rectangle 10">
            <a:extLst>
              <a:ext uri="{FF2B5EF4-FFF2-40B4-BE49-F238E27FC236}">
                <a16:creationId xmlns:a16="http://schemas.microsoft.com/office/drawing/2014/main" id="{5A1B089F-AE24-F140-AA90-4990A23F59F3}"/>
              </a:ext>
            </a:extLst>
          </p:cNvPr>
          <p:cNvSpPr/>
          <p:nvPr/>
        </p:nvSpPr>
        <p:spPr>
          <a:xfrm>
            <a:off x="5833872" y="4596384"/>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Serve file (writer, path)</a:t>
            </a:r>
          </a:p>
        </p:txBody>
      </p:sp>
      <p:sp>
        <p:nvSpPr>
          <p:cNvPr id="12" name="Rectangle 11">
            <a:extLst>
              <a:ext uri="{FF2B5EF4-FFF2-40B4-BE49-F238E27FC236}">
                <a16:creationId xmlns:a16="http://schemas.microsoft.com/office/drawing/2014/main" id="{AB16479F-3FD4-C64A-AA5A-F9D2DCC5ED5F}"/>
              </a:ext>
            </a:extLst>
          </p:cNvPr>
          <p:cNvSpPr/>
          <p:nvPr/>
        </p:nvSpPr>
        <p:spPr>
          <a:xfrm>
            <a:off x="2862072" y="5510784"/>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Error Message</a:t>
            </a:r>
          </a:p>
        </p:txBody>
      </p:sp>
      <p:cxnSp>
        <p:nvCxnSpPr>
          <p:cNvPr id="14" name="Straight Arrow Connector 13">
            <a:extLst>
              <a:ext uri="{FF2B5EF4-FFF2-40B4-BE49-F238E27FC236}">
                <a16:creationId xmlns:a16="http://schemas.microsoft.com/office/drawing/2014/main" id="{3B3B84DC-7CED-2D4B-A55B-B17B4AAAED99}"/>
              </a:ext>
            </a:extLst>
          </p:cNvPr>
          <p:cNvCxnSpPr>
            <a:stCxn id="5" idx="2"/>
            <a:endCxn id="6" idx="0"/>
          </p:cNvCxnSpPr>
          <p:nvPr/>
        </p:nvCxnSpPr>
        <p:spPr>
          <a:xfrm rot="5400000">
            <a:off x="3890773" y="2119884"/>
            <a:ext cx="228600" cy="31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517B0A-6600-0744-BC65-3B1ACC6FA723}"/>
              </a:ext>
            </a:extLst>
          </p:cNvPr>
          <p:cNvCxnSpPr/>
          <p:nvPr/>
        </p:nvCxnSpPr>
        <p:spPr>
          <a:xfrm rot="5400000">
            <a:off x="3853466" y="269059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1C3500A-3C61-BE4B-BBFB-28D87F270139}"/>
              </a:ext>
            </a:extLst>
          </p:cNvPr>
          <p:cNvCxnSpPr>
            <a:endCxn id="9" idx="0"/>
          </p:cNvCxnSpPr>
          <p:nvPr/>
        </p:nvCxnSpPr>
        <p:spPr>
          <a:xfrm rot="5400000">
            <a:off x="3891566" y="3947890"/>
            <a:ext cx="228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E06366-C054-814E-9737-1EE48449C3C4}"/>
              </a:ext>
            </a:extLst>
          </p:cNvPr>
          <p:cNvCxnSpPr>
            <a:cxnSpLocks/>
            <a:endCxn id="10" idx="0"/>
          </p:cNvCxnSpPr>
          <p:nvPr/>
        </p:nvCxnSpPr>
        <p:spPr>
          <a:xfrm flipH="1">
            <a:off x="3966972" y="4443984"/>
            <a:ext cx="38100" cy="2285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705BA8-7461-A34E-A205-64AA7F448A9F}"/>
              </a:ext>
            </a:extLst>
          </p:cNvPr>
          <p:cNvCxnSpPr>
            <a:cxnSpLocks/>
            <a:stCxn id="10" idx="3"/>
            <a:endCxn id="11" idx="1"/>
          </p:cNvCxnSpPr>
          <p:nvPr/>
        </p:nvCxnSpPr>
        <p:spPr>
          <a:xfrm flipV="1">
            <a:off x="5376672" y="4939284"/>
            <a:ext cx="457200" cy="428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F497FD4-4CEF-D345-8DD1-8253CD4A0865}"/>
              </a:ext>
            </a:extLst>
          </p:cNvPr>
          <p:cNvCxnSpPr/>
          <p:nvPr/>
        </p:nvCxnSpPr>
        <p:spPr>
          <a:xfrm rot="5400000">
            <a:off x="3853466" y="604339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91766AE-22FF-5845-B031-1402971DF140}"/>
              </a:ext>
            </a:extLst>
          </p:cNvPr>
          <p:cNvSpPr/>
          <p:nvPr/>
        </p:nvSpPr>
        <p:spPr>
          <a:xfrm>
            <a:off x="3471672" y="6196584"/>
            <a:ext cx="1066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bg1"/>
              </a:solidFill>
              <a:ea typeface="MS PGothic" charset="0"/>
              <a:cs typeface="MS PGothic" charset="0"/>
            </a:endParaRPr>
          </a:p>
        </p:txBody>
      </p:sp>
      <p:cxnSp>
        <p:nvCxnSpPr>
          <p:cNvPr id="25" name="Straight Arrow Connector 24">
            <a:extLst>
              <a:ext uri="{FF2B5EF4-FFF2-40B4-BE49-F238E27FC236}">
                <a16:creationId xmlns:a16="http://schemas.microsoft.com/office/drawing/2014/main" id="{1B2BC5B8-8AF1-A84A-8F5E-9609FA270FCD}"/>
              </a:ext>
            </a:extLst>
          </p:cNvPr>
          <p:cNvCxnSpPr/>
          <p:nvPr/>
        </p:nvCxnSpPr>
        <p:spPr>
          <a:xfrm rot="10800000">
            <a:off x="4538472" y="6348984"/>
            <a:ext cx="2209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7538611-A7F4-3A49-A1C8-DDB447A05BC3}"/>
              </a:ext>
            </a:extLst>
          </p:cNvPr>
          <p:cNvCxnSpPr/>
          <p:nvPr/>
        </p:nvCxnSpPr>
        <p:spPr>
          <a:xfrm rot="5400000">
            <a:off x="6139466" y="5738590"/>
            <a:ext cx="1219200" cy="1588"/>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94E8972-CA76-C640-836F-D229AB3B3596}"/>
              </a:ext>
            </a:extLst>
          </p:cNvPr>
          <p:cNvSpPr/>
          <p:nvPr/>
        </p:nvSpPr>
        <p:spPr>
          <a:xfrm>
            <a:off x="2862072" y="2843784"/>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FFFF00"/>
                </a:solidFill>
              </a:rPr>
              <a:t>Get request</a:t>
            </a:r>
          </a:p>
        </p:txBody>
      </p:sp>
      <p:cxnSp>
        <p:nvCxnSpPr>
          <p:cNvPr id="35" name="Straight Arrow Connector 34">
            <a:extLst>
              <a:ext uri="{FF2B5EF4-FFF2-40B4-BE49-F238E27FC236}">
                <a16:creationId xmlns:a16="http://schemas.microsoft.com/office/drawing/2014/main" id="{DCEBD2E7-EBDA-F549-9AAD-99523C1B4CA8}"/>
              </a:ext>
            </a:extLst>
          </p:cNvPr>
          <p:cNvCxnSpPr>
            <a:endCxn id="8" idx="0"/>
          </p:cNvCxnSpPr>
          <p:nvPr/>
        </p:nvCxnSpPr>
        <p:spPr>
          <a:xfrm rot="5400000">
            <a:off x="3891566" y="3338290"/>
            <a:ext cx="228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D10D2B-D25E-9E46-A472-F57763193F24}"/>
              </a:ext>
            </a:extLst>
          </p:cNvPr>
          <p:cNvCxnSpPr/>
          <p:nvPr/>
        </p:nvCxnSpPr>
        <p:spPr>
          <a:xfrm rot="5400000">
            <a:off x="3853466" y="535759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838" name="TextBox 47">
            <a:extLst>
              <a:ext uri="{FF2B5EF4-FFF2-40B4-BE49-F238E27FC236}">
                <a16:creationId xmlns:a16="http://schemas.microsoft.com/office/drawing/2014/main" id="{EF3E7D2D-D753-BD49-90A7-4352BA7EA6F7}"/>
              </a:ext>
            </a:extLst>
          </p:cNvPr>
          <p:cNvSpPr txBox="1">
            <a:spLocks noChangeArrowheads="1"/>
          </p:cNvSpPr>
          <p:nvPr/>
        </p:nvSpPr>
        <p:spPr bwMode="auto">
          <a:xfrm>
            <a:off x="5148072" y="4443984"/>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yes</a:t>
            </a:r>
          </a:p>
        </p:txBody>
      </p:sp>
      <p:sp>
        <p:nvSpPr>
          <p:cNvPr id="34839" name="TextBox 48">
            <a:extLst>
              <a:ext uri="{FF2B5EF4-FFF2-40B4-BE49-F238E27FC236}">
                <a16:creationId xmlns:a16="http://schemas.microsoft.com/office/drawing/2014/main" id="{BB62989C-53E4-B84E-85CE-53C511A0B628}"/>
              </a:ext>
            </a:extLst>
          </p:cNvPr>
          <p:cNvSpPr txBox="1">
            <a:spLocks noChangeArrowheads="1"/>
          </p:cNvSpPr>
          <p:nvPr/>
        </p:nvSpPr>
        <p:spPr bwMode="auto">
          <a:xfrm>
            <a:off x="4081272" y="5125022"/>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no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15A8AF88-BE0E-8749-AAC2-D3D341C50ACD}"/>
              </a:ext>
            </a:extLst>
          </p:cNvPr>
          <p:cNvSpPr>
            <a:spLocks noGrp="1" noChangeArrowheads="1"/>
          </p:cNvSpPr>
          <p:nvPr>
            <p:ph type="title"/>
          </p:nvPr>
        </p:nvSpPr>
        <p:spPr>
          <a:xfrm>
            <a:off x="1432560" y="-57150"/>
            <a:ext cx="7498080" cy="1143000"/>
          </a:xfrm>
        </p:spPr>
        <p:txBody>
          <a:bodyPr/>
          <a:lstStyle/>
          <a:p>
            <a:r>
              <a:rPr lang="en-US" altLang="en-US" dirty="0"/>
              <a:t>Serve File (writer, path)</a:t>
            </a:r>
          </a:p>
        </p:txBody>
      </p:sp>
      <p:sp>
        <p:nvSpPr>
          <p:cNvPr id="36866" name="Slide Number Placeholder 3">
            <a:extLst>
              <a:ext uri="{FF2B5EF4-FFF2-40B4-BE49-F238E27FC236}">
                <a16:creationId xmlns:a16="http://schemas.microsoft.com/office/drawing/2014/main" id="{CC81096E-8C73-FE4C-AF3E-9325655411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25FE8CC-4842-0B4A-914A-6E76EBA3C76A}" type="slidenum">
              <a:rPr lang="en-US" altLang="en-US" sz="1000" smtClean="0"/>
              <a:pPr>
                <a:spcBef>
                  <a:spcPct val="0"/>
                </a:spcBef>
                <a:buClrTx/>
                <a:buSzTx/>
                <a:buFontTx/>
                <a:buNone/>
              </a:pPr>
              <a:t>19</a:t>
            </a:fld>
            <a:endParaRPr lang="en-US" altLang="en-US" sz="1000"/>
          </a:p>
        </p:txBody>
      </p:sp>
      <p:sp>
        <p:nvSpPr>
          <p:cNvPr id="11" name="Rectangle 10">
            <a:extLst>
              <a:ext uri="{FF2B5EF4-FFF2-40B4-BE49-F238E27FC236}">
                <a16:creationId xmlns:a16="http://schemas.microsoft.com/office/drawing/2014/main" id="{56F555BD-080A-0441-9DE5-15AD014AD128}"/>
              </a:ext>
            </a:extLst>
          </p:cNvPr>
          <p:cNvSpPr/>
          <p:nvPr/>
        </p:nvSpPr>
        <p:spPr>
          <a:xfrm>
            <a:off x="3057144" y="1304544"/>
            <a:ext cx="2971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Create buffer</a:t>
            </a:r>
          </a:p>
        </p:txBody>
      </p:sp>
      <p:cxnSp>
        <p:nvCxnSpPr>
          <p:cNvPr id="13" name="Straight Arrow Connector 12">
            <a:extLst>
              <a:ext uri="{FF2B5EF4-FFF2-40B4-BE49-F238E27FC236}">
                <a16:creationId xmlns:a16="http://schemas.microsoft.com/office/drawing/2014/main" id="{84140AAD-4A68-B845-9406-AB174E4B3364}"/>
              </a:ext>
            </a:extLst>
          </p:cNvPr>
          <p:cNvCxnSpPr/>
          <p:nvPr/>
        </p:nvCxnSpPr>
        <p:spPr>
          <a:xfrm rot="10800000" flipV="1">
            <a:off x="5876544" y="2980944"/>
            <a:ext cx="17526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DE31F64-03CE-BF44-8C6D-FAF14542DD64}"/>
              </a:ext>
            </a:extLst>
          </p:cNvPr>
          <p:cNvCxnSpPr/>
          <p:nvPr/>
        </p:nvCxnSpPr>
        <p:spPr>
          <a:xfrm rot="5400000">
            <a:off x="4277138" y="183715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a16="http://schemas.microsoft.com/office/drawing/2014/main" id="{A9FEEC1F-34DC-4748-B4D3-0AEA5C8BB4D8}"/>
              </a:ext>
            </a:extLst>
          </p:cNvPr>
          <p:cNvSpPr/>
          <p:nvPr/>
        </p:nvSpPr>
        <p:spPr>
          <a:xfrm>
            <a:off x="3057144" y="1884363"/>
            <a:ext cx="2819400" cy="6393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path starts with / ?</a:t>
            </a:r>
          </a:p>
        </p:txBody>
      </p:sp>
      <p:sp>
        <p:nvSpPr>
          <p:cNvPr id="18" name="Rectangle 17">
            <a:extLst>
              <a:ext uri="{FF2B5EF4-FFF2-40B4-BE49-F238E27FC236}">
                <a16:creationId xmlns:a16="http://schemas.microsoft.com/office/drawing/2014/main" id="{7A661423-BAA2-F545-98F4-F4E265A73C0E}"/>
              </a:ext>
            </a:extLst>
          </p:cNvPr>
          <p:cNvSpPr/>
          <p:nvPr/>
        </p:nvSpPr>
        <p:spPr>
          <a:xfrm>
            <a:off x="6867144" y="1914144"/>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Remove / from path</a:t>
            </a:r>
          </a:p>
        </p:txBody>
      </p:sp>
      <p:sp>
        <p:nvSpPr>
          <p:cNvPr id="20" name="Flowchart: Decision 19">
            <a:extLst>
              <a:ext uri="{FF2B5EF4-FFF2-40B4-BE49-F238E27FC236}">
                <a16:creationId xmlns:a16="http://schemas.microsoft.com/office/drawing/2014/main" id="{A3119BCC-3877-7245-8B07-04A10DD91B98}"/>
              </a:ext>
            </a:extLst>
          </p:cNvPr>
          <p:cNvSpPr/>
          <p:nvPr/>
        </p:nvSpPr>
        <p:spPr>
          <a:xfrm>
            <a:off x="3057144" y="2752344"/>
            <a:ext cx="2819400" cy="6393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bg1"/>
                </a:solidFill>
              </a:rPr>
              <a:t>path is empty?</a:t>
            </a:r>
          </a:p>
        </p:txBody>
      </p:sp>
      <p:cxnSp>
        <p:nvCxnSpPr>
          <p:cNvPr id="21" name="Straight Arrow Connector 20">
            <a:extLst>
              <a:ext uri="{FF2B5EF4-FFF2-40B4-BE49-F238E27FC236}">
                <a16:creationId xmlns:a16="http://schemas.microsoft.com/office/drawing/2014/main" id="{015078FF-977C-C74A-9679-4B1063ECB5A8}"/>
              </a:ext>
            </a:extLst>
          </p:cNvPr>
          <p:cNvCxnSpPr/>
          <p:nvPr/>
        </p:nvCxnSpPr>
        <p:spPr>
          <a:xfrm rot="5400000">
            <a:off x="4351751" y="2675350"/>
            <a:ext cx="3048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2023534-05C4-164D-B9F2-50A651F97289}"/>
              </a:ext>
            </a:extLst>
          </p:cNvPr>
          <p:cNvCxnSpPr/>
          <p:nvPr/>
        </p:nvCxnSpPr>
        <p:spPr>
          <a:xfrm>
            <a:off x="5876544" y="2218944"/>
            <a:ext cx="990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D1CD4B-D245-7145-B4C2-38B9FF4E721B}"/>
              </a:ext>
            </a:extLst>
          </p:cNvPr>
          <p:cNvCxnSpPr/>
          <p:nvPr/>
        </p:nvCxnSpPr>
        <p:spPr>
          <a:xfrm rot="5400000">
            <a:off x="7400545" y="2752344"/>
            <a:ext cx="457200" cy="3175"/>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6C8CB00-BBE9-2F4C-B80A-36B2F7346E46}"/>
              </a:ext>
            </a:extLst>
          </p:cNvPr>
          <p:cNvCxnSpPr/>
          <p:nvPr/>
        </p:nvCxnSpPr>
        <p:spPr>
          <a:xfrm rot="10800000">
            <a:off x="2752344" y="2980944"/>
            <a:ext cx="30638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0AB85A1-F213-9C48-9B4A-3E79A587569E}"/>
              </a:ext>
            </a:extLst>
          </p:cNvPr>
          <p:cNvSpPr/>
          <p:nvPr/>
        </p:nvSpPr>
        <p:spPr>
          <a:xfrm>
            <a:off x="1075944" y="2752344"/>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path </a:t>
            </a:r>
            <a:r>
              <a:rPr lang="en-US" sz="2400" dirty="0">
                <a:solidFill>
                  <a:schemeClr val="bg1"/>
                </a:solidFill>
                <a:sym typeface="Symbol"/>
              </a:rPr>
              <a:t></a:t>
            </a:r>
            <a:r>
              <a:rPr lang="en-US" sz="2400" dirty="0">
                <a:solidFill>
                  <a:schemeClr val="bg1"/>
                </a:solidFill>
              </a:rPr>
              <a:t> index.html</a:t>
            </a:r>
          </a:p>
        </p:txBody>
      </p:sp>
      <p:cxnSp>
        <p:nvCxnSpPr>
          <p:cNvPr id="32" name="Straight Arrow Connector 31">
            <a:extLst>
              <a:ext uri="{FF2B5EF4-FFF2-40B4-BE49-F238E27FC236}">
                <a16:creationId xmlns:a16="http://schemas.microsoft.com/office/drawing/2014/main" id="{344EB181-5AB1-6E48-9A22-AA568024571B}"/>
              </a:ext>
            </a:extLst>
          </p:cNvPr>
          <p:cNvCxnSpPr/>
          <p:nvPr/>
        </p:nvCxnSpPr>
        <p:spPr>
          <a:xfrm rot="5400000">
            <a:off x="4353338" y="343735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907B2D2-C457-B549-BFC5-A7A03DDC02D7}"/>
              </a:ext>
            </a:extLst>
          </p:cNvPr>
          <p:cNvCxnSpPr/>
          <p:nvPr/>
        </p:nvCxnSpPr>
        <p:spPr>
          <a:xfrm rot="5400000">
            <a:off x="1648238" y="3627850"/>
            <a:ext cx="381000" cy="1588"/>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FAFD8CB-7E2E-3344-BA67-54CDBA2F99CA}"/>
              </a:ext>
            </a:extLst>
          </p:cNvPr>
          <p:cNvCxnSpPr/>
          <p:nvPr/>
        </p:nvCxnSpPr>
        <p:spPr>
          <a:xfrm>
            <a:off x="1837944" y="3819144"/>
            <a:ext cx="1219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Flowchart: Decision 37">
            <a:extLst>
              <a:ext uri="{FF2B5EF4-FFF2-40B4-BE49-F238E27FC236}">
                <a16:creationId xmlns:a16="http://schemas.microsoft.com/office/drawing/2014/main" id="{0DC30EBB-5F09-2844-8FC5-328F4C37958B}"/>
              </a:ext>
            </a:extLst>
          </p:cNvPr>
          <p:cNvSpPr/>
          <p:nvPr/>
        </p:nvSpPr>
        <p:spPr>
          <a:xfrm>
            <a:off x="3057144" y="3590544"/>
            <a:ext cx="28194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rgbClr val="FFFF00"/>
                </a:solidFill>
              </a:rPr>
              <a:t>Open path</a:t>
            </a:r>
          </a:p>
        </p:txBody>
      </p:sp>
      <p:sp>
        <p:nvSpPr>
          <p:cNvPr id="48" name="Rectangle 47">
            <a:extLst>
              <a:ext uri="{FF2B5EF4-FFF2-40B4-BE49-F238E27FC236}">
                <a16:creationId xmlns:a16="http://schemas.microsoft.com/office/drawing/2014/main" id="{57846946-999E-AF41-BB06-1EEB9AED6775}"/>
              </a:ext>
            </a:extLst>
          </p:cNvPr>
          <p:cNvSpPr/>
          <p:nvPr/>
        </p:nvSpPr>
        <p:spPr>
          <a:xfrm>
            <a:off x="3057144" y="4352544"/>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Output ok message</a:t>
            </a:r>
          </a:p>
        </p:txBody>
      </p:sp>
      <p:cxnSp>
        <p:nvCxnSpPr>
          <p:cNvPr id="49" name="Straight Arrow Connector 48">
            <a:extLst>
              <a:ext uri="{FF2B5EF4-FFF2-40B4-BE49-F238E27FC236}">
                <a16:creationId xmlns:a16="http://schemas.microsoft.com/office/drawing/2014/main" id="{C44BFE4A-A9CB-BD45-80A5-299C06FCB01E}"/>
              </a:ext>
            </a:extLst>
          </p:cNvPr>
          <p:cNvCxnSpPr/>
          <p:nvPr/>
        </p:nvCxnSpPr>
        <p:spPr>
          <a:xfrm rot="5400000">
            <a:off x="4351751" y="4199350"/>
            <a:ext cx="3048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EA2DD3F-1E58-CF4F-8DAC-AFC345D23ECA}"/>
              </a:ext>
            </a:extLst>
          </p:cNvPr>
          <p:cNvSpPr/>
          <p:nvPr/>
        </p:nvSpPr>
        <p:spPr>
          <a:xfrm>
            <a:off x="3057144" y="5038344"/>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FFFF00"/>
                </a:solidFill>
              </a:rPr>
              <a:t>Read file to buffer</a:t>
            </a:r>
          </a:p>
        </p:txBody>
      </p:sp>
      <p:sp>
        <p:nvSpPr>
          <p:cNvPr id="51" name="Rectangle 50">
            <a:extLst>
              <a:ext uri="{FF2B5EF4-FFF2-40B4-BE49-F238E27FC236}">
                <a16:creationId xmlns:a16="http://schemas.microsoft.com/office/drawing/2014/main" id="{4D2FBD55-F04C-C145-A721-BA5065376D18}"/>
              </a:ext>
            </a:extLst>
          </p:cNvPr>
          <p:cNvSpPr/>
          <p:nvPr/>
        </p:nvSpPr>
        <p:spPr>
          <a:xfrm>
            <a:off x="3057144" y="5724144"/>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Output buffer content</a:t>
            </a:r>
          </a:p>
        </p:txBody>
      </p:sp>
      <p:sp>
        <p:nvSpPr>
          <p:cNvPr id="52" name="Oval 51">
            <a:extLst>
              <a:ext uri="{FF2B5EF4-FFF2-40B4-BE49-F238E27FC236}">
                <a16:creationId xmlns:a16="http://schemas.microsoft.com/office/drawing/2014/main" id="{5E14CC6F-2A43-574A-9365-AB3961A5AE04}"/>
              </a:ext>
            </a:extLst>
          </p:cNvPr>
          <p:cNvSpPr/>
          <p:nvPr/>
        </p:nvSpPr>
        <p:spPr>
          <a:xfrm>
            <a:off x="3971544" y="6333744"/>
            <a:ext cx="990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E1"/>
              </a:solidFill>
              <a:ea typeface="MS PGothic" charset="0"/>
              <a:cs typeface="MS PGothic" charset="0"/>
            </a:endParaRPr>
          </a:p>
        </p:txBody>
      </p:sp>
      <p:sp>
        <p:nvSpPr>
          <p:cNvPr id="53" name="Rectangle 52">
            <a:extLst>
              <a:ext uri="{FF2B5EF4-FFF2-40B4-BE49-F238E27FC236}">
                <a16:creationId xmlns:a16="http://schemas.microsoft.com/office/drawing/2014/main" id="{DBC21E19-FCCF-0D4B-A2D8-7FCBF6BDF28A}"/>
              </a:ext>
            </a:extLst>
          </p:cNvPr>
          <p:cNvSpPr/>
          <p:nvPr/>
        </p:nvSpPr>
        <p:spPr>
          <a:xfrm>
            <a:off x="6867144" y="3438144"/>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chemeClr val="bg1"/>
                </a:solidFill>
              </a:rPr>
              <a:t>Output error message</a:t>
            </a:r>
          </a:p>
        </p:txBody>
      </p:sp>
      <p:cxnSp>
        <p:nvCxnSpPr>
          <p:cNvPr id="54" name="Straight Arrow Connector 53">
            <a:extLst>
              <a:ext uri="{FF2B5EF4-FFF2-40B4-BE49-F238E27FC236}">
                <a16:creationId xmlns:a16="http://schemas.microsoft.com/office/drawing/2014/main" id="{91F14D28-87D3-A742-8D8B-FE5D64D1DE10}"/>
              </a:ext>
            </a:extLst>
          </p:cNvPr>
          <p:cNvCxnSpPr>
            <a:endCxn id="53" idx="1"/>
          </p:cNvCxnSpPr>
          <p:nvPr/>
        </p:nvCxnSpPr>
        <p:spPr>
          <a:xfrm>
            <a:off x="5800344" y="3817557"/>
            <a:ext cx="10668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96867B-79A3-584B-86C1-99F6319B98D4}"/>
              </a:ext>
            </a:extLst>
          </p:cNvPr>
          <p:cNvCxnSpPr/>
          <p:nvPr/>
        </p:nvCxnSpPr>
        <p:spPr>
          <a:xfrm rot="5400000">
            <a:off x="6525832" y="5305044"/>
            <a:ext cx="2208212" cy="1588"/>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EBCF903-0E7B-9C4D-8FD1-4B2B05807377}"/>
              </a:ext>
            </a:extLst>
          </p:cNvPr>
          <p:cNvCxnSpPr/>
          <p:nvPr/>
        </p:nvCxnSpPr>
        <p:spPr>
          <a:xfrm rot="10800000" flipV="1">
            <a:off x="4962144" y="6448044"/>
            <a:ext cx="26670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7D87C51-9C31-BA49-9987-284FC992688A}"/>
              </a:ext>
            </a:extLst>
          </p:cNvPr>
          <p:cNvCxnSpPr/>
          <p:nvPr/>
        </p:nvCxnSpPr>
        <p:spPr>
          <a:xfrm rot="5400000">
            <a:off x="4353338" y="488515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86CE58-16E5-6E4D-B196-B531FAB672A2}"/>
              </a:ext>
            </a:extLst>
          </p:cNvPr>
          <p:cNvCxnSpPr/>
          <p:nvPr/>
        </p:nvCxnSpPr>
        <p:spPr>
          <a:xfrm rot="5400000">
            <a:off x="4353338" y="557095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85984BD-6D44-1D41-8CBA-5313529A502B}"/>
              </a:ext>
            </a:extLst>
          </p:cNvPr>
          <p:cNvCxnSpPr/>
          <p:nvPr/>
        </p:nvCxnSpPr>
        <p:spPr>
          <a:xfrm rot="5400000">
            <a:off x="4353338" y="618055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6894" name="TextBox 61">
            <a:extLst>
              <a:ext uri="{FF2B5EF4-FFF2-40B4-BE49-F238E27FC236}">
                <a16:creationId xmlns:a16="http://schemas.microsoft.com/office/drawing/2014/main" id="{23581FCB-30A7-984D-96E6-22AE00536B44}"/>
              </a:ext>
            </a:extLst>
          </p:cNvPr>
          <p:cNvSpPr txBox="1">
            <a:spLocks noChangeArrowheads="1"/>
          </p:cNvSpPr>
          <p:nvPr/>
        </p:nvSpPr>
        <p:spPr bwMode="auto">
          <a:xfrm>
            <a:off x="2752344" y="2523744"/>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yes</a:t>
            </a:r>
          </a:p>
        </p:txBody>
      </p:sp>
      <p:sp>
        <p:nvSpPr>
          <p:cNvPr id="36895" name="TextBox 62">
            <a:extLst>
              <a:ext uri="{FF2B5EF4-FFF2-40B4-BE49-F238E27FC236}">
                <a16:creationId xmlns:a16="http://schemas.microsoft.com/office/drawing/2014/main" id="{C712426A-AC3F-1B4C-ADD5-5E5A5E46CFF7}"/>
              </a:ext>
            </a:extLst>
          </p:cNvPr>
          <p:cNvSpPr txBox="1">
            <a:spLocks noChangeArrowheads="1"/>
          </p:cNvSpPr>
          <p:nvPr/>
        </p:nvSpPr>
        <p:spPr bwMode="auto">
          <a:xfrm>
            <a:off x="5876544" y="1837944"/>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dirty="0"/>
              <a:t>yes</a:t>
            </a:r>
          </a:p>
        </p:txBody>
      </p:sp>
      <p:sp>
        <p:nvSpPr>
          <p:cNvPr id="36896" name="TextBox 63">
            <a:extLst>
              <a:ext uri="{FF2B5EF4-FFF2-40B4-BE49-F238E27FC236}">
                <a16:creationId xmlns:a16="http://schemas.microsoft.com/office/drawing/2014/main" id="{A19E07C5-0AC4-9B40-A0D7-CBB17845BFD5}"/>
              </a:ext>
            </a:extLst>
          </p:cNvPr>
          <p:cNvSpPr txBox="1">
            <a:spLocks noChangeArrowheads="1"/>
          </p:cNvSpPr>
          <p:nvPr/>
        </p:nvSpPr>
        <p:spPr bwMode="auto">
          <a:xfrm>
            <a:off x="4581144" y="2371344"/>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no</a:t>
            </a:r>
          </a:p>
        </p:txBody>
      </p:sp>
      <p:sp>
        <p:nvSpPr>
          <p:cNvPr id="36897" name="TextBox 64">
            <a:extLst>
              <a:ext uri="{FF2B5EF4-FFF2-40B4-BE49-F238E27FC236}">
                <a16:creationId xmlns:a16="http://schemas.microsoft.com/office/drawing/2014/main" id="{495BB835-42AA-6340-B735-6AE1879A43AE}"/>
              </a:ext>
            </a:extLst>
          </p:cNvPr>
          <p:cNvSpPr txBox="1">
            <a:spLocks noChangeArrowheads="1"/>
          </p:cNvSpPr>
          <p:nvPr/>
        </p:nvSpPr>
        <p:spPr bwMode="auto">
          <a:xfrm>
            <a:off x="4581144" y="3204782"/>
            <a:ext cx="76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no</a:t>
            </a:r>
          </a:p>
        </p:txBody>
      </p:sp>
      <p:sp>
        <p:nvSpPr>
          <p:cNvPr id="36898" name="TextBox 66">
            <a:extLst>
              <a:ext uri="{FF2B5EF4-FFF2-40B4-BE49-F238E27FC236}">
                <a16:creationId xmlns:a16="http://schemas.microsoft.com/office/drawing/2014/main" id="{E449971A-5198-1446-842E-968FDAAAF191}"/>
              </a:ext>
            </a:extLst>
          </p:cNvPr>
          <p:cNvSpPr txBox="1">
            <a:spLocks noChangeArrowheads="1"/>
          </p:cNvSpPr>
          <p:nvPr/>
        </p:nvSpPr>
        <p:spPr bwMode="auto">
          <a:xfrm>
            <a:off x="4581144" y="3971544"/>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succeed</a:t>
            </a:r>
          </a:p>
        </p:txBody>
      </p:sp>
      <p:sp>
        <p:nvSpPr>
          <p:cNvPr id="36899" name="TextBox 67">
            <a:extLst>
              <a:ext uri="{FF2B5EF4-FFF2-40B4-BE49-F238E27FC236}">
                <a16:creationId xmlns:a16="http://schemas.microsoft.com/office/drawing/2014/main" id="{BE73C4EB-8079-DF45-84D6-0F40581F3F24}"/>
              </a:ext>
            </a:extLst>
          </p:cNvPr>
          <p:cNvSpPr txBox="1">
            <a:spLocks noChangeArrowheads="1"/>
          </p:cNvSpPr>
          <p:nvPr/>
        </p:nvSpPr>
        <p:spPr bwMode="auto">
          <a:xfrm>
            <a:off x="5876544" y="3361944"/>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fail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4B92-7F36-EBD2-25C3-B30E0C18F35D}"/>
              </a:ext>
            </a:extLst>
          </p:cNvPr>
          <p:cNvSpPr>
            <a:spLocks noGrp="1"/>
          </p:cNvSpPr>
          <p:nvPr>
            <p:ph type="title"/>
          </p:nvPr>
        </p:nvSpPr>
        <p:spPr/>
        <p:txBody>
          <a:bodyPr/>
          <a:lstStyle/>
          <a:p>
            <a:r>
              <a:rPr lang="en-US" dirty="0"/>
              <a:t>A Code Review Exercise</a:t>
            </a:r>
          </a:p>
        </p:txBody>
      </p:sp>
      <p:sp>
        <p:nvSpPr>
          <p:cNvPr id="3" name="Content Placeholder 2">
            <a:extLst>
              <a:ext uri="{FF2B5EF4-FFF2-40B4-BE49-F238E27FC236}">
                <a16:creationId xmlns:a16="http://schemas.microsoft.com/office/drawing/2014/main" id="{D06A0582-9D53-3F38-A94E-68193648DFE4}"/>
              </a:ext>
            </a:extLst>
          </p:cNvPr>
          <p:cNvSpPr>
            <a:spLocks noGrp="1"/>
          </p:cNvSpPr>
          <p:nvPr>
            <p:ph idx="1"/>
          </p:nvPr>
        </p:nvSpPr>
        <p:spPr/>
        <p:txBody>
          <a:bodyPr/>
          <a:lstStyle/>
          <a:p>
            <a:r>
              <a:rPr lang="en-US" dirty="0"/>
              <a:t>A Simple Web Server </a:t>
            </a:r>
          </a:p>
        </p:txBody>
      </p:sp>
      <p:sp>
        <p:nvSpPr>
          <p:cNvPr id="4" name="Slide Number Placeholder 3">
            <a:extLst>
              <a:ext uri="{FF2B5EF4-FFF2-40B4-BE49-F238E27FC236}">
                <a16:creationId xmlns:a16="http://schemas.microsoft.com/office/drawing/2014/main" id="{E9111EBB-EC59-BCBB-2991-C13B76F321F6}"/>
              </a:ext>
            </a:extLst>
          </p:cNvPr>
          <p:cNvSpPr>
            <a:spLocks noGrp="1"/>
          </p:cNvSpPr>
          <p:nvPr>
            <p:ph type="sldNum" sz="quarter" idx="12"/>
          </p:nvPr>
        </p:nvSpPr>
        <p:spPr/>
        <p:txBody>
          <a:bodyPr/>
          <a:lstStyle/>
          <a:p>
            <a:fld id="{6294C92D-0306-4E69-9CD3-20855E849650}" type="slidenum">
              <a:rPr kumimoji="0" lang="en-US" smtClean="0"/>
              <a:t>2</a:t>
            </a:fld>
            <a:endParaRPr kumimoji="0" lang="en-US"/>
          </a:p>
        </p:txBody>
      </p:sp>
    </p:spTree>
    <p:extLst>
      <p:ext uri="{BB962C8B-B14F-4D97-AF65-F5344CB8AC3E}">
        <p14:creationId xmlns:p14="http://schemas.microsoft.com/office/powerpoint/2010/main" val="4156000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4C49F95-5B6C-EA40-BC4C-3B15F8B5D15C}"/>
              </a:ext>
            </a:extLst>
          </p:cNvPr>
          <p:cNvSpPr>
            <a:spLocks noGrp="1" noChangeArrowheads="1"/>
          </p:cNvSpPr>
          <p:nvPr>
            <p:ph type="title"/>
          </p:nvPr>
        </p:nvSpPr>
        <p:spPr>
          <a:xfrm>
            <a:off x="1399032" y="207264"/>
            <a:ext cx="7498080" cy="1143000"/>
          </a:xfrm>
        </p:spPr>
        <p:txBody>
          <a:bodyPr/>
          <a:lstStyle/>
          <a:p>
            <a:r>
              <a:rPr lang="en-US" altLang="en-US" dirty="0"/>
              <a:t>Secure Design Principles</a:t>
            </a:r>
          </a:p>
        </p:txBody>
      </p:sp>
      <p:sp>
        <p:nvSpPr>
          <p:cNvPr id="38914" name="Content Placeholder 2">
            <a:extLst>
              <a:ext uri="{FF2B5EF4-FFF2-40B4-BE49-F238E27FC236}">
                <a16:creationId xmlns:a16="http://schemas.microsoft.com/office/drawing/2014/main" id="{384539CA-2179-9E45-9CE9-FDAC5B190373}"/>
              </a:ext>
            </a:extLst>
          </p:cNvPr>
          <p:cNvSpPr>
            <a:spLocks noGrp="1" noChangeArrowheads="1"/>
          </p:cNvSpPr>
          <p:nvPr>
            <p:ph idx="1"/>
          </p:nvPr>
        </p:nvSpPr>
        <p:spPr>
          <a:xfrm>
            <a:off x="1609344" y="1487424"/>
            <a:ext cx="7077456" cy="4818126"/>
          </a:xfrm>
        </p:spPr>
        <p:txBody>
          <a:bodyPr>
            <a:normAutofit lnSpcReduction="10000"/>
          </a:bodyPr>
          <a:lstStyle/>
          <a:p>
            <a:pPr marL="514350" indent="-514350">
              <a:buFont typeface="Times New Roman" panose="02020603050405020304" pitchFamily="18" charset="0"/>
              <a:buAutoNum type="arabicPeriod"/>
            </a:pPr>
            <a:r>
              <a:rPr lang="en-US" altLang="en-US" sz="2800" dirty="0"/>
              <a:t>Minimal Attack Surface</a:t>
            </a:r>
          </a:p>
          <a:p>
            <a:pPr marL="514350" indent="-514350">
              <a:buFont typeface="Times New Roman" panose="02020603050405020304" pitchFamily="18" charset="0"/>
              <a:buAutoNum type="arabicPeriod"/>
            </a:pPr>
            <a:r>
              <a:rPr lang="en-US" altLang="en-US" sz="2800" dirty="0"/>
              <a:t>Least Privilege</a:t>
            </a:r>
          </a:p>
          <a:p>
            <a:pPr marL="514350" indent="-514350">
              <a:buFont typeface="Times New Roman" panose="02020603050405020304" pitchFamily="18" charset="0"/>
              <a:buAutoNum type="arabicPeriod"/>
            </a:pPr>
            <a:r>
              <a:rPr lang="en-US" altLang="en-US" sz="2800" dirty="0"/>
              <a:t>Defense-in-Depth</a:t>
            </a:r>
          </a:p>
          <a:p>
            <a:pPr marL="514350" indent="-514350">
              <a:buFont typeface="Times New Roman" panose="02020603050405020304" pitchFamily="18" charset="0"/>
              <a:buAutoNum type="arabicPeriod"/>
            </a:pPr>
            <a:r>
              <a:rPr lang="en-US" altLang="en-US" sz="2800" dirty="0"/>
              <a:t>Fail-Safe Stance</a:t>
            </a:r>
          </a:p>
          <a:p>
            <a:pPr marL="514350" indent="-514350">
              <a:buFont typeface="Times New Roman" panose="02020603050405020304" pitchFamily="18" charset="0"/>
              <a:buAutoNum type="arabicPeriod"/>
            </a:pPr>
            <a:r>
              <a:rPr lang="en-US" altLang="en-US" sz="2800" dirty="0"/>
              <a:t>Secure by Default</a:t>
            </a:r>
          </a:p>
          <a:p>
            <a:pPr marL="514350" indent="-514350">
              <a:buFont typeface="Times New Roman" panose="02020603050405020304" pitchFamily="18" charset="0"/>
              <a:buAutoNum type="arabicPeriod"/>
            </a:pPr>
            <a:r>
              <a:rPr lang="en-US" altLang="en-US" sz="2800" dirty="0"/>
              <a:t>Separation of Duties</a:t>
            </a:r>
          </a:p>
          <a:p>
            <a:pPr marL="514350" indent="-514350">
              <a:buFont typeface="Times New Roman" panose="02020603050405020304" pitchFamily="18" charset="0"/>
              <a:buAutoNum type="arabicPeriod"/>
            </a:pPr>
            <a:r>
              <a:rPr lang="en-US" altLang="en-US" sz="2800" dirty="0"/>
              <a:t>Avoidance of Security Through Obscurity </a:t>
            </a:r>
          </a:p>
          <a:p>
            <a:pPr marL="514350" indent="-514350">
              <a:buFont typeface="Times New Roman" panose="02020603050405020304" pitchFamily="18" charset="0"/>
              <a:buAutoNum type="arabicPeriod"/>
            </a:pPr>
            <a:r>
              <a:rPr lang="en-US" altLang="en-US" sz="2800" dirty="0"/>
              <a:t>Robust Resource Management</a:t>
            </a:r>
          </a:p>
          <a:p>
            <a:pPr marL="514350" indent="-514350">
              <a:buFont typeface="Times New Roman" panose="02020603050405020304" pitchFamily="18" charset="0"/>
              <a:buAutoNum type="arabicPeriod"/>
            </a:pPr>
            <a:r>
              <a:rPr lang="en-US" altLang="en-US" sz="2800" dirty="0"/>
              <a:t>Forensic Readiness</a:t>
            </a:r>
          </a:p>
          <a:p>
            <a:pPr marL="514350" indent="-514350">
              <a:buFont typeface="Times New Roman" panose="02020603050405020304" pitchFamily="18" charset="0"/>
              <a:buAutoNum type="arabicPeriod"/>
            </a:pPr>
            <a:r>
              <a:rPr lang="en-US" altLang="en-US" sz="2800" dirty="0"/>
              <a:t>Security Features ≠ Security</a:t>
            </a:r>
          </a:p>
          <a:p>
            <a:pPr marL="514350" indent="-514350">
              <a:buFont typeface="Times New Roman" panose="02020603050405020304" pitchFamily="18" charset="0"/>
              <a:buAutoNum type="arabicPeriod"/>
            </a:pPr>
            <a:endParaRPr lang="en-US" altLang="en-US" sz="2800" dirty="0"/>
          </a:p>
        </p:txBody>
      </p:sp>
      <p:sp>
        <p:nvSpPr>
          <p:cNvPr id="38915" name="Slide Number Placeholder 3">
            <a:extLst>
              <a:ext uri="{FF2B5EF4-FFF2-40B4-BE49-F238E27FC236}">
                <a16:creationId xmlns:a16="http://schemas.microsoft.com/office/drawing/2014/main" id="{D511B7E0-F95C-DE47-9BC4-2D078BA997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FA4AFE1-029F-9F44-8AE9-9E75F4D9067D}" type="slidenum">
              <a:rPr lang="en-US" altLang="en-US" sz="1000" smtClean="0"/>
              <a:pPr>
                <a:spcBef>
                  <a:spcPct val="0"/>
                </a:spcBef>
                <a:buClrTx/>
                <a:buSzTx/>
                <a:buFontTx/>
                <a:buNone/>
              </a:pPr>
              <a:t>20</a:t>
            </a:fld>
            <a:endParaRPr lang="en-US" altLang="en-US"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47DB-0D02-0949-B8CA-0EF6B7A2AEBB}"/>
              </a:ext>
            </a:extLst>
          </p:cNvPr>
          <p:cNvSpPr>
            <a:spLocks noGrp="1"/>
          </p:cNvSpPr>
          <p:nvPr>
            <p:ph type="title"/>
          </p:nvPr>
        </p:nvSpPr>
        <p:spPr>
          <a:xfrm>
            <a:off x="1435608" y="0"/>
            <a:ext cx="7498080" cy="1143000"/>
          </a:xfrm>
        </p:spPr>
        <p:txBody>
          <a:bodyPr>
            <a:normAutofit/>
          </a:bodyPr>
          <a:lstStyle/>
          <a:p>
            <a:r>
              <a:rPr lang="en-US" altLang="en-US" sz="4400" dirty="0"/>
              <a:t>1. Minimal Attack Surface</a:t>
            </a:r>
            <a:endParaRPr lang="en-US" dirty="0"/>
          </a:p>
        </p:txBody>
      </p:sp>
      <p:sp>
        <p:nvSpPr>
          <p:cNvPr id="3" name="Content Placeholder 2">
            <a:extLst>
              <a:ext uri="{FF2B5EF4-FFF2-40B4-BE49-F238E27FC236}">
                <a16:creationId xmlns:a16="http://schemas.microsoft.com/office/drawing/2014/main" id="{70829D75-88C2-1448-AC71-58F9A24373C1}"/>
              </a:ext>
            </a:extLst>
          </p:cNvPr>
          <p:cNvSpPr>
            <a:spLocks noGrp="1"/>
          </p:cNvSpPr>
          <p:nvPr>
            <p:ph idx="1"/>
          </p:nvPr>
        </p:nvSpPr>
        <p:spPr>
          <a:xfrm>
            <a:off x="1280160" y="1143000"/>
            <a:ext cx="7333488" cy="5526024"/>
          </a:xfrm>
        </p:spPr>
        <p:txBody>
          <a:bodyPr>
            <a:normAutofit fontScale="85000" lnSpcReduction="10000"/>
          </a:bodyPr>
          <a:lstStyle/>
          <a:p>
            <a:r>
              <a:rPr lang="en-US" sz="3300" dirty="0"/>
              <a:t>Attack Surface</a:t>
            </a:r>
          </a:p>
          <a:p>
            <a:pPr lvl="1"/>
            <a:r>
              <a:rPr lang="en-US" dirty="0"/>
              <a:t>The sum of the different points for attack vectors by which the adversary may exploit vulnerabilities to deliver a payload or malicious outcome. </a:t>
            </a:r>
          </a:p>
          <a:p>
            <a:r>
              <a:rPr lang="en-US" sz="3300" dirty="0"/>
              <a:t>Reducing the attack surface will reduce risks. </a:t>
            </a:r>
          </a:p>
          <a:p>
            <a:r>
              <a:rPr lang="en-US" sz="3300" dirty="0"/>
              <a:t>Sample methods </a:t>
            </a:r>
          </a:p>
          <a:p>
            <a:pPr lvl="1"/>
            <a:r>
              <a:rPr lang="en-US" dirty="0"/>
              <a:t>Reduce the amount of code running</a:t>
            </a:r>
          </a:p>
          <a:p>
            <a:pPr lvl="1"/>
            <a:r>
              <a:rPr lang="en-US" dirty="0"/>
              <a:t>Reduce entry points available to untrusted users. </a:t>
            </a:r>
          </a:p>
          <a:p>
            <a:pPr lvl="1"/>
            <a:r>
              <a:rPr lang="en-US" dirty="0"/>
              <a:t>Turn off unnecessary functionality</a:t>
            </a:r>
          </a:p>
          <a:p>
            <a:pPr lvl="1"/>
            <a:r>
              <a:rPr lang="en-US" dirty="0"/>
              <a:t>Reduce privileges to limit damage potential. </a:t>
            </a:r>
          </a:p>
          <a:p>
            <a:pPr lvl="1"/>
            <a:r>
              <a:rPr lang="en-US" dirty="0"/>
              <a:t>In OOD, the minimum visibility should be given to classes and class members</a:t>
            </a:r>
          </a:p>
          <a:p>
            <a:pPr lvl="2"/>
            <a:r>
              <a:rPr lang="en-US" dirty="0"/>
              <a:t>Avoid exposing methods that contain or invoke sensitive code through interfaces</a:t>
            </a:r>
          </a:p>
          <a:p>
            <a:pPr lvl="1"/>
            <a:endParaRPr lang="en-US" dirty="0"/>
          </a:p>
        </p:txBody>
      </p:sp>
      <p:sp>
        <p:nvSpPr>
          <p:cNvPr id="4" name="Slide Number Placeholder 3">
            <a:extLst>
              <a:ext uri="{FF2B5EF4-FFF2-40B4-BE49-F238E27FC236}">
                <a16:creationId xmlns:a16="http://schemas.microsoft.com/office/drawing/2014/main" id="{7FF58178-B0A2-C64B-954B-C9BC63E35CE4}"/>
              </a:ext>
            </a:extLst>
          </p:cNvPr>
          <p:cNvSpPr>
            <a:spLocks noGrp="1"/>
          </p:cNvSpPr>
          <p:nvPr>
            <p:ph type="sldNum" sz="quarter" idx="12"/>
          </p:nvPr>
        </p:nvSpPr>
        <p:spPr/>
        <p:txBody>
          <a:bodyPr/>
          <a:lstStyle/>
          <a:p>
            <a:fld id="{6294C92D-0306-4E69-9CD3-20855E849650}" type="slidenum">
              <a:rPr kumimoji="0" lang="en-US" smtClean="0"/>
              <a:t>21</a:t>
            </a:fld>
            <a:endParaRPr kumimoji="0" lang="en-US"/>
          </a:p>
        </p:txBody>
      </p:sp>
    </p:spTree>
    <p:extLst>
      <p:ext uri="{BB962C8B-B14F-4D97-AF65-F5344CB8AC3E}">
        <p14:creationId xmlns:p14="http://schemas.microsoft.com/office/powerpoint/2010/main" val="10032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50BC4397-D7C8-3043-BC2C-05032A0E8ACF}"/>
              </a:ext>
            </a:extLst>
          </p:cNvPr>
          <p:cNvSpPr>
            <a:spLocks noGrp="1" noChangeArrowheads="1"/>
          </p:cNvSpPr>
          <p:nvPr>
            <p:ph type="title"/>
          </p:nvPr>
        </p:nvSpPr>
        <p:spPr>
          <a:xfrm>
            <a:off x="1188720" y="0"/>
            <a:ext cx="7498080" cy="1143000"/>
          </a:xfrm>
        </p:spPr>
        <p:txBody>
          <a:bodyPr/>
          <a:lstStyle/>
          <a:p>
            <a:r>
              <a:rPr lang="en-US" altLang="en-US" dirty="0"/>
              <a:t>2. Least Privilege</a:t>
            </a:r>
          </a:p>
        </p:txBody>
      </p:sp>
      <p:sp>
        <p:nvSpPr>
          <p:cNvPr id="3" name="Content Placeholder 2">
            <a:extLst>
              <a:ext uri="{FF2B5EF4-FFF2-40B4-BE49-F238E27FC236}">
                <a16:creationId xmlns:a16="http://schemas.microsoft.com/office/drawing/2014/main" id="{F9F3BAD4-92BF-154C-81C5-73290AD2C1E0}"/>
              </a:ext>
            </a:extLst>
          </p:cNvPr>
          <p:cNvSpPr>
            <a:spLocks noGrp="1" noChangeArrowheads="1"/>
          </p:cNvSpPr>
          <p:nvPr>
            <p:ph idx="1"/>
          </p:nvPr>
        </p:nvSpPr>
        <p:spPr>
          <a:xfrm>
            <a:off x="950976" y="1008888"/>
            <a:ext cx="8193024" cy="5772912"/>
          </a:xfrm>
        </p:spPr>
        <p:txBody>
          <a:bodyPr>
            <a:normAutofit/>
          </a:bodyPr>
          <a:lstStyle/>
          <a:p>
            <a:r>
              <a:rPr lang="en-US" altLang="en-US" sz="2800" dirty="0"/>
              <a:t>A user (human, software, or hardware) is given the least privileges necessary to accomplish a task</a:t>
            </a:r>
          </a:p>
          <a:p>
            <a:pPr lvl="1"/>
            <a:r>
              <a:rPr lang="en-US" altLang="en-US" sz="2400" dirty="0"/>
              <a:t>Just enough authority to get the job done.</a:t>
            </a:r>
          </a:p>
          <a:p>
            <a:pPr lvl="1"/>
            <a:r>
              <a:rPr lang="en-US" altLang="en-US" sz="2400" dirty="0"/>
              <a:t>If an extra privilege is required of a task, the extra privilege should only be accessed for the least amount of time required and relinquished immediately upon completion of the task</a:t>
            </a:r>
          </a:p>
          <a:p>
            <a:r>
              <a:rPr lang="en-US" altLang="en-US" sz="2800" dirty="0"/>
              <a:t>Common world example:  Valet Keys</a:t>
            </a:r>
          </a:p>
          <a:p>
            <a:pPr lvl="1"/>
            <a:r>
              <a:rPr lang="en-US" altLang="en-US" sz="2400" dirty="0"/>
              <a:t>Valets can only start the car and drive to a parking lot</a:t>
            </a:r>
          </a:p>
          <a:p>
            <a:r>
              <a:rPr lang="en-US" altLang="en-US" sz="2800" dirty="0"/>
              <a:t>Highly elevated privileges unnecessary</a:t>
            </a:r>
          </a:p>
          <a:p>
            <a:pPr lvl="1"/>
            <a:r>
              <a:rPr lang="en-US" altLang="en-US" sz="2400" dirty="0"/>
              <a:t>Example: valet key should n</a:t>
            </a:r>
            <a:r>
              <a:rPr lang="en-US" altLang="ja-JP" sz="2400" dirty="0"/>
              <a:t>ot open the glove compartment</a:t>
            </a:r>
          </a:p>
          <a:p>
            <a:pPr lvl="1"/>
            <a:r>
              <a:rPr lang="en-US" altLang="en-US" sz="2400" dirty="0"/>
              <a:t>Web server Example: can read, not modify, html file</a:t>
            </a:r>
          </a:p>
          <a:p>
            <a:r>
              <a:rPr lang="en-US" altLang="en-US" sz="2800" dirty="0"/>
              <a:t>Chain of trust / privileges  </a:t>
            </a:r>
          </a:p>
          <a:p>
            <a:endParaRPr lang="en-US" altLang="en-US" sz="2800" dirty="0"/>
          </a:p>
        </p:txBody>
      </p:sp>
      <p:sp>
        <p:nvSpPr>
          <p:cNvPr id="39939" name="Slide Number Placeholder 3">
            <a:extLst>
              <a:ext uri="{FF2B5EF4-FFF2-40B4-BE49-F238E27FC236}">
                <a16:creationId xmlns:a16="http://schemas.microsoft.com/office/drawing/2014/main" id="{A1A00C24-363B-8740-9226-B91D18A625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DF6878-A4F7-AF42-9EF3-F997A7F17C6E}" type="slidenum">
              <a:rPr lang="en-US" altLang="en-US" sz="1000" smtClean="0"/>
              <a:pPr>
                <a:spcBef>
                  <a:spcPct val="0"/>
                </a:spcBef>
                <a:buClrTx/>
                <a:buSzTx/>
                <a:buFontTx/>
                <a:buNone/>
              </a:pPr>
              <a:t>22</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8F197A9B-5ADE-5540-BFEE-ADE7A1D29960}"/>
              </a:ext>
            </a:extLst>
          </p:cNvPr>
          <p:cNvSpPr>
            <a:spLocks noGrp="1" noChangeArrowheads="1"/>
          </p:cNvSpPr>
          <p:nvPr>
            <p:ph type="title"/>
          </p:nvPr>
        </p:nvSpPr>
        <p:spPr>
          <a:xfrm>
            <a:off x="1109472" y="76201"/>
            <a:ext cx="7805928" cy="1165224"/>
          </a:xfrm>
        </p:spPr>
        <p:txBody>
          <a:bodyPr>
            <a:normAutofit/>
          </a:bodyPr>
          <a:lstStyle/>
          <a:p>
            <a:r>
              <a:rPr lang="en-US" altLang="en-US" dirty="0"/>
              <a:t>The </a:t>
            </a:r>
            <a:r>
              <a:rPr lang="en-US" altLang="en-US" dirty="0" err="1"/>
              <a:t>SimpleServer</a:t>
            </a:r>
            <a:r>
              <a:rPr lang="en-US" altLang="en-US" dirty="0"/>
              <a:t> Example</a:t>
            </a:r>
          </a:p>
        </p:txBody>
      </p:sp>
      <p:sp>
        <p:nvSpPr>
          <p:cNvPr id="3" name="Content Placeholder 2">
            <a:extLst>
              <a:ext uri="{FF2B5EF4-FFF2-40B4-BE49-F238E27FC236}">
                <a16:creationId xmlns:a16="http://schemas.microsoft.com/office/drawing/2014/main" id="{8732FE69-0D22-8144-95CC-9F7E05AAB82D}"/>
              </a:ext>
            </a:extLst>
          </p:cNvPr>
          <p:cNvSpPr>
            <a:spLocks noGrp="1" noChangeArrowheads="1"/>
          </p:cNvSpPr>
          <p:nvPr>
            <p:ph idx="1"/>
          </p:nvPr>
        </p:nvSpPr>
        <p:spPr>
          <a:xfrm>
            <a:off x="1109472" y="1479550"/>
            <a:ext cx="7805928" cy="5064125"/>
          </a:xfrm>
        </p:spPr>
        <p:txBody>
          <a:bodyPr>
            <a:normAutofit/>
          </a:bodyPr>
          <a:lstStyle/>
          <a:p>
            <a:r>
              <a:rPr lang="en-US" altLang="en-US" sz="2800" dirty="0"/>
              <a:t>If it runs under root, clients could access all files</a:t>
            </a:r>
          </a:p>
          <a:p>
            <a:endParaRPr lang="en-US" altLang="en-US" sz="2800" dirty="0"/>
          </a:p>
          <a:p>
            <a:r>
              <a:rPr lang="en-US" altLang="en-US" sz="2800" dirty="0" err="1">
                <a:latin typeface="Courier New" panose="02070309020205020404" pitchFamily="49" charset="0"/>
              </a:rPr>
              <a:t>serveFile</a:t>
            </a:r>
            <a:r>
              <a:rPr lang="en-US" altLang="en-US" sz="2800" dirty="0">
                <a:latin typeface="Courier New" panose="02070309020205020404" pitchFamily="49" charset="0"/>
              </a:rPr>
              <a:t>()</a:t>
            </a:r>
            <a:r>
              <a:rPr lang="en-US" altLang="en-US" sz="2800" dirty="0"/>
              <a:t> creates </a:t>
            </a:r>
            <a:r>
              <a:rPr lang="en-US" altLang="en-US" sz="2800" dirty="0" err="1">
                <a:latin typeface="Courier New" panose="02070309020205020404" pitchFamily="49" charset="0"/>
              </a:rPr>
              <a:t>FileReader</a:t>
            </a:r>
            <a:r>
              <a:rPr lang="en-US" altLang="en-US" sz="2800" dirty="0"/>
              <a:t> for arbitrary pathname provided by user</a:t>
            </a:r>
          </a:p>
          <a:p>
            <a:pPr lvl="1"/>
            <a:r>
              <a:rPr lang="en-US" altLang="en-US" sz="2400" dirty="0">
                <a:solidFill>
                  <a:srgbClr val="003399"/>
                </a:solidFill>
                <a:latin typeface="Courier New" panose="02070309020205020404" pitchFamily="49" charset="0"/>
              </a:rPr>
              <a:t>GET../../</a:t>
            </a:r>
            <a:r>
              <a:rPr lang="en-US" altLang="en-US" sz="2400" dirty="0" err="1">
                <a:solidFill>
                  <a:srgbClr val="003399"/>
                </a:solidFill>
                <a:latin typeface="Courier New" panose="02070309020205020404" pitchFamily="49" charset="0"/>
              </a:rPr>
              <a:t>etc</a:t>
            </a:r>
            <a:r>
              <a:rPr lang="en-US" altLang="en-US" sz="2400" dirty="0">
                <a:solidFill>
                  <a:srgbClr val="003399"/>
                </a:solidFill>
                <a:latin typeface="Courier New" panose="02070309020205020404" pitchFamily="49" charset="0"/>
              </a:rPr>
              <a:t>/shadow HTTP/1.0</a:t>
            </a:r>
          </a:p>
          <a:p>
            <a:pPr lvl="1"/>
            <a:r>
              <a:rPr lang="en-US" altLang="en-US" sz="2400" dirty="0"/>
              <a:t>Traverses up to root, </a:t>
            </a:r>
            <a:r>
              <a:rPr lang="en-US" altLang="en-US" sz="2400" dirty="0">
                <a:latin typeface="Courier New" panose="02070309020205020404" pitchFamily="49" charset="0"/>
              </a:rPr>
              <a:t>/</a:t>
            </a:r>
            <a:r>
              <a:rPr lang="en-US" altLang="en-US" sz="2400" dirty="0" err="1">
                <a:latin typeface="Courier New" panose="02070309020205020404" pitchFamily="49" charset="0"/>
              </a:rPr>
              <a:t>etc</a:t>
            </a:r>
            <a:r>
              <a:rPr lang="en-US" altLang="en-US" sz="2400" dirty="0">
                <a:latin typeface="Courier New" panose="02070309020205020404" pitchFamily="49" charset="0"/>
              </a:rPr>
              <a:t>/shadow</a:t>
            </a:r>
            <a:r>
              <a:rPr lang="en-US" altLang="en-US" sz="2400" dirty="0"/>
              <a:t> (UNIX) - usernames &amp; encrypted </a:t>
            </a:r>
            <a:r>
              <a:rPr lang="en-US" altLang="en-US" sz="2400" dirty="0" err="1"/>
              <a:t>pswds</a:t>
            </a:r>
            <a:endParaRPr lang="en-US" altLang="en-US" sz="2400" dirty="0"/>
          </a:p>
          <a:p>
            <a:pPr lvl="1"/>
            <a:r>
              <a:rPr lang="en-US" altLang="en-US" sz="2400" dirty="0"/>
              <a:t>Attacker can launch a dictionary attack</a:t>
            </a:r>
          </a:p>
          <a:p>
            <a:pPr lvl="1"/>
            <a:r>
              <a:rPr lang="en-US" altLang="en-US" sz="2400" dirty="0"/>
              <a:t>Need to canonicalize/validate pathname</a:t>
            </a:r>
          </a:p>
        </p:txBody>
      </p:sp>
      <p:sp>
        <p:nvSpPr>
          <p:cNvPr id="40963" name="Slide Number Placeholder 3">
            <a:extLst>
              <a:ext uri="{FF2B5EF4-FFF2-40B4-BE49-F238E27FC236}">
                <a16:creationId xmlns:a16="http://schemas.microsoft.com/office/drawing/2014/main" id="{F96E5BC4-6828-5641-94E2-721DD432B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86142D1F-FBBE-C94F-8469-4CDD2FB740D7}" type="slidenum">
              <a:rPr lang="en-US" altLang="en-US" sz="1000" smtClean="0"/>
              <a:pPr>
                <a:spcBef>
                  <a:spcPct val="0"/>
                </a:spcBef>
                <a:buClrTx/>
                <a:buSzTx/>
                <a:buFontTx/>
                <a:buNone/>
              </a:pPr>
              <a:t>23</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7E66CA78-B6E6-324C-804F-EE0B3957B26D}"/>
              </a:ext>
            </a:extLst>
          </p:cNvPr>
          <p:cNvSpPr>
            <a:spLocks noGrp="1" noChangeArrowheads="1"/>
          </p:cNvSpPr>
          <p:nvPr>
            <p:ph type="title"/>
          </p:nvPr>
        </p:nvSpPr>
        <p:spPr>
          <a:xfrm>
            <a:off x="1344168" y="238125"/>
            <a:ext cx="7498080" cy="1143000"/>
          </a:xfrm>
        </p:spPr>
        <p:txBody>
          <a:bodyPr/>
          <a:lstStyle/>
          <a:p>
            <a:r>
              <a:rPr lang="en-US" altLang="en-US" dirty="0"/>
              <a:t>Canonicalizing Pathnames</a:t>
            </a:r>
          </a:p>
        </p:txBody>
      </p:sp>
      <p:sp>
        <p:nvSpPr>
          <p:cNvPr id="43010" name="Content Placeholder 2">
            <a:extLst>
              <a:ext uri="{FF2B5EF4-FFF2-40B4-BE49-F238E27FC236}">
                <a16:creationId xmlns:a16="http://schemas.microsoft.com/office/drawing/2014/main" id="{5F80FD7B-FDCE-F541-84C9-BC9A451611A1}"/>
              </a:ext>
            </a:extLst>
          </p:cNvPr>
          <p:cNvSpPr>
            <a:spLocks noGrp="1" noChangeArrowheads="1"/>
          </p:cNvSpPr>
          <p:nvPr>
            <p:ph idx="1"/>
          </p:nvPr>
        </p:nvSpPr>
        <p:spPr/>
        <p:txBody>
          <a:bodyPr>
            <a:normAutofit/>
          </a:bodyPr>
          <a:lstStyle/>
          <a:p>
            <a:r>
              <a:rPr lang="en-US" altLang="en-US" sz="2800" dirty="0" err="1">
                <a:latin typeface="Courier New" panose="02070309020205020404" pitchFamily="49" charset="0"/>
              </a:rPr>
              <a:t>checkPath</a:t>
            </a:r>
            <a:r>
              <a:rPr lang="en-US" altLang="en-US" sz="2800" dirty="0">
                <a:latin typeface="Courier New" panose="02070309020205020404" pitchFamily="49" charset="0"/>
              </a:rPr>
              <a:t>()</a:t>
            </a:r>
            <a:r>
              <a:rPr lang="en-US" altLang="en-US" sz="2800" dirty="0"/>
              <a:t>: ensure target path is below current path and no .. in pathname</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800" dirty="0"/>
              <a:t>Then </a:t>
            </a:r>
            <a:r>
              <a:rPr lang="en-US" altLang="en-US" sz="2800" dirty="0" err="1">
                <a:latin typeface="Courier New" panose="02070309020205020404" pitchFamily="49" charset="0"/>
              </a:rPr>
              <a:t>serveFile</a:t>
            </a:r>
            <a:r>
              <a:rPr lang="en-US" altLang="en-US" sz="2800" dirty="0">
                <a:latin typeface="Courier New" panose="02070309020205020404" pitchFamily="49" charset="0"/>
              </a:rPr>
              <a:t>()</a:t>
            </a:r>
            <a:r>
              <a:rPr lang="en-US" altLang="en-US" sz="2800" dirty="0"/>
              <a:t> uses normalized path</a:t>
            </a:r>
          </a:p>
        </p:txBody>
      </p:sp>
      <p:sp>
        <p:nvSpPr>
          <p:cNvPr id="43011" name="Slide Number Placeholder 3">
            <a:extLst>
              <a:ext uri="{FF2B5EF4-FFF2-40B4-BE49-F238E27FC236}">
                <a16:creationId xmlns:a16="http://schemas.microsoft.com/office/drawing/2014/main" id="{026099F0-2F9E-AD49-ADCD-A9271EA21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2EFE63D-6A79-8E4E-BF32-E0D3B2AD5DB5}" type="slidenum">
              <a:rPr lang="en-US" altLang="en-US" sz="1000" smtClean="0"/>
              <a:pPr>
                <a:spcBef>
                  <a:spcPct val="0"/>
                </a:spcBef>
                <a:buClrTx/>
                <a:buSzTx/>
                <a:buFontTx/>
                <a:buNone/>
              </a:pPr>
              <a:t>24</a:t>
            </a:fld>
            <a:endParaRPr lang="en-US" altLang="en-US" sz="1000"/>
          </a:p>
        </p:txBody>
      </p:sp>
      <p:sp>
        <p:nvSpPr>
          <p:cNvPr id="43012" name="Rectangle 4">
            <a:extLst>
              <a:ext uri="{FF2B5EF4-FFF2-40B4-BE49-F238E27FC236}">
                <a16:creationId xmlns:a16="http://schemas.microsoft.com/office/drawing/2014/main" id="{4C2C06E9-EB9E-2049-BFC9-820C1C230D21}"/>
              </a:ext>
            </a:extLst>
          </p:cNvPr>
          <p:cNvSpPr>
            <a:spLocks noChangeArrowheads="1"/>
          </p:cNvSpPr>
          <p:nvPr/>
        </p:nvSpPr>
        <p:spPr bwMode="auto">
          <a:xfrm>
            <a:off x="304800" y="2435415"/>
            <a:ext cx="8839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dirty="0">
                <a:solidFill>
                  <a:srgbClr val="003399"/>
                </a:solidFill>
                <a:latin typeface="Courier New" panose="02070309020205020404" pitchFamily="49" charset="0"/>
              </a:rPr>
              <a:t>String </a:t>
            </a:r>
            <a:r>
              <a:rPr lang="en-US" altLang="en-US" sz="2000" dirty="0" err="1">
                <a:solidFill>
                  <a:srgbClr val="003399"/>
                </a:solidFill>
                <a:latin typeface="Courier New" panose="02070309020205020404" pitchFamily="49" charset="0"/>
              </a:rPr>
              <a:t>checkPath</a:t>
            </a:r>
            <a:r>
              <a:rPr lang="en-US" altLang="en-US" sz="2000" dirty="0">
                <a:solidFill>
                  <a:srgbClr val="003399"/>
                </a:solidFill>
                <a:latin typeface="Courier New" panose="02070309020205020404" pitchFamily="49" charset="0"/>
              </a:rPr>
              <a:t> (String pathname) throws Exception {</a:t>
            </a:r>
          </a:p>
          <a:p>
            <a:pPr eaLnBrk="1" hangingPunct="1">
              <a:spcBef>
                <a:spcPct val="0"/>
              </a:spcBef>
              <a:buClrTx/>
              <a:buSzTx/>
              <a:buFontTx/>
              <a:buNone/>
            </a:pPr>
            <a:r>
              <a:rPr lang="en-US" altLang="en-US" sz="2000" dirty="0">
                <a:solidFill>
                  <a:srgbClr val="003399"/>
                </a:solidFill>
                <a:latin typeface="Courier New" panose="02070309020205020404" pitchFamily="49" charset="0"/>
              </a:rPr>
              <a:t>    File target = new File(pathname);</a:t>
            </a:r>
          </a:p>
          <a:p>
            <a:pPr eaLnBrk="1" hangingPunct="1">
              <a:spcBef>
                <a:spcPct val="0"/>
              </a:spcBef>
              <a:buClrTx/>
              <a:buSzTx/>
              <a:buFontTx/>
              <a:buNone/>
            </a:pPr>
            <a:r>
              <a:rPr lang="en-US" altLang="en-US" sz="2000" dirty="0">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File </a:t>
            </a:r>
            <a:r>
              <a:rPr lang="en-US" altLang="en-US" sz="2000" b="1" dirty="0" err="1">
                <a:solidFill>
                  <a:srgbClr val="003399"/>
                </a:solidFill>
                <a:latin typeface="Courier New" panose="02070309020205020404" pitchFamily="49" charset="0"/>
              </a:rPr>
              <a:t>cwd</a:t>
            </a:r>
            <a:r>
              <a:rPr lang="en-US" altLang="en-US" sz="2000" b="1" dirty="0">
                <a:solidFill>
                  <a:srgbClr val="003399"/>
                </a:solidFill>
                <a:latin typeface="Courier New" panose="02070309020205020404" pitchFamily="49" charset="0"/>
              </a:rPr>
              <a:t> = new File(</a:t>
            </a:r>
            <a:r>
              <a:rPr lang="en-US" altLang="en-US" sz="2000" b="1" dirty="0" err="1">
                <a:solidFill>
                  <a:srgbClr val="003399"/>
                </a:solidFill>
                <a:latin typeface="Courier New" panose="02070309020205020404" pitchFamily="49" charset="0"/>
              </a:rPr>
              <a:t>System.getProperty</a:t>
            </a:r>
            <a:r>
              <a:rPr lang="en-US" altLang="en-US" sz="2000" b="1" dirty="0">
                <a:solidFill>
                  <a:srgbClr val="003399"/>
                </a:solidFill>
                <a:latin typeface="Courier New" panose="02070309020205020404" pitchFamily="49" charset="0"/>
              </a:rPr>
              <a:t>("</a:t>
            </a:r>
            <a:r>
              <a:rPr lang="en-US" altLang="en-US" sz="2000" b="1" dirty="0" err="1">
                <a:solidFill>
                  <a:srgbClr val="003399"/>
                </a:solidFill>
                <a:latin typeface="Courier New" panose="02070309020205020404" pitchFamily="49" charset="0"/>
              </a:rPr>
              <a:t>user.dir</a:t>
            </a:r>
            <a:r>
              <a:rPr lang="en-US" altLang="en-US" sz="2000" b="1" dirty="0">
                <a:solidFill>
                  <a:srgbClr val="003399"/>
                </a:solidFill>
                <a:latin typeface="Courier New" panose="02070309020205020404" pitchFamily="49" charset="0"/>
              </a:rPr>
              <a:t>"));</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 User's current working directory stored in </a:t>
            </a:r>
            <a:r>
              <a:rPr lang="en-US" altLang="en-US" sz="2000" b="1" dirty="0" err="1">
                <a:solidFill>
                  <a:srgbClr val="003399"/>
                </a:solidFill>
                <a:latin typeface="Courier New" panose="02070309020205020404" pitchFamily="49" charset="0"/>
              </a:rPr>
              <a:t>cwd</a:t>
            </a:r>
            <a:r>
              <a:rPr lang="en-US" altLang="en-US" sz="2000" b="1" dirty="0">
                <a:solidFill>
                  <a:srgbClr val="003399"/>
                </a:solidFill>
                <a:latin typeface="Courier New" panose="02070309020205020404" pitchFamily="49" charset="0"/>
              </a:rPr>
              <a:t> */</a:t>
            </a:r>
          </a:p>
          <a:p>
            <a:pPr eaLnBrk="1" hangingPunct="1">
              <a:spcBef>
                <a:spcPct val="0"/>
              </a:spcBef>
              <a:buClrTx/>
              <a:buSzTx/>
              <a:buFontTx/>
              <a:buNone/>
            </a:pPr>
            <a:r>
              <a:rPr lang="en-US" altLang="en-US" sz="2000" dirty="0">
                <a:solidFill>
                  <a:srgbClr val="003399"/>
                </a:solidFill>
                <a:latin typeface="Courier New" panose="02070309020205020404" pitchFamily="49" charset="0"/>
              </a:rPr>
              <a:t>    String </a:t>
            </a:r>
            <a:r>
              <a:rPr lang="en-US" altLang="en-US" sz="2000" dirty="0" err="1">
                <a:solidFill>
                  <a:srgbClr val="003399"/>
                </a:solidFill>
                <a:latin typeface="Courier New" panose="02070309020205020404" pitchFamily="49" charset="0"/>
              </a:rPr>
              <a:t>targetStr</a:t>
            </a:r>
            <a:r>
              <a:rPr lang="en-US" altLang="en-US" sz="2000" dirty="0">
                <a:solidFill>
                  <a:srgbClr val="003399"/>
                </a:solidFill>
                <a:latin typeface="Courier New" panose="02070309020205020404" pitchFamily="49" charset="0"/>
              </a:rPr>
              <a:t> = </a:t>
            </a:r>
            <a:r>
              <a:rPr lang="en-US" altLang="en-US" sz="2000" dirty="0" err="1">
                <a:solidFill>
                  <a:srgbClr val="003399"/>
                </a:solidFill>
                <a:latin typeface="Courier New" panose="02070309020205020404" pitchFamily="49" charset="0"/>
              </a:rPr>
              <a:t>target.getCanonicalPath</a:t>
            </a:r>
            <a:r>
              <a:rPr lang="en-US" altLang="en-US" sz="2000" dirty="0">
                <a:solidFill>
                  <a:srgbClr val="003399"/>
                </a:solidFill>
                <a:latin typeface="Courier New" panose="02070309020205020404" pitchFamily="49" charset="0"/>
              </a:rPr>
              <a:t>();</a:t>
            </a:r>
          </a:p>
          <a:p>
            <a:pPr eaLnBrk="1" hangingPunct="1">
              <a:spcBef>
                <a:spcPct val="0"/>
              </a:spcBef>
              <a:buClrTx/>
              <a:buSzTx/>
              <a:buFontTx/>
              <a:buNone/>
            </a:pPr>
            <a:r>
              <a:rPr lang="en-US" altLang="en-US" sz="2000" dirty="0">
                <a:solidFill>
                  <a:srgbClr val="003399"/>
                </a:solidFill>
                <a:latin typeface="Courier New" panose="02070309020205020404" pitchFamily="49" charset="0"/>
              </a:rPr>
              <a:t>    String </a:t>
            </a:r>
            <a:r>
              <a:rPr lang="en-US" altLang="en-US" sz="2000" dirty="0" err="1">
                <a:solidFill>
                  <a:srgbClr val="003399"/>
                </a:solidFill>
                <a:latin typeface="Courier New" panose="02070309020205020404" pitchFamily="49" charset="0"/>
              </a:rPr>
              <a:t>cwdStr</a:t>
            </a:r>
            <a:r>
              <a:rPr lang="en-US" altLang="en-US" sz="2000" dirty="0">
                <a:solidFill>
                  <a:srgbClr val="003399"/>
                </a:solidFill>
                <a:latin typeface="Courier New" panose="02070309020205020404" pitchFamily="49" charset="0"/>
              </a:rPr>
              <a:t> = </a:t>
            </a:r>
            <a:r>
              <a:rPr lang="en-US" altLang="en-US" sz="2000" dirty="0" err="1">
                <a:solidFill>
                  <a:srgbClr val="003399"/>
                </a:solidFill>
                <a:latin typeface="Courier New" panose="02070309020205020404" pitchFamily="49" charset="0"/>
              </a:rPr>
              <a:t>cwd.getCanonicalPath</a:t>
            </a:r>
            <a:r>
              <a:rPr lang="en-US" altLang="en-US" sz="2000" dirty="0">
                <a:solidFill>
                  <a:srgbClr val="003399"/>
                </a:solidFill>
                <a:latin typeface="Courier New" panose="02070309020205020404" pitchFamily="49" charset="0"/>
              </a:rPr>
              <a:t>();</a:t>
            </a:r>
          </a:p>
          <a:p>
            <a:pPr eaLnBrk="1" hangingPunct="1">
              <a:spcBef>
                <a:spcPct val="0"/>
              </a:spcBef>
              <a:buClrTx/>
              <a:buSzTx/>
              <a:buFontTx/>
              <a:buNone/>
            </a:pPr>
            <a:r>
              <a:rPr lang="en-US" altLang="en-US" sz="2000" dirty="0">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if (!</a:t>
            </a:r>
            <a:r>
              <a:rPr lang="en-US" altLang="en-US" sz="2000" b="1" dirty="0" err="1">
                <a:solidFill>
                  <a:srgbClr val="003399"/>
                </a:solidFill>
                <a:latin typeface="Courier New" panose="02070309020205020404" pitchFamily="49" charset="0"/>
              </a:rPr>
              <a:t>targetStr.startsWith</a:t>
            </a:r>
            <a:r>
              <a:rPr lang="en-US" altLang="en-US" sz="2000" b="1" dirty="0">
                <a:solidFill>
                  <a:srgbClr val="003399"/>
                </a:solidFill>
                <a:latin typeface="Courier New" panose="02070309020205020404" pitchFamily="49" charset="0"/>
              </a:rPr>
              <a:t>(</a:t>
            </a:r>
            <a:r>
              <a:rPr lang="en-US" altLang="en-US" sz="2000" b="1" dirty="0" err="1">
                <a:solidFill>
                  <a:srgbClr val="003399"/>
                </a:solidFill>
                <a:latin typeface="Courier New" panose="02070309020205020404" pitchFamily="49" charset="0"/>
              </a:rPr>
              <a:t>cwdStr</a:t>
            </a:r>
            <a:r>
              <a:rPr lang="en-US" altLang="en-US" sz="2000" b="1" dirty="0">
                <a:solidFill>
                  <a:srgbClr val="003399"/>
                </a:solidFill>
                <a:latin typeface="Courier New" panose="02070309020205020404" pitchFamily="49" charset="0"/>
              </a:rPr>
              <a:t>))</a:t>
            </a:r>
          </a:p>
          <a:p>
            <a:pPr eaLnBrk="1" hangingPunct="1">
              <a:spcBef>
                <a:spcPct val="0"/>
              </a:spcBef>
              <a:buClrTx/>
              <a:buSzTx/>
              <a:buFontTx/>
              <a:buNone/>
            </a:pPr>
            <a:r>
              <a:rPr lang="en-US" altLang="en-US" sz="2000" dirty="0">
                <a:solidFill>
                  <a:srgbClr val="003399"/>
                </a:solidFill>
                <a:latin typeface="Courier New" panose="02070309020205020404" pitchFamily="49" charset="0"/>
              </a:rPr>
              <a:t>        throw new Exception("File Not Found");</a:t>
            </a:r>
          </a:p>
          <a:p>
            <a:pPr eaLnBrk="1" hangingPunct="1">
              <a:spcBef>
                <a:spcPct val="0"/>
              </a:spcBef>
              <a:buClrTx/>
              <a:buSzTx/>
              <a:buFontTx/>
              <a:buNone/>
            </a:pPr>
            <a:r>
              <a:rPr lang="en-US" altLang="en-US" sz="2000" dirty="0">
                <a:solidFill>
                  <a:srgbClr val="003399"/>
                </a:solidFill>
                <a:latin typeface="Courier New" panose="02070309020205020404" pitchFamily="49" charset="0"/>
              </a:rPr>
              <a:t>    else return </a:t>
            </a:r>
            <a:r>
              <a:rPr lang="en-US" altLang="en-US" sz="2000" dirty="0" err="1">
                <a:solidFill>
                  <a:srgbClr val="003399"/>
                </a:solidFill>
                <a:latin typeface="Courier New" panose="02070309020205020404" pitchFamily="49" charset="0"/>
              </a:rPr>
              <a:t>targetStr</a:t>
            </a:r>
            <a:r>
              <a:rPr lang="en-US" altLang="en-US" sz="2000" dirty="0">
                <a:solidFill>
                  <a:srgbClr val="003399"/>
                </a:solidFill>
                <a:latin typeface="Courier New" panose="02070309020205020404" pitchFamily="49" charset="0"/>
              </a:rPr>
              <a:t>;</a:t>
            </a:r>
          </a:p>
          <a:p>
            <a:pPr eaLnBrk="1" hangingPunct="1">
              <a:spcBef>
                <a:spcPct val="0"/>
              </a:spcBef>
              <a:buClrTx/>
              <a:buSzTx/>
              <a:buFontTx/>
              <a:buNone/>
            </a:pPr>
            <a:r>
              <a:rPr lang="en-US" altLang="en-US" sz="2000" dirty="0">
                <a:solidFill>
                  <a:srgbClr val="003399"/>
                </a:solidFill>
                <a:latin typeface="Courier New" panose="02070309020205020404" pitchFamily="49" charset="0"/>
              </a:rPr>
              <a:t>}</a:t>
            </a:r>
          </a:p>
        </p:txBody>
      </p:sp>
      <p:sp>
        <p:nvSpPr>
          <p:cNvPr id="43013" name="Rectangle 5">
            <a:extLst>
              <a:ext uri="{FF2B5EF4-FFF2-40B4-BE49-F238E27FC236}">
                <a16:creationId xmlns:a16="http://schemas.microsoft.com/office/drawing/2014/main" id="{0E4347B9-C5A9-884E-A109-F9D4A4FB41CE}"/>
              </a:ext>
            </a:extLst>
          </p:cNvPr>
          <p:cNvSpPr>
            <a:spLocks noChangeArrowheads="1"/>
          </p:cNvSpPr>
          <p:nvPr/>
        </p:nvSpPr>
        <p:spPr bwMode="auto">
          <a:xfrm>
            <a:off x="1768983" y="5973762"/>
            <a:ext cx="664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dirty="0" err="1">
                <a:solidFill>
                  <a:srgbClr val="003399"/>
                </a:solidFill>
                <a:latin typeface="Courier New" panose="02070309020205020404" pitchFamily="49" charset="0"/>
              </a:rPr>
              <a:t>fr</a:t>
            </a:r>
            <a:r>
              <a:rPr lang="en-US" altLang="en-US" sz="2000" dirty="0">
                <a:solidFill>
                  <a:srgbClr val="003399"/>
                </a:solidFill>
                <a:latin typeface="Courier New" panose="02070309020205020404" pitchFamily="49" charset="0"/>
              </a:rPr>
              <a:t> = new </a:t>
            </a:r>
            <a:r>
              <a:rPr lang="en-US" altLang="en-US" sz="2000" dirty="0" err="1">
                <a:solidFill>
                  <a:srgbClr val="003399"/>
                </a:solidFill>
                <a:latin typeface="Courier New" panose="02070309020205020404" pitchFamily="49" charset="0"/>
              </a:rPr>
              <a:t>FileReader</a:t>
            </a:r>
            <a:r>
              <a:rPr lang="en-US" altLang="en-US" sz="2000" dirty="0">
                <a:solidFill>
                  <a:srgbClr val="003399"/>
                </a:solidFill>
                <a:latin typeface="Courier New" panose="02070309020205020404" pitchFamily="49" charset="0"/>
              </a:rPr>
              <a:t> (</a:t>
            </a:r>
            <a:r>
              <a:rPr lang="en-US" altLang="en-US" sz="2000" dirty="0" err="1">
                <a:solidFill>
                  <a:srgbClr val="003399"/>
                </a:solidFill>
                <a:latin typeface="Courier New" panose="02070309020205020404" pitchFamily="49" charset="0"/>
              </a:rPr>
              <a:t>checkPath</a:t>
            </a:r>
            <a:r>
              <a:rPr lang="en-US" altLang="en-US" sz="2000" dirty="0">
                <a:solidFill>
                  <a:srgbClr val="003399"/>
                </a:solidFill>
                <a:latin typeface="Courier New" panose="02070309020205020404" pitchFamily="49" charset="0"/>
              </a:rPr>
              <a:t>(pathname));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A1AF66E1-788C-374F-BB2B-5A5CF800E3D3}"/>
              </a:ext>
            </a:extLst>
          </p:cNvPr>
          <p:cNvSpPr>
            <a:spLocks noGrp="1" noChangeArrowheads="1"/>
          </p:cNvSpPr>
          <p:nvPr>
            <p:ph type="title"/>
          </p:nvPr>
        </p:nvSpPr>
        <p:spPr>
          <a:xfrm>
            <a:off x="1362456" y="132905"/>
            <a:ext cx="7498080" cy="1143000"/>
          </a:xfrm>
        </p:spPr>
        <p:txBody>
          <a:bodyPr/>
          <a:lstStyle/>
          <a:p>
            <a:r>
              <a:rPr lang="en-US" altLang="en-US" dirty="0"/>
              <a:t>Java Security Architecture</a:t>
            </a:r>
          </a:p>
        </p:txBody>
      </p:sp>
      <p:sp>
        <p:nvSpPr>
          <p:cNvPr id="45058" name="Slide Number Placeholder 3">
            <a:extLst>
              <a:ext uri="{FF2B5EF4-FFF2-40B4-BE49-F238E27FC236}">
                <a16:creationId xmlns:a16="http://schemas.microsoft.com/office/drawing/2014/main" id="{4DC809D0-E764-F541-8FB8-671B32F6EC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B834B22-1F60-8841-90EF-4D9AC1A2F67F}" type="slidenum">
              <a:rPr lang="en-US" altLang="en-US" sz="1000" smtClean="0"/>
              <a:pPr>
                <a:spcBef>
                  <a:spcPct val="0"/>
                </a:spcBef>
                <a:buClrTx/>
                <a:buSzTx/>
                <a:buFontTx/>
                <a:buNone/>
              </a:pPr>
              <a:t>25</a:t>
            </a:fld>
            <a:endParaRPr lang="en-US" altLang="en-US" sz="1000"/>
          </a:p>
        </p:txBody>
      </p:sp>
      <p:pic>
        <p:nvPicPr>
          <p:cNvPr id="45059" name="Picture 4" descr="JSC2_0102.gif">
            <a:extLst>
              <a:ext uri="{FF2B5EF4-FFF2-40B4-BE49-F238E27FC236}">
                <a16:creationId xmlns:a16="http://schemas.microsoft.com/office/drawing/2014/main" id="{B6B0419A-3D5E-1446-93BF-EA5687F4A8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9760" y="1671221"/>
            <a:ext cx="6187440" cy="487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51BF4374-73A5-4B41-AE3C-DF4C779F0E56}"/>
              </a:ext>
            </a:extLst>
          </p:cNvPr>
          <p:cNvSpPr>
            <a:spLocks noGrp="1" noChangeArrowheads="1"/>
          </p:cNvSpPr>
          <p:nvPr>
            <p:ph type="title"/>
          </p:nvPr>
        </p:nvSpPr>
        <p:spPr>
          <a:xfrm>
            <a:off x="1143000" y="223266"/>
            <a:ext cx="8229600" cy="941832"/>
          </a:xfrm>
        </p:spPr>
        <p:txBody>
          <a:bodyPr>
            <a:normAutofit/>
          </a:bodyPr>
          <a:lstStyle/>
          <a:p>
            <a:r>
              <a:rPr lang="en-US" altLang="en-US" dirty="0"/>
              <a:t>A Vulnerability in Java 1.7 Update 6</a:t>
            </a:r>
          </a:p>
        </p:txBody>
      </p:sp>
      <p:sp>
        <p:nvSpPr>
          <p:cNvPr id="46082" name="Content Placeholder 2">
            <a:extLst>
              <a:ext uri="{FF2B5EF4-FFF2-40B4-BE49-F238E27FC236}">
                <a16:creationId xmlns:a16="http://schemas.microsoft.com/office/drawing/2014/main" id="{25291623-7540-4249-BC32-4CEFCFFEC11D}"/>
              </a:ext>
            </a:extLst>
          </p:cNvPr>
          <p:cNvSpPr>
            <a:spLocks noGrp="1" noChangeArrowheads="1"/>
          </p:cNvSpPr>
          <p:nvPr>
            <p:ph idx="1"/>
          </p:nvPr>
        </p:nvSpPr>
        <p:spPr>
          <a:xfrm>
            <a:off x="1069848" y="1371600"/>
            <a:ext cx="7772400" cy="5486400"/>
          </a:xfrm>
        </p:spPr>
        <p:txBody>
          <a:bodyPr/>
          <a:lstStyle/>
          <a:p>
            <a:r>
              <a:rPr lang="en-US" altLang="en-US" sz="2400" dirty="0"/>
              <a:t>Widely exploited in August 2012</a:t>
            </a:r>
          </a:p>
          <a:p>
            <a:r>
              <a:rPr lang="en-US" altLang="en-US" sz="2400" dirty="0"/>
              <a:t>The applet class loader ensures that an applet cannot directly invoke methods of classes in the </a:t>
            </a:r>
            <a:r>
              <a:rPr lang="en-US" altLang="en-US" sz="2400" dirty="0" err="1">
                <a:solidFill>
                  <a:srgbClr val="003399"/>
                </a:solidFill>
              </a:rPr>
              <a:t>com.sun</a:t>
            </a:r>
            <a:r>
              <a:rPr lang="en-US" altLang="en-US" sz="2400" dirty="0">
                <a:solidFill>
                  <a:srgbClr val="003399"/>
                </a:solidFill>
              </a:rPr>
              <a:t>.* </a:t>
            </a:r>
            <a:r>
              <a:rPr lang="en-US" altLang="en-US" sz="2400" dirty="0"/>
              <a:t>package</a:t>
            </a:r>
          </a:p>
          <a:p>
            <a:pPr lvl="1"/>
            <a:r>
              <a:rPr lang="en-US" altLang="en-US" sz="2200" dirty="0"/>
              <a:t>Security manager grants or denies actions depending on the privileges of caller methods on the call stack.</a:t>
            </a:r>
          </a:p>
          <a:p>
            <a:r>
              <a:rPr lang="en-US" altLang="en-US" sz="2400" dirty="0"/>
              <a:t>The fist goal of the exploit aims to access the </a:t>
            </a:r>
            <a:r>
              <a:rPr lang="en-US" altLang="en-US" sz="2400" dirty="0">
                <a:solidFill>
                  <a:srgbClr val="003399"/>
                </a:solidFill>
              </a:rPr>
              <a:t>com. </a:t>
            </a:r>
            <a:r>
              <a:rPr lang="en-US" altLang="en-US" sz="2400" dirty="0" err="1">
                <a:solidFill>
                  <a:srgbClr val="003399"/>
                </a:solidFill>
              </a:rPr>
              <a:t>sun.awt.ToolKit</a:t>
            </a:r>
            <a:r>
              <a:rPr lang="en-US" altLang="en-US" sz="2400" dirty="0">
                <a:solidFill>
                  <a:srgbClr val="003399"/>
                </a:solidFill>
              </a:rPr>
              <a:t> </a:t>
            </a:r>
            <a:r>
              <a:rPr lang="en-US" altLang="en-US" sz="2400" dirty="0"/>
              <a:t>class but invoking </a:t>
            </a:r>
            <a:r>
              <a:rPr lang="en-US" altLang="en-US" sz="2400" dirty="0" err="1">
                <a:solidFill>
                  <a:srgbClr val="0000FF"/>
                </a:solidFill>
              </a:rPr>
              <a:t>Class.forName</a:t>
            </a:r>
            <a:r>
              <a:rPr lang="en-US" altLang="en-US" sz="2400" dirty="0">
                <a:solidFill>
                  <a:srgbClr val="0000FF"/>
                </a:solidFill>
              </a:rPr>
              <a:t>() </a:t>
            </a:r>
            <a:r>
              <a:rPr lang="en-US" altLang="en-US" sz="2400" dirty="0"/>
              <a:t>directly would cause </a:t>
            </a:r>
            <a:r>
              <a:rPr lang="en-US" altLang="en-US" sz="2400" dirty="0" err="1">
                <a:solidFill>
                  <a:srgbClr val="003399"/>
                </a:solidFill>
              </a:rPr>
              <a:t>SecurityException</a:t>
            </a:r>
            <a:endParaRPr lang="en-US" altLang="en-US" sz="2400" dirty="0">
              <a:solidFill>
                <a:srgbClr val="003399"/>
              </a:solidFill>
            </a:endParaRPr>
          </a:p>
          <a:p>
            <a:pPr lvl="1"/>
            <a:r>
              <a:rPr lang="en-US" altLang="en-US" sz="2000" dirty="0">
                <a:solidFill>
                  <a:srgbClr val="003399"/>
                </a:solidFill>
              </a:rPr>
              <a:t>Class t = </a:t>
            </a:r>
            <a:r>
              <a:rPr lang="en-US" altLang="en-US" sz="2000" dirty="0" err="1">
                <a:solidFill>
                  <a:srgbClr val="003399"/>
                </a:solidFill>
              </a:rPr>
              <a:t>Class.forName</a:t>
            </a:r>
            <a:r>
              <a:rPr lang="en-US" altLang="en-US" sz="2000" dirty="0">
                <a:solidFill>
                  <a:srgbClr val="003399"/>
                </a:solidFill>
              </a:rPr>
              <a:t>("</a:t>
            </a:r>
            <a:r>
              <a:rPr lang="en-US" altLang="en-US" sz="2000" dirty="0" err="1">
                <a:solidFill>
                  <a:srgbClr val="003399"/>
                </a:solidFill>
              </a:rPr>
              <a:t>java.lang.Thread</a:t>
            </a:r>
            <a:r>
              <a:rPr lang="en-US" altLang="en-US" sz="2000" dirty="0">
                <a:solidFill>
                  <a:srgbClr val="003399"/>
                </a:solidFill>
              </a:rPr>
              <a:t>") returns the runtime Class descriptor for the class named </a:t>
            </a:r>
            <a:r>
              <a:rPr lang="en-US" altLang="en-US" sz="2000" dirty="0" err="1">
                <a:solidFill>
                  <a:srgbClr val="003399"/>
                </a:solidFill>
              </a:rPr>
              <a:t>java.lang.Thread</a:t>
            </a:r>
            <a:endParaRPr lang="en-US" altLang="en-US" sz="2000" dirty="0">
              <a:solidFill>
                <a:srgbClr val="003399"/>
              </a:solidFill>
            </a:endParaRPr>
          </a:p>
          <a:p>
            <a:r>
              <a:rPr lang="en-US" altLang="en-US" sz="2400" dirty="0"/>
              <a:t>The exploit used a </a:t>
            </a:r>
            <a:r>
              <a:rPr lang="en-US" altLang="en-US" sz="2400" dirty="0" err="1">
                <a:solidFill>
                  <a:srgbClr val="0000FF"/>
                </a:solidFill>
              </a:rPr>
              <a:t>GetClass</a:t>
            </a:r>
            <a:r>
              <a:rPr lang="en-US" altLang="en-US" sz="2400" dirty="0"/>
              <a:t> method to bypass the security manager &amp; access any class. </a:t>
            </a:r>
          </a:p>
        </p:txBody>
      </p:sp>
      <p:sp>
        <p:nvSpPr>
          <p:cNvPr id="46083" name="Slide Number Placeholder 3">
            <a:extLst>
              <a:ext uri="{FF2B5EF4-FFF2-40B4-BE49-F238E27FC236}">
                <a16:creationId xmlns:a16="http://schemas.microsoft.com/office/drawing/2014/main" id="{23AC5899-301F-E344-8CCB-A3310D35FB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0CCCDF8-B1A1-6F4D-B1C7-292A13E0748D}" type="slidenum">
              <a:rPr lang="en-US" altLang="en-US" sz="1000" smtClean="0"/>
              <a:pPr>
                <a:spcBef>
                  <a:spcPct val="0"/>
                </a:spcBef>
                <a:buClrTx/>
                <a:buSzTx/>
                <a:buFontTx/>
                <a:buNone/>
              </a:pPr>
              <a:t>26</a:t>
            </a:fld>
            <a:endParaRPr lang="en-US"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F81DDC40-4E52-5A4D-9D34-FF4044F64A36}"/>
              </a:ext>
            </a:extLst>
          </p:cNvPr>
          <p:cNvSpPr>
            <a:spLocks noGrp="1" noChangeArrowheads="1"/>
          </p:cNvSpPr>
          <p:nvPr>
            <p:ph type="title"/>
          </p:nvPr>
        </p:nvSpPr>
        <p:spPr/>
        <p:txBody>
          <a:bodyPr/>
          <a:lstStyle/>
          <a:p>
            <a:r>
              <a:rPr lang="en-US" altLang="en-US"/>
              <a:t>Exploit -1</a:t>
            </a:r>
          </a:p>
        </p:txBody>
      </p:sp>
      <p:sp>
        <p:nvSpPr>
          <p:cNvPr id="48130" name="Content Placeholder 2">
            <a:extLst>
              <a:ext uri="{FF2B5EF4-FFF2-40B4-BE49-F238E27FC236}">
                <a16:creationId xmlns:a16="http://schemas.microsoft.com/office/drawing/2014/main" id="{8F2CDE83-750F-7F4F-A6B1-DE1FCDD32108}"/>
              </a:ext>
            </a:extLst>
          </p:cNvPr>
          <p:cNvSpPr>
            <a:spLocks noGrp="1" noChangeArrowheads="1"/>
          </p:cNvSpPr>
          <p:nvPr>
            <p:ph idx="1"/>
          </p:nvPr>
        </p:nvSpPr>
        <p:spPr>
          <a:xfrm>
            <a:off x="914400" y="1219200"/>
            <a:ext cx="7772400" cy="5486400"/>
          </a:xfrm>
        </p:spPr>
        <p:txBody>
          <a:bodyPr>
            <a:normAutofit lnSpcReduction="10000"/>
          </a:bodyPr>
          <a:lstStyle/>
          <a:p>
            <a:pPr marL="0" indent="0">
              <a:buFont typeface="Wingdings" pitchFamily="2" charset="2"/>
              <a:buNone/>
            </a:pPr>
            <a:r>
              <a:rPr lang="en-US" altLang="en-US" sz="2000">
                <a:solidFill>
                  <a:srgbClr val="7030A0"/>
                </a:solidFill>
              </a:rPr>
              <a:t>// Malicious code</a:t>
            </a:r>
          </a:p>
          <a:p>
            <a:pPr marL="0" indent="0">
              <a:buFont typeface="Wingdings" pitchFamily="2" charset="2"/>
              <a:buNone/>
            </a:pPr>
            <a:r>
              <a:rPr lang="en-US" altLang="en-US" sz="2000">
                <a:solidFill>
                  <a:srgbClr val="003399"/>
                </a:solidFill>
              </a:rPr>
              <a:t>Private Class GetClass(String paramString) throws Throwable{</a:t>
            </a:r>
          </a:p>
          <a:p>
            <a:pPr marL="0" indent="0">
              <a:buFont typeface="Wingdings" pitchFamily="2" charset="2"/>
              <a:buNone/>
            </a:pPr>
            <a:r>
              <a:rPr lang="en-US" altLang="en-US" sz="2000">
                <a:solidFill>
                  <a:srgbClr val="003399"/>
                </a:solidFill>
              </a:rPr>
              <a:t>     Object arrayOfObject [] = new Object[1];</a:t>
            </a:r>
          </a:p>
          <a:p>
            <a:pPr marL="0" indent="0">
              <a:buFont typeface="Wingdings" pitchFamily="2" charset="2"/>
              <a:buNone/>
            </a:pPr>
            <a:r>
              <a:rPr lang="en-US" altLang="en-US" sz="2000">
                <a:solidFill>
                  <a:srgbClr val="003399"/>
                </a:solidFill>
              </a:rPr>
              <a:t>     arrayOfObject [0] = paramString;</a:t>
            </a:r>
          </a:p>
          <a:p>
            <a:pPr marL="0" indent="0">
              <a:buFont typeface="Wingdings" pitchFamily="2" charset="2"/>
              <a:buNone/>
            </a:pPr>
            <a:r>
              <a:rPr lang="en-US" altLang="en-US" sz="2000">
                <a:solidFill>
                  <a:srgbClr val="003399"/>
                </a:solidFill>
              </a:rPr>
              <a:t>     </a:t>
            </a:r>
            <a:r>
              <a:rPr lang="en-US" altLang="en-US" sz="2000">
                <a:solidFill>
                  <a:srgbClr val="0000FF"/>
                </a:solidFill>
              </a:rPr>
              <a:t>Expression</a:t>
            </a:r>
            <a:r>
              <a:rPr lang="en-US" altLang="en-US" sz="2000">
                <a:solidFill>
                  <a:srgbClr val="003399"/>
                </a:solidFill>
              </a:rPr>
              <a:t> localExpression </a:t>
            </a:r>
          </a:p>
          <a:p>
            <a:pPr marL="0" indent="0">
              <a:buFont typeface="Wingdings" pitchFamily="2" charset="2"/>
              <a:buNone/>
            </a:pPr>
            <a:r>
              <a:rPr lang="en-US" altLang="en-US" sz="2000">
                <a:solidFill>
                  <a:srgbClr val="003399"/>
                </a:solidFill>
              </a:rPr>
              <a:t>            = new Expression(</a:t>
            </a:r>
            <a:r>
              <a:rPr lang="en-US" altLang="en-US" sz="2000">
                <a:solidFill>
                  <a:srgbClr val="7030A0"/>
                </a:solidFill>
              </a:rPr>
              <a:t>Class.class, </a:t>
            </a:r>
            <a:r>
              <a:rPr lang="ja-JP" altLang="en-US" sz="2000">
                <a:solidFill>
                  <a:srgbClr val="7030A0"/>
                </a:solidFill>
              </a:rPr>
              <a:t>“</a:t>
            </a:r>
            <a:r>
              <a:rPr lang="en-US" altLang="ja-JP" sz="2000">
                <a:solidFill>
                  <a:srgbClr val="7030A0"/>
                </a:solidFill>
              </a:rPr>
              <a:t>forName</a:t>
            </a:r>
            <a:r>
              <a:rPr lang="ja-JP" altLang="en-US" sz="2000">
                <a:solidFill>
                  <a:srgbClr val="7030A0"/>
                </a:solidFill>
              </a:rPr>
              <a:t>”</a:t>
            </a:r>
            <a:r>
              <a:rPr lang="en-US" altLang="ja-JP" sz="2000">
                <a:solidFill>
                  <a:srgbClr val="003399"/>
                </a:solidFill>
              </a:rPr>
              <a:t>, arrayOfObject);</a:t>
            </a:r>
          </a:p>
          <a:p>
            <a:pPr marL="0" indent="0">
              <a:buFont typeface="Wingdings" pitchFamily="2" charset="2"/>
              <a:buNone/>
            </a:pPr>
            <a:r>
              <a:rPr lang="en-US" altLang="en-US" sz="2000">
                <a:solidFill>
                  <a:srgbClr val="003399"/>
                </a:solidFill>
              </a:rPr>
              <a:t>     localExpression</a:t>
            </a:r>
            <a:r>
              <a:rPr lang="en-US" altLang="en-US" sz="2000">
                <a:solidFill>
                  <a:srgbClr val="0000FF"/>
                </a:solidFill>
              </a:rPr>
              <a:t>.execute</a:t>
            </a:r>
            <a:r>
              <a:rPr lang="en-US" altLang="en-US" sz="2000">
                <a:solidFill>
                  <a:srgbClr val="003399"/>
                </a:solidFill>
              </a:rPr>
              <a:t>();</a:t>
            </a:r>
          </a:p>
          <a:p>
            <a:pPr marL="0" indent="0">
              <a:buFont typeface="Wingdings" pitchFamily="2" charset="2"/>
              <a:buNone/>
            </a:pPr>
            <a:r>
              <a:rPr lang="en-US" altLang="en-US" sz="2000">
                <a:solidFill>
                  <a:srgbClr val="003399"/>
                </a:solidFill>
              </a:rPr>
              <a:t>     return (Class)localExpression.getValue();</a:t>
            </a:r>
          </a:p>
          <a:p>
            <a:pPr marL="0" indent="0">
              <a:buFont typeface="Wingdings" pitchFamily="2" charset="2"/>
              <a:buNone/>
            </a:pPr>
            <a:r>
              <a:rPr lang="en-US" altLang="en-US" sz="2000">
                <a:solidFill>
                  <a:srgbClr val="003399"/>
                </a:solidFill>
              </a:rPr>
              <a:t>}</a:t>
            </a:r>
          </a:p>
          <a:p>
            <a:pPr marL="0" indent="0">
              <a:buFont typeface="Wingdings" pitchFamily="2" charset="2"/>
              <a:buNone/>
            </a:pPr>
            <a:endParaRPr lang="en-US" altLang="en-US" sz="2000">
              <a:solidFill>
                <a:srgbClr val="003399"/>
              </a:solidFill>
            </a:endParaRPr>
          </a:p>
          <a:p>
            <a:pPr marL="0" indent="0">
              <a:buFont typeface="Wingdings" pitchFamily="2" charset="2"/>
              <a:buNone/>
            </a:pPr>
            <a:r>
              <a:rPr lang="en-US" altLang="en-US" sz="2000">
                <a:solidFill>
                  <a:srgbClr val="0000FF"/>
                </a:solidFill>
              </a:rPr>
              <a:t>java.beans.Expression</a:t>
            </a:r>
            <a:r>
              <a:rPr lang="en-US" altLang="en-US" sz="2000">
                <a:solidFill>
                  <a:srgbClr val="003399"/>
                </a:solidFill>
              </a:rPr>
              <a:t>: represents a primitive expression in which a single method is applied to a target and a set of arguments to return a result - as in "a.getFoo()"</a:t>
            </a:r>
          </a:p>
          <a:p>
            <a:pPr marL="0" indent="0">
              <a:buFont typeface="Wingdings" pitchFamily="2" charset="2"/>
              <a:buNone/>
            </a:pPr>
            <a:r>
              <a:rPr lang="en-US" altLang="en-US" sz="2000">
                <a:solidFill>
                  <a:srgbClr val="0000FF"/>
                </a:solidFill>
              </a:rPr>
              <a:t>java.beans.Expression.execute(): </a:t>
            </a:r>
            <a:r>
              <a:rPr lang="en-US" altLang="en-US" sz="2000">
                <a:solidFill>
                  <a:srgbClr val="003399"/>
                </a:solidFill>
              </a:rPr>
              <a:t>invokes the method on the target.  </a:t>
            </a:r>
            <a:r>
              <a:rPr lang="en-US" altLang="en-US" sz="2000">
                <a:solidFill>
                  <a:srgbClr val="0000FF"/>
                </a:solidFill>
              </a:rPr>
              <a:t>It delegates its work to another private method: invokeInternal().</a:t>
            </a:r>
          </a:p>
        </p:txBody>
      </p:sp>
      <p:sp>
        <p:nvSpPr>
          <p:cNvPr id="48131" name="Slide Number Placeholder 3">
            <a:extLst>
              <a:ext uri="{FF2B5EF4-FFF2-40B4-BE49-F238E27FC236}">
                <a16:creationId xmlns:a16="http://schemas.microsoft.com/office/drawing/2014/main" id="{70ADEE3F-536A-1845-B443-D82C0DF7AB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E71447B-2D1D-3249-9E27-92491AE042A7}" type="slidenum">
              <a:rPr lang="en-US" altLang="en-US" sz="1000" smtClean="0"/>
              <a:pPr>
                <a:spcBef>
                  <a:spcPct val="0"/>
                </a:spcBef>
                <a:buClrTx/>
                <a:buSzTx/>
                <a:buFontTx/>
                <a:buNone/>
              </a:pPr>
              <a:t>27</a:t>
            </a:fld>
            <a:endParaRPr lang="en-US"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D6C76376-B462-B84E-8A69-550687BD5C5C}"/>
              </a:ext>
            </a:extLst>
          </p:cNvPr>
          <p:cNvSpPr>
            <a:spLocks noGrp="1" noChangeArrowheads="1"/>
          </p:cNvSpPr>
          <p:nvPr>
            <p:ph type="title"/>
          </p:nvPr>
        </p:nvSpPr>
        <p:spPr/>
        <p:txBody>
          <a:bodyPr/>
          <a:lstStyle/>
          <a:p>
            <a:r>
              <a:rPr lang="en-US" altLang="en-US"/>
              <a:t>Exploit -2 </a:t>
            </a:r>
          </a:p>
        </p:txBody>
      </p:sp>
      <p:sp>
        <p:nvSpPr>
          <p:cNvPr id="50178" name="Content Placeholder 2">
            <a:extLst>
              <a:ext uri="{FF2B5EF4-FFF2-40B4-BE49-F238E27FC236}">
                <a16:creationId xmlns:a16="http://schemas.microsoft.com/office/drawing/2014/main" id="{8DCFF976-BDE0-3F47-9AE7-3A8F08B167D0}"/>
              </a:ext>
            </a:extLst>
          </p:cNvPr>
          <p:cNvSpPr>
            <a:spLocks noGrp="1" noChangeArrowheads="1"/>
          </p:cNvSpPr>
          <p:nvPr>
            <p:ph idx="1"/>
          </p:nvPr>
        </p:nvSpPr>
        <p:spPr>
          <a:xfrm>
            <a:off x="685800" y="1066800"/>
            <a:ext cx="8305800" cy="5638800"/>
          </a:xfrm>
        </p:spPr>
        <p:txBody>
          <a:bodyPr/>
          <a:lstStyle/>
          <a:p>
            <a:pPr marL="0" indent="0">
              <a:spcBef>
                <a:spcPts val="300"/>
              </a:spcBef>
              <a:buFont typeface="Wingdings" pitchFamily="2" charset="2"/>
              <a:buNone/>
            </a:pPr>
            <a:r>
              <a:rPr lang="en-US" altLang="en-US" sz="2000">
                <a:solidFill>
                  <a:srgbClr val="003399"/>
                </a:solidFill>
              </a:rPr>
              <a:t>private Object invokeInternal() throws Exception{</a:t>
            </a:r>
          </a:p>
          <a:p>
            <a:pPr marL="0" indent="0">
              <a:spcBef>
                <a:spcPts val="300"/>
              </a:spcBef>
              <a:buFont typeface="Wingdings" pitchFamily="2" charset="2"/>
              <a:buNone/>
            </a:pPr>
            <a:r>
              <a:rPr lang="en-US" altLang="en-US" sz="2000">
                <a:solidFill>
                  <a:srgbClr val="003399"/>
                </a:solidFill>
              </a:rPr>
              <a:t>   Object target = getTarget();</a:t>
            </a:r>
          </a:p>
          <a:p>
            <a:pPr marL="0" indent="0">
              <a:spcBef>
                <a:spcPts val="300"/>
              </a:spcBef>
              <a:buFont typeface="Wingdings" pitchFamily="2" charset="2"/>
              <a:buNone/>
            </a:pPr>
            <a:r>
              <a:rPr lang="en-US" altLang="en-US" sz="2000">
                <a:solidFill>
                  <a:srgbClr val="003399"/>
                </a:solidFill>
              </a:rPr>
              <a:t>   String methodName = getMethodName();</a:t>
            </a:r>
          </a:p>
          <a:p>
            <a:pPr marL="0" indent="0">
              <a:spcBef>
                <a:spcPts val="300"/>
              </a:spcBef>
              <a:buFont typeface="Wingdings" pitchFamily="2" charset="2"/>
              <a:buNone/>
            </a:pPr>
            <a:r>
              <a:rPr lang="en-US" altLang="en-US" sz="2000">
                <a:solidFill>
                  <a:srgbClr val="003399"/>
                </a:solidFill>
              </a:rPr>
              <a:t>   if (target==null || method==null) {</a:t>
            </a:r>
          </a:p>
          <a:p>
            <a:pPr marL="0" indent="0">
              <a:spcBef>
                <a:spcPts val="300"/>
              </a:spcBef>
              <a:buFont typeface="Wingdings" pitchFamily="2" charset="2"/>
              <a:buNone/>
            </a:pPr>
            <a:r>
              <a:rPr lang="en-US" altLang="en-US" sz="2000">
                <a:solidFill>
                  <a:srgbClr val="003399"/>
                </a:solidFill>
              </a:rPr>
              <a:t>       throw new NullPointerException(</a:t>
            </a:r>
            <a:r>
              <a:rPr lang="ja-JP" altLang="en-US" sz="2000">
                <a:solidFill>
                  <a:srgbClr val="003399"/>
                </a:solidFill>
              </a:rPr>
              <a:t>“</a:t>
            </a:r>
            <a:r>
              <a:rPr lang="en-US" altLang="ja-JP" sz="2000">
                <a:solidFill>
                  <a:srgbClr val="003399"/>
                </a:solidFill>
              </a:rPr>
              <a:t>…. should not be null</a:t>
            </a:r>
            <a:r>
              <a:rPr lang="ja-JP" altLang="en-US" sz="2000">
                <a:solidFill>
                  <a:srgbClr val="003399"/>
                </a:solidFill>
              </a:rPr>
              <a:t>”</a:t>
            </a:r>
            <a:r>
              <a:rPr lang="en-US" altLang="ja-JP" sz="2000">
                <a:solidFill>
                  <a:srgbClr val="003399"/>
                </a:solidFill>
              </a:rPr>
              <a:t>);</a:t>
            </a:r>
          </a:p>
          <a:p>
            <a:pPr marL="0" indent="0">
              <a:spcBef>
                <a:spcPts val="300"/>
              </a:spcBef>
              <a:buFont typeface="Wingdings" pitchFamily="2" charset="2"/>
              <a:buNone/>
            </a:pPr>
            <a:r>
              <a:rPr lang="en-US" altLang="en-US" sz="2000">
                <a:solidFill>
                  <a:srgbClr val="003399"/>
                </a:solidFill>
              </a:rPr>
              <a:t>   }</a:t>
            </a:r>
          </a:p>
          <a:p>
            <a:pPr marL="0" indent="0">
              <a:spcBef>
                <a:spcPts val="300"/>
              </a:spcBef>
              <a:buFont typeface="Wingdings" pitchFamily="2" charset="2"/>
              <a:buNone/>
            </a:pPr>
            <a:r>
              <a:rPr lang="en-US" altLang="en-US" sz="2000">
                <a:solidFill>
                  <a:srgbClr val="003399"/>
                </a:solidFill>
              </a:rPr>
              <a:t>  Object[] arguments = getArguments();</a:t>
            </a:r>
          </a:p>
          <a:p>
            <a:pPr marL="0" indent="0">
              <a:spcBef>
                <a:spcPts val="300"/>
              </a:spcBef>
              <a:buFont typeface="Wingdings" pitchFamily="2" charset="2"/>
              <a:buNone/>
            </a:pPr>
            <a:r>
              <a:rPr lang="en-US" altLang="en-US" sz="2000">
                <a:solidFill>
                  <a:srgbClr val="003399"/>
                </a:solidFill>
              </a:rPr>
              <a:t>  If (arguments = null) { arguments = emptyArray;}</a:t>
            </a:r>
          </a:p>
          <a:p>
            <a:pPr marL="0" indent="0">
              <a:spcBef>
                <a:spcPts val="300"/>
              </a:spcBef>
              <a:buFont typeface="Wingdings" pitchFamily="2" charset="2"/>
              <a:buNone/>
            </a:pPr>
            <a:r>
              <a:rPr lang="en-US" altLang="en-US" sz="2000">
                <a:solidFill>
                  <a:srgbClr val="0A0927"/>
                </a:solidFill>
              </a:rPr>
              <a:t>  // Class.forName won</a:t>
            </a:r>
            <a:r>
              <a:rPr lang="ja-JP" altLang="en-US" sz="2000">
                <a:solidFill>
                  <a:srgbClr val="0A0927"/>
                </a:solidFill>
              </a:rPr>
              <a:t>’</a:t>
            </a:r>
            <a:r>
              <a:rPr lang="en-US" altLang="ja-JP" sz="2000">
                <a:solidFill>
                  <a:srgbClr val="0A0927"/>
                </a:solidFill>
              </a:rPr>
              <a:t>t load classes outside of core from a class</a:t>
            </a:r>
          </a:p>
          <a:p>
            <a:pPr marL="0" indent="0">
              <a:spcBef>
                <a:spcPts val="300"/>
              </a:spcBef>
              <a:buFont typeface="Wingdings" pitchFamily="2" charset="2"/>
              <a:buNone/>
            </a:pPr>
            <a:r>
              <a:rPr lang="en-US" altLang="en-US" sz="2000">
                <a:solidFill>
                  <a:srgbClr val="0A0927"/>
                </a:solidFill>
              </a:rPr>
              <a:t>  // inside core, so it is handed as a special case</a:t>
            </a:r>
          </a:p>
          <a:p>
            <a:pPr marL="0" indent="0">
              <a:spcBef>
                <a:spcPts val="300"/>
              </a:spcBef>
              <a:buFont typeface="Wingdings" pitchFamily="2" charset="2"/>
              <a:buNone/>
            </a:pPr>
            <a:r>
              <a:rPr lang="en-US" altLang="en-US" sz="2000">
                <a:solidFill>
                  <a:srgbClr val="003399"/>
                </a:solidFill>
              </a:rPr>
              <a:t>  if (target==Class.class &amp;&amp; methodName.equals(</a:t>
            </a:r>
            <a:r>
              <a:rPr lang="ja-JP" altLang="en-US" sz="2000">
                <a:solidFill>
                  <a:srgbClr val="003399"/>
                </a:solidFill>
              </a:rPr>
              <a:t>“</a:t>
            </a:r>
            <a:r>
              <a:rPr lang="en-US" altLang="ja-JP" sz="2000">
                <a:solidFill>
                  <a:srgbClr val="003399"/>
                </a:solidFill>
              </a:rPr>
              <a:t>forName</a:t>
            </a:r>
            <a:r>
              <a:rPr lang="ja-JP" altLang="en-US" sz="2000">
                <a:solidFill>
                  <a:srgbClr val="003399"/>
                </a:solidFill>
              </a:rPr>
              <a:t>”</a:t>
            </a:r>
            <a:r>
              <a:rPr lang="en-US" altLang="ja-JP" sz="2000">
                <a:solidFill>
                  <a:srgbClr val="003399"/>
                </a:solidFill>
              </a:rPr>
              <a:t>)) {</a:t>
            </a:r>
          </a:p>
          <a:p>
            <a:pPr marL="0" indent="0">
              <a:spcBef>
                <a:spcPts val="300"/>
              </a:spcBef>
              <a:buFont typeface="Wingdings" pitchFamily="2" charset="2"/>
              <a:buNone/>
            </a:pPr>
            <a:r>
              <a:rPr lang="en-US" altLang="en-US" sz="2000">
                <a:solidFill>
                  <a:srgbClr val="003399"/>
                </a:solidFill>
              </a:rPr>
              <a:t>       return </a:t>
            </a:r>
            <a:r>
              <a:rPr lang="en-US" altLang="en-US" sz="2000">
                <a:solidFill>
                  <a:srgbClr val="0000FF"/>
                </a:solidFill>
              </a:rPr>
              <a:t>ClassFinder.resolveClass</a:t>
            </a:r>
            <a:r>
              <a:rPr lang="en-US" altLang="en-US" sz="2000">
                <a:solidFill>
                  <a:srgbClr val="003399"/>
                </a:solidFill>
              </a:rPr>
              <a:t>((String)arguments[0]), this.loader);</a:t>
            </a:r>
          </a:p>
          <a:p>
            <a:pPr marL="0" indent="0">
              <a:spcBef>
                <a:spcPts val="300"/>
              </a:spcBef>
              <a:buFont typeface="Wingdings" pitchFamily="2" charset="2"/>
              <a:buNone/>
            </a:pPr>
            <a:r>
              <a:rPr lang="en-US" altLang="en-US" sz="2000">
                <a:solidFill>
                  <a:srgbClr val="003399"/>
                </a:solidFill>
              </a:rPr>
              <a:t>   }</a:t>
            </a:r>
          </a:p>
          <a:p>
            <a:pPr marL="0" indent="0">
              <a:spcBef>
                <a:spcPts val="300"/>
              </a:spcBef>
              <a:buFont typeface="Wingdings" pitchFamily="2" charset="2"/>
              <a:buNone/>
            </a:pPr>
            <a:r>
              <a:rPr lang="en-US" altLang="en-US" sz="2000">
                <a:solidFill>
                  <a:srgbClr val="003399"/>
                </a:solidFill>
              </a:rPr>
              <a:t>  //…  </a:t>
            </a:r>
            <a:r>
              <a:rPr lang="en-US" altLang="en-US" sz="2000">
                <a:solidFill>
                  <a:srgbClr val="0000FF"/>
                </a:solidFill>
              </a:rPr>
              <a:t>com.sun.beans.finder.ClassFinder.resolveClass() delegates its </a:t>
            </a:r>
          </a:p>
          <a:p>
            <a:pPr marL="0" indent="0">
              <a:spcBef>
                <a:spcPts val="300"/>
              </a:spcBef>
              <a:buFont typeface="Wingdings" pitchFamily="2" charset="2"/>
              <a:buNone/>
            </a:pPr>
            <a:r>
              <a:rPr lang="en-US" altLang="en-US" sz="2000">
                <a:solidFill>
                  <a:srgbClr val="003399"/>
                </a:solidFill>
              </a:rPr>
              <a:t>  // </a:t>
            </a:r>
            <a:r>
              <a:rPr lang="en-US" altLang="en-US" sz="2000">
                <a:solidFill>
                  <a:srgbClr val="0000FF"/>
                </a:solidFill>
              </a:rPr>
              <a:t>work to its findClass() method</a:t>
            </a:r>
          </a:p>
          <a:p>
            <a:pPr marL="0" indent="0">
              <a:spcBef>
                <a:spcPts val="300"/>
              </a:spcBef>
              <a:buFont typeface="Wingdings" pitchFamily="2" charset="2"/>
              <a:buNone/>
            </a:pPr>
            <a:r>
              <a:rPr lang="en-US" altLang="en-US" sz="2000">
                <a:solidFill>
                  <a:srgbClr val="003399"/>
                </a:solidFill>
              </a:rPr>
              <a:t>}</a:t>
            </a:r>
          </a:p>
        </p:txBody>
      </p:sp>
      <p:sp>
        <p:nvSpPr>
          <p:cNvPr id="50179" name="Slide Number Placeholder 3">
            <a:extLst>
              <a:ext uri="{FF2B5EF4-FFF2-40B4-BE49-F238E27FC236}">
                <a16:creationId xmlns:a16="http://schemas.microsoft.com/office/drawing/2014/main" id="{72BABC5A-1C1E-F64D-83DC-1D4A864DB3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A9C5025-E244-8D47-9FB4-ABEC0DF84014}" type="slidenum">
              <a:rPr lang="en-US" altLang="en-US" sz="1000" smtClean="0"/>
              <a:pPr>
                <a:spcBef>
                  <a:spcPct val="0"/>
                </a:spcBef>
                <a:buClrTx/>
                <a:buSzTx/>
                <a:buFontTx/>
                <a:buNone/>
              </a:pPr>
              <a:t>28</a:t>
            </a:fld>
            <a:endParaRPr lang="en-US" altLang="en-US"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06AED44B-49DB-564C-8C31-D06CBB10AAF1}"/>
              </a:ext>
            </a:extLst>
          </p:cNvPr>
          <p:cNvSpPr>
            <a:spLocks noGrp="1" noChangeArrowheads="1"/>
          </p:cNvSpPr>
          <p:nvPr>
            <p:ph type="title"/>
          </p:nvPr>
        </p:nvSpPr>
        <p:spPr/>
        <p:txBody>
          <a:bodyPr/>
          <a:lstStyle/>
          <a:p>
            <a:r>
              <a:rPr lang="en-US" altLang="en-US"/>
              <a:t>Exploit -3 </a:t>
            </a:r>
          </a:p>
        </p:txBody>
      </p:sp>
      <p:sp>
        <p:nvSpPr>
          <p:cNvPr id="51202" name="Content Placeholder 2">
            <a:extLst>
              <a:ext uri="{FF2B5EF4-FFF2-40B4-BE49-F238E27FC236}">
                <a16:creationId xmlns:a16="http://schemas.microsoft.com/office/drawing/2014/main" id="{ED4791EE-4162-9D47-9E67-572E0B75570D}"/>
              </a:ext>
            </a:extLst>
          </p:cNvPr>
          <p:cNvSpPr>
            <a:spLocks noGrp="1" noChangeArrowheads="1"/>
          </p:cNvSpPr>
          <p:nvPr>
            <p:ph idx="1"/>
          </p:nvPr>
        </p:nvSpPr>
        <p:spPr>
          <a:xfrm>
            <a:off x="914400" y="1066800"/>
            <a:ext cx="8001000" cy="5638800"/>
          </a:xfrm>
        </p:spPr>
        <p:txBody>
          <a:bodyPr/>
          <a:lstStyle/>
          <a:p>
            <a:pPr marL="0" indent="0">
              <a:spcBef>
                <a:spcPts val="300"/>
              </a:spcBef>
              <a:buFont typeface="Wingdings" pitchFamily="2" charset="2"/>
              <a:buNone/>
            </a:pPr>
            <a:r>
              <a:rPr lang="en-US" altLang="en-US" sz="2000">
                <a:solidFill>
                  <a:srgbClr val="003399"/>
                </a:solidFill>
              </a:rPr>
              <a:t>public static Class&lt;?&gt; </a:t>
            </a:r>
            <a:r>
              <a:rPr lang="en-US" altLang="en-US" sz="2000">
                <a:solidFill>
                  <a:srgbClr val="0000FF"/>
                </a:solidFill>
              </a:rPr>
              <a:t>findClass</a:t>
            </a:r>
            <a:r>
              <a:rPr lang="en-US" altLang="en-US" sz="2000">
                <a:solidFill>
                  <a:srgbClr val="003399"/>
                </a:solidFill>
              </a:rPr>
              <a:t>(String name) </a:t>
            </a:r>
          </a:p>
          <a:p>
            <a:pPr marL="0" indent="0">
              <a:spcBef>
                <a:spcPts val="300"/>
              </a:spcBef>
              <a:buFont typeface="Wingdings" pitchFamily="2" charset="2"/>
              <a:buNone/>
            </a:pPr>
            <a:r>
              <a:rPr lang="en-US" altLang="en-US" sz="2000">
                <a:solidFill>
                  <a:srgbClr val="003399"/>
                </a:solidFill>
              </a:rPr>
              <a:t>                                               throws ClassNotFoundException {</a:t>
            </a:r>
          </a:p>
          <a:p>
            <a:pPr marL="0" indent="0">
              <a:spcBef>
                <a:spcPts val="300"/>
              </a:spcBef>
              <a:buFont typeface="Wingdings" pitchFamily="2" charset="2"/>
              <a:buNone/>
            </a:pPr>
            <a:r>
              <a:rPr lang="en-US" altLang="en-US" sz="2000">
                <a:solidFill>
                  <a:srgbClr val="003399"/>
                </a:solidFill>
              </a:rPr>
              <a:t>    try { ClassLoader loader = </a:t>
            </a:r>
          </a:p>
          <a:p>
            <a:pPr marL="0" indent="0">
              <a:spcBef>
                <a:spcPts val="300"/>
              </a:spcBef>
              <a:buFont typeface="Wingdings" pitchFamily="2" charset="2"/>
              <a:buNone/>
            </a:pPr>
            <a:r>
              <a:rPr lang="en-US" altLang="en-US" sz="2000">
                <a:solidFill>
                  <a:srgbClr val="003399"/>
                </a:solidFill>
              </a:rPr>
              <a:t>                         Thread.currentThread().getContextClassLoader();</a:t>
            </a:r>
          </a:p>
          <a:p>
            <a:pPr marL="0" indent="0">
              <a:spcBef>
                <a:spcPts val="300"/>
              </a:spcBef>
              <a:buFont typeface="Wingdings" pitchFamily="2" charset="2"/>
              <a:buNone/>
            </a:pPr>
            <a:r>
              <a:rPr lang="en-US" altLang="en-US" sz="2000">
                <a:solidFill>
                  <a:srgbClr val="003399"/>
                </a:solidFill>
              </a:rPr>
              <a:t>         if (loader==null) { loader=</a:t>
            </a:r>
            <a:r>
              <a:rPr lang="en-US" altLang="en-US" sz="1800">
                <a:solidFill>
                  <a:srgbClr val="003399"/>
                </a:solidFill>
              </a:rPr>
              <a:t>ClassLoader.getSystemClassLoader();</a:t>
            </a:r>
            <a:r>
              <a:rPr lang="en-US" altLang="en-US" sz="2000">
                <a:solidFill>
                  <a:srgbClr val="003399"/>
                </a:solidFill>
              </a:rPr>
              <a:t>} </a:t>
            </a:r>
          </a:p>
          <a:p>
            <a:pPr marL="0" indent="0">
              <a:spcBef>
                <a:spcPts val="300"/>
              </a:spcBef>
              <a:buFont typeface="Wingdings" pitchFamily="2" charset="2"/>
              <a:buNone/>
            </a:pPr>
            <a:r>
              <a:rPr lang="en-US" altLang="en-US" sz="2000">
                <a:solidFill>
                  <a:srgbClr val="003399"/>
                </a:solidFill>
              </a:rPr>
              <a:t>         if (loader!=null) { return </a:t>
            </a:r>
            <a:r>
              <a:rPr lang="en-US" altLang="en-US" sz="2000">
                <a:solidFill>
                  <a:srgbClr val="0000FF"/>
                </a:solidFill>
              </a:rPr>
              <a:t>Class.forName(name, false, loader);</a:t>
            </a:r>
            <a:r>
              <a:rPr lang="en-US" altLang="en-US" sz="2000">
                <a:solidFill>
                  <a:srgbClr val="003399"/>
                </a:solidFill>
              </a:rPr>
              <a:t> }</a:t>
            </a:r>
          </a:p>
          <a:p>
            <a:pPr marL="0" indent="0">
              <a:spcBef>
                <a:spcPts val="300"/>
              </a:spcBef>
              <a:buFont typeface="Wingdings" pitchFamily="2" charset="2"/>
              <a:buNone/>
            </a:pPr>
            <a:r>
              <a:rPr lang="en-US" altLang="en-US" sz="2000">
                <a:solidFill>
                  <a:srgbClr val="003399"/>
                </a:solidFill>
              </a:rPr>
              <a:t>   } catch (ClassNotFoundException exception) { // use current loader</a:t>
            </a:r>
          </a:p>
          <a:p>
            <a:pPr marL="0" indent="0">
              <a:spcBef>
                <a:spcPts val="300"/>
              </a:spcBef>
              <a:buFont typeface="Wingdings" pitchFamily="2" charset="2"/>
              <a:buNone/>
            </a:pPr>
            <a:r>
              <a:rPr lang="en-US" altLang="en-US" sz="2000">
                <a:solidFill>
                  <a:srgbClr val="003399"/>
                </a:solidFill>
              </a:rPr>
              <a:t>   } catch (SecurityException exception) { // use current loader}</a:t>
            </a:r>
          </a:p>
          <a:p>
            <a:pPr marL="0" indent="0">
              <a:spcBef>
                <a:spcPts val="300"/>
              </a:spcBef>
              <a:buFont typeface="Wingdings" pitchFamily="2" charset="2"/>
              <a:buNone/>
            </a:pPr>
            <a:r>
              <a:rPr lang="en-US" altLang="en-US" sz="2000">
                <a:solidFill>
                  <a:srgbClr val="003399"/>
                </a:solidFill>
              </a:rPr>
              <a:t>   return Class.forName(name); </a:t>
            </a:r>
          </a:p>
          <a:p>
            <a:pPr marL="0" indent="0">
              <a:spcBef>
                <a:spcPts val="300"/>
              </a:spcBef>
              <a:buFont typeface="Wingdings" pitchFamily="2" charset="2"/>
              <a:buNone/>
            </a:pPr>
            <a:r>
              <a:rPr lang="en-US" altLang="en-US" sz="2000">
                <a:solidFill>
                  <a:srgbClr val="003399"/>
                </a:solidFill>
              </a:rPr>
              <a:t>}</a:t>
            </a:r>
          </a:p>
          <a:p>
            <a:pPr marL="0" indent="0"/>
            <a:r>
              <a:rPr lang="en-US" altLang="en-US" sz="2000">
                <a:solidFill>
                  <a:srgbClr val="0000FF"/>
                </a:solidFill>
              </a:rPr>
              <a:t>findClass</a:t>
            </a:r>
            <a:r>
              <a:rPr lang="en-US" altLang="en-US" sz="2000"/>
              <a:t> is called in the context of an applet, but it uses </a:t>
            </a:r>
            <a:r>
              <a:rPr lang="en-US" altLang="en-US" sz="2000">
                <a:solidFill>
                  <a:srgbClr val="0000FF"/>
                </a:solidFill>
              </a:rPr>
              <a:t>Class.forName()</a:t>
            </a:r>
            <a:r>
              <a:rPr lang="en-US" altLang="en-US" sz="2000"/>
              <a:t> to obtain the requested class. </a:t>
            </a:r>
          </a:p>
          <a:p>
            <a:pPr marL="0" indent="0"/>
            <a:r>
              <a:rPr lang="en-US" altLang="en-US" sz="2000"/>
              <a:t>The calling class </a:t>
            </a:r>
            <a:r>
              <a:rPr lang="en-US" altLang="en-US" sz="2000">
                <a:solidFill>
                  <a:srgbClr val="0000FF"/>
                </a:solidFill>
              </a:rPr>
              <a:t>class com.sun.beans.finder.ClassFinder </a:t>
            </a:r>
            <a:r>
              <a:rPr lang="en-US" altLang="en-US" sz="2000"/>
              <a:t>is part of core Java.</a:t>
            </a:r>
          </a:p>
          <a:p>
            <a:pPr marL="0" indent="0"/>
            <a:r>
              <a:rPr lang="en-US" altLang="en-US" sz="2000"/>
              <a:t>The trusted class loader is unaware that it is acting on behalf of malicious code.</a:t>
            </a:r>
          </a:p>
          <a:p>
            <a:pPr marL="0" indent="0"/>
            <a:endParaRPr lang="en-US" altLang="en-US" sz="2000"/>
          </a:p>
        </p:txBody>
      </p:sp>
      <p:sp>
        <p:nvSpPr>
          <p:cNvPr id="51203" name="Slide Number Placeholder 3">
            <a:extLst>
              <a:ext uri="{FF2B5EF4-FFF2-40B4-BE49-F238E27FC236}">
                <a16:creationId xmlns:a16="http://schemas.microsoft.com/office/drawing/2014/main" id="{D50F9368-AC8A-5A40-B73B-9976CAC57E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1296561-62D2-6741-90A9-6F0D576EE475}" type="slidenum">
              <a:rPr lang="en-US" altLang="en-US" sz="1000" smtClean="0"/>
              <a:pPr>
                <a:spcBef>
                  <a:spcPct val="0"/>
                </a:spcBef>
                <a:buClrTx/>
                <a:buSzTx/>
                <a:buFontTx/>
                <a:buNone/>
              </a:pPr>
              <a:t>29</a:t>
            </a:fld>
            <a:endParaRPr lang="en-US"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606DADC-F188-5A4D-8C8E-61207AF688D7}"/>
              </a:ext>
            </a:extLst>
          </p:cNvPr>
          <p:cNvSpPr>
            <a:spLocks noGrp="1" noChangeArrowheads="1"/>
          </p:cNvSpPr>
          <p:nvPr>
            <p:ph type="title"/>
          </p:nvPr>
        </p:nvSpPr>
        <p:spPr/>
        <p:txBody>
          <a:bodyPr/>
          <a:lstStyle/>
          <a:p>
            <a:r>
              <a:rPr lang="en-US" altLang="en-US"/>
              <a:t>References</a:t>
            </a:r>
          </a:p>
        </p:txBody>
      </p:sp>
      <p:sp>
        <p:nvSpPr>
          <p:cNvPr id="20482" name="Content Placeholder 2">
            <a:extLst>
              <a:ext uri="{FF2B5EF4-FFF2-40B4-BE49-F238E27FC236}">
                <a16:creationId xmlns:a16="http://schemas.microsoft.com/office/drawing/2014/main" id="{ABE890FE-0770-174A-AA1F-1EBB0A53923D}"/>
              </a:ext>
            </a:extLst>
          </p:cNvPr>
          <p:cNvSpPr>
            <a:spLocks noGrp="1" noChangeArrowheads="1"/>
          </p:cNvSpPr>
          <p:nvPr>
            <p:ph idx="1"/>
          </p:nvPr>
        </p:nvSpPr>
        <p:spPr>
          <a:xfrm>
            <a:off x="1280160" y="1572768"/>
            <a:ext cx="7132320" cy="4751832"/>
          </a:xfrm>
        </p:spPr>
        <p:txBody>
          <a:bodyPr>
            <a:normAutofit/>
          </a:bodyPr>
          <a:lstStyle/>
          <a:p>
            <a:pPr marL="342900" lvl="1" indent="-342900">
              <a:buClr>
                <a:schemeClr val="folHlink"/>
              </a:buClr>
              <a:buSzPct val="90000"/>
            </a:pPr>
            <a:r>
              <a:rPr lang="en-US" sz="2400" dirty="0" err="1">
                <a:effectLst/>
                <a:latin typeface="Helvetica" pitchFamily="2" charset="0"/>
                <a:ea typeface="Calibri" panose="020F0502020204030204" pitchFamily="34" charset="0"/>
                <a:cs typeface="Calibri" panose="020F0502020204030204" pitchFamily="34" charset="0"/>
              </a:rPr>
              <a:t>Dianxiang</a:t>
            </a:r>
            <a:r>
              <a:rPr lang="en-US" sz="2400" dirty="0">
                <a:effectLst/>
                <a:latin typeface="Helvetica" pitchFamily="2" charset="0"/>
                <a:ea typeface="Calibri" panose="020F0502020204030204" pitchFamily="34" charset="0"/>
                <a:cs typeface="Calibri" panose="020F0502020204030204" pitchFamily="34" charset="0"/>
              </a:rPr>
              <a:t> Xu. Modern Software Engineering: Principles and Practices. 2021.</a:t>
            </a:r>
            <a:endParaRPr lang="en-US" altLang="en-US" sz="2400" dirty="0"/>
          </a:p>
          <a:p>
            <a:pPr marL="342900" lvl="1" indent="-342900">
              <a:buClr>
                <a:schemeClr val="folHlink"/>
              </a:buClr>
              <a:buSzPct val="90000"/>
            </a:pPr>
            <a:r>
              <a:rPr lang="en-US" altLang="en-US" sz="2400" dirty="0"/>
              <a:t>Neil </a:t>
            </a:r>
            <a:r>
              <a:rPr lang="en-US" altLang="en-US" sz="2400" dirty="0" err="1"/>
              <a:t>Daswani</a:t>
            </a:r>
            <a:r>
              <a:rPr lang="en-US" altLang="en-US" sz="2400" dirty="0"/>
              <a:t>, Christoph Kern, Anita </a:t>
            </a:r>
            <a:r>
              <a:rPr lang="en-US" altLang="en-US" sz="2400" dirty="0" err="1"/>
              <a:t>Kesavan</a:t>
            </a:r>
            <a:r>
              <a:rPr lang="en-US" altLang="en-US" sz="2400" dirty="0">
                <a:solidFill>
                  <a:srgbClr val="0A0927"/>
                </a:solidFill>
              </a:rPr>
              <a:t>, </a:t>
            </a:r>
            <a:r>
              <a:rPr lang="en-US" altLang="en-US" sz="2400" i="1" dirty="0">
                <a:solidFill>
                  <a:srgbClr val="0A0927"/>
                </a:solidFill>
              </a:rPr>
              <a:t>Foundations of Security: What Every Programmer Needs to Know</a:t>
            </a:r>
            <a:r>
              <a:rPr lang="en-US" altLang="en-US" sz="2400" dirty="0"/>
              <a:t>, </a:t>
            </a:r>
            <a:r>
              <a:rPr lang="en-US" altLang="en-US" sz="2400" dirty="0" err="1"/>
              <a:t>APress</a:t>
            </a:r>
            <a:r>
              <a:rPr lang="en-US" altLang="en-US" sz="2400" dirty="0"/>
              <a:t>, 2007.</a:t>
            </a:r>
          </a:p>
          <a:p>
            <a:pPr marL="342900" lvl="1" indent="-342900">
              <a:buClr>
                <a:schemeClr val="folHlink"/>
              </a:buClr>
              <a:buSzPct val="90000"/>
            </a:pPr>
            <a:r>
              <a:rPr lang="en-US" altLang="en-US" sz="2400" dirty="0"/>
              <a:t>Fred Long, Dhruv </a:t>
            </a:r>
            <a:r>
              <a:rPr lang="en-US" altLang="en-US" sz="2400" dirty="0" err="1"/>
              <a:t>Mohindra</a:t>
            </a:r>
            <a:r>
              <a:rPr lang="en-US" altLang="en-US" sz="2400" dirty="0"/>
              <a:t>, Robert C. </a:t>
            </a:r>
            <a:r>
              <a:rPr lang="en-US" altLang="en-US" sz="2400" dirty="0" err="1"/>
              <a:t>Seacord</a:t>
            </a:r>
            <a:r>
              <a:rPr lang="en-US" altLang="en-US" sz="2400" dirty="0"/>
              <a:t>, Dean F. Sutherland, David Svoboda, Java Coding Guidelines: 75 Recommendations for Reliable and Secure Programs, Addison-Wesley Professional; 1 edition. September 2013.</a:t>
            </a:r>
          </a:p>
          <a:p>
            <a:pPr marL="342900" lvl="1" indent="-342900">
              <a:buClr>
                <a:schemeClr val="folHlink"/>
              </a:buClr>
              <a:buSzPct val="90000"/>
            </a:pPr>
            <a:endParaRPr lang="en-US" altLang="en-US" sz="2400" dirty="0"/>
          </a:p>
          <a:p>
            <a:pPr marL="342900" lvl="1" indent="-342900">
              <a:buClr>
                <a:schemeClr val="folHlink"/>
              </a:buClr>
              <a:buSzPct val="90000"/>
            </a:pPr>
            <a:endParaRPr lang="en-US" altLang="en-US" sz="2400" dirty="0"/>
          </a:p>
        </p:txBody>
      </p:sp>
      <p:sp>
        <p:nvSpPr>
          <p:cNvPr id="20483" name="Slide Number Placeholder 3">
            <a:extLst>
              <a:ext uri="{FF2B5EF4-FFF2-40B4-BE49-F238E27FC236}">
                <a16:creationId xmlns:a16="http://schemas.microsoft.com/office/drawing/2014/main" id="{430183B0-6B73-5241-8DE2-1DE6157D61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CA37D52C-9393-0545-B20A-41744A23F2B5}" type="slidenum">
              <a:rPr lang="en-US" altLang="en-US" sz="1000" smtClean="0"/>
              <a:pPr>
                <a:spcBef>
                  <a:spcPct val="0"/>
                </a:spcBef>
                <a:buClrTx/>
                <a:buSzTx/>
                <a:buFontTx/>
                <a:buNone/>
              </a:pPr>
              <a:t>3</a:t>
            </a:fld>
            <a:endParaRPr lang="en-US" altLang="en-US"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8F19A43D-CE11-6647-86DC-A41942701767}"/>
              </a:ext>
            </a:extLst>
          </p:cNvPr>
          <p:cNvSpPr>
            <a:spLocks noGrp="1" noChangeArrowheads="1"/>
          </p:cNvSpPr>
          <p:nvPr>
            <p:ph type="title"/>
          </p:nvPr>
        </p:nvSpPr>
        <p:spPr/>
        <p:txBody>
          <a:bodyPr/>
          <a:lstStyle/>
          <a:p>
            <a:r>
              <a:rPr lang="en-US" altLang="en-US"/>
              <a:t>Exploit -4 </a:t>
            </a:r>
          </a:p>
        </p:txBody>
      </p:sp>
      <p:sp>
        <p:nvSpPr>
          <p:cNvPr id="52226" name="Content Placeholder 2">
            <a:extLst>
              <a:ext uri="{FF2B5EF4-FFF2-40B4-BE49-F238E27FC236}">
                <a16:creationId xmlns:a16="http://schemas.microsoft.com/office/drawing/2014/main" id="{CA3755E8-CE0B-2B48-9E36-5AA18A011E16}"/>
              </a:ext>
            </a:extLst>
          </p:cNvPr>
          <p:cNvSpPr>
            <a:spLocks noGrp="1" noChangeArrowheads="1"/>
          </p:cNvSpPr>
          <p:nvPr>
            <p:ph idx="1"/>
          </p:nvPr>
        </p:nvSpPr>
        <p:spPr>
          <a:xfrm>
            <a:off x="762000" y="1066800"/>
            <a:ext cx="8077200" cy="5064125"/>
          </a:xfrm>
        </p:spPr>
        <p:txBody>
          <a:bodyPr/>
          <a:lstStyle/>
          <a:p>
            <a:r>
              <a:rPr lang="en-US" altLang="en-US" sz="2400">
                <a:solidFill>
                  <a:srgbClr val="0000FF"/>
                </a:solidFill>
              </a:rPr>
              <a:t>How to attack: Find the broken chain of trust</a:t>
            </a:r>
          </a:p>
          <a:p>
            <a:pPr lvl="1"/>
            <a:r>
              <a:rPr lang="en-US" altLang="en-US" sz="2200">
                <a:solidFill>
                  <a:srgbClr val="0000FF"/>
                </a:solidFill>
              </a:rPr>
              <a:t>Malicious Goal: Class.forName()</a:t>
            </a:r>
            <a:r>
              <a:rPr lang="en-US" altLang="en-US" sz="2200"/>
              <a:t> – privileged access </a:t>
            </a:r>
          </a:p>
          <a:p>
            <a:pPr lvl="2"/>
            <a:r>
              <a:rPr lang="en-US" altLang="en-US" sz="2000">
                <a:solidFill>
                  <a:srgbClr val="0000FF"/>
                </a:solidFill>
              </a:rPr>
              <a:t>5. com.sun.beans.finder.ClassFinder.findClass() </a:t>
            </a:r>
          </a:p>
          <a:p>
            <a:pPr lvl="2"/>
            <a:r>
              <a:rPr lang="en-US" altLang="en-US" sz="2000">
                <a:solidFill>
                  <a:srgbClr val="0000FF"/>
                </a:solidFill>
              </a:rPr>
              <a:t>4. com.sun.beans.finder.ClassFinder.resolveClass()</a:t>
            </a:r>
          </a:p>
          <a:p>
            <a:pPr lvl="2"/>
            <a:r>
              <a:rPr lang="en-US" altLang="en-US" sz="2000">
                <a:solidFill>
                  <a:srgbClr val="0000FF"/>
                </a:solidFill>
              </a:rPr>
              <a:t>3. java.beans.Expression.invokeInternal()</a:t>
            </a:r>
          </a:p>
          <a:p>
            <a:pPr lvl="2"/>
            <a:r>
              <a:rPr lang="en-US" altLang="en-US" sz="2000">
                <a:solidFill>
                  <a:srgbClr val="0000FF"/>
                </a:solidFill>
              </a:rPr>
              <a:t>2. java.beans.Expression.execute()</a:t>
            </a:r>
          </a:p>
          <a:p>
            <a:pPr lvl="2"/>
            <a:r>
              <a:rPr lang="en-US" altLang="en-US" sz="1900">
                <a:solidFill>
                  <a:srgbClr val="0000FF"/>
                </a:solidFill>
              </a:rPr>
              <a:t>1. </a:t>
            </a:r>
            <a:r>
              <a:rPr lang="en-US" altLang="en-US" sz="2000">
                <a:solidFill>
                  <a:srgbClr val="0000FF"/>
                </a:solidFill>
              </a:rPr>
              <a:t>Malicious unprivileged code</a:t>
            </a:r>
          </a:p>
          <a:p>
            <a:endParaRPr lang="en-US" altLang="en-US" sz="2400"/>
          </a:p>
          <a:p>
            <a:r>
              <a:rPr lang="en-US" altLang="en-US" sz="2400"/>
              <a:t>Fixed in Java 1.7.0 update 7</a:t>
            </a:r>
          </a:p>
          <a:p>
            <a:pPr lvl="1"/>
            <a:r>
              <a:rPr lang="en-US" altLang="en-US" sz="2200"/>
              <a:t>Checks the entire call stack to ensure Class.forName fetches classes only on behalf of trusted methods. </a:t>
            </a:r>
          </a:p>
        </p:txBody>
      </p:sp>
      <p:sp>
        <p:nvSpPr>
          <p:cNvPr id="52227" name="Slide Number Placeholder 3">
            <a:extLst>
              <a:ext uri="{FF2B5EF4-FFF2-40B4-BE49-F238E27FC236}">
                <a16:creationId xmlns:a16="http://schemas.microsoft.com/office/drawing/2014/main" id="{C1E3B065-4662-FA4A-8BB9-622AD997CA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2DF661E9-2674-1F4B-B33D-D70288BE838B}" type="slidenum">
              <a:rPr lang="en-US" altLang="en-US" sz="1000" smtClean="0"/>
              <a:pPr>
                <a:spcBef>
                  <a:spcPct val="0"/>
                </a:spcBef>
                <a:buClrTx/>
                <a:buSzTx/>
                <a:buFontTx/>
                <a:buNone/>
              </a:pPr>
              <a:t>30</a:t>
            </a:fld>
            <a:endParaRPr lang="en-US"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ED717FB6-6DA5-A647-A7C7-9BBC217D6118}"/>
              </a:ext>
            </a:extLst>
          </p:cNvPr>
          <p:cNvSpPr>
            <a:spLocks noGrp="1" noChangeArrowheads="1"/>
          </p:cNvSpPr>
          <p:nvPr>
            <p:ph type="title"/>
          </p:nvPr>
        </p:nvSpPr>
        <p:spPr/>
        <p:txBody>
          <a:bodyPr/>
          <a:lstStyle/>
          <a:p>
            <a:r>
              <a:rPr lang="en-US" altLang="en-US"/>
              <a:t>Exploit -5 </a:t>
            </a:r>
          </a:p>
        </p:txBody>
      </p:sp>
      <p:sp>
        <p:nvSpPr>
          <p:cNvPr id="53250" name="Slide Number Placeholder 3">
            <a:extLst>
              <a:ext uri="{FF2B5EF4-FFF2-40B4-BE49-F238E27FC236}">
                <a16:creationId xmlns:a16="http://schemas.microsoft.com/office/drawing/2014/main" id="{825638EE-3886-5D4B-995A-6B9AC85655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4CE1B250-19DE-FF4C-BA4E-98F2B9895F50}" type="slidenum">
              <a:rPr lang="en-US" altLang="en-US" sz="1000" smtClean="0"/>
              <a:pPr>
                <a:spcBef>
                  <a:spcPct val="0"/>
                </a:spcBef>
                <a:buClrTx/>
                <a:buSzTx/>
                <a:buFontTx/>
                <a:buNone/>
              </a:pPr>
              <a:t>31</a:t>
            </a:fld>
            <a:endParaRPr lang="en-US" altLang="en-US" sz="1000"/>
          </a:p>
        </p:txBody>
      </p:sp>
      <p:sp>
        <p:nvSpPr>
          <p:cNvPr id="53251" name="Content Placeholder 2">
            <a:extLst>
              <a:ext uri="{FF2B5EF4-FFF2-40B4-BE49-F238E27FC236}">
                <a16:creationId xmlns:a16="http://schemas.microsoft.com/office/drawing/2014/main" id="{2ED15543-AD46-2149-8FFA-A2C244FF95AE}"/>
              </a:ext>
            </a:extLst>
          </p:cNvPr>
          <p:cNvSpPr>
            <a:spLocks noGrp="1" noChangeArrowheads="1"/>
          </p:cNvSpPr>
          <p:nvPr>
            <p:ph idx="1"/>
          </p:nvPr>
        </p:nvSpPr>
        <p:spPr>
          <a:xfrm>
            <a:off x="914400" y="1066800"/>
            <a:ext cx="8001000" cy="5638800"/>
          </a:xfrm>
        </p:spPr>
        <p:txBody>
          <a:bodyPr/>
          <a:lstStyle/>
          <a:p>
            <a:pPr marL="0" indent="0">
              <a:spcBef>
                <a:spcPts val="200"/>
              </a:spcBef>
              <a:buFont typeface="Wingdings" pitchFamily="2" charset="2"/>
              <a:buNone/>
            </a:pPr>
            <a:r>
              <a:rPr lang="en-US" altLang="en-US" sz="2000">
                <a:solidFill>
                  <a:srgbClr val="003399"/>
                </a:solidFill>
              </a:rPr>
              <a:t>public static Class&lt;?&gt; </a:t>
            </a:r>
            <a:r>
              <a:rPr lang="en-US" altLang="en-US" sz="2000">
                <a:solidFill>
                  <a:srgbClr val="0000FF"/>
                </a:solidFill>
              </a:rPr>
              <a:t>findClass</a:t>
            </a:r>
            <a:r>
              <a:rPr lang="en-US" altLang="en-US" sz="2000">
                <a:solidFill>
                  <a:srgbClr val="003399"/>
                </a:solidFill>
              </a:rPr>
              <a:t>(String name) </a:t>
            </a:r>
          </a:p>
          <a:p>
            <a:pPr marL="0" indent="0">
              <a:spcBef>
                <a:spcPts val="200"/>
              </a:spcBef>
              <a:buFont typeface="Wingdings" pitchFamily="2" charset="2"/>
              <a:buNone/>
            </a:pPr>
            <a:r>
              <a:rPr lang="en-US" altLang="en-US" sz="2000">
                <a:solidFill>
                  <a:srgbClr val="003399"/>
                </a:solidFill>
              </a:rPr>
              <a:t>                                               throws ClassNotFoundException {</a:t>
            </a:r>
          </a:p>
          <a:p>
            <a:pPr marL="0" indent="0">
              <a:spcBef>
                <a:spcPts val="200"/>
              </a:spcBef>
              <a:buFont typeface="Wingdings" pitchFamily="2" charset="2"/>
              <a:buNone/>
            </a:pPr>
            <a:r>
              <a:rPr lang="en-US" altLang="en-US" sz="2000">
                <a:solidFill>
                  <a:srgbClr val="003399"/>
                </a:solidFill>
              </a:rPr>
              <a:t>    </a:t>
            </a:r>
            <a:r>
              <a:rPr lang="en-US" altLang="en-US" sz="2000">
                <a:solidFill>
                  <a:srgbClr val="FF0000"/>
                </a:solidFill>
              </a:rPr>
              <a:t>checkPackageAccess(name);  // fix in Update 7</a:t>
            </a:r>
          </a:p>
          <a:p>
            <a:pPr marL="0" indent="0">
              <a:spcBef>
                <a:spcPts val="200"/>
              </a:spcBef>
              <a:buFont typeface="Wingdings" pitchFamily="2" charset="2"/>
              <a:buNone/>
            </a:pPr>
            <a:r>
              <a:rPr lang="en-US" altLang="en-US" sz="2000">
                <a:solidFill>
                  <a:srgbClr val="003399"/>
                </a:solidFill>
              </a:rPr>
              <a:t>    try {</a:t>
            </a:r>
          </a:p>
          <a:p>
            <a:pPr marL="0" indent="0">
              <a:spcBef>
                <a:spcPts val="200"/>
              </a:spcBef>
              <a:buFont typeface="Wingdings" pitchFamily="2" charset="2"/>
              <a:buNone/>
            </a:pPr>
            <a:r>
              <a:rPr lang="en-US" altLang="en-US" sz="2000">
                <a:solidFill>
                  <a:srgbClr val="003399"/>
                </a:solidFill>
              </a:rPr>
              <a:t>         ClassLoader loader = </a:t>
            </a:r>
          </a:p>
          <a:p>
            <a:pPr marL="0" indent="0">
              <a:spcBef>
                <a:spcPts val="200"/>
              </a:spcBef>
              <a:buFont typeface="Wingdings" pitchFamily="2" charset="2"/>
              <a:buNone/>
            </a:pPr>
            <a:r>
              <a:rPr lang="en-US" altLang="en-US" sz="2000">
                <a:solidFill>
                  <a:srgbClr val="003399"/>
                </a:solidFill>
              </a:rPr>
              <a:t>                         Thread.currentThread().getContextClassLoader();</a:t>
            </a:r>
          </a:p>
          <a:p>
            <a:pPr marL="0" indent="0">
              <a:spcBef>
                <a:spcPts val="200"/>
              </a:spcBef>
              <a:buFont typeface="Wingdings" pitchFamily="2" charset="2"/>
              <a:buNone/>
            </a:pPr>
            <a:r>
              <a:rPr lang="en-US" altLang="en-US" sz="2000">
                <a:solidFill>
                  <a:srgbClr val="003399"/>
                </a:solidFill>
              </a:rPr>
              <a:t>         if (loader==null) {</a:t>
            </a:r>
          </a:p>
          <a:p>
            <a:pPr marL="0" indent="0">
              <a:spcBef>
                <a:spcPts val="200"/>
              </a:spcBef>
              <a:buFont typeface="Wingdings" pitchFamily="2" charset="2"/>
              <a:buNone/>
            </a:pPr>
            <a:r>
              <a:rPr lang="en-US" altLang="en-US" sz="2000">
                <a:solidFill>
                  <a:srgbClr val="003399"/>
                </a:solidFill>
              </a:rPr>
              <a:t>                 loader = ClassLoader.getSystemClassLoader();</a:t>
            </a:r>
          </a:p>
          <a:p>
            <a:pPr marL="0" indent="0">
              <a:spcBef>
                <a:spcPts val="200"/>
              </a:spcBef>
              <a:buFont typeface="Wingdings" pitchFamily="2" charset="2"/>
              <a:buNone/>
            </a:pPr>
            <a:r>
              <a:rPr lang="en-US" altLang="en-US" sz="2000">
                <a:solidFill>
                  <a:srgbClr val="003399"/>
                </a:solidFill>
              </a:rPr>
              <a:t>         } </a:t>
            </a:r>
          </a:p>
          <a:p>
            <a:pPr marL="0" indent="0">
              <a:spcBef>
                <a:spcPts val="200"/>
              </a:spcBef>
              <a:buFont typeface="Wingdings" pitchFamily="2" charset="2"/>
              <a:buNone/>
            </a:pPr>
            <a:r>
              <a:rPr lang="en-US" altLang="en-US" sz="2000">
                <a:solidFill>
                  <a:srgbClr val="003399"/>
                </a:solidFill>
              </a:rPr>
              <a:t>         if (loader!=null) { </a:t>
            </a:r>
          </a:p>
          <a:p>
            <a:pPr marL="0" indent="0">
              <a:spcBef>
                <a:spcPts val="200"/>
              </a:spcBef>
              <a:buFont typeface="Wingdings" pitchFamily="2" charset="2"/>
              <a:buNone/>
            </a:pPr>
            <a:r>
              <a:rPr lang="en-US" altLang="en-US" sz="2000">
                <a:solidFill>
                  <a:srgbClr val="003399"/>
                </a:solidFill>
              </a:rPr>
              <a:t>	   return </a:t>
            </a:r>
            <a:r>
              <a:rPr lang="en-US" altLang="en-US" sz="2000">
                <a:solidFill>
                  <a:srgbClr val="0000FF"/>
                </a:solidFill>
              </a:rPr>
              <a:t>Class.forName(name, false, loader);</a:t>
            </a:r>
          </a:p>
          <a:p>
            <a:pPr marL="0" indent="0">
              <a:spcBef>
                <a:spcPts val="200"/>
              </a:spcBef>
              <a:buFont typeface="Wingdings" pitchFamily="2" charset="2"/>
              <a:buNone/>
            </a:pPr>
            <a:r>
              <a:rPr lang="en-US" altLang="en-US" sz="2000">
                <a:solidFill>
                  <a:srgbClr val="003399"/>
                </a:solidFill>
              </a:rPr>
              <a:t>         }</a:t>
            </a:r>
          </a:p>
          <a:p>
            <a:pPr marL="0" indent="0">
              <a:spcBef>
                <a:spcPts val="200"/>
              </a:spcBef>
              <a:buFont typeface="Wingdings" pitchFamily="2" charset="2"/>
              <a:buNone/>
            </a:pPr>
            <a:r>
              <a:rPr lang="en-US" altLang="en-US" sz="2000">
                <a:solidFill>
                  <a:srgbClr val="003399"/>
                </a:solidFill>
              </a:rPr>
              <a:t>   } catch (ClassNotFoundException exception) { // use current loader</a:t>
            </a:r>
          </a:p>
          <a:p>
            <a:pPr marL="0" indent="0">
              <a:spcBef>
                <a:spcPts val="200"/>
              </a:spcBef>
              <a:buFont typeface="Wingdings" pitchFamily="2" charset="2"/>
              <a:buNone/>
            </a:pPr>
            <a:r>
              <a:rPr lang="en-US" altLang="en-US" sz="2000">
                <a:solidFill>
                  <a:srgbClr val="003399"/>
                </a:solidFill>
              </a:rPr>
              <a:t>   } catch (SecurityException) { // use current loader}</a:t>
            </a:r>
          </a:p>
          <a:p>
            <a:pPr marL="0" indent="0">
              <a:spcBef>
                <a:spcPts val="200"/>
              </a:spcBef>
              <a:buFont typeface="Wingdings" pitchFamily="2" charset="2"/>
              <a:buNone/>
            </a:pPr>
            <a:r>
              <a:rPr lang="en-US" altLang="en-US" sz="2000">
                <a:solidFill>
                  <a:srgbClr val="003399"/>
                </a:solidFill>
              </a:rPr>
              <a:t>   return Class.forName(name); </a:t>
            </a:r>
          </a:p>
          <a:p>
            <a:pPr marL="0" indent="0">
              <a:spcBef>
                <a:spcPts val="200"/>
              </a:spcBef>
              <a:buFont typeface="Wingdings" pitchFamily="2" charset="2"/>
              <a:buNone/>
            </a:pPr>
            <a:r>
              <a:rPr lang="en-US" altLang="en-US" sz="2000">
                <a:solidFill>
                  <a:srgbClr val="003399"/>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089D89E8-4350-1D46-8558-4C4CD1BDC592}"/>
              </a:ext>
            </a:extLst>
          </p:cNvPr>
          <p:cNvSpPr>
            <a:spLocks noGrp="1" noChangeArrowheads="1"/>
          </p:cNvSpPr>
          <p:nvPr>
            <p:ph type="title"/>
          </p:nvPr>
        </p:nvSpPr>
        <p:spPr>
          <a:xfrm>
            <a:off x="1435608" y="76200"/>
            <a:ext cx="7498080" cy="1143000"/>
          </a:xfrm>
        </p:spPr>
        <p:txBody>
          <a:bodyPr/>
          <a:lstStyle/>
          <a:p>
            <a:r>
              <a:rPr lang="en-US" altLang="en-US" dirty="0"/>
              <a:t>3. Defense-in-Depth</a:t>
            </a:r>
          </a:p>
        </p:txBody>
      </p:sp>
      <p:sp>
        <p:nvSpPr>
          <p:cNvPr id="3" name="Content Placeholder 2">
            <a:extLst>
              <a:ext uri="{FF2B5EF4-FFF2-40B4-BE49-F238E27FC236}">
                <a16:creationId xmlns:a16="http://schemas.microsoft.com/office/drawing/2014/main" id="{14C212D0-6748-B34C-806A-416D738F39F1}"/>
              </a:ext>
            </a:extLst>
          </p:cNvPr>
          <p:cNvSpPr>
            <a:spLocks noGrp="1" noChangeArrowheads="1"/>
          </p:cNvSpPr>
          <p:nvPr>
            <p:ph idx="1"/>
          </p:nvPr>
        </p:nvSpPr>
        <p:spPr>
          <a:xfrm>
            <a:off x="1298448" y="1316736"/>
            <a:ext cx="7772400" cy="5110734"/>
          </a:xfrm>
        </p:spPr>
        <p:txBody>
          <a:bodyPr>
            <a:normAutofit/>
          </a:bodyPr>
          <a:lstStyle/>
          <a:p>
            <a:pPr marL="342900" lvl="1" indent="-342900">
              <a:buClr>
                <a:schemeClr val="folHlink"/>
              </a:buClr>
              <a:buSzPct val="90000"/>
            </a:pPr>
            <a:r>
              <a:rPr lang="en-US" altLang="en-US" sz="2800" dirty="0"/>
              <a:t>Manage security risks with layers of defense</a:t>
            </a:r>
          </a:p>
          <a:p>
            <a:pPr marL="742950" lvl="2" indent="-342900"/>
            <a:r>
              <a:rPr lang="en-US" altLang="en-US" sz="2400" dirty="0"/>
              <a:t>Don</a:t>
            </a:r>
            <a:r>
              <a:rPr lang="en-US" altLang="ja-JP" sz="2400" dirty="0"/>
              <a:t>’t rely on any one for security</a:t>
            </a:r>
          </a:p>
          <a:p>
            <a:pPr marL="742950" lvl="2" indent="-342900"/>
            <a:r>
              <a:rPr lang="en-US" altLang="ja-JP" dirty="0"/>
              <a:t>Originated from the military strategy to “provide barriers to impede the progress of intruders from attaining their goals while monitoring their progress and developing and implementing responses to the incident in order to repel them.”</a:t>
            </a:r>
            <a:endParaRPr lang="en-US" altLang="ja-JP" sz="2400" dirty="0"/>
          </a:p>
          <a:p>
            <a:r>
              <a:rPr lang="en-US" altLang="en-US" sz="2800" dirty="0"/>
              <a:t>Secure software design should consider </a:t>
            </a:r>
            <a:r>
              <a:rPr lang="en-US" altLang="en-US" sz="2800" dirty="0">
                <a:solidFill>
                  <a:srgbClr val="C00000"/>
                </a:solidFill>
              </a:rPr>
              <a:t>preventive</a:t>
            </a:r>
            <a:r>
              <a:rPr lang="en-US" altLang="en-US" sz="2800" dirty="0"/>
              <a:t>, </a:t>
            </a:r>
            <a:r>
              <a:rPr lang="en-US" altLang="en-US" sz="2800" dirty="0">
                <a:solidFill>
                  <a:srgbClr val="C00000"/>
                </a:solidFill>
              </a:rPr>
              <a:t>detective</a:t>
            </a:r>
            <a:r>
              <a:rPr lang="en-US" altLang="en-US" sz="2800" dirty="0"/>
              <a:t>, and </a:t>
            </a:r>
            <a:r>
              <a:rPr lang="en-US" altLang="en-US" sz="2800" dirty="0">
                <a:solidFill>
                  <a:srgbClr val="C00000"/>
                </a:solidFill>
              </a:rPr>
              <a:t>protective</a:t>
            </a:r>
            <a:r>
              <a:rPr lang="en-US" altLang="en-US" sz="2800" dirty="0"/>
              <a:t> measures to impede the progress of an intrusion and reduce its consequences.</a:t>
            </a:r>
          </a:p>
          <a:p>
            <a:endParaRPr lang="en-US" altLang="en-US" dirty="0"/>
          </a:p>
        </p:txBody>
      </p:sp>
      <p:sp>
        <p:nvSpPr>
          <p:cNvPr id="57347" name="Slide Number Placeholder 3">
            <a:extLst>
              <a:ext uri="{FF2B5EF4-FFF2-40B4-BE49-F238E27FC236}">
                <a16:creationId xmlns:a16="http://schemas.microsoft.com/office/drawing/2014/main" id="{4EF1D99C-5CB6-DF4B-99B7-03BACB9CB9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9E5B2E5B-B3FA-2046-927E-63A6BBD61637}" type="slidenum">
              <a:rPr lang="en-US" altLang="en-US" sz="1000" smtClean="0"/>
              <a:pPr>
                <a:spcBef>
                  <a:spcPct val="0"/>
                </a:spcBef>
                <a:buClrTx/>
                <a:buSzTx/>
                <a:buFontTx/>
                <a:buNone/>
              </a:pPr>
              <a:t>32</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6F39-CA47-E14C-9D97-C49282A89372}"/>
              </a:ext>
            </a:extLst>
          </p:cNvPr>
          <p:cNvSpPr>
            <a:spLocks noGrp="1"/>
          </p:cNvSpPr>
          <p:nvPr>
            <p:ph type="title"/>
          </p:nvPr>
        </p:nvSpPr>
        <p:spPr/>
        <p:txBody>
          <a:bodyPr/>
          <a:lstStyle/>
          <a:p>
            <a:r>
              <a:rPr lang="en-US" altLang="en-US" dirty="0"/>
              <a:t>Defense-in-Depth – Examples</a:t>
            </a:r>
            <a:endParaRPr lang="en-US" dirty="0"/>
          </a:p>
        </p:txBody>
      </p:sp>
      <p:sp>
        <p:nvSpPr>
          <p:cNvPr id="3" name="Content Placeholder 2">
            <a:extLst>
              <a:ext uri="{FF2B5EF4-FFF2-40B4-BE49-F238E27FC236}">
                <a16:creationId xmlns:a16="http://schemas.microsoft.com/office/drawing/2014/main" id="{87642E35-9D8B-0245-A6F1-C65ADA3FC01A}"/>
              </a:ext>
            </a:extLst>
          </p:cNvPr>
          <p:cNvSpPr>
            <a:spLocks noGrp="1"/>
          </p:cNvSpPr>
          <p:nvPr>
            <p:ph idx="1"/>
          </p:nvPr>
        </p:nvSpPr>
        <p:spPr>
          <a:xfrm>
            <a:off x="1435608" y="1447800"/>
            <a:ext cx="7178040" cy="4800600"/>
          </a:xfrm>
        </p:spPr>
        <p:txBody>
          <a:bodyPr/>
          <a:lstStyle/>
          <a:p>
            <a:pPr marL="221742" indent="-342900"/>
            <a:r>
              <a:rPr lang="en-US" altLang="en-US" sz="2800" dirty="0"/>
              <a:t>Banks</a:t>
            </a:r>
          </a:p>
          <a:p>
            <a:pPr marL="742950" lvl="1" indent="-342900"/>
            <a:r>
              <a:rPr lang="en-US" altLang="en-US" sz="2400" dirty="0"/>
              <a:t>Security Guards, Bullet-Proof, Teller Window, Dye on Money</a:t>
            </a:r>
          </a:p>
          <a:p>
            <a:pPr marL="221742" indent="-342900"/>
            <a:r>
              <a:rPr lang="en-US" altLang="en-US" sz="2800" dirty="0"/>
              <a:t>Protect sensitive info</a:t>
            </a:r>
          </a:p>
          <a:p>
            <a:pPr marL="742950" lvl="1" indent="-342900"/>
            <a:r>
              <a:rPr lang="en-US" altLang="en-US" sz="2400" dirty="0"/>
              <a:t>Firewall</a:t>
            </a:r>
          </a:p>
          <a:p>
            <a:pPr marL="742950" lvl="1" indent="-342900"/>
            <a:r>
              <a:rPr lang="en-US" altLang="en-US" sz="2400" dirty="0"/>
              <a:t>Authentication</a:t>
            </a:r>
          </a:p>
          <a:p>
            <a:pPr marL="742950" lvl="1" indent="-342900"/>
            <a:r>
              <a:rPr lang="en-US" altLang="en-US" sz="2400" dirty="0"/>
              <a:t>Encrypted storage</a:t>
            </a:r>
          </a:p>
          <a:p>
            <a:pPr marL="742950" lvl="1" indent="-342900"/>
            <a:r>
              <a:rPr lang="en-US" altLang="en-US" sz="2400" dirty="0"/>
              <a:t>Encrypted messages</a:t>
            </a:r>
          </a:p>
          <a:p>
            <a:endParaRPr lang="en-US" dirty="0"/>
          </a:p>
        </p:txBody>
      </p:sp>
      <p:sp>
        <p:nvSpPr>
          <p:cNvPr id="4" name="Slide Number Placeholder 3">
            <a:extLst>
              <a:ext uri="{FF2B5EF4-FFF2-40B4-BE49-F238E27FC236}">
                <a16:creationId xmlns:a16="http://schemas.microsoft.com/office/drawing/2014/main" id="{703AC50A-C241-7942-8030-0B8707CE9F12}"/>
              </a:ext>
            </a:extLst>
          </p:cNvPr>
          <p:cNvSpPr>
            <a:spLocks noGrp="1"/>
          </p:cNvSpPr>
          <p:nvPr>
            <p:ph type="sldNum" sz="quarter" idx="12"/>
          </p:nvPr>
        </p:nvSpPr>
        <p:spPr/>
        <p:txBody>
          <a:bodyPr/>
          <a:lstStyle/>
          <a:p>
            <a:fld id="{6294C92D-0306-4E69-9CD3-20855E849650}" type="slidenum">
              <a:rPr kumimoji="0" lang="en-US" smtClean="0"/>
              <a:t>33</a:t>
            </a:fld>
            <a:endParaRPr kumimoji="0" lang="en-US"/>
          </a:p>
        </p:txBody>
      </p:sp>
    </p:spTree>
    <p:extLst>
      <p:ext uri="{BB962C8B-B14F-4D97-AF65-F5344CB8AC3E}">
        <p14:creationId xmlns:p14="http://schemas.microsoft.com/office/powerpoint/2010/main" val="3514598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33894A75-516A-2E4D-BCFB-4EBB7A8EF07B}"/>
              </a:ext>
            </a:extLst>
          </p:cNvPr>
          <p:cNvSpPr>
            <a:spLocks noGrp="1" noChangeArrowheads="1"/>
          </p:cNvSpPr>
          <p:nvPr>
            <p:ph type="title"/>
          </p:nvPr>
        </p:nvSpPr>
        <p:spPr>
          <a:xfrm>
            <a:off x="1066800" y="255588"/>
            <a:ext cx="8077200" cy="811212"/>
          </a:xfrm>
        </p:spPr>
        <p:txBody>
          <a:bodyPr>
            <a:normAutofit fontScale="90000"/>
          </a:bodyPr>
          <a:lstStyle/>
          <a:p>
            <a:r>
              <a:rPr lang="en-US" altLang="en-US" dirty="0"/>
              <a:t>Prevent, Detect, Contain, and Recover</a:t>
            </a:r>
          </a:p>
        </p:txBody>
      </p:sp>
      <p:sp>
        <p:nvSpPr>
          <p:cNvPr id="3" name="Content Placeholder 2">
            <a:extLst>
              <a:ext uri="{FF2B5EF4-FFF2-40B4-BE49-F238E27FC236}">
                <a16:creationId xmlns:a16="http://schemas.microsoft.com/office/drawing/2014/main" id="{75514FAB-E3A1-9341-9553-047E552C507E}"/>
              </a:ext>
            </a:extLst>
          </p:cNvPr>
          <p:cNvSpPr>
            <a:spLocks noGrp="1" noChangeArrowheads="1"/>
          </p:cNvSpPr>
          <p:nvPr>
            <p:ph idx="1"/>
          </p:nvPr>
        </p:nvSpPr>
        <p:spPr>
          <a:xfrm>
            <a:off x="1066800" y="1292352"/>
            <a:ext cx="7638288" cy="5257419"/>
          </a:xfrm>
        </p:spPr>
        <p:txBody>
          <a:bodyPr>
            <a:normAutofit/>
          </a:bodyPr>
          <a:lstStyle/>
          <a:p>
            <a:r>
              <a:rPr lang="en-US" altLang="en-US" sz="2800" dirty="0"/>
              <a:t>Layered defense</a:t>
            </a:r>
          </a:p>
          <a:p>
            <a:pPr lvl="1"/>
            <a:r>
              <a:rPr lang="en-US" altLang="en-US" sz="2400" dirty="0"/>
              <a:t>Prevent attacks, detect breaches, contain attacks in progress, and recover from them</a:t>
            </a:r>
          </a:p>
          <a:p>
            <a:pPr lvl="1"/>
            <a:r>
              <a:rPr lang="en-US" altLang="en-US" sz="2400" dirty="0"/>
              <a:t>Detection particularly important for network; it may not be clear when an attack is occurring</a:t>
            </a:r>
          </a:p>
          <a:p>
            <a:r>
              <a:rPr lang="en-US" altLang="en-US" sz="2800" dirty="0"/>
              <a:t>Preventive techniques not perfect; treat </a:t>
            </a:r>
            <a:r>
              <a:rPr lang="en-US" altLang="en-US" sz="2800" dirty="0" err="1"/>
              <a:t>mali-cious</a:t>
            </a:r>
            <a:r>
              <a:rPr lang="en-US" altLang="en-US" sz="2800" dirty="0"/>
              <a:t> traffic as a fact, not exceptional condition</a:t>
            </a:r>
          </a:p>
          <a:p>
            <a:r>
              <a:rPr lang="en-US" altLang="en-US" sz="2800" dirty="0"/>
              <a:t>Have containment procedures planned out in advance to mitigate damage of an attack</a:t>
            </a:r>
          </a:p>
          <a:p>
            <a:pPr lvl="1"/>
            <a:r>
              <a:rPr lang="en-US" altLang="en-US" sz="2400" dirty="0"/>
              <a:t>Ex: If a thief removes a painting at a museum, the gallery is locked down to trap him.</a:t>
            </a:r>
          </a:p>
          <a:p>
            <a:pPr lvl="1"/>
            <a:endParaRPr lang="en-US" altLang="en-US" sz="2400" dirty="0"/>
          </a:p>
          <a:p>
            <a:pPr lvl="1"/>
            <a:endParaRPr lang="en-US" altLang="en-US" sz="2400" dirty="0"/>
          </a:p>
          <a:p>
            <a:endParaRPr lang="en-US" altLang="en-US" sz="2800" dirty="0"/>
          </a:p>
        </p:txBody>
      </p:sp>
      <p:sp>
        <p:nvSpPr>
          <p:cNvPr id="58371" name="Slide Number Placeholder 3">
            <a:extLst>
              <a:ext uri="{FF2B5EF4-FFF2-40B4-BE49-F238E27FC236}">
                <a16:creationId xmlns:a16="http://schemas.microsoft.com/office/drawing/2014/main" id="{F8E7B8E8-C76E-744A-B074-6604D07DE1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172F38AC-688A-9545-9DBC-EB23E6A77ED4}" type="slidenum">
              <a:rPr lang="en-US" altLang="en-US" sz="1000" smtClean="0"/>
              <a:pPr>
                <a:spcBef>
                  <a:spcPct val="0"/>
                </a:spcBef>
                <a:buClrTx/>
                <a:buSzTx/>
                <a:buFontTx/>
                <a:buNone/>
              </a:pPr>
              <a:t>34</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C83BEC71-24CF-3B48-8EC9-53C439E7CF27}"/>
              </a:ext>
            </a:extLst>
          </p:cNvPr>
          <p:cNvSpPr>
            <a:spLocks noGrp="1" noChangeArrowheads="1"/>
          </p:cNvSpPr>
          <p:nvPr>
            <p:ph type="title"/>
          </p:nvPr>
        </p:nvSpPr>
        <p:spPr>
          <a:xfrm>
            <a:off x="1417320" y="0"/>
            <a:ext cx="7498080" cy="1143000"/>
          </a:xfrm>
        </p:spPr>
        <p:txBody>
          <a:bodyPr/>
          <a:lstStyle/>
          <a:p>
            <a:r>
              <a:rPr lang="en-US" altLang="en-US" dirty="0"/>
              <a:t>Password Security Example</a:t>
            </a:r>
          </a:p>
        </p:txBody>
      </p:sp>
      <p:sp>
        <p:nvSpPr>
          <p:cNvPr id="3" name="Content Placeholder 2">
            <a:extLst>
              <a:ext uri="{FF2B5EF4-FFF2-40B4-BE49-F238E27FC236}">
                <a16:creationId xmlns:a16="http://schemas.microsoft.com/office/drawing/2014/main" id="{D145359D-9F3F-054B-BB7A-125444C6E299}"/>
              </a:ext>
            </a:extLst>
          </p:cNvPr>
          <p:cNvSpPr>
            <a:spLocks noGrp="1" noChangeArrowheads="1"/>
          </p:cNvSpPr>
          <p:nvPr>
            <p:ph idx="1"/>
          </p:nvPr>
        </p:nvSpPr>
        <p:spPr>
          <a:xfrm>
            <a:off x="1089660" y="1299337"/>
            <a:ext cx="7652004" cy="5064125"/>
          </a:xfrm>
        </p:spPr>
        <p:txBody>
          <a:bodyPr>
            <a:normAutofit/>
          </a:bodyPr>
          <a:lstStyle/>
          <a:p>
            <a:pPr>
              <a:lnSpc>
                <a:spcPct val="90000"/>
              </a:lnSpc>
            </a:pPr>
            <a:r>
              <a:rPr lang="en-US" altLang="en-US" sz="2800" dirty="0"/>
              <a:t>Prevent</a:t>
            </a:r>
          </a:p>
          <a:p>
            <a:pPr lvl="1">
              <a:lnSpc>
                <a:spcPct val="90000"/>
              </a:lnSpc>
            </a:pPr>
            <a:r>
              <a:rPr lang="en-US" altLang="en-US" sz="2400" dirty="0"/>
              <a:t>Require users to choose strong passwords to prevent guessing attacks</a:t>
            </a:r>
          </a:p>
          <a:p>
            <a:pPr>
              <a:lnSpc>
                <a:spcPct val="90000"/>
              </a:lnSpc>
            </a:pPr>
            <a:r>
              <a:rPr lang="en-US" altLang="en-US" sz="2800" dirty="0"/>
              <a:t>Detect</a:t>
            </a:r>
          </a:p>
          <a:p>
            <a:pPr lvl="1">
              <a:lnSpc>
                <a:spcPct val="90000"/>
              </a:lnSpc>
            </a:pPr>
            <a:r>
              <a:rPr lang="en-US" altLang="en-US" sz="2400" dirty="0"/>
              <a:t>Monitor server logs for large # of failed logins coming from an IP address; Mark it as suspicious</a:t>
            </a:r>
          </a:p>
          <a:p>
            <a:pPr>
              <a:lnSpc>
                <a:spcPct val="90000"/>
              </a:lnSpc>
            </a:pPr>
            <a:r>
              <a:rPr lang="en-US" altLang="en-US" sz="2800" dirty="0"/>
              <a:t>Contain</a:t>
            </a:r>
          </a:p>
          <a:p>
            <a:pPr lvl="1">
              <a:lnSpc>
                <a:spcPct val="90000"/>
              </a:lnSpc>
            </a:pPr>
            <a:r>
              <a:rPr lang="en-US" altLang="en-US" sz="2400" dirty="0"/>
              <a:t>Deny logins from suspicious IPs or require additional checks (e.g., cookies)</a:t>
            </a:r>
          </a:p>
          <a:p>
            <a:pPr>
              <a:lnSpc>
                <a:spcPct val="90000"/>
              </a:lnSpc>
            </a:pPr>
            <a:r>
              <a:rPr lang="en-US" altLang="en-US" sz="2800" dirty="0"/>
              <a:t>Recover</a:t>
            </a:r>
          </a:p>
          <a:p>
            <a:pPr lvl="1">
              <a:lnSpc>
                <a:spcPct val="90000"/>
              </a:lnSpc>
            </a:pPr>
            <a:r>
              <a:rPr lang="en-US" altLang="en-US" sz="2400" dirty="0"/>
              <a:t>Monitor accounts that may have been hacked, deny suspicious transactions</a:t>
            </a:r>
          </a:p>
        </p:txBody>
      </p:sp>
      <p:sp>
        <p:nvSpPr>
          <p:cNvPr id="59395" name="Slide Number Placeholder 3">
            <a:extLst>
              <a:ext uri="{FF2B5EF4-FFF2-40B4-BE49-F238E27FC236}">
                <a16:creationId xmlns:a16="http://schemas.microsoft.com/office/drawing/2014/main" id="{716B65D8-168D-774B-8085-D598A03B20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C9C7088-1F8C-F943-B222-BA1DB24FB652}" type="slidenum">
              <a:rPr lang="en-US" altLang="en-US" sz="1000" smtClean="0"/>
              <a:pPr>
                <a:spcBef>
                  <a:spcPct val="0"/>
                </a:spcBef>
                <a:buClrTx/>
                <a:buSzTx/>
                <a:buFontTx/>
                <a:buNone/>
              </a:pPr>
              <a:t>35</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659B9303-D62F-3C41-987F-8AA4F03115C2}"/>
              </a:ext>
            </a:extLst>
          </p:cNvPr>
          <p:cNvSpPr>
            <a:spLocks noGrp="1" noChangeArrowheads="1"/>
          </p:cNvSpPr>
          <p:nvPr>
            <p:ph type="title"/>
          </p:nvPr>
        </p:nvSpPr>
        <p:spPr>
          <a:xfrm>
            <a:off x="1435608" y="170372"/>
            <a:ext cx="7498080" cy="1143000"/>
          </a:xfrm>
        </p:spPr>
        <p:txBody>
          <a:bodyPr/>
          <a:lstStyle/>
          <a:p>
            <a:r>
              <a:rPr lang="en-US" altLang="en-US" dirty="0"/>
              <a:t>4. Fail-Safe Stance</a:t>
            </a:r>
          </a:p>
        </p:txBody>
      </p:sp>
      <p:sp>
        <p:nvSpPr>
          <p:cNvPr id="3" name="Content Placeholder 2">
            <a:extLst>
              <a:ext uri="{FF2B5EF4-FFF2-40B4-BE49-F238E27FC236}">
                <a16:creationId xmlns:a16="http://schemas.microsoft.com/office/drawing/2014/main" id="{30797CC4-5ED3-F54E-AFEE-AEB459425184}"/>
              </a:ext>
            </a:extLst>
          </p:cNvPr>
          <p:cNvSpPr>
            <a:spLocks noGrp="1" noChangeArrowheads="1"/>
          </p:cNvSpPr>
          <p:nvPr>
            <p:ph idx="1"/>
          </p:nvPr>
        </p:nvSpPr>
        <p:spPr>
          <a:xfrm>
            <a:off x="1463040" y="1313372"/>
            <a:ext cx="7470648" cy="5269991"/>
          </a:xfrm>
        </p:spPr>
        <p:txBody>
          <a:bodyPr>
            <a:normAutofit/>
          </a:bodyPr>
          <a:lstStyle/>
          <a:p>
            <a:r>
              <a:rPr lang="en-US" altLang="en-US" sz="2800" dirty="0"/>
              <a:t>If a system is going to fail, it should respond in a way that keeps the system in a safe state and causes minimal or no security violation.</a:t>
            </a:r>
          </a:p>
          <a:p>
            <a:r>
              <a:rPr lang="en-US" altLang="en-US" sz="2800" dirty="0"/>
              <a:t>Common world example: Elevators</a:t>
            </a:r>
          </a:p>
          <a:p>
            <a:pPr lvl="1"/>
            <a:r>
              <a:rPr lang="en-US" altLang="en-US" sz="2400" dirty="0"/>
              <a:t>Designed with expectation of power failure</a:t>
            </a:r>
          </a:p>
          <a:p>
            <a:pPr lvl="1"/>
            <a:r>
              <a:rPr lang="en-US" altLang="en-US" sz="2400" dirty="0"/>
              <a:t>In power outage, can grab onto cables or guide rails</a:t>
            </a:r>
          </a:p>
          <a:p>
            <a:r>
              <a:rPr lang="en-US" altLang="en-US" sz="2800" dirty="0"/>
              <a:t>Expect &amp; plan for failure and exception</a:t>
            </a:r>
          </a:p>
          <a:p>
            <a:pPr lvl="1"/>
            <a:r>
              <a:rPr lang="en-US" altLang="en-US" sz="2400" dirty="0"/>
              <a:t>The software should be kept in a state that denies rather than grants access</a:t>
            </a:r>
          </a:p>
          <a:p>
            <a:pPr lvl="1"/>
            <a:r>
              <a:rPr lang="en-US" altLang="en-US" sz="2400" dirty="0"/>
              <a:t>It should not report </a:t>
            </a:r>
            <a:r>
              <a:rPr lang="en-US" altLang="en-US" sz="2400" dirty="0">
                <a:solidFill>
                  <a:srgbClr val="0000FF"/>
                </a:solidFill>
              </a:rPr>
              <a:t>error messages </a:t>
            </a:r>
            <a:r>
              <a:rPr lang="en-US" altLang="en-US" sz="2400" dirty="0"/>
              <a:t>that reveal useful information to malicious users. </a:t>
            </a:r>
          </a:p>
          <a:p>
            <a:endParaRPr lang="en-US" altLang="en-US" sz="2800" dirty="0"/>
          </a:p>
        </p:txBody>
      </p:sp>
      <p:sp>
        <p:nvSpPr>
          <p:cNvPr id="65539" name="Slide Number Placeholder 3">
            <a:extLst>
              <a:ext uri="{FF2B5EF4-FFF2-40B4-BE49-F238E27FC236}">
                <a16:creationId xmlns:a16="http://schemas.microsoft.com/office/drawing/2014/main" id="{35E61ED3-CF80-AF41-BBFA-4B64DA53B9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655B474-798C-9846-AA05-AAF0F5E45322}" type="slidenum">
              <a:rPr lang="en-US" altLang="en-US" sz="1000" smtClean="0"/>
              <a:pPr>
                <a:spcBef>
                  <a:spcPct val="0"/>
                </a:spcBef>
                <a:buClrTx/>
                <a:buSzTx/>
                <a:buFontTx/>
                <a:buNone/>
              </a:pPr>
              <a:t>36</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8D9EAEAF-029E-3642-A3A3-D034EA7C5B66}"/>
              </a:ext>
            </a:extLst>
          </p:cNvPr>
          <p:cNvSpPr>
            <a:spLocks noGrp="1" noChangeArrowheads="1"/>
          </p:cNvSpPr>
          <p:nvPr>
            <p:ph type="title"/>
          </p:nvPr>
        </p:nvSpPr>
        <p:spPr>
          <a:xfrm>
            <a:off x="1432560" y="136524"/>
            <a:ext cx="7498080" cy="1143000"/>
          </a:xfrm>
        </p:spPr>
        <p:txBody>
          <a:bodyPr/>
          <a:lstStyle/>
          <a:p>
            <a:r>
              <a:rPr lang="en-US" altLang="en-US" dirty="0"/>
              <a:t>The </a:t>
            </a:r>
            <a:r>
              <a:rPr lang="en-US" altLang="en-US" dirty="0" err="1"/>
              <a:t>SimpleServer</a:t>
            </a:r>
            <a:r>
              <a:rPr lang="en-US" altLang="en-US" dirty="0"/>
              <a:t> Example</a:t>
            </a:r>
          </a:p>
        </p:txBody>
      </p:sp>
      <p:sp>
        <p:nvSpPr>
          <p:cNvPr id="3" name="Content Placeholder 2">
            <a:extLst>
              <a:ext uri="{FF2B5EF4-FFF2-40B4-BE49-F238E27FC236}">
                <a16:creationId xmlns:a16="http://schemas.microsoft.com/office/drawing/2014/main" id="{BC88BEBF-BAA1-4C47-A68D-0A95E1CFA9CE}"/>
              </a:ext>
            </a:extLst>
          </p:cNvPr>
          <p:cNvSpPr>
            <a:spLocks noGrp="1" noChangeArrowheads="1"/>
          </p:cNvSpPr>
          <p:nvPr>
            <p:ph idx="1"/>
          </p:nvPr>
        </p:nvSpPr>
        <p:spPr>
          <a:xfrm>
            <a:off x="1219200" y="1402080"/>
            <a:ext cx="7924800" cy="5181282"/>
          </a:xfrm>
        </p:spPr>
        <p:txBody>
          <a:bodyPr>
            <a:normAutofit lnSpcReduction="10000"/>
          </a:bodyPr>
          <a:lstStyle/>
          <a:p>
            <a:r>
              <a:rPr lang="en-US" altLang="en-US" sz="2800" dirty="0"/>
              <a:t>Read file into buffer</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pPr marL="342900" lvl="1" indent="-342900" eaLnBrk="1" hangingPunct="1">
              <a:buClr>
                <a:schemeClr val="bg2"/>
              </a:buClr>
            </a:pPr>
            <a:endParaRPr lang="en-US" altLang="en-US" sz="2000" dirty="0"/>
          </a:p>
          <a:p>
            <a:pPr marL="342900" lvl="1" indent="-342900" eaLnBrk="1" hangingPunct="1">
              <a:buClr>
                <a:schemeClr val="bg2"/>
              </a:buClr>
            </a:pPr>
            <a:endParaRPr lang="en-US" altLang="en-US" sz="2400" dirty="0"/>
          </a:p>
          <a:p>
            <a:pPr marL="342900" lvl="1" indent="-342900" eaLnBrk="1" hangingPunct="1">
              <a:buClr>
                <a:schemeClr val="bg2"/>
              </a:buClr>
            </a:pPr>
            <a:r>
              <a:rPr lang="en-US" altLang="en-US" sz="2400" dirty="0"/>
              <a:t>Attacker could use </a:t>
            </a:r>
            <a:r>
              <a:rPr lang="en-US" altLang="en-US" sz="2400" dirty="0">
                <a:latin typeface="Courier New" panose="02070309020205020404" pitchFamily="49" charset="0"/>
              </a:rPr>
              <a:t>/dev/random</a:t>
            </a:r>
            <a:r>
              <a:rPr lang="en-US" altLang="en-US" sz="2400" dirty="0"/>
              <a:t>, infinite length file</a:t>
            </a:r>
          </a:p>
          <a:p>
            <a:pPr eaLnBrk="1" hangingPunct="1">
              <a:buClr>
                <a:schemeClr val="bg2"/>
              </a:buClr>
              <a:buSzPct val="75000"/>
            </a:pPr>
            <a:endParaRPr lang="en-US" altLang="en-US" sz="2800" dirty="0"/>
          </a:p>
          <a:p>
            <a:pPr eaLnBrk="1" hangingPunct="1">
              <a:buClr>
                <a:schemeClr val="bg2"/>
              </a:buClr>
              <a:buSzPct val="75000"/>
            </a:pPr>
            <a:endParaRPr lang="en-US" altLang="en-US" sz="2800" dirty="0"/>
          </a:p>
          <a:p>
            <a:endParaRPr lang="en-US" altLang="en-US" sz="2800" dirty="0"/>
          </a:p>
        </p:txBody>
      </p:sp>
      <p:sp>
        <p:nvSpPr>
          <p:cNvPr id="66563" name="Slide Number Placeholder 3">
            <a:extLst>
              <a:ext uri="{FF2B5EF4-FFF2-40B4-BE49-F238E27FC236}">
                <a16:creationId xmlns:a16="http://schemas.microsoft.com/office/drawing/2014/main" id="{02461A67-3A0A-6A47-8896-6F61693840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E2B6E3AA-1566-E249-B148-CF032CC41A66}" type="slidenum">
              <a:rPr lang="en-US" altLang="en-US" sz="1000" smtClean="0"/>
              <a:pPr>
                <a:spcBef>
                  <a:spcPct val="0"/>
                </a:spcBef>
                <a:buClrTx/>
                <a:buSzTx/>
                <a:buFontTx/>
                <a:buNone/>
              </a:pPr>
              <a:t>37</a:t>
            </a:fld>
            <a:endParaRPr lang="en-US" altLang="en-US" sz="1000"/>
          </a:p>
        </p:txBody>
      </p:sp>
      <p:sp>
        <p:nvSpPr>
          <p:cNvPr id="66564" name="Rectangle 7">
            <a:extLst>
              <a:ext uri="{FF2B5EF4-FFF2-40B4-BE49-F238E27FC236}">
                <a16:creationId xmlns:a16="http://schemas.microsoft.com/office/drawing/2014/main" id="{0AB4397C-9DEE-2C4C-BC83-58CA9FB436D7}"/>
              </a:ext>
            </a:extLst>
          </p:cNvPr>
          <p:cNvSpPr txBox="1">
            <a:spLocks noChangeArrowheads="1"/>
          </p:cNvSpPr>
          <p:nvPr/>
        </p:nvSpPr>
        <p:spPr bwMode="auto">
          <a:xfrm>
            <a:off x="1645920" y="1962468"/>
            <a:ext cx="76962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39725" indent="-339725" defTabSz="457200">
              <a:spcBef>
                <a:spcPct val="20000"/>
              </a:spcBef>
              <a:buClr>
                <a:schemeClr val="folHlink"/>
              </a:buClr>
              <a:buSzPct val="90000"/>
              <a:buFont typeface="Wingdings" pitchFamily="2" charset="2"/>
              <a:buChar char="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800">
                <a:solidFill>
                  <a:schemeClr val="tx1"/>
                </a:solidFill>
                <a:latin typeface="Arial" panose="020B0604020202020204" pitchFamily="34" charset="0"/>
                <a:ea typeface="MS PGothic" panose="020B0600070205080204" pitchFamily="34" charset="-128"/>
              </a:defRPr>
            </a:lvl1pPr>
            <a:lvl2pPr marL="742950" indent="-285750" defTabSz="457200">
              <a:spcBef>
                <a:spcPct val="20000"/>
              </a:spcBef>
              <a:buClr>
                <a:schemeClr val="accent1"/>
              </a:buClr>
              <a:buSzPct val="75000"/>
              <a:buFont typeface="Wingdings" pitchFamily="2" charset="2"/>
              <a:buChar char="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600">
                <a:solidFill>
                  <a:schemeClr val="tx1"/>
                </a:solidFill>
                <a:latin typeface="Arial" panose="020B0604020202020204" pitchFamily="34" charset="0"/>
                <a:ea typeface="MS PGothic" panose="020B0600070205080204" pitchFamily="34" charset="-128"/>
              </a:defRPr>
            </a:lvl2pPr>
            <a:lvl3pPr marL="1143000" indent="-228600" defTabSz="457200">
              <a:spcBef>
                <a:spcPct val="20000"/>
              </a:spcBef>
              <a:buClr>
                <a:schemeClr val="folHlink"/>
              </a:buClr>
              <a:buSzPct val="55000"/>
              <a:buFont typeface="Wingdings" pitchFamily="2" charset="2"/>
              <a:buChar char="n"/>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300">
                <a:solidFill>
                  <a:schemeClr val="tx1"/>
                </a:solidFill>
                <a:latin typeface="Arial" panose="020B0604020202020204" pitchFamily="34" charset="0"/>
                <a:ea typeface="MS PGothic" panose="020B0600070205080204" pitchFamily="34" charset="-128"/>
              </a:defRPr>
            </a:lvl3pPr>
            <a:lvl4pPr marL="1600200" indent="-228600" defTabSz="457200">
              <a:spcBef>
                <a:spcPct val="20000"/>
              </a:spcBef>
              <a:buClr>
                <a:schemeClr val="accent1"/>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chemeClr val="tx1"/>
                </a:solidFill>
                <a:latin typeface="Arial" panose="020B0604020202020204" pitchFamily="34" charset="0"/>
                <a:ea typeface="MS PGothic" panose="020B0600070205080204" pitchFamily="34" charset="-128"/>
              </a:defRPr>
            </a:lvl4pPr>
            <a:lvl5pPr marL="2057400" indent="-228600" defTabSz="457200">
              <a:spcBef>
                <a:spcPct val="20000"/>
              </a:spcBef>
              <a:buClr>
                <a:schemeClr val="accent1"/>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buClr>
                <a:schemeClr val="accent1"/>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buClr>
                <a:schemeClr val="accent1"/>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buClr>
                <a:schemeClr val="accent1"/>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buClr>
                <a:schemeClr val="accent1"/>
              </a:buClr>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000">
                <a:solidFill>
                  <a:schemeClr val="tx1"/>
                </a:solidFill>
                <a:latin typeface="Arial" panose="020B0604020202020204" pitchFamily="34" charset="0"/>
                <a:ea typeface="MS PGothic" panose="020B0600070205080204" pitchFamily="34" charset="-128"/>
              </a:defRPr>
            </a:lvl9pPr>
          </a:lstStyle>
          <a:p>
            <a:pPr>
              <a:lnSpc>
                <a:spcPct val="90000"/>
              </a:lnSpc>
              <a:buFont typeface="Wingdings" pitchFamily="2" charset="2"/>
              <a:buNone/>
            </a:pPr>
            <a:r>
              <a:rPr lang="en-GB" altLang="en-US" sz="2000" b="1" dirty="0">
                <a:solidFill>
                  <a:srgbClr val="003399"/>
                </a:solidFill>
                <a:latin typeface="Courier New" panose="02070309020205020404" pitchFamily="49" charset="0"/>
              </a:rPr>
              <a:t>public void </a:t>
            </a:r>
            <a:r>
              <a:rPr lang="en-GB" altLang="en-US" sz="2000" b="1" dirty="0" err="1">
                <a:solidFill>
                  <a:srgbClr val="003399"/>
                </a:solidFill>
                <a:latin typeface="Courier New" panose="02070309020205020404" pitchFamily="49" charset="0"/>
              </a:rPr>
              <a:t>serveFile</a:t>
            </a: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OutputStreamWriter</a:t>
            </a: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osw</a:t>
            </a:r>
            <a:r>
              <a:rPr lang="en-GB" altLang="en-US" sz="2000" b="1" dirty="0">
                <a:solidFill>
                  <a:srgbClr val="003399"/>
                </a:solidFill>
                <a:latin typeface="Courier New" panose="02070309020205020404" pitchFamily="49" charset="0"/>
              </a:rPr>
              <a:t>,      </a:t>
            </a:r>
          </a:p>
          <a:p>
            <a:pPr>
              <a:lnSpc>
                <a:spcPct val="90000"/>
              </a:lnSpc>
              <a:buFont typeface="Wingdings" pitchFamily="2" charset="2"/>
              <a:buNone/>
            </a:pPr>
            <a:r>
              <a:rPr lang="en-GB" altLang="en-US" sz="2000" b="1" dirty="0">
                <a:solidFill>
                  <a:srgbClr val="003399"/>
                </a:solidFill>
                <a:latin typeface="Courier New" panose="02070309020205020404" pitchFamily="49" charset="0"/>
              </a:rPr>
              <a:t>			   String pathname) throws Exception {</a:t>
            </a:r>
          </a:p>
          <a:p>
            <a:pPr>
              <a:lnSpc>
                <a:spcPct val="90000"/>
              </a:lnSpc>
              <a:buFont typeface="Wingdings" pitchFamily="2" charset="2"/>
              <a:buNone/>
            </a:pP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FileReader</a:t>
            </a: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fr</a:t>
            </a:r>
            <a:r>
              <a:rPr lang="en-GB" altLang="en-US" sz="2000" b="1" dirty="0">
                <a:solidFill>
                  <a:srgbClr val="003399"/>
                </a:solidFill>
                <a:latin typeface="Courier New" panose="02070309020205020404" pitchFamily="49" charset="0"/>
              </a:rPr>
              <a:t>=null;                                 </a:t>
            </a:r>
          </a:p>
          <a:p>
            <a:pPr>
              <a:lnSpc>
                <a:spcPct val="90000"/>
              </a:lnSpc>
              <a:buFont typeface="Wingdings" pitchFamily="2" charset="2"/>
              <a:buNone/>
            </a:pPr>
            <a:r>
              <a:rPr lang="en-GB" altLang="en-US" sz="2000" b="1" dirty="0">
                <a:solidFill>
                  <a:srgbClr val="003399"/>
                </a:solidFill>
                <a:latin typeface="Courier New" panose="02070309020205020404" pitchFamily="49" charset="0"/>
              </a:rPr>
              <a:t> 	int c=-1;                                           </a:t>
            </a:r>
          </a:p>
          <a:p>
            <a:pPr>
              <a:lnSpc>
                <a:spcPct val="90000"/>
              </a:lnSpc>
              <a:buFont typeface="Wingdings" pitchFamily="2" charset="2"/>
              <a:buNone/>
            </a:pP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StringBuffer</a:t>
            </a: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sb</a:t>
            </a:r>
            <a:r>
              <a:rPr lang="en-GB" altLang="en-US" sz="2000" b="1" dirty="0">
                <a:solidFill>
                  <a:srgbClr val="003399"/>
                </a:solidFill>
                <a:latin typeface="Courier New" panose="02070309020205020404" pitchFamily="49" charset="0"/>
              </a:rPr>
              <a:t> = new </a:t>
            </a:r>
            <a:r>
              <a:rPr lang="en-GB" altLang="en-US" sz="2000" b="1" dirty="0" err="1">
                <a:solidFill>
                  <a:srgbClr val="003399"/>
                </a:solidFill>
                <a:latin typeface="Courier New" panose="02070309020205020404" pitchFamily="49" charset="0"/>
              </a:rPr>
              <a:t>StringBuffer</a:t>
            </a:r>
            <a:r>
              <a:rPr lang="en-GB" altLang="en-US" sz="2000" b="1" dirty="0">
                <a:solidFill>
                  <a:srgbClr val="003399"/>
                </a:solidFill>
                <a:latin typeface="Courier New" panose="02070309020205020404" pitchFamily="49" charset="0"/>
              </a:rPr>
              <a:t>();</a:t>
            </a:r>
          </a:p>
          <a:p>
            <a:pPr>
              <a:lnSpc>
                <a:spcPct val="90000"/>
              </a:lnSpc>
              <a:buFont typeface="Wingdings" pitchFamily="2" charset="2"/>
              <a:buNone/>
            </a:pPr>
            <a:r>
              <a:rPr lang="en-GB" altLang="en-US" sz="2000" b="1" dirty="0">
                <a:solidFill>
                  <a:srgbClr val="003399"/>
                </a:solidFill>
                <a:latin typeface="Courier New" panose="02070309020205020404" pitchFamily="49" charset="0"/>
              </a:rPr>
              <a:t>	...</a:t>
            </a:r>
          </a:p>
          <a:p>
            <a:pPr>
              <a:lnSpc>
                <a:spcPct val="90000"/>
              </a:lnSpc>
              <a:buFont typeface="Wingdings" pitchFamily="2" charset="2"/>
              <a:buNone/>
            </a:pPr>
            <a:r>
              <a:rPr lang="en-GB" altLang="en-US" sz="2000" b="1" dirty="0">
                <a:solidFill>
                  <a:srgbClr val="003399"/>
                </a:solidFill>
                <a:latin typeface="Courier New" panose="02070309020205020404" pitchFamily="49" charset="0"/>
              </a:rPr>
              <a:t>	while (c != -1) {       </a:t>
            </a:r>
          </a:p>
          <a:p>
            <a:pPr>
              <a:lnSpc>
                <a:spcPct val="90000"/>
              </a:lnSpc>
              <a:spcBef>
                <a:spcPts val="700"/>
              </a:spcBef>
              <a:buFont typeface="Courier New" panose="02070309020205020404" pitchFamily="49" charset="0"/>
              <a:buNone/>
            </a:pP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sb.append</a:t>
            </a:r>
            <a:r>
              <a:rPr lang="en-GB" altLang="en-US" sz="2000" b="1" dirty="0">
                <a:solidFill>
                  <a:srgbClr val="003399"/>
                </a:solidFill>
                <a:latin typeface="Courier New" panose="02070309020205020404" pitchFamily="49" charset="0"/>
              </a:rPr>
              <a:t>((char)c); </a:t>
            </a:r>
            <a:r>
              <a:rPr lang="en-GB" altLang="en-US" sz="1400" b="1" dirty="0">
                <a:solidFill>
                  <a:srgbClr val="003399"/>
                </a:solidFill>
                <a:latin typeface="Courier New" panose="02070309020205020404" pitchFamily="49" charset="0"/>
              </a:rPr>
              <a:t>// if memory run out, crashes!                            </a:t>
            </a:r>
            <a:endParaRPr lang="en-GB" altLang="en-US" sz="2000" b="1" dirty="0">
              <a:solidFill>
                <a:srgbClr val="003399"/>
              </a:solidFill>
              <a:latin typeface="Courier New" panose="02070309020205020404" pitchFamily="49" charset="0"/>
            </a:endParaRPr>
          </a:p>
          <a:p>
            <a:pPr>
              <a:lnSpc>
                <a:spcPct val="90000"/>
              </a:lnSpc>
              <a:spcBef>
                <a:spcPts val="700"/>
              </a:spcBef>
              <a:buFont typeface="Courier New" panose="02070309020205020404" pitchFamily="49" charset="0"/>
              <a:buNone/>
            </a:pPr>
            <a:r>
              <a:rPr lang="en-GB" altLang="en-US" sz="2000" b="1" dirty="0">
                <a:solidFill>
                  <a:srgbClr val="003399"/>
                </a:solidFill>
                <a:latin typeface="Courier New" panose="02070309020205020404" pitchFamily="49" charset="0"/>
              </a:rPr>
              <a:t> 	    c = </a:t>
            </a:r>
            <a:r>
              <a:rPr lang="en-GB" altLang="en-US" sz="2000" b="1" dirty="0" err="1">
                <a:solidFill>
                  <a:srgbClr val="003399"/>
                </a:solidFill>
                <a:latin typeface="Courier New" panose="02070309020205020404" pitchFamily="49" charset="0"/>
              </a:rPr>
              <a:t>fr.read</a:t>
            </a:r>
            <a:r>
              <a:rPr lang="en-GB" altLang="en-US" sz="2000" b="1" dirty="0">
                <a:solidFill>
                  <a:srgbClr val="003399"/>
                </a:solidFill>
                <a:latin typeface="Courier New" panose="02070309020205020404" pitchFamily="49" charset="0"/>
              </a:rPr>
              <a:t>();                                  </a:t>
            </a:r>
          </a:p>
          <a:p>
            <a:pPr>
              <a:lnSpc>
                <a:spcPct val="90000"/>
              </a:lnSpc>
              <a:spcBef>
                <a:spcPts val="700"/>
              </a:spcBef>
              <a:buFont typeface="Courier New" panose="02070309020205020404" pitchFamily="49" charset="0"/>
              <a:buNone/>
            </a:pPr>
            <a:r>
              <a:rPr lang="en-GB" altLang="en-US" sz="2000" b="1" dirty="0">
                <a:solidFill>
                  <a:srgbClr val="003399"/>
                </a:solidFill>
                <a:latin typeface="Courier New" panose="02070309020205020404" pitchFamily="49" charset="0"/>
              </a:rPr>
              <a:t> 	}                                                   </a:t>
            </a:r>
          </a:p>
          <a:p>
            <a:pPr>
              <a:lnSpc>
                <a:spcPct val="90000"/>
              </a:lnSpc>
              <a:spcBef>
                <a:spcPts val="700"/>
              </a:spcBef>
              <a:buFont typeface="Courier New" panose="02070309020205020404" pitchFamily="49" charset="0"/>
              <a:buNone/>
            </a:pP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osw.write</a:t>
            </a:r>
            <a:r>
              <a:rPr lang="en-GB" altLang="en-US" sz="2000" b="1" dirty="0">
                <a:solidFill>
                  <a:srgbClr val="003399"/>
                </a:solidFill>
                <a:latin typeface="Courier New" panose="02070309020205020404" pitchFamily="49" charset="0"/>
              </a:rPr>
              <a:t> (</a:t>
            </a:r>
            <a:r>
              <a:rPr lang="en-GB" altLang="en-US" sz="2000" b="1" dirty="0" err="1">
                <a:solidFill>
                  <a:srgbClr val="003399"/>
                </a:solidFill>
                <a:latin typeface="Courier New" panose="02070309020205020404" pitchFamily="49" charset="0"/>
              </a:rPr>
              <a:t>sb.toString</a:t>
            </a:r>
            <a:r>
              <a:rPr lang="en-GB" altLang="en-US" sz="2000" b="1" dirty="0">
                <a:solidFill>
                  <a:srgbClr val="003399"/>
                </a:solidFill>
                <a:latin typeface="Courier New" panose="02070309020205020404" pitchFamily="49" charset="0"/>
              </a:rPr>
              <a:t>());</a:t>
            </a:r>
            <a:endParaRPr lang="en-GB" altLang="en-US" sz="3600" b="1"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BE418BDA-C9E7-7C45-BECF-3DCF0D90318F}"/>
              </a:ext>
            </a:extLst>
          </p:cNvPr>
          <p:cNvSpPr>
            <a:spLocks noGrp="1" noChangeArrowheads="1"/>
          </p:cNvSpPr>
          <p:nvPr>
            <p:ph type="title"/>
          </p:nvPr>
        </p:nvSpPr>
        <p:spPr>
          <a:xfrm>
            <a:off x="1264920" y="76200"/>
            <a:ext cx="7498080" cy="1143000"/>
          </a:xfrm>
        </p:spPr>
        <p:txBody>
          <a:bodyPr/>
          <a:lstStyle/>
          <a:p>
            <a:r>
              <a:rPr lang="en-US" altLang="en-US" dirty="0" err="1"/>
              <a:t>SimpleServer</a:t>
            </a:r>
            <a:r>
              <a:rPr lang="en-US" altLang="en-US" dirty="0"/>
              <a:t>: Check File Length</a:t>
            </a:r>
          </a:p>
        </p:txBody>
      </p:sp>
      <p:sp>
        <p:nvSpPr>
          <p:cNvPr id="3" name="Content Placeholder 2">
            <a:extLst>
              <a:ext uri="{FF2B5EF4-FFF2-40B4-BE49-F238E27FC236}">
                <a16:creationId xmlns:a16="http://schemas.microsoft.com/office/drawing/2014/main" id="{AF7F021F-98B7-124D-BDE8-4E7600FE49C2}"/>
              </a:ext>
            </a:extLst>
          </p:cNvPr>
          <p:cNvSpPr>
            <a:spLocks noGrp="1" noChangeArrowheads="1"/>
          </p:cNvSpPr>
          <p:nvPr>
            <p:ph idx="1"/>
          </p:nvPr>
        </p:nvSpPr>
        <p:spPr>
          <a:xfrm>
            <a:off x="1127760" y="1304544"/>
            <a:ext cx="7772400" cy="5477256"/>
          </a:xfrm>
        </p:spPr>
        <p:txBody>
          <a:bodyPr>
            <a:normAutofit/>
          </a:bodyPr>
          <a:lstStyle/>
          <a:p>
            <a:r>
              <a:rPr lang="en-US" altLang="en-US" sz="2800" dirty="0"/>
              <a:t>One fix: have a default maximum amount of data to read from the file</a:t>
            </a:r>
          </a:p>
          <a:p>
            <a:pPr lvl="1"/>
            <a:r>
              <a:rPr lang="en-US" altLang="en-US" sz="2400" dirty="0"/>
              <a:t>Only serve file if sufficient memory available</a:t>
            </a:r>
          </a:p>
          <a:p>
            <a:pPr lvl="1"/>
            <a:endParaRPr lang="en-US" altLang="en-US" sz="2000" dirty="0"/>
          </a:p>
          <a:p>
            <a:endParaRPr lang="en-US" altLang="en-US" sz="2800" dirty="0"/>
          </a:p>
          <a:p>
            <a:endParaRPr lang="en-US" altLang="en-US" sz="2800" dirty="0"/>
          </a:p>
          <a:p>
            <a:endParaRPr lang="en-US" altLang="en-US" sz="2800" dirty="0"/>
          </a:p>
          <a:p>
            <a:endParaRPr lang="en-US" altLang="en-US" sz="2800" dirty="0"/>
          </a:p>
          <a:p>
            <a:r>
              <a:rPr lang="en-US" altLang="en-US" sz="2800" dirty="0"/>
              <a:t>Still doesn</a:t>
            </a:r>
            <a:r>
              <a:rPr lang="en-US" altLang="ja-JP" sz="2800" dirty="0"/>
              <a:t>’t work for </a:t>
            </a:r>
            <a:r>
              <a:rPr lang="en-US" altLang="ja-JP" sz="2800" dirty="0">
                <a:latin typeface="Courier New" panose="02070309020205020404" pitchFamily="49" charset="0"/>
              </a:rPr>
              <a:t>/dev/random</a:t>
            </a:r>
            <a:endParaRPr lang="en-US" altLang="ja-JP" sz="2800" dirty="0"/>
          </a:p>
          <a:p>
            <a:pPr lvl="1"/>
            <a:r>
              <a:rPr lang="en-US" altLang="en-US" sz="2400" dirty="0"/>
              <a:t>A</a:t>
            </a:r>
            <a:r>
              <a:rPr lang="en-US" altLang="ja-JP" sz="2400" dirty="0"/>
              <a:t> special file whose length is reported as 0 (it doesn’t exist on disk)</a:t>
            </a:r>
          </a:p>
          <a:p>
            <a:endParaRPr lang="en-US" altLang="en-US" sz="2800" dirty="0"/>
          </a:p>
        </p:txBody>
      </p:sp>
      <p:sp>
        <p:nvSpPr>
          <p:cNvPr id="67587" name="Slide Number Placeholder 3">
            <a:extLst>
              <a:ext uri="{FF2B5EF4-FFF2-40B4-BE49-F238E27FC236}">
                <a16:creationId xmlns:a16="http://schemas.microsoft.com/office/drawing/2014/main" id="{EE0DB4BD-CABD-1B49-ACB4-7C06CD8D43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A38CEE5-357D-464F-935C-4C3424157E18}" type="slidenum">
              <a:rPr lang="en-US" altLang="en-US" sz="1000" smtClean="0"/>
              <a:pPr>
                <a:spcBef>
                  <a:spcPct val="0"/>
                </a:spcBef>
                <a:buClrTx/>
                <a:buSzTx/>
                <a:buFontTx/>
                <a:buNone/>
              </a:pPr>
              <a:t>38</a:t>
            </a:fld>
            <a:endParaRPr lang="en-US" altLang="en-US" sz="1000"/>
          </a:p>
        </p:txBody>
      </p:sp>
      <p:sp>
        <p:nvSpPr>
          <p:cNvPr id="67588" name="Rectangle 4">
            <a:extLst>
              <a:ext uri="{FF2B5EF4-FFF2-40B4-BE49-F238E27FC236}">
                <a16:creationId xmlns:a16="http://schemas.microsoft.com/office/drawing/2014/main" id="{CBD81502-734C-9D4F-9A21-EEFE3E0BE44D}"/>
              </a:ext>
            </a:extLst>
          </p:cNvPr>
          <p:cNvSpPr>
            <a:spLocks noChangeArrowheads="1"/>
          </p:cNvSpPr>
          <p:nvPr/>
        </p:nvSpPr>
        <p:spPr bwMode="auto">
          <a:xfrm>
            <a:off x="1773936" y="2681891"/>
            <a:ext cx="7772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b="1" dirty="0">
                <a:solidFill>
                  <a:srgbClr val="003399"/>
                </a:solidFill>
                <a:latin typeface="Courier New" panose="02070309020205020404" pitchFamily="49" charset="0"/>
              </a:rPr>
              <a:t>pathname = </a:t>
            </a:r>
            <a:r>
              <a:rPr lang="en-US" altLang="en-US" sz="2000" b="1" dirty="0" err="1">
                <a:solidFill>
                  <a:srgbClr val="003399"/>
                </a:solidFill>
                <a:latin typeface="Courier New" panose="02070309020205020404" pitchFamily="49" charset="0"/>
              </a:rPr>
              <a:t>checkPath</a:t>
            </a:r>
            <a:r>
              <a:rPr lang="en-US" altLang="en-US" sz="2000" b="1" dirty="0">
                <a:solidFill>
                  <a:srgbClr val="003399"/>
                </a:solidFill>
                <a:latin typeface="Courier New" panose="02070309020205020404" pitchFamily="49" charset="0"/>
              </a:rPr>
              <a:t>(pathname); // canonicalize</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File f = new File (pathname);</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 */</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if (</a:t>
            </a:r>
            <a:r>
              <a:rPr lang="en-US" altLang="en-US" sz="2000" b="1" dirty="0" err="1">
                <a:solidFill>
                  <a:srgbClr val="003399"/>
                </a:solidFill>
                <a:latin typeface="Courier New" panose="02070309020205020404" pitchFamily="49" charset="0"/>
              </a:rPr>
              <a:t>f.length</a:t>
            </a:r>
            <a:r>
              <a:rPr lang="en-US" altLang="en-US" sz="2000" b="1" dirty="0">
                <a:solidFill>
                  <a:srgbClr val="003399"/>
                </a:solidFill>
                <a:latin typeface="Courier New" panose="02070309020205020404" pitchFamily="49" charset="0"/>
              </a:rPr>
              <a:t>() &gt; </a:t>
            </a:r>
            <a:r>
              <a:rPr lang="en-US" altLang="en-US" sz="2000" b="1" dirty="0" err="1">
                <a:solidFill>
                  <a:srgbClr val="003399"/>
                </a:solidFill>
                <a:latin typeface="Courier New" panose="02070309020205020404" pitchFamily="49" charset="0"/>
              </a:rPr>
              <a:t>Runtime.getRuntime</a:t>
            </a:r>
            <a:r>
              <a:rPr lang="en-US" altLang="en-US" sz="2000" b="1" dirty="0">
                <a:solidFill>
                  <a:srgbClr val="003399"/>
                </a:solidFill>
                <a:latin typeface="Courier New" panose="02070309020205020404" pitchFamily="49" charset="0"/>
              </a:rPr>
              <a:t>().</a:t>
            </a:r>
            <a:r>
              <a:rPr lang="en-US" altLang="en-US" sz="2000" b="1" dirty="0" err="1">
                <a:solidFill>
                  <a:srgbClr val="003399"/>
                </a:solidFill>
                <a:latin typeface="Courier New" panose="02070309020205020404" pitchFamily="49" charset="0"/>
              </a:rPr>
              <a:t>freeMemory</a:t>
            </a:r>
            <a:r>
              <a:rPr lang="en-US" altLang="en-US" sz="2000" b="1" dirty="0">
                <a:solidFill>
                  <a:srgbClr val="003399"/>
                </a:solidFill>
                <a:latin typeface="Courier New" panose="02070309020205020404" pitchFamily="49" charset="0"/>
              </a:rPr>
              <a:t>()) {</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throw new Exception(); </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E0EDEEC0-C5DA-6941-B30B-89D50BBA8424}"/>
              </a:ext>
            </a:extLst>
          </p:cNvPr>
          <p:cNvSpPr>
            <a:spLocks noGrp="1" noChangeArrowheads="1"/>
          </p:cNvSpPr>
          <p:nvPr>
            <p:ph type="title"/>
          </p:nvPr>
        </p:nvSpPr>
        <p:spPr>
          <a:xfrm>
            <a:off x="475488" y="259841"/>
            <a:ext cx="9677400" cy="636587"/>
          </a:xfrm>
        </p:spPr>
        <p:txBody>
          <a:bodyPr>
            <a:normAutofit fontScale="90000"/>
          </a:bodyPr>
          <a:lstStyle/>
          <a:p>
            <a:r>
              <a:rPr lang="en-US" altLang="en-US" dirty="0" err="1"/>
              <a:t>SimpleServer</a:t>
            </a:r>
            <a:r>
              <a:rPr lang="en-US" altLang="en-US" dirty="0"/>
              <a:t>: Don</a:t>
            </a:r>
            <a:r>
              <a:rPr lang="en-US" altLang="ja-JP" dirty="0"/>
              <a:t>’t Store File in Memory</a:t>
            </a:r>
            <a:endParaRPr lang="en-US" altLang="en-US" dirty="0"/>
          </a:p>
        </p:txBody>
      </p:sp>
      <p:sp>
        <p:nvSpPr>
          <p:cNvPr id="3" name="Content Placeholder 2">
            <a:extLst>
              <a:ext uri="{FF2B5EF4-FFF2-40B4-BE49-F238E27FC236}">
                <a16:creationId xmlns:a16="http://schemas.microsoft.com/office/drawing/2014/main" id="{56F63575-8F36-2943-ADC1-F2B2DC2F204D}"/>
              </a:ext>
            </a:extLst>
          </p:cNvPr>
          <p:cNvSpPr>
            <a:spLocks noGrp="1" noChangeArrowheads="1"/>
          </p:cNvSpPr>
          <p:nvPr>
            <p:ph idx="1"/>
          </p:nvPr>
        </p:nvSpPr>
        <p:spPr/>
        <p:txBody>
          <a:bodyPr>
            <a:normAutofit/>
          </a:bodyPr>
          <a:lstStyle/>
          <a:p>
            <a:r>
              <a:rPr lang="en-US" altLang="en-US" sz="2800" dirty="0"/>
              <a:t>Instead of storing the bytes of the file before sending it, just stream it</a:t>
            </a:r>
          </a:p>
          <a:p>
            <a:endParaRPr lang="en-US" altLang="en-US" sz="2800" dirty="0"/>
          </a:p>
          <a:p>
            <a:endParaRPr lang="en-US" altLang="en-US" sz="2800" dirty="0"/>
          </a:p>
          <a:p>
            <a:endParaRPr lang="en-US" altLang="en-US" sz="2800" dirty="0"/>
          </a:p>
          <a:p>
            <a:endParaRPr lang="en-US" altLang="en-US" sz="2800" dirty="0"/>
          </a:p>
          <a:p>
            <a:r>
              <a:rPr lang="en-US" altLang="en-US" sz="2800" dirty="0"/>
              <a:t>Problem: </a:t>
            </a:r>
            <a:r>
              <a:rPr lang="en-US" altLang="en-US" sz="2800" dirty="0">
                <a:latin typeface="Courier New" panose="02070309020205020404" pitchFamily="49" charset="0"/>
              </a:rPr>
              <a:t>/dev/random</a:t>
            </a:r>
            <a:r>
              <a:rPr lang="en-US" altLang="en-US" sz="2800" dirty="0"/>
              <a:t> causes server to be forever tied up servicing attacker</a:t>
            </a:r>
            <a:r>
              <a:rPr lang="en-US" altLang="ja-JP" sz="2800" dirty="0"/>
              <a:t>’s request</a:t>
            </a:r>
          </a:p>
          <a:p>
            <a:pPr lvl="1"/>
            <a:r>
              <a:rPr lang="en-US" altLang="en-US" sz="2400" dirty="0"/>
              <a:t>Can</a:t>
            </a:r>
            <a:r>
              <a:rPr lang="en-US" altLang="ja-JP" sz="2400" dirty="0"/>
              <a:t>’t serve other legitimate requests</a:t>
            </a:r>
          </a:p>
          <a:p>
            <a:pPr lvl="1"/>
            <a:r>
              <a:rPr lang="en-US" altLang="en-US" sz="2400" dirty="0"/>
              <a:t>DoS still possible</a:t>
            </a:r>
          </a:p>
        </p:txBody>
      </p:sp>
      <p:sp>
        <p:nvSpPr>
          <p:cNvPr id="68611" name="Slide Number Placeholder 3">
            <a:extLst>
              <a:ext uri="{FF2B5EF4-FFF2-40B4-BE49-F238E27FC236}">
                <a16:creationId xmlns:a16="http://schemas.microsoft.com/office/drawing/2014/main" id="{2C4FB79B-FB5D-5E4A-8C7C-5FEF552CE5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5EF56D0-5AAE-0A47-B7DD-C91FA1BBD994}" type="slidenum">
              <a:rPr lang="en-US" altLang="en-US" sz="1000" smtClean="0"/>
              <a:pPr>
                <a:spcBef>
                  <a:spcPct val="0"/>
                </a:spcBef>
                <a:buClrTx/>
                <a:buSzTx/>
                <a:buFontTx/>
                <a:buNone/>
              </a:pPr>
              <a:t>39</a:t>
            </a:fld>
            <a:endParaRPr lang="en-US" altLang="en-US" sz="1000"/>
          </a:p>
        </p:txBody>
      </p:sp>
      <p:sp>
        <p:nvSpPr>
          <p:cNvPr id="68612" name="Rectangle 4">
            <a:extLst>
              <a:ext uri="{FF2B5EF4-FFF2-40B4-BE49-F238E27FC236}">
                <a16:creationId xmlns:a16="http://schemas.microsoft.com/office/drawing/2014/main" id="{A89A5649-269E-0942-BBE6-F3A027628240}"/>
              </a:ext>
            </a:extLst>
          </p:cNvPr>
          <p:cNvSpPr>
            <a:spLocks noChangeArrowheads="1"/>
          </p:cNvSpPr>
          <p:nvPr/>
        </p:nvSpPr>
        <p:spPr bwMode="auto">
          <a:xfrm>
            <a:off x="1840992" y="2620976"/>
            <a:ext cx="730300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b="1" dirty="0">
                <a:solidFill>
                  <a:srgbClr val="003399"/>
                </a:solidFill>
                <a:latin typeface="Courier New" panose="02070309020205020404" pitchFamily="49" charset="0"/>
              </a:rPr>
              <a:t>while (c != -1) {</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osw.write</a:t>
            </a:r>
            <a:r>
              <a:rPr lang="en-US" altLang="en-US" sz="2000" b="1" dirty="0">
                <a:solidFill>
                  <a:srgbClr val="003399"/>
                </a:solidFill>
                <a:latin typeface="Courier New" panose="02070309020205020404" pitchFamily="49" charset="0"/>
              </a:rPr>
              <a:t>(c); // No </a:t>
            </a:r>
            <a:r>
              <a:rPr lang="en-US" altLang="en-US" sz="2000" b="1" dirty="0" err="1">
                <a:solidFill>
                  <a:srgbClr val="003399"/>
                </a:solidFill>
                <a:latin typeface="Courier New" panose="02070309020205020404" pitchFamily="49" charset="0"/>
              </a:rPr>
              <a:t>StringBuffer</a:t>
            </a:r>
            <a:r>
              <a:rPr lang="en-US" altLang="en-US" sz="2000" b="1" dirty="0">
                <a:solidFill>
                  <a:srgbClr val="003399"/>
                </a:solidFill>
                <a:latin typeface="Courier New" panose="02070309020205020404" pitchFamily="49" charset="0"/>
              </a:rPr>
              <a:t> storage</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c = </a:t>
            </a:r>
            <a:r>
              <a:rPr lang="en-US" altLang="en-US" sz="2000" b="1" dirty="0" err="1">
                <a:solidFill>
                  <a:srgbClr val="003399"/>
                </a:solidFill>
                <a:latin typeface="Courier New" panose="02070309020205020404" pitchFamily="49" charset="0"/>
              </a:rPr>
              <a:t>fr.read</a:t>
            </a:r>
            <a:r>
              <a:rPr lang="en-US" altLang="en-US" sz="2000" b="1" dirty="0">
                <a:solidFill>
                  <a:srgbClr val="003399"/>
                </a:solidFill>
                <a:latin typeface="Courier New" panose="02070309020205020404" pitchFamily="49" charset="0"/>
              </a:rPr>
              <a:t>();</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12432" y="76200"/>
            <a:ext cx="7145767" cy="1313688"/>
          </a:xfrm>
        </p:spPr>
        <p:txBody>
          <a:bodyPr/>
          <a:lstStyle/>
          <a:p>
            <a:pPr eaLnBrk="1" hangingPunct="1"/>
            <a:r>
              <a:rPr lang="en-US" altLang="en-US" dirty="0"/>
              <a:t>Waterfall vs. Problem Solving</a:t>
            </a:r>
          </a:p>
        </p:txBody>
      </p:sp>
      <p:pic>
        <p:nvPicPr>
          <p:cNvPr id="3" name="Picture 2" descr="Diagram&#10;&#10;Description automatically generated">
            <a:extLst>
              <a:ext uri="{FF2B5EF4-FFF2-40B4-BE49-F238E27FC236}">
                <a16:creationId xmlns:a16="http://schemas.microsoft.com/office/drawing/2014/main" id="{CA31BFF0-4089-4440-96A2-639851D8D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906" y="1581150"/>
            <a:ext cx="5295900" cy="3695700"/>
          </a:xfrm>
          <a:prstGeom prst="rect">
            <a:avLst/>
          </a:prstGeom>
        </p:spPr>
      </p:pic>
      <p:sp>
        <p:nvSpPr>
          <p:cNvPr id="2" name="TextBox 1">
            <a:extLst>
              <a:ext uri="{FF2B5EF4-FFF2-40B4-BE49-F238E27FC236}">
                <a16:creationId xmlns:a16="http://schemas.microsoft.com/office/drawing/2014/main" id="{D95C766F-E3F3-F74A-B784-105229A725B6}"/>
              </a:ext>
            </a:extLst>
          </p:cNvPr>
          <p:cNvSpPr txBox="1"/>
          <p:nvPr/>
        </p:nvSpPr>
        <p:spPr>
          <a:xfrm>
            <a:off x="4409956" y="1798842"/>
            <a:ext cx="2626360" cy="461665"/>
          </a:xfrm>
          <a:prstGeom prst="rect">
            <a:avLst/>
          </a:prstGeom>
          <a:noFill/>
        </p:spPr>
        <p:txBody>
          <a:bodyPr wrap="none" rtlCol="0">
            <a:spAutoFit/>
          </a:bodyPr>
          <a:lstStyle/>
          <a:p>
            <a:r>
              <a:rPr lang="en-US" sz="2400" dirty="0">
                <a:solidFill>
                  <a:srgbClr val="0000FF"/>
                </a:solidFill>
              </a:rPr>
              <a:t>Define the problem</a:t>
            </a:r>
          </a:p>
        </p:txBody>
      </p:sp>
      <p:sp>
        <p:nvSpPr>
          <p:cNvPr id="6" name="TextBox 5">
            <a:extLst>
              <a:ext uri="{FF2B5EF4-FFF2-40B4-BE49-F238E27FC236}">
                <a16:creationId xmlns:a16="http://schemas.microsoft.com/office/drawing/2014/main" id="{76F6E4D3-917F-4D43-AB30-D0DAA393076F}"/>
              </a:ext>
            </a:extLst>
          </p:cNvPr>
          <p:cNvSpPr txBox="1"/>
          <p:nvPr/>
        </p:nvSpPr>
        <p:spPr>
          <a:xfrm>
            <a:off x="5458753" y="2809170"/>
            <a:ext cx="2352182" cy="461665"/>
          </a:xfrm>
          <a:prstGeom prst="rect">
            <a:avLst/>
          </a:prstGeom>
          <a:noFill/>
        </p:spPr>
        <p:txBody>
          <a:bodyPr wrap="none" rtlCol="0">
            <a:spAutoFit/>
          </a:bodyPr>
          <a:lstStyle/>
          <a:p>
            <a:r>
              <a:rPr lang="en-US" sz="2400" dirty="0">
                <a:solidFill>
                  <a:srgbClr val="0000FF"/>
                </a:solidFill>
              </a:rPr>
              <a:t>Create a solution</a:t>
            </a:r>
          </a:p>
        </p:txBody>
      </p:sp>
      <p:sp>
        <p:nvSpPr>
          <p:cNvPr id="7" name="TextBox 6">
            <a:extLst>
              <a:ext uri="{FF2B5EF4-FFF2-40B4-BE49-F238E27FC236}">
                <a16:creationId xmlns:a16="http://schemas.microsoft.com/office/drawing/2014/main" id="{DF3FA0AA-D4D9-DC49-814D-1B367AFC6593}"/>
              </a:ext>
            </a:extLst>
          </p:cNvPr>
          <p:cNvSpPr txBox="1"/>
          <p:nvPr/>
        </p:nvSpPr>
        <p:spPr>
          <a:xfrm>
            <a:off x="1083813" y="3495572"/>
            <a:ext cx="3646026" cy="461665"/>
          </a:xfrm>
          <a:prstGeom prst="rect">
            <a:avLst/>
          </a:prstGeom>
          <a:noFill/>
        </p:spPr>
        <p:txBody>
          <a:bodyPr wrap="square" rtlCol="0">
            <a:spAutoFit/>
          </a:bodyPr>
          <a:lstStyle/>
          <a:p>
            <a:r>
              <a:rPr lang="en-US" sz="2400" dirty="0">
                <a:solidFill>
                  <a:srgbClr val="0000FF"/>
                </a:solidFill>
              </a:rPr>
              <a:t>Transform solution to code</a:t>
            </a:r>
          </a:p>
        </p:txBody>
      </p:sp>
      <p:sp>
        <p:nvSpPr>
          <p:cNvPr id="8" name="TextBox 7">
            <a:extLst>
              <a:ext uri="{FF2B5EF4-FFF2-40B4-BE49-F238E27FC236}">
                <a16:creationId xmlns:a16="http://schemas.microsoft.com/office/drawing/2014/main" id="{6DC3884A-47AB-454A-B1D7-46D0768439A3}"/>
              </a:ext>
            </a:extLst>
          </p:cNvPr>
          <p:cNvSpPr txBox="1"/>
          <p:nvPr/>
        </p:nvSpPr>
        <p:spPr>
          <a:xfrm>
            <a:off x="2754483" y="4201545"/>
            <a:ext cx="3013646" cy="830997"/>
          </a:xfrm>
          <a:prstGeom prst="rect">
            <a:avLst/>
          </a:prstGeom>
          <a:noFill/>
        </p:spPr>
        <p:txBody>
          <a:bodyPr wrap="none" rtlCol="0">
            <a:spAutoFit/>
          </a:bodyPr>
          <a:lstStyle/>
          <a:p>
            <a:r>
              <a:rPr lang="en-US" sz="2400" dirty="0">
                <a:solidFill>
                  <a:srgbClr val="0000FF"/>
                </a:solidFill>
              </a:rPr>
              <a:t>Verify and validate the </a:t>
            </a:r>
          </a:p>
          <a:p>
            <a:r>
              <a:rPr lang="en-US" sz="2400" dirty="0">
                <a:solidFill>
                  <a:srgbClr val="0000FF"/>
                </a:solidFill>
              </a:rPr>
              <a:t>problem and solution </a:t>
            </a:r>
          </a:p>
        </p:txBody>
      </p:sp>
    </p:spTree>
    <p:extLst>
      <p:ext uri="{BB962C8B-B14F-4D97-AF65-F5344CB8AC3E}">
        <p14:creationId xmlns:p14="http://schemas.microsoft.com/office/powerpoint/2010/main" val="150247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BE908F00-D805-DC4C-9297-FFFD84D2A7D9}"/>
              </a:ext>
            </a:extLst>
          </p:cNvPr>
          <p:cNvSpPr>
            <a:spLocks noGrp="1" noChangeArrowheads="1"/>
          </p:cNvSpPr>
          <p:nvPr>
            <p:ph type="title"/>
          </p:nvPr>
        </p:nvSpPr>
        <p:spPr>
          <a:xfrm>
            <a:off x="1435608" y="76200"/>
            <a:ext cx="7498080" cy="1143000"/>
          </a:xfrm>
        </p:spPr>
        <p:txBody>
          <a:bodyPr/>
          <a:lstStyle/>
          <a:p>
            <a:r>
              <a:rPr lang="en-US" altLang="en-US" dirty="0"/>
              <a:t>…and Impose a Download Limit</a:t>
            </a:r>
          </a:p>
        </p:txBody>
      </p:sp>
      <p:sp>
        <p:nvSpPr>
          <p:cNvPr id="3" name="Content Placeholder 2">
            <a:extLst>
              <a:ext uri="{FF2B5EF4-FFF2-40B4-BE49-F238E27FC236}">
                <a16:creationId xmlns:a16="http://schemas.microsoft.com/office/drawing/2014/main" id="{87090CC6-2D86-CC4A-8C03-CADD18C5CF33}"/>
              </a:ext>
            </a:extLst>
          </p:cNvPr>
          <p:cNvSpPr>
            <a:spLocks noGrp="1" noChangeArrowheads="1"/>
          </p:cNvSpPr>
          <p:nvPr>
            <p:ph idx="1"/>
          </p:nvPr>
        </p:nvSpPr>
        <p:spPr/>
        <p:txBody>
          <a:bodyPr>
            <a:normAutofit/>
          </a:bodyPr>
          <a:lstStyle/>
          <a:p>
            <a:r>
              <a:rPr lang="en-US" altLang="en-US" sz="2800" dirty="0"/>
              <a:t>To properly defend against </a:t>
            </a:r>
            <a:r>
              <a:rPr lang="en-US" altLang="en-US" sz="2800" dirty="0">
                <a:latin typeface="Courier New" panose="02070309020205020404" pitchFamily="49" charset="0"/>
              </a:rPr>
              <a:t>/dev/random</a:t>
            </a:r>
            <a:r>
              <a:rPr lang="en-US" altLang="en-US" sz="2800" dirty="0"/>
              <a:t> attack, need to impose max download limit</a:t>
            </a:r>
          </a:p>
          <a:p>
            <a:endParaRPr lang="en-US" altLang="en-US" sz="2800" dirty="0"/>
          </a:p>
          <a:p>
            <a:endParaRPr lang="en-US" altLang="en-US" sz="2800" dirty="0"/>
          </a:p>
          <a:p>
            <a:endParaRPr lang="en-US" altLang="en-US" sz="2800" dirty="0"/>
          </a:p>
          <a:p>
            <a:endParaRPr lang="en-US" altLang="en-US" sz="2800" dirty="0"/>
          </a:p>
          <a:p>
            <a:r>
              <a:rPr lang="en-US" altLang="en-US" sz="2800" dirty="0"/>
              <a:t>Tradeoff</a:t>
            </a:r>
          </a:p>
          <a:p>
            <a:pPr lvl="1"/>
            <a:r>
              <a:rPr lang="en-US" altLang="en-US" sz="2400" dirty="0"/>
              <a:t>limit too low, legitimate files get truncated </a:t>
            </a:r>
          </a:p>
          <a:p>
            <a:pPr lvl="1"/>
            <a:r>
              <a:rPr lang="en-US" altLang="en-US" sz="2400" dirty="0"/>
              <a:t>limit too high, DoS still a threat from abusive requests</a:t>
            </a:r>
          </a:p>
          <a:p>
            <a:endParaRPr lang="en-US" altLang="en-US" sz="2800" dirty="0"/>
          </a:p>
        </p:txBody>
      </p:sp>
      <p:sp>
        <p:nvSpPr>
          <p:cNvPr id="69635" name="Slide Number Placeholder 3">
            <a:extLst>
              <a:ext uri="{FF2B5EF4-FFF2-40B4-BE49-F238E27FC236}">
                <a16:creationId xmlns:a16="http://schemas.microsoft.com/office/drawing/2014/main" id="{BD059254-A2D6-5547-BD9B-B9684107C8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57BA1A4-BF5F-9440-A723-88D89EEE8564}" type="slidenum">
              <a:rPr lang="en-US" altLang="en-US" sz="1000" smtClean="0"/>
              <a:pPr>
                <a:spcBef>
                  <a:spcPct val="0"/>
                </a:spcBef>
                <a:buClrTx/>
                <a:buSzTx/>
                <a:buFontTx/>
                <a:buNone/>
              </a:pPr>
              <a:t>40</a:t>
            </a:fld>
            <a:endParaRPr lang="en-US" altLang="en-US" sz="1000"/>
          </a:p>
        </p:txBody>
      </p:sp>
      <p:sp>
        <p:nvSpPr>
          <p:cNvPr id="69636" name="Rectangle 4">
            <a:extLst>
              <a:ext uri="{FF2B5EF4-FFF2-40B4-BE49-F238E27FC236}">
                <a16:creationId xmlns:a16="http://schemas.microsoft.com/office/drawing/2014/main" id="{923B9425-DCA1-2B47-B0E0-1DC4F980FB67}"/>
              </a:ext>
            </a:extLst>
          </p:cNvPr>
          <p:cNvSpPr>
            <a:spLocks noChangeArrowheads="1"/>
          </p:cNvSpPr>
          <p:nvPr/>
        </p:nvSpPr>
        <p:spPr bwMode="auto">
          <a:xfrm>
            <a:off x="1127950" y="2613818"/>
            <a:ext cx="7805738"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000" b="1" dirty="0">
                <a:solidFill>
                  <a:srgbClr val="003399"/>
                </a:solidFill>
                <a:latin typeface="Courier New" panose="02070309020205020404" pitchFamily="49" charset="0"/>
              </a:rPr>
              <a:t>while ((c != -1)&amp;&amp;(</a:t>
            </a:r>
            <a:r>
              <a:rPr lang="en-US" altLang="en-US" sz="2000" b="1" dirty="0" err="1">
                <a:solidFill>
                  <a:srgbClr val="003399"/>
                </a:solidFill>
                <a:latin typeface="Courier New" panose="02070309020205020404" pitchFamily="49" charset="0"/>
              </a:rPr>
              <a:t>sentBytes</a:t>
            </a:r>
            <a:r>
              <a:rPr lang="en-US" altLang="en-US" sz="2000" b="1" dirty="0">
                <a:solidFill>
                  <a:srgbClr val="003399"/>
                </a:solidFill>
                <a:latin typeface="Courier New" panose="02070309020205020404" pitchFamily="49" charset="0"/>
              </a:rPr>
              <a:t>&lt;MAX_DOWNLOAD_LIMIT)){</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osw.write</a:t>
            </a:r>
            <a:r>
              <a:rPr lang="en-US" altLang="en-US" sz="2000" b="1" dirty="0">
                <a:solidFill>
                  <a:srgbClr val="003399"/>
                </a:solidFill>
                <a:latin typeface="Courier New" panose="02070309020205020404" pitchFamily="49" charset="0"/>
              </a:rPr>
              <a:t> (c);</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sentBytes</a:t>
            </a:r>
            <a:r>
              <a:rPr lang="en-US" altLang="en-US" sz="2000" b="1" dirty="0">
                <a:solidFill>
                  <a:srgbClr val="003399"/>
                </a:solidFill>
                <a:latin typeface="Courier New" panose="02070309020205020404" pitchFamily="49" charset="0"/>
              </a:rPr>
              <a:t>++;</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      c = </a:t>
            </a:r>
            <a:r>
              <a:rPr lang="en-US" altLang="en-US" sz="2000" b="1" dirty="0" err="1">
                <a:solidFill>
                  <a:srgbClr val="003399"/>
                </a:solidFill>
                <a:latin typeface="Courier New" panose="02070309020205020404" pitchFamily="49" charset="0"/>
              </a:rPr>
              <a:t>fr.read</a:t>
            </a:r>
            <a:r>
              <a:rPr lang="en-US" altLang="en-US" sz="2000" b="1" dirty="0">
                <a:solidFill>
                  <a:srgbClr val="003399"/>
                </a:solidFill>
                <a:latin typeface="Courier New" panose="02070309020205020404" pitchFamily="49" charset="0"/>
              </a:rPr>
              <a:t>();</a:t>
            </a:r>
          </a:p>
          <a:p>
            <a:pPr eaLnBrk="1" hangingPunct="1">
              <a:spcBef>
                <a:spcPct val="0"/>
              </a:spcBef>
              <a:buClrTx/>
              <a:buSzTx/>
              <a:buFontTx/>
              <a:buNone/>
            </a:pPr>
            <a:r>
              <a:rPr lang="en-US" altLang="en-US" sz="2000" b="1" dirty="0">
                <a:solidFill>
                  <a:srgbClr val="003399"/>
                </a:solidFill>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5A33D902-9D3B-554C-803E-306483DA1201}"/>
              </a:ext>
            </a:extLst>
          </p:cNvPr>
          <p:cNvSpPr>
            <a:spLocks noGrp="1" noChangeArrowheads="1"/>
          </p:cNvSpPr>
          <p:nvPr>
            <p:ph type="title"/>
          </p:nvPr>
        </p:nvSpPr>
        <p:spPr/>
        <p:txBody>
          <a:bodyPr/>
          <a:lstStyle/>
          <a:p>
            <a:r>
              <a:rPr lang="en-US" altLang="en-US" dirty="0"/>
              <a:t>5. Secure By Default</a:t>
            </a:r>
          </a:p>
        </p:txBody>
      </p:sp>
      <p:sp>
        <p:nvSpPr>
          <p:cNvPr id="3" name="Content Placeholder 2">
            <a:extLst>
              <a:ext uri="{FF2B5EF4-FFF2-40B4-BE49-F238E27FC236}">
                <a16:creationId xmlns:a16="http://schemas.microsoft.com/office/drawing/2014/main" id="{254F11AE-FBB7-5744-8462-8380F2F66BFF}"/>
              </a:ext>
            </a:extLst>
          </p:cNvPr>
          <p:cNvSpPr>
            <a:spLocks noGrp="1" noChangeArrowheads="1"/>
          </p:cNvSpPr>
          <p:nvPr>
            <p:ph idx="1"/>
          </p:nvPr>
        </p:nvSpPr>
        <p:spPr>
          <a:xfrm>
            <a:off x="1225296" y="1522222"/>
            <a:ext cx="7708392" cy="4911725"/>
          </a:xfrm>
        </p:spPr>
        <p:txBody>
          <a:bodyPr>
            <a:normAutofit/>
          </a:bodyPr>
          <a:lstStyle/>
          <a:p>
            <a:r>
              <a:rPr lang="en-US" altLang="en-US" sz="2800" dirty="0"/>
              <a:t>Software must be secure by default</a:t>
            </a:r>
          </a:p>
          <a:p>
            <a:r>
              <a:rPr lang="en-US" altLang="en-US" sz="2800" dirty="0"/>
              <a:t>The default configuration must use the most secure settings possible</a:t>
            </a:r>
          </a:p>
          <a:p>
            <a:pPr lvl="1"/>
            <a:r>
              <a:rPr lang="en-US" altLang="en-US" sz="2400" dirty="0"/>
              <a:t>It should not turn on every possible feature or make every service available to the user by default</a:t>
            </a:r>
            <a:endParaRPr lang="en-US" altLang="en-US" dirty="0"/>
          </a:p>
          <a:p>
            <a:r>
              <a:rPr lang="en-US" altLang="en-US" sz="2800" dirty="0"/>
              <a:t>A user/program should be denied access to an object unless:</a:t>
            </a:r>
          </a:p>
          <a:p>
            <a:pPr lvl="1"/>
            <a:r>
              <a:rPr lang="en-US" altLang="en-US" sz="2400" dirty="0"/>
              <a:t>It is given explicit access to that object or </a:t>
            </a:r>
          </a:p>
          <a:p>
            <a:pPr lvl="1"/>
            <a:r>
              <a:rPr lang="en-US" altLang="en-US" sz="2400" dirty="0"/>
              <a:t>The access request is found to be consistent with security policy</a:t>
            </a:r>
          </a:p>
        </p:txBody>
      </p:sp>
      <p:sp>
        <p:nvSpPr>
          <p:cNvPr id="70659" name="Slide Number Placeholder 3">
            <a:extLst>
              <a:ext uri="{FF2B5EF4-FFF2-40B4-BE49-F238E27FC236}">
                <a16:creationId xmlns:a16="http://schemas.microsoft.com/office/drawing/2014/main" id="{366D0959-4547-B342-A83F-0BEDBB1DF9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22F16E0-41E7-AC43-AEB9-AE908A1E569D}" type="slidenum">
              <a:rPr lang="en-US" altLang="en-US" sz="1000" smtClean="0"/>
              <a:pPr>
                <a:spcBef>
                  <a:spcPct val="0"/>
                </a:spcBef>
                <a:buClrTx/>
                <a:buSzTx/>
                <a:buFontTx/>
                <a:buNone/>
              </a:pPr>
              <a:t>41</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32B97DFE-A70E-274C-93C1-3FE9A435A662}"/>
              </a:ext>
            </a:extLst>
          </p:cNvPr>
          <p:cNvSpPr>
            <a:spLocks noGrp="1" noChangeArrowheads="1"/>
          </p:cNvSpPr>
          <p:nvPr>
            <p:ph type="title"/>
          </p:nvPr>
        </p:nvSpPr>
        <p:spPr/>
        <p:txBody>
          <a:bodyPr/>
          <a:lstStyle/>
          <a:p>
            <a:r>
              <a:rPr lang="en-US" altLang="en-US" dirty="0"/>
              <a:t>Secure By Default – cont</a:t>
            </a:r>
            <a:r>
              <a:rPr lang="en-US" altLang="ja-JP" dirty="0"/>
              <a:t>’d</a:t>
            </a:r>
            <a:endParaRPr lang="en-US" altLang="en-US" dirty="0"/>
          </a:p>
        </p:txBody>
      </p:sp>
      <p:sp>
        <p:nvSpPr>
          <p:cNvPr id="40963" name="Content Placeholder 2">
            <a:extLst>
              <a:ext uri="{FF2B5EF4-FFF2-40B4-BE49-F238E27FC236}">
                <a16:creationId xmlns:a16="http://schemas.microsoft.com/office/drawing/2014/main" id="{968194FE-0570-414C-AC7B-BAD3876DD656}"/>
              </a:ext>
            </a:extLst>
          </p:cNvPr>
          <p:cNvSpPr>
            <a:spLocks noGrp="1" noChangeArrowheads="1"/>
          </p:cNvSpPr>
          <p:nvPr>
            <p:ph idx="1"/>
          </p:nvPr>
        </p:nvSpPr>
        <p:spPr>
          <a:xfrm>
            <a:off x="1435608" y="1560576"/>
            <a:ext cx="7498080" cy="5022786"/>
          </a:xfrm>
        </p:spPr>
        <p:txBody>
          <a:bodyPr>
            <a:normAutofit/>
          </a:bodyPr>
          <a:lstStyle/>
          <a:p>
            <a:r>
              <a:rPr lang="en-US" altLang="ja-JP" sz="2800" dirty="0"/>
              <a:t>“Hardening” a system</a:t>
            </a:r>
          </a:p>
          <a:p>
            <a:pPr lvl="1"/>
            <a:r>
              <a:rPr lang="en-US" altLang="en-US" sz="2400" dirty="0"/>
              <a:t>Turn all unnecessary services off by default</a:t>
            </a:r>
          </a:p>
          <a:p>
            <a:pPr lvl="1"/>
            <a:r>
              <a:rPr lang="en-US" altLang="en-US" sz="2400" dirty="0"/>
              <a:t>Enabling </a:t>
            </a:r>
            <a:r>
              <a:rPr lang="en-US" altLang="en-US" sz="2400"/>
              <a:t>more features </a:t>
            </a:r>
            <a:r>
              <a:rPr lang="en-US" altLang="en-US" sz="2400" dirty="0"/>
              <a:t>means more potential exploits and decreased security</a:t>
            </a:r>
          </a:p>
          <a:p>
            <a:pPr lvl="1"/>
            <a:endParaRPr lang="en-US" altLang="en-US" sz="2400" dirty="0"/>
          </a:p>
          <a:p>
            <a:r>
              <a:rPr lang="en-US" altLang="en-US" sz="2800" dirty="0"/>
              <a:t>Example:  Windows OS</a:t>
            </a:r>
          </a:p>
          <a:p>
            <a:pPr lvl="1"/>
            <a:r>
              <a:rPr lang="en-US" altLang="en-US" sz="2400" dirty="0"/>
              <a:t>All features turned on to make users hooked</a:t>
            </a:r>
          </a:p>
          <a:p>
            <a:pPr lvl="1"/>
            <a:r>
              <a:rPr lang="en-US" altLang="en-US" sz="2400" dirty="0"/>
              <a:t>There were lot of viruses like Code Red and </a:t>
            </a:r>
            <a:r>
              <a:rPr lang="en-US" altLang="en-US" sz="2400" dirty="0" err="1"/>
              <a:t>Nimda</a:t>
            </a:r>
            <a:r>
              <a:rPr lang="en-US" altLang="en-US" sz="2400" dirty="0"/>
              <a:t> which exploited IIS (Internet Information Services) vulnerability</a:t>
            </a:r>
          </a:p>
          <a:p>
            <a:endParaRPr lang="en-US" altLang="en-US" sz="2800" dirty="0"/>
          </a:p>
          <a:p>
            <a:endParaRPr lang="en-US" altLang="en-US" sz="2800" dirty="0"/>
          </a:p>
        </p:txBody>
      </p:sp>
      <p:sp>
        <p:nvSpPr>
          <p:cNvPr id="71683" name="Slide Number Placeholder 3">
            <a:extLst>
              <a:ext uri="{FF2B5EF4-FFF2-40B4-BE49-F238E27FC236}">
                <a16:creationId xmlns:a16="http://schemas.microsoft.com/office/drawing/2014/main" id="{7429EA58-49F7-6F43-82CD-018709FF3B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3B359595-9F9C-6B46-8E2B-3991349F3ECF}" type="slidenum">
              <a:rPr lang="en-US" altLang="en-US" sz="1000" smtClean="0"/>
              <a:pPr>
                <a:spcBef>
                  <a:spcPct val="0"/>
                </a:spcBef>
                <a:buClrTx/>
                <a:buSzTx/>
                <a:buFontTx/>
                <a:buNone/>
              </a:pPr>
              <a:t>42</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 calcmode="lin" valueType="num">
                                      <p:cBhvr additive="base">
                                        <p:cTn id="15"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 calcmode="lin" valueType="num">
                                      <p:cBhvr additive="base">
                                        <p:cTn id="21"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anim calcmode="lin" valueType="num">
                                      <p:cBhvr additive="base">
                                        <p:cTn id="25"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 calcmode="lin" valueType="num">
                                      <p:cBhvr additive="base">
                                        <p:cTn id="29"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C7CA0BA7-7461-2842-9A67-0D01902EC4F9}"/>
              </a:ext>
            </a:extLst>
          </p:cNvPr>
          <p:cNvSpPr>
            <a:spLocks noGrp="1" noChangeArrowheads="1"/>
          </p:cNvSpPr>
          <p:nvPr>
            <p:ph type="title"/>
          </p:nvPr>
        </p:nvSpPr>
        <p:spPr>
          <a:xfrm>
            <a:off x="1344168" y="0"/>
            <a:ext cx="7498080" cy="1143000"/>
          </a:xfrm>
        </p:spPr>
        <p:txBody>
          <a:bodyPr/>
          <a:lstStyle/>
          <a:p>
            <a:r>
              <a:rPr lang="en-US" altLang="en-US" dirty="0"/>
              <a:t>6. Separation of Duties</a:t>
            </a:r>
          </a:p>
        </p:txBody>
      </p:sp>
      <p:sp>
        <p:nvSpPr>
          <p:cNvPr id="3" name="Content Placeholder 2">
            <a:extLst>
              <a:ext uri="{FF2B5EF4-FFF2-40B4-BE49-F238E27FC236}">
                <a16:creationId xmlns:a16="http://schemas.microsoft.com/office/drawing/2014/main" id="{6A86A7E5-2260-E14E-9A21-8C873A00E688}"/>
              </a:ext>
            </a:extLst>
          </p:cNvPr>
          <p:cNvSpPr>
            <a:spLocks noGrp="1" noChangeArrowheads="1"/>
          </p:cNvSpPr>
          <p:nvPr>
            <p:ph idx="1"/>
          </p:nvPr>
        </p:nvSpPr>
        <p:spPr>
          <a:xfrm>
            <a:off x="1344168" y="1304544"/>
            <a:ext cx="7589520" cy="5352288"/>
          </a:xfrm>
        </p:spPr>
        <p:txBody>
          <a:bodyPr>
            <a:normAutofit lnSpcReduction="10000"/>
          </a:bodyPr>
          <a:lstStyle/>
          <a:p>
            <a:r>
              <a:rPr lang="en-US" altLang="en-US" sz="2800" dirty="0"/>
              <a:t>An internal control that prevents fraud/errors by disseminating a task and associated privileges among multiple users. </a:t>
            </a:r>
          </a:p>
          <a:p>
            <a:pPr lvl="1"/>
            <a:r>
              <a:rPr lang="en-US" altLang="en-US" sz="2400" dirty="0"/>
              <a:t>It provides an appropriate level of checks and balances upon users' activities (duties).</a:t>
            </a:r>
          </a:p>
          <a:p>
            <a:r>
              <a:rPr lang="en-US" altLang="en-US" sz="2800" dirty="0"/>
              <a:t>Examples: </a:t>
            </a:r>
          </a:p>
          <a:p>
            <a:pPr lvl="1"/>
            <a:r>
              <a:rPr lang="en-US" altLang="en-US" sz="2400" dirty="0"/>
              <a:t>A task may require signatures or approvals of two persons per the four-eyes principle. </a:t>
            </a:r>
          </a:p>
          <a:p>
            <a:pPr lvl="1"/>
            <a:r>
              <a:rPr lang="en-US" altLang="en-US" sz="2400" dirty="0"/>
              <a:t>A security key may be split into two or more parts between responsible persons. </a:t>
            </a:r>
          </a:p>
          <a:p>
            <a:pPr lvl="1"/>
            <a:r>
              <a:rPr lang="en-US" altLang="en-US" sz="2400" dirty="0"/>
              <a:t>An online shopping application should separate the duties of customers and administrators. </a:t>
            </a:r>
          </a:p>
          <a:p>
            <a:pPr lvl="2"/>
            <a:r>
              <a:rPr lang="en-US" altLang="en-US" sz="2000" dirty="0"/>
              <a:t>An administrator should not do what customers do (e.g., order items from the front end). </a:t>
            </a:r>
          </a:p>
          <a:p>
            <a:endParaRPr lang="en-US" altLang="en-US" sz="2800" dirty="0"/>
          </a:p>
        </p:txBody>
      </p:sp>
      <p:sp>
        <p:nvSpPr>
          <p:cNvPr id="73731" name="Slide Number Placeholder 3">
            <a:extLst>
              <a:ext uri="{FF2B5EF4-FFF2-40B4-BE49-F238E27FC236}">
                <a16:creationId xmlns:a16="http://schemas.microsoft.com/office/drawing/2014/main" id="{847D7D01-B346-AE41-B315-34FFA8EEC3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DEF5741F-E5E4-6A4E-BA7E-8A5AD91A8D4E}" type="slidenum">
              <a:rPr lang="en-US" altLang="en-US" sz="1000" smtClean="0"/>
              <a:pPr>
                <a:spcBef>
                  <a:spcPct val="0"/>
                </a:spcBef>
                <a:buClrTx/>
                <a:buSzTx/>
                <a:buFontTx/>
                <a:buNone/>
              </a:pPr>
              <a:t>43</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333D-327F-0A4E-BA7C-73DB7FF972E8}"/>
              </a:ext>
            </a:extLst>
          </p:cNvPr>
          <p:cNvSpPr>
            <a:spLocks noGrp="1"/>
          </p:cNvSpPr>
          <p:nvPr>
            <p:ph type="title"/>
          </p:nvPr>
        </p:nvSpPr>
        <p:spPr/>
        <p:txBody>
          <a:bodyPr/>
          <a:lstStyle/>
          <a:p>
            <a:r>
              <a:rPr lang="en-US" altLang="en-US" dirty="0"/>
              <a:t>Separation of Duties – cont’d</a:t>
            </a:r>
            <a:endParaRPr lang="en-US" dirty="0"/>
          </a:p>
        </p:txBody>
      </p:sp>
      <p:sp>
        <p:nvSpPr>
          <p:cNvPr id="3" name="Content Placeholder 2">
            <a:extLst>
              <a:ext uri="{FF2B5EF4-FFF2-40B4-BE49-F238E27FC236}">
                <a16:creationId xmlns:a16="http://schemas.microsoft.com/office/drawing/2014/main" id="{FF9CE66A-F846-8844-8F4F-459F644B14C0}"/>
              </a:ext>
            </a:extLst>
          </p:cNvPr>
          <p:cNvSpPr>
            <a:spLocks noGrp="1"/>
          </p:cNvSpPr>
          <p:nvPr>
            <p:ph idx="1"/>
          </p:nvPr>
        </p:nvSpPr>
        <p:spPr/>
        <p:txBody>
          <a:bodyPr/>
          <a:lstStyle/>
          <a:p>
            <a:r>
              <a:rPr lang="en-US" altLang="en-US" sz="2800" dirty="0"/>
              <a:t>Implementation</a:t>
            </a:r>
          </a:p>
          <a:p>
            <a:pPr lvl="1"/>
            <a:r>
              <a:rPr lang="en-US" altLang="en-US" sz="2400" dirty="0"/>
              <a:t>Identify the set of duties</a:t>
            </a:r>
          </a:p>
          <a:p>
            <a:pPr lvl="1"/>
            <a:r>
              <a:rPr lang="en-US" altLang="en-US" sz="2400" dirty="0"/>
              <a:t>Establish the control rules, e.g., to avoid conflict of interest</a:t>
            </a:r>
          </a:p>
          <a:p>
            <a:pPr lvl="1"/>
            <a:r>
              <a:rPr lang="en-US" altLang="en-US" sz="2400" dirty="0"/>
              <a:t>Assign the duties according to the rules. </a:t>
            </a:r>
          </a:p>
          <a:p>
            <a:endParaRPr lang="en-US" dirty="0"/>
          </a:p>
        </p:txBody>
      </p:sp>
      <p:sp>
        <p:nvSpPr>
          <p:cNvPr id="4" name="Slide Number Placeholder 3">
            <a:extLst>
              <a:ext uri="{FF2B5EF4-FFF2-40B4-BE49-F238E27FC236}">
                <a16:creationId xmlns:a16="http://schemas.microsoft.com/office/drawing/2014/main" id="{7FF89A83-E9E9-4E4B-92AF-296109D5265B}"/>
              </a:ext>
            </a:extLst>
          </p:cNvPr>
          <p:cNvSpPr>
            <a:spLocks noGrp="1"/>
          </p:cNvSpPr>
          <p:nvPr>
            <p:ph type="sldNum" sz="quarter" idx="12"/>
          </p:nvPr>
        </p:nvSpPr>
        <p:spPr/>
        <p:txBody>
          <a:bodyPr/>
          <a:lstStyle/>
          <a:p>
            <a:fld id="{6294C92D-0306-4E69-9CD3-20855E849650}" type="slidenum">
              <a:rPr kumimoji="0" lang="en-US" smtClean="0"/>
              <a:t>44</a:t>
            </a:fld>
            <a:endParaRPr kumimoji="0" lang="en-US"/>
          </a:p>
        </p:txBody>
      </p:sp>
    </p:spTree>
    <p:extLst>
      <p:ext uri="{BB962C8B-B14F-4D97-AF65-F5344CB8AC3E}">
        <p14:creationId xmlns:p14="http://schemas.microsoft.com/office/powerpoint/2010/main" val="111325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DA61-B21E-0B3C-5E47-D9D0BD84339B}"/>
              </a:ext>
            </a:extLst>
          </p:cNvPr>
          <p:cNvSpPr>
            <a:spLocks noGrp="1"/>
          </p:cNvSpPr>
          <p:nvPr>
            <p:ph type="title"/>
          </p:nvPr>
        </p:nvSpPr>
        <p:spPr>
          <a:xfrm>
            <a:off x="1435608" y="135921"/>
            <a:ext cx="7498080" cy="1143000"/>
          </a:xfrm>
        </p:spPr>
        <p:txBody>
          <a:bodyPr>
            <a:normAutofit fontScale="90000"/>
          </a:bodyPr>
          <a:lstStyle/>
          <a:p>
            <a:r>
              <a:rPr lang="en-US" dirty="0"/>
              <a:t>Security Through Obscurity (STO)</a:t>
            </a:r>
          </a:p>
        </p:txBody>
      </p:sp>
      <p:sp>
        <p:nvSpPr>
          <p:cNvPr id="4" name="Slide Number Placeholder 3">
            <a:extLst>
              <a:ext uri="{FF2B5EF4-FFF2-40B4-BE49-F238E27FC236}">
                <a16:creationId xmlns:a16="http://schemas.microsoft.com/office/drawing/2014/main" id="{2304DA91-C647-EAD1-89E7-C1FB1A7098C6}"/>
              </a:ext>
            </a:extLst>
          </p:cNvPr>
          <p:cNvSpPr>
            <a:spLocks noGrp="1"/>
          </p:cNvSpPr>
          <p:nvPr>
            <p:ph type="sldNum" sz="quarter" idx="12"/>
          </p:nvPr>
        </p:nvSpPr>
        <p:spPr/>
        <p:txBody>
          <a:bodyPr/>
          <a:lstStyle/>
          <a:p>
            <a:fld id="{6294C92D-0306-4E69-9CD3-20855E849650}" type="slidenum">
              <a:rPr kumimoji="0" lang="en-US" smtClean="0"/>
              <a:t>45</a:t>
            </a:fld>
            <a:endParaRPr kumimoji="0" lang="en-US"/>
          </a:p>
        </p:txBody>
      </p:sp>
      <p:pic>
        <p:nvPicPr>
          <p:cNvPr id="1026" name="Picture 2" descr="President">
            <a:extLst>
              <a:ext uri="{FF2B5EF4-FFF2-40B4-BE49-F238E27FC236}">
                <a16:creationId xmlns:a16="http://schemas.microsoft.com/office/drawing/2014/main" id="{541DDCA0-5E01-FEDB-A38D-94CC99A99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265" y="1278921"/>
            <a:ext cx="4905703" cy="29468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B7AC979D-2D25-0845-CE02-BB0E0CC42612}"/>
              </a:ext>
            </a:extLst>
          </p:cNvPr>
          <p:cNvSpPr txBox="1">
            <a:spLocks/>
          </p:cNvSpPr>
          <p:nvPr/>
        </p:nvSpPr>
        <p:spPr>
          <a:xfrm>
            <a:off x="1415034" y="4369006"/>
            <a:ext cx="7427214" cy="1999488"/>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400" dirty="0"/>
              <a:t>The president goes from A to B with his 30-car convoy</a:t>
            </a:r>
          </a:p>
          <a:p>
            <a:r>
              <a:rPr lang="en-US" sz="2400" dirty="0"/>
              <a:t>He is not sitting in his presidential car so that the attacker won’t target him easily. </a:t>
            </a:r>
          </a:p>
          <a:p>
            <a:r>
              <a:rPr lang="en-US" sz="2400" dirty="0"/>
              <a:t>He can be in any car, reducing the risk of an attack.</a:t>
            </a:r>
          </a:p>
        </p:txBody>
      </p:sp>
      <p:sp>
        <p:nvSpPr>
          <p:cNvPr id="8" name="TextBox 7">
            <a:extLst>
              <a:ext uri="{FF2B5EF4-FFF2-40B4-BE49-F238E27FC236}">
                <a16:creationId xmlns:a16="http://schemas.microsoft.com/office/drawing/2014/main" id="{7736A25D-EC26-467F-06C6-28344A11015B}"/>
              </a:ext>
            </a:extLst>
          </p:cNvPr>
          <p:cNvSpPr txBox="1"/>
          <p:nvPr/>
        </p:nvSpPr>
        <p:spPr>
          <a:xfrm>
            <a:off x="1775513" y="6285453"/>
            <a:ext cx="5220532" cy="338554"/>
          </a:xfrm>
          <a:prstGeom prst="rect">
            <a:avLst/>
          </a:prstGeom>
          <a:noFill/>
        </p:spPr>
        <p:txBody>
          <a:bodyPr wrap="none" rtlCol="0">
            <a:spAutoFit/>
          </a:bodyPr>
          <a:lstStyle/>
          <a:p>
            <a:r>
              <a:rPr lang="en-US" sz="1600" dirty="0"/>
              <a:t>https://</a:t>
            </a:r>
            <a:r>
              <a:rPr lang="en-US" sz="1600" dirty="0" err="1"/>
              <a:t>utkusen.com</a:t>
            </a:r>
            <a:r>
              <a:rPr lang="en-US" sz="1600" dirty="0"/>
              <a:t>/blog/security-by-obscurity-is-underrated</a:t>
            </a:r>
          </a:p>
        </p:txBody>
      </p:sp>
    </p:spTree>
    <p:extLst>
      <p:ext uri="{BB962C8B-B14F-4D97-AF65-F5344CB8AC3E}">
        <p14:creationId xmlns:p14="http://schemas.microsoft.com/office/powerpoint/2010/main" val="405963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165E-7911-B38E-6111-371D8D27E327}"/>
              </a:ext>
            </a:extLst>
          </p:cNvPr>
          <p:cNvSpPr>
            <a:spLocks noGrp="1"/>
          </p:cNvSpPr>
          <p:nvPr>
            <p:ph type="title"/>
          </p:nvPr>
        </p:nvSpPr>
        <p:spPr/>
        <p:txBody>
          <a:bodyPr>
            <a:normAutofit/>
          </a:bodyPr>
          <a:lstStyle/>
          <a:p>
            <a:r>
              <a:rPr lang="en-US" sz="4400" dirty="0"/>
              <a:t>STO: Code Obfuscation </a:t>
            </a:r>
          </a:p>
        </p:txBody>
      </p:sp>
      <p:sp>
        <p:nvSpPr>
          <p:cNvPr id="3" name="Content Placeholder 2">
            <a:extLst>
              <a:ext uri="{FF2B5EF4-FFF2-40B4-BE49-F238E27FC236}">
                <a16:creationId xmlns:a16="http://schemas.microsoft.com/office/drawing/2014/main" id="{169E9A89-2AEB-6B83-BC74-0588BDAB34D6}"/>
              </a:ext>
            </a:extLst>
          </p:cNvPr>
          <p:cNvSpPr>
            <a:spLocks noGrp="1"/>
          </p:cNvSpPr>
          <p:nvPr>
            <p:ph idx="1"/>
          </p:nvPr>
        </p:nvSpPr>
        <p:spPr>
          <a:xfrm>
            <a:off x="1284192" y="1475264"/>
            <a:ext cx="7498080" cy="4772660"/>
          </a:xfrm>
        </p:spPr>
        <p:txBody>
          <a:bodyPr>
            <a:normAutofit/>
          </a:bodyPr>
          <a:lstStyle/>
          <a:p>
            <a:r>
              <a:rPr lang="en-US" sz="2800" dirty="0"/>
              <a:t>Make code difficult to decompile/disassemble or difficult for humans to parse. </a:t>
            </a:r>
          </a:p>
          <a:p>
            <a:pPr lvl="1"/>
            <a:r>
              <a:rPr lang="en-US" sz="2400" dirty="0"/>
              <a:t>Name obfuscation: using random variable names for a web application</a:t>
            </a:r>
          </a:p>
          <a:p>
            <a:pPr lvl="1"/>
            <a:r>
              <a:rPr lang="en-US" sz="2400" dirty="0"/>
              <a:t>Control flow obfuscation: modify the logical structure to make it less predictable and traceable</a:t>
            </a:r>
          </a:p>
          <a:p>
            <a:pPr lvl="1"/>
            <a:r>
              <a:rPr lang="en-US" sz="2400" dirty="0"/>
              <a:t>Arithmetic obfuscation: convert simple arithmetic and logical expressions into complex equivalents</a:t>
            </a:r>
          </a:p>
          <a:p>
            <a:pPr lvl="1"/>
            <a:r>
              <a:rPr lang="en-US" sz="2400" dirty="0"/>
              <a:t>Code virtualization: transform code into instructions for randomly generated virtual machines</a:t>
            </a:r>
          </a:p>
          <a:p>
            <a:r>
              <a:rPr lang="en-US" sz="2800" dirty="0"/>
              <a:t>Indistinguishable obfuscation: </a:t>
            </a:r>
            <a:r>
              <a:rPr lang="en-US" sz="2000" dirty="0"/>
              <a:t>cryptographically hard</a:t>
            </a:r>
            <a:endParaRPr lang="en-US" sz="2800" dirty="0"/>
          </a:p>
        </p:txBody>
      </p:sp>
      <p:sp>
        <p:nvSpPr>
          <p:cNvPr id="4" name="Slide Number Placeholder 3">
            <a:extLst>
              <a:ext uri="{FF2B5EF4-FFF2-40B4-BE49-F238E27FC236}">
                <a16:creationId xmlns:a16="http://schemas.microsoft.com/office/drawing/2014/main" id="{30EFAC56-56D8-4479-D0A1-89F71371AC45}"/>
              </a:ext>
            </a:extLst>
          </p:cNvPr>
          <p:cNvSpPr>
            <a:spLocks noGrp="1"/>
          </p:cNvSpPr>
          <p:nvPr>
            <p:ph type="sldNum" sz="quarter" idx="12"/>
          </p:nvPr>
        </p:nvSpPr>
        <p:spPr/>
        <p:txBody>
          <a:bodyPr/>
          <a:lstStyle/>
          <a:p>
            <a:fld id="{6294C92D-0306-4E69-9CD3-20855E849650}" type="slidenum">
              <a:rPr kumimoji="0" lang="en-US" smtClean="0"/>
              <a:t>46</a:t>
            </a:fld>
            <a:endParaRPr kumimoji="0" lang="en-US"/>
          </a:p>
        </p:txBody>
      </p:sp>
      <p:sp>
        <p:nvSpPr>
          <p:cNvPr id="5" name="TextBox 4">
            <a:extLst>
              <a:ext uri="{FF2B5EF4-FFF2-40B4-BE49-F238E27FC236}">
                <a16:creationId xmlns:a16="http://schemas.microsoft.com/office/drawing/2014/main" id="{ADFBEF8E-0C23-8C75-D8FC-E1EB835595EB}"/>
              </a:ext>
            </a:extLst>
          </p:cNvPr>
          <p:cNvSpPr txBox="1"/>
          <p:nvPr/>
        </p:nvSpPr>
        <p:spPr>
          <a:xfrm>
            <a:off x="1158240" y="6543357"/>
            <a:ext cx="4231608" cy="307777"/>
          </a:xfrm>
          <a:prstGeom prst="rect">
            <a:avLst/>
          </a:prstGeom>
          <a:noFill/>
        </p:spPr>
        <p:txBody>
          <a:bodyPr wrap="none" rtlCol="0">
            <a:spAutoFit/>
          </a:bodyPr>
          <a:lstStyle/>
          <a:p>
            <a:r>
              <a:rPr lang="en-US" sz="1400" dirty="0"/>
              <a:t>https://</a:t>
            </a:r>
            <a:r>
              <a:rPr lang="en-US" sz="1400" dirty="0" err="1"/>
              <a:t>www.guardsquare.com</a:t>
            </a:r>
            <a:r>
              <a:rPr lang="en-US" sz="1400" dirty="0"/>
              <a:t>/what-is-code-obfuscation</a:t>
            </a:r>
          </a:p>
        </p:txBody>
      </p:sp>
    </p:spTree>
    <p:extLst>
      <p:ext uri="{BB962C8B-B14F-4D97-AF65-F5344CB8AC3E}">
        <p14:creationId xmlns:p14="http://schemas.microsoft.com/office/powerpoint/2010/main" val="316306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5AC8072A-2B5B-6245-A2A9-A23D3BE25235}"/>
              </a:ext>
            </a:extLst>
          </p:cNvPr>
          <p:cNvSpPr>
            <a:spLocks noGrp="1" noChangeArrowheads="1"/>
          </p:cNvSpPr>
          <p:nvPr>
            <p:ph type="title"/>
          </p:nvPr>
        </p:nvSpPr>
        <p:spPr>
          <a:xfrm>
            <a:off x="1313688" y="76200"/>
            <a:ext cx="7498080" cy="1143000"/>
          </a:xfrm>
        </p:spPr>
        <p:txBody>
          <a:bodyPr>
            <a:normAutofit/>
          </a:bodyPr>
          <a:lstStyle/>
          <a:p>
            <a:r>
              <a:rPr lang="en-US" altLang="en-US" dirty="0"/>
              <a:t>7.  Avoidance of STO Reliance</a:t>
            </a:r>
          </a:p>
        </p:txBody>
      </p:sp>
      <p:sp>
        <p:nvSpPr>
          <p:cNvPr id="3" name="Content Placeholder 2">
            <a:extLst>
              <a:ext uri="{FF2B5EF4-FFF2-40B4-BE49-F238E27FC236}">
                <a16:creationId xmlns:a16="http://schemas.microsoft.com/office/drawing/2014/main" id="{BA570646-8B30-134E-8B16-56B23F9103D5}"/>
              </a:ext>
            </a:extLst>
          </p:cNvPr>
          <p:cNvSpPr>
            <a:spLocks noGrp="1" noChangeArrowheads="1"/>
          </p:cNvSpPr>
          <p:nvPr>
            <p:ph idx="1"/>
          </p:nvPr>
        </p:nvSpPr>
        <p:spPr>
          <a:xfrm>
            <a:off x="1167384" y="1377696"/>
            <a:ext cx="7766304" cy="5404104"/>
          </a:xfrm>
        </p:spPr>
        <p:txBody>
          <a:bodyPr>
            <a:noAutofit/>
          </a:bodyPr>
          <a:lstStyle/>
          <a:p>
            <a:r>
              <a:rPr lang="en-US" altLang="en-US" sz="2800" dirty="0"/>
              <a:t>Security Through Obscurity (STO): </a:t>
            </a:r>
            <a:r>
              <a:rPr lang="en-US" altLang="en-US" sz="2400" dirty="0">
                <a:solidFill>
                  <a:srgbClr val="FF0000"/>
                </a:solidFill>
              </a:rPr>
              <a:t>reliance</a:t>
            </a:r>
            <a:r>
              <a:rPr lang="en-US" altLang="en-US" sz="2400" dirty="0"/>
              <a:t> on the design or implementation secrecy as the security method.</a:t>
            </a:r>
            <a:endParaRPr lang="en-US" altLang="en-US" sz="2800" dirty="0"/>
          </a:p>
          <a:p>
            <a:pPr lvl="1"/>
            <a:r>
              <a:rPr lang="en-US" altLang="en-US" sz="2400" dirty="0"/>
              <a:t>Hide sensitive information (e.g., license keys and passwords) inside binary code</a:t>
            </a:r>
          </a:p>
          <a:p>
            <a:pPr lvl="1"/>
            <a:r>
              <a:rPr lang="en-US" altLang="en-US" sz="2400" dirty="0"/>
              <a:t>Hide version info from the public to reduce the chance of a vulnerable and outdated version being exploited. </a:t>
            </a:r>
          </a:p>
          <a:p>
            <a:pPr lvl="1"/>
            <a:r>
              <a:rPr lang="en-US" altLang="en-US" sz="2400" dirty="0"/>
              <a:t>Keep the software specification secret so that only the most trusted people have permission to read. </a:t>
            </a:r>
          </a:p>
          <a:p>
            <a:pPr lvl="1"/>
            <a:r>
              <a:rPr lang="en-US" altLang="en-US" sz="2400" dirty="0"/>
              <a:t>Using a different port to reduce the number of brute force attacks against specific ports</a:t>
            </a:r>
          </a:p>
          <a:p>
            <a:r>
              <a:rPr lang="en-US" altLang="en-US" sz="2800" dirty="0"/>
              <a:t>Obscurity should never be the </a:t>
            </a:r>
            <a:r>
              <a:rPr lang="en-US" altLang="en-US" sz="2800" dirty="0">
                <a:solidFill>
                  <a:srgbClr val="FF0000"/>
                </a:solidFill>
              </a:rPr>
              <a:t>only</a:t>
            </a:r>
            <a:r>
              <a:rPr lang="en-US" altLang="en-US" sz="2800" dirty="0"/>
              <a:t> security mechanism of software. </a:t>
            </a:r>
          </a:p>
        </p:txBody>
      </p:sp>
      <p:sp>
        <p:nvSpPr>
          <p:cNvPr id="74755" name="Slide Number Placeholder 3">
            <a:extLst>
              <a:ext uri="{FF2B5EF4-FFF2-40B4-BE49-F238E27FC236}">
                <a16:creationId xmlns:a16="http://schemas.microsoft.com/office/drawing/2014/main" id="{D231DFB6-7E87-CB4B-8252-00A43DC89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598199FC-A3A2-324F-A56C-37B7DA9FF709}" type="slidenum">
              <a:rPr lang="en-US" altLang="en-US" sz="1000" smtClean="0"/>
              <a:pPr>
                <a:spcBef>
                  <a:spcPct val="0"/>
                </a:spcBef>
                <a:buClrTx/>
                <a:buSzTx/>
                <a:buFontTx/>
                <a:buNone/>
              </a:pPr>
              <a:t>47</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54A811DE-4900-644C-BF88-4158F72103BB}"/>
              </a:ext>
            </a:extLst>
          </p:cNvPr>
          <p:cNvSpPr>
            <a:spLocks noGrp="1" noChangeArrowheads="1"/>
          </p:cNvSpPr>
          <p:nvPr>
            <p:ph type="title"/>
          </p:nvPr>
        </p:nvSpPr>
        <p:spPr>
          <a:xfrm>
            <a:off x="1325880" y="76200"/>
            <a:ext cx="7498080" cy="1143000"/>
          </a:xfrm>
        </p:spPr>
        <p:txBody>
          <a:bodyPr/>
          <a:lstStyle/>
          <a:p>
            <a:r>
              <a:rPr lang="en-US" altLang="en-US" dirty="0"/>
              <a:t>8. Robust Resource Management</a:t>
            </a:r>
          </a:p>
        </p:txBody>
      </p:sp>
      <p:sp>
        <p:nvSpPr>
          <p:cNvPr id="75778" name="Content Placeholder 2">
            <a:extLst>
              <a:ext uri="{FF2B5EF4-FFF2-40B4-BE49-F238E27FC236}">
                <a16:creationId xmlns:a16="http://schemas.microsoft.com/office/drawing/2014/main" id="{7DE12B06-2892-E94D-AE69-E2AF8B8E0A92}"/>
              </a:ext>
            </a:extLst>
          </p:cNvPr>
          <p:cNvSpPr>
            <a:spLocks noGrp="1" noChangeArrowheads="1"/>
          </p:cNvSpPr>
          <p:nvPr>
            <p:ph idx="1"/>
          </p:nvPr>
        </p:nvSpPr>
        <p:spPr>
          <a:xfrm>
            <a:off x="1325880" y="1316736"/>
            <a:ext cx="7607808" cy="4931664"/>
          </a:xfrm>
        </p:spPr>
        <p:txBody>
          <a:bodyPr>
            <a:normAutofit fontScale="92500"/>
          </a:bodyPr>
          <a:lstStyle/>
          <a:p>
            <a:r>
              <a:rPr lang="en-US" altLang="en-US" sz="2600" dirty="0"/>
              <a:t>DoS attacks aim at exhaustive consumption of the system resources, such as CPU cycles, memory, disk space, and file descriptors. </a:t>
            </a:r>
          </a:p>
          <a:p>
            <a:r>
              <a:rPr lang="en-US" altLang="en-US" sz="3000" dirty="0"/>
              <a:t>Resource management</a:t>
            </a:r>
            <a:r>
              <a:rPr lang="en-US" altLang="en-US" sz="2600" dirty="0"/>
              <a:t>: not only performance issue, but also defense against malicious resource consumption</a:t>
            </a:r>
          </a:p>
          <a:p>
            <a:r>
              <a:rPr lang="en-US" altLang="en-US" sz="2800" dirty="0"/>
              <a:t>Good practices</a:t>
            </a:r>
          </a:p>
          <a:p>
            <a:pPr lvl="1"/>
            <a:r>
              <a:rPr lang="en-US" altLang="en-US" sz="2400" dirty="0"/>
              <a:t>Remove temporary files when no longer required</a:t>
            </a:r>
          </a:p>
          <a:p>
            <a:pPr lvl="1"/>
            <a:r>
              <a:rPr lang="en-US" altLang="en-US" sz="2400" dirty="0"/>
              <a:t>Ensure the resources are closed when not needed. </a:t>
            </a:r>
          </a:p>
          <a:p>
            <a:pPr lvl="1"/>
            <a:r>
              <a:rPr lang="en-US" altLang="en-US" sz="2400" dirty="0"/>
              <a:t>Perform proper cleanup at program termination. </a:t>
            </a:r>
          </a:p>
          <a:p>
            <a:pPr lvl="1"/>
            <a:r>
              <a:rPr lang="en-US" altLang="en-US" sz="2400" dirty="0"/>
              <a:t>Avoid memory / resource leaks during serialization. </a:t>
            </a:r>
          </a:p>
          <a:p>
            <a:pPr lvl="1"/>
            <a:r>
              <a:rPr lang="en-US" altLang="en-US" sz="2400" dirty="0"/>
              <a:t>Use thread pools to enable graceful degradation of service</a:t>
            </a:r>
          </a:p>
        </p:txBody>
      </p:sp>
      <p:sp>
        <p:nvSpPr>
          <p:cNvPr id="75779" name="Slide Number Placeholder 3">
            <a:extLst>
              <a:ext uri="{FF2B5EF4-FFF2-40B4-BE49-F238E27FC236}">
                <a16:creationId xmlns:a16="http://schemas.microsoft.com/office/drawing/2014/main" id="{9FE4957E-B961-AC43-A234-E0EA2F98B7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65CEFA49-82BD-A645-A512-901F9E9508A2}" type="slidenum">
              <a:rPr lang="en-US" altLang="en-US" sz="1000" smtClean="0"/>
              <a:pPr>
                <a:spcBef>
                  <a:spcPct val="0"/>
                </a:spcBef>
                <a:buClrTx/>
                <a:buSzTx/>
                <a:buFontTx/>
                <a:buNone/>
              </a:pPr>
              <a:t>48</a:t>
            </a:fld>
            <a:endParaRPr lang="en-US" alt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8">
                                            <p:txEl>
                                              <p:pRg st="1" end="1"/>
                                            </p:txEl>
                                          </p:spTgt>
                                        </p:tgtEl>
                                        <p:attrNameLst>
                                          <p:attrName>style.visibility</p:attrName>
                                        </p:attrNameLst>
                                      </p:cBhvr>
                                      <p:to>
                                        <p:strVal val="visible"/>
                                      </p:to>
                                    </p:set>
                                    <p:anim calcmode="lin" valueType="num">
                                      <p:cBhvr additive="base">
                                        <p:cTn id="7" dur="500" fill="hold"/>
                                        <p:tgtEl>
                                          <p:spTgt spid="757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78">
                                            <p:txEl>
                                              <p:pRg st="2" end="2"/>
                                            </p:txEl>
                                          </p:spTgt>
                                        </p:tgtEl>
                                        <p:attrNameLst>
                                          <p:attrName>style.visibility</p:attrName>
                                        </p:attrNameLst>
                                      </p:cBhvr>
                                      <p:to>
                                        <p:strVal val="visible"/>
                                      </p:to>
                                    </p:set>
                                    <p:anim calcmode="lin" valueType="num">
                                      <p:cBhvr additive="base">
                                        <p:cTn id="13" dur="500" fill="hold"/>
                                        <p:tgtEl>
                                          <p:spTgt spid="7577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78">
                                            <p:txEl>
                                              <p:pRg st="3" end="3"/>
                                            </p:txEl>
                                          </p:spTgt>
                                        </p:tgtEl>
                                        <p:attrNameLst>
                                          <p:attrName>style.visibility</p:attrName>
                                        </p:attrNameLst>
                                      </p:cBhvr>
                                      <p:to>
                                        <p:strVal val="visible"/>
                                      </p:to>
                                    </p:set>
                                    <p:anim calcmode="lin" valueType="num">
                                      <p:cBhvr additive="base">
                                        <p:cTn id="19" dur="500" fill="hold"/>
                                        <p:tgtEl>
                                          <p:spTgt spid="757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778">
                                            <p:txEl>
                                              <p:pRg st="4" end="4"/>
                                            </p:txEl>
                                          </p:spTgt>
                                        </p:tgtEl>
                                        <p:attrNameLst>
                                          <p:attrName>style.visibility</p:attrName>
                                        </p:attrNameLst>
                                      </p:cBhvr>
                                      <p:to>
                                        <p:strVal val="visible"/>
                                      </p:to>
                                    </p:set>
                                    <p:anim calcmode="lin" valueType="num">
                                      <p:cBhvr additive="base">
                                        <p:cTn id="25" dur="500" fill="hold"/>
                                        <p:tgtEl>
                                          <p:spTgt spid="7577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7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778">
                                            <p:txEl>
                                              <p:pRg st="5" end="5"/>
                                            </p:txEl>
                                          </p:spTgt>
                                        </p:tgtEl>
                                        <p:attrNameLst>
                                          <p:attrName>style.visibility</p:attrName>
                                        </p:attrNameLst>
                                      </p:cBhvr>
                                      <p:to>
                                        <p:strVal val="visible"/>
                                      </p:to>
                                    </p:set>
                                    <p:anim calcmode="lin" valueType="num">
                                      <p:cBhvr additive="base">
                                        <p:cTn id="31" dur="500" fill="hold"/>
                                        <p:tgtEl>
                                          <p:spTgt spid="7577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778">
                                            <p:txEl>
                                              <p:pRg st="6" end="6"/>
                                            </p:txEl>
                                          </p:spTgt>
                                        </p:tgtEl>
                                        <p:attrNameLst>
                                          <p:attrName>style.visibility</p:attrName>
                                        </p:attrNameLst>
                                      </p:cBhvr>
                                      <p:to>
                                        <p:strVal val="visible"/>
                                      </p:to>
                                    </p:set>
                                    <p:anim calcmode="lin" valueType="num">
                                      <p:cBhvr additive="base">
                                        <p:cTn id="37" dur="500" fill="hold"/>
                                        <p:tgtEl>
                                          <p:spTgt spid="7577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778">
                                            <p:txEl>
                                              <p:pRg st="7" end="7"/>
                                            </p:txEl>
                                          </p:spTgt>
                                        </p:tgtEl>
                                        <p:attrNameLst>
                                          <p:attrName>style.visibility</p:attrName>
                                        </p:attrNameLst>
                                      </p:cBhvr>
                                      <p:to>
                                        <p:strVal val="visible"/>
                                      </p:to>
                                    </p:set>
                                    <p:anim calcmode="lin" valueType="num">
                                      <p:cBhvr additive="base">
                                        <p:cTn id="43" dur="500" fill="hold"/>
                                        <p:tgtEl>
                                          <p:spTgt spid="7577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77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6730-CF9B-E149-8AC8-F255F7BCDD97}"/>
              </a:ext>
            </a:extLst>
          </p:cNvPr>
          <p:cNvSpPr>
            <a:spLocks noGrp="1"/>
          </p:cNvSpPr>
          <p:nvPr>
            <p:ph type="title"/>
          </p:nvPr>
        </p:nvSpPr>
        <p:spPr>
          <a:xfrm>
            <a:off x="1344168" y="76200"/>
            <a:ext cx="7498080" cy="1143000"/>
          </a:xfrm>
        </p:spPr>
        <p:txBody>
          <a:bodyPr/>
          <a:lstStyle/>
          <a:p>
            <a:r>
              <a:rPr lang="en-US" dirty="0"/>
              <a:t>9. Forensic Readiness</a:t>
            </a:r>
          </a:p>
        </p:txBody>
      </p:sp>
      <p:sp>
        <p:nvSpPr>
          <p:cNvPr id="3" name="Content Placeholder 2">
            <a:extLst>
              <a:ext uri="{FF2B5EF4-FFF2-40B4-BE49-F238E27FC236}">
                <a16:creationId xmlns:a16="http://schemas.microsoft.com/office/drawing/2014/main" id="{DE18C78F-3609-2242-B26A-356F5E2124B9}"/>
              </a:ext>
            </a:extLst>
          </p:cNvPr>
          <p:cNvSpPr>
            <a:spLocks noGrp="1"/>
          </p:cNvSpPr>
          <p:nvPr>
            <p:ph idx="1"/>
          </p:nvPr>
        </p:nvSpPr>
        <p:spPr>
          <a:xfrm>
            <a:off x="1194816" y="1316736"/>
            <a:ext cx="7738872" cy="5157216"/>
          </a:xfrm>
        </p:spPr>
        <p:txBody>
          <a:bodyPr>
            <a:normAutofit/>
          </a:bodyPr>
          <a:lstStyle/>
          <a:p>
            <a:r>
              <a:rPr lang="en-US" sz="2800" dirty="0"/>
              <a:t>Digital forensics: </a:t>
            </a:r>
            <a:r>
              <a:rPr lang="en-US" sz="2400" dirty="0"/>
              <a:t>identify, preserve, recover, analyze, and present digital evidence in a forensically sound manner</a:t>
            </a:r>
            <a:r>
              <a:rPr lang="en-US" sz="2800" dirty="0"/>
              <a:t>.</a:t>
            </a:r>
          </a:p>
          <a:p>
            <a:pPr lvl="1"/>
            <a:r>
              <a:rPr lang="en-US" sz="2400" dirty="0"/>
              <a:t>The evidence may be used in a court of law. </a:t>
            </a:r>
          </a:p>
          <a:p>
            <a:pPr lvl="1"/>
            <a:r>
              <a:rPr lang="en-US" sz="2400" dirty="0"/>
              <a:t>What has happened, when and how it happened, and who was responsible</a:t>
            </a:r>
          </a:p>
          <a:p>
            <a:r>
              <a:rPr lang="en-US" sz="2800" dirty="0"/>
              <a:t>Monitoring and logging (audit trail)</a:t>
            </a:r>
          </a:p>
          <a:p>
            <a:pPr lvl="1"/>
            <a:r>
              <a:rPr lang="en-US" sz="2400" dirty="0"/>
              <a:t>Critical events and related data should be logged. </a:t>
            </a:r>
          </a:p>
          <a:p>
            <a:pPr lvl="1"/>
            <a:r>
              <a:rPr lang="en-US" sz="2400" dirty="0"/>
              <a:t>The log data should not be accessible to unauthorized users or tampered with by the adversary. </a:t>
            </a:r>
          </a:p>
          <a:p>
            <a:pPr lvl="1"/>
            <a:r>
              <a:rPr lang="en-US" sz="2400" dirty="0"/>
              <a:t>The log data should be captured in a way that facilitates investigations. It may be different from the output of normal operations.</a:t>
            </a:r>
          </a:p>
        </p:txBody>
      </p:sp>
      <p:sp>
        <p:nvSpPr>
          <p:cNvPr id="4" name="Slide Number Placeholder 3">
            <a:extLst>
              <a:ext uri="{FF2B5EF4-FFF2-40B4-BE49-F238E27FC236}">
                <a16:creationId xmlns:a16="http://schemas.microsoft.com/office/drawing/2014/main" id="{C84704AD-B27C-8545-9B70-892E0F2BCE24}"/>
              </a:ext>
            </a:extLst>
          </p:cNvPr>
          <p:cNvSpPr>
            <a:spLocks noGrp="1"/>
          </p:cNvSpPr>
          <p:nvPr>
            <p:ph type="sldNum" sz="quarter" idx="12"/>
          </p:nvPr>
        </p:nvSpPr>
        <p:spPr/>
        <p:txBody>
          <a:bodyPr/>
          <a:lstStyle/>
          <a:p>
            <a:fld id="{6294C92D-0306-4E69-9CD3-20855E849650}" type="slidenum">
              <a:rPr kumimoji="0" lang="en-US" smtClean="0"/>
              <a:t>49</a:t>
            </a:fld>
            <a:endParaRPr kumimoji="0" lang="en-US"/>
          </a:p>
        </p:txBody>
      </p:sp>
    </p:spTree>
    <p:extLst>
      <p:ext uri="{BB962C8B-B14F-4D97-AF65-F5344CB8AC3E}">
        <p14:creationId xmlns:p14="http://schemas.microsoft.com/office/powerpoint/2010/main" val="379072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9F83C-BFB5-A64B-9E7E-82131535CE16}"/>
              </a:ext>
            </a:extLst>
          </p:cNvPr>
          <p:cNvSpPr>
            <a:spLocks noGrp="1"/>
          </p:cNvSpPr>
          <p:nvPr>
            <p:ph type="title"/>
          </p:nvPr>
        </p:nvSpPr>
        <p:spPr>
          <a:xfrm>
            <a:off x="1435100" y="152400"/>
            <a:ext cx="7499350" cy="1310640"/>
          </a:xfrm>
        </p:spPr>
        <p:txBody>
          <a:bodyPr vert="horz" wrap="square" lIns="91440" tIns="45720" rIns="91440" bIns="45720" numCol="1" anchorCtr="0" compatLnSpc="1">
            <a:prstTxWarp prst="textNoShape">
              <a:avLst/>
            </a:prstTxWarp>
            <a:normAutofit/>
          </a:bodyPr>
          <a:lstStyle/>
          <a:p>
            <a:pPr>
              <a:defRPr/>
            </a:pPr>
            <a:r>
              <a:rPr lang="en-US" altLang="en-US" sz="4400" dirty="0">
                <a:effectLst>
                  <a:outerShdw blurRad="38100" dist="38100" dir="2700000" algn="tl">
                    <a:srgbClr val="C0C0C0"/>
                  </a:outerShdw>
                </a:effectLst>
              </a:rPr>
              <a:t>What Is Design?</a:t>
            </a:r>
          </a:p>
        </p:txBody>
      </p:sp>
      <p:sp>
        <p:nvSpPr>
          <p:cNvPr id="3" name="Content Placeholder 2"/>
          <p:cNvSpPr>
            <a:spLocks noGrp="1"/>
          </p:cNvSpPr>
          <p:nvPr>
            <p:ph idx="1"/>
          </p:nvPr>
        </p:nvSpPr>
        <p:spPr>
          <a:xfrm>
            <a:off x="1295400" y="1731264"/>
            <a:ext cx="7499350" cy="4517136"/>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800" b="1" dirty="0"/>
              <a:t>Design</a:t>
            </a:r>
            <a:r>
              <a:rPr lang="en-GB" altLang="en-US" sz="2800" dirty="0"/>
              <a:t> is the </a:t>
            </a:r>
            <a:r>
              <a:rPr lang="en-GB" altLang="en-US" sz="2800" i="1" dirty="0">
                <a:solidFill>
                  <a:srgbClr val="003399"/>
                </a:solidFill>
              </a:rPr>
              <a:t>creative</a:t>
            </a:r>
            <a:r>
              <a:rPr lang="en-GB" altLang="en-US" sz="2800" dirty="0"/>
              <a:t> process of transforming the problem into a solution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800" dirty="0"/>
              <a:t>The description of a solution is also known as design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400" dirty="0"/>
              <a:t>The requirements specification defines the problem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400" dirty="0"/>
              <a:t>The design document specifies a particular solution to the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US" altLang="en-US" sz="2800" dirty="0"/>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4369AA4-4FC0-499E-BE60-A4BC54279F64}" type="slidenum">
              <a:rPr lang="en-US" altLang="en-US" smtClean="0">
                <a:solidFill>
                  <a:srgbClr val="B5A788"/>
                </a:solidFill>
              </a:rPr>
              <a:pPr/>
              <a:t>5</a:t>
            </a:fld>
            <a:endParaRPr lang="en-US" altLang="en-US">
              <a:solidFill>
                <a:srgbClr val="B5A788"/>
              </a:solidFill>
            </a:endParaRPr>
          </a:p>
        </p:txBody>
      </p:sp>
      <p:sp>
        <p:nvSpPr>
          <p:cNvPr id="4" name="TextBox 3">
            <a:extLst>
              <a:ext uri="{FF2B5EF4-FFF2-40B4-BE49-F238E27FC236}">
                <a16:creationId xmlns:a16="http://schemas.microsoft.com/office/drawing/2014/main" id="{D4FA00AC-CB33-AA44-A303-F32AF7B52FB3}"/>
              </a:ext>
            </a:extLst>
          </p:cNvPr>
          <p:cNvSpPr txBox="1"/>
          <p:nvPr/>
        </p:nvSpPr>
        <p:spPr>
          <a:xfrm>
            <a:off x="1295400" y="6305550"/>
            <a:ext cx="7144713" cy="461665"/>
          </a:xfrm>
          <a:prstGeom prst="rect">
            <a:avLst/>
          </a:prstGeom>
          <a:noFill/>
        </p:spPr>
        <p:txBody>
          <a:bodyPr wrap="none" rtlCol="0">
            <a:spAutoFit/>
          </a:bodyPr>
          <a:lstStyle/>
          <a:p>
            <a:r>
              <a:rPr lang="en-US" altLang="en-US" sz="1200" dirty="0"/>
              <a:t>Steve McConnell. </a:t>
            </a:r>
            <a:r>
              <a:rPr lang="en-US" altLang="en-US" sz="1200" i="1" dirty="0"/>
              <a:t>Code Complete: A Practical Handbook of Software Construction</a:t>
            </a:r>
            <a:r>
              <a:rPr lang="en-US" altLang="en-US" sz="1200" u="sng" dirty="0"/>
              <a:t>.</a:t>
            </a:r>
            <a:r>
              <a:rPr lang="en-US" altLang="en-US" sz="1200" dirty="0"/>
              <a:t> 2nd Edition. Microsoft Press, 2004.</a:t>
            </a:r>
          </a:p>
          <a:p>
            <a:endParaRPr lang="en-US" sz="1200" dirty="0"/>
          </a:p>
        </p:txBody>
      </p:sp>
    </p:spTree>
    <p:extLst>
      <p:ext uri="{BB962C8B-B14F-4D97-AF65-F5344CB8AC3E}">
        <p14:creationId xmlns:p14="http://schemas.microsoft.com/office/powerpoint/2010/main" val="3669373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449E85DB-FFBC-8C45-B292-DF04A25EE3E4}"/>
              </a:ext>
            </a:extLst>
          </p:cNvPr>
          <p:cNvSpPr>
            <a:spLocks noGrp="1" noChangeArrowheads="1"/>
          </p:cNvSpPr>
          <p:nvPr>
            <p:ph type="title"/>
          </p:nvPr>
        </p:nvSpPr>
        <p:spPr>
          <a:xfrm>
            <a:off x="1115568" y="76200"/>
            <a:ext cx="7498080" cy="1143000"/>
          </a:xfrm>
        </p:spPr>
        <p:txBody>
          <a:bodyPr/>
          <a:lstStyle/>
          <a:p>
            <a:r>
              <a:rPr lang="en-US" altLang="en-US" dirty="0"/>
              <a:t>10. Security Features ≠ Security</a:t>
            </a:r>
          </a:p>
        </p:txBody>
      </p:sp>
      <p:sp>
        <p:nvSpPr>
          <p:cNvPr id="88066" name="Content Placeholder 2">
            <a:extLst>
              <a:ext uri="{FF2B5EF4-FFF2-40B4-BE49-F238E27FC236}">
                <a16:creationId xmlns:a16="http://schemas.microsoft.com/office/drawing/2014/main" id="{15F5B081-C927-0D40-AE9C-4F163A594C55}"/>
              </a:ext>
            </a:extLst>
          </p:cNvPr>
          <p:cNvSpPr>
            <a:spLocks noGrp="1" noChangeArrowheads="1"/>
          </p:cNvSpPr>
          <p:nvPr>
            <p:ph idx="1"/>
          </p:nvPr>
        </p:nvSpPr>
        <p:spPr>
          <a:xfrm>
            <a:off x="1115568" y="1359408"/>
            <a:ext cx="8153400" cy="5064125"/>
          </a:xfrm>
        </p:spPr>
        <p:txBody>
          <a:bodyPr/>
          <a:lstStyle/>
          <a:p>
            <a:r>
              <a:rPr lang="en-US" altLang="en-US" sz="2800" dirty="0"/>
              <a:t>Using one or more security features will not solve all problems!</a:t>
            </a:r>
          </a:p>
          <a:p>
            <a:pPr lvl="1"/>
            <a:r>
              <a:rPr lang="en-US" altLang="en-US" sz="2400" dirty="0"/>
              <a:t>Using encryption doesn</a:t>
            </a:r>
            <a:r>
              <a:rPr lang="en-US" altLang="ja-JP" sz="2400" dirty="0"/>
              <a:t>’t protect against weak </a:t>
            </a:r>
            <a:r>
              <a:rPr lang="en-US" altLang="ja-JP" sz="2400" dirty="0" err="1"/>
              <a:t>pswd</a:t>
            </a:r>
            <a:r>
              <a:rPr lang="en-US" altLang="ja-JP" sz="2400" dirty="0"/>
              <a:t>.</a:t>
            </a:r>
          </a:p>
          <a:p>
            <a:pPr lvl="1"/>
            <a:r>
              <a:rPr lang="en-US" altLang="en-US" sz="2400" dirty="0"/>
              <a:t>Using SSL doesn</a:t>
            </a:r>
            <a:r>
              <a:rPr lang="en-US" altLang="ja-JP" sz="2400" dirty="0"/>
              <a:t>’t protect against buffer overflows.</a:t>
            </a:r>
          </a:p>
          <a:p>
            <a:r>
              <a:rPr lang="en-US" altLang="en-US" sz="2800" dirty="0" err="1"/>
              <a:t>Schneier</a:t>
            </a:r>
            <a:r>
              <a:rPr lang="en-US" altLang="en-US" sz="2800" dirty="0"/>
              <a:t>: </a:t>
            </a:r>
            <a:r>
              <a:rPr lang="en-US" altLang="ja-JP" sz="2800" dirty="0"/>
              <a:t> “Security is a process, not a product!”</a:t>
            </a:r>
          </a:p>
          <a:p>
            <a:pPr lvl="1"/>
            <a:r>
              <a:rPr lang="en-US" altLang="en-US" sz="2400" dirty="0"/>
              <a:t>Can never be completely secure, just provide a </a:t>
            </a:r>
            <a:r>
              <a:rPr lang="en-US" altLang="en-US" sz="2400" i="1" dirty="0"/>
              <a:t>risk assessment</a:t>
            </a:r>
            <a:endParaRPr lang="en-US" altLang="en-US" sz="2400" dirty="0"/>
          </a:p>
          <a:p>
            <a:pPr lvl="1"/>
            <a:r>
              <a:rPr lang="en-US" altLang="en-US" sz="2400" dirty="0"/>
              <a:t>Attacker only needs to find ONE flaw, designers have to try and cover ALL possible flaws</a:t>
            </a:r>
          </a:p>
          <a:p>
            <a:pPr lvl="1"/>
            <a:r>
              <a:rPr lang="en-US" altLang="en-US" sz="2400" dirty="0"/>
              <a:t>Security features can help, but can</a:t>
            </a:r>
            <a:r>
              <a:rPr lang="en-US" altLang="ja-JP" sz="2400" dirty="0"/>
              <a:t>’t stop bugs</a:t>
            </a:r>
          </a:p>
          <a:p>
            <a:endParaRPr lang="en-US" altLang="en-US" dirty="0"/>
          </a:p>
        </p:txBody>
      </p:sp>
      <p:sp>
        <p:nvSpPr>
          <p:cNvPr id="88067" name="Slide Number Placeholder 3">
            <a:extLst>
              <a:ext uri="{FF2B5EF4-FFF2-40B4-BE49-F238E27FC236}">
                <a16:creationId xmlns:a16="http://schemas.microsoft.com/office/drawing/2014/main" id="{BA9D222B-731C-B642-B0C8-495091B2BB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6E8701B-17A4-2148-9169-CFBC5F168EB8}" type="slidenum">
              <a:rPr lang="en-US" altLang="en-US" sz="1000" smtClean="0"/>
              <a:pPr>
                <a:spcBef>
                  <a:spcPct val="0"/>
                </a:spcBef>
                <a:buClrTx/>
                <a:buSzTx/>
                <a:buFontTx/>
                <a:buNone/>
              </a:pPr>
              <a:t>50</a:t>
            </a:fld>
            <a:endParaRPr lang="en-US" altLang="en-US" sz="1000"/>
          </a:p>
        </p:txBody>
      </p:sp>
    </p:spTree>
    <p:extLst>
      <p:ext uri="{BB962C8B-B14F-4D97-AF65-F5344CB8AC3E}">
        <p14:creationId xmlns:p14="http://schemas.microsoft.com/office/powerpoint/2010/main" val="41003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anim calcmode="lin" valueType="num">
                                      <p:cBhvr additive="base">
                                        <p:cTn id="7" dur="500" fill="hold"/>
                                        <p:tgtEl>
                                          <p:spTgt spid="880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anim calcmode="lin" valueType="num">
                                      <p:cBhvr additive="base">
                                        <p:cTn id="11" dur="500" fill="hold"/>
                                        <p:tgtEl>
                                          <p:spTgt spid="8806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anim calcmode="lin" valueType="num">
                                      <p:cBhvr additive="base">
                                        <p:cTn id="15" dur="500" fill="hold"/>
                                        <p:tgtEl>
                                          <p:spTgt spid="8806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80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8066">
                                            <p:txEl>
                                              <p:pRg st="3" end="3"/>
                                            </p:txEl>
                                          </p:spTgt>
                                        </p:tgtEl>
                                        <p:attrNameLst>
                                          <p:attrName>style.visibility</p:attrName>
                                        </p:attrNameLst>
                                      </p:cBhvr>
                                      <p:to>
                                        <p:strVal val="visible"/>
                                      </p:to>
                                    </p:set>
                                    <p:anim calcmode="lin" valueType="num">
                                      <p:cBhvr additive="base">
                                        <p:cTn id="21" dur="500" fill="hold"/>
                                        <p:tgtEl>
                                          <p:spTgt spid="8806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806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8066">
                                            <p:txEl>
                                              <p:pRg st="4" end="4"/>
                                            </p:txEl>
                                          </p:spTgt>
                                        </p:tgtEl>
                                        <p:attrNameLst>
                                          <p:attrName>style.visibility</p:attrName>
                                        </p:attrNameLst>
                                      </p:cBhvr>
                                      <p:to>
                                        <p:strVal val="visible"/>
                                      </p:to>
                                    </p:set>
                                    <p:anim calcmode="lin" valueType="num">
                                      <p:cBhvr additive="base">
                                        <p:cTn id="25" dur="500" fill="hold"/>
                                        <p:tgtEl>
                                          <p:spTgt spid="8806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8066">
                                            <p:txEl>
                                              <p:pRg st="5" end="5"/>
                                            </p:txEl>
                                          </p:spTgt>
                                        </p:tgtEl>
                                        <p:attrNameLst>
                                          <p:attrName>style.visibility</p:attrName>
                                        </p:attrNameLst>
                                      </p:cBhvr>
                                      <p:to>
                                        <p:strVal val="visible"/>
                                      </p:to>
                                    </p:set>
                                    <p:anim calcmode="lin" valueType="num">
                                      <p:cBhvr additive="base">
                                        <p:cTn id="29" dur="500" fill="hold"/>
                                        <p:tgtEl>
                                          <p:spTgt spid="8806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806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8066">
                                            <p:txEl>
                                              <p:pRg st="6" end="6"/>
                                            </p:txEl>
                                          </p:spTgt>
                                        </p:tgtEl>
                                        <p:attrNameLst>
                                          <p:attrName>style.visibility</p:attrName>
                                        </p:attrNameLst>
                                      </p:cBhvr>
                                      <p:to>
                                        <p:strVal val="visible"/>
                                      </p:to>
                                    </p:set>
                                    <p:anim calcmode="lin" valueType="num">
                                      <p:cBhvr additive="base">
                                        <p:cTn id="33" dur="500" fill="hold"/>
                                        <p:tgtEl>
                                          <p:spTgt spid="8806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806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23DCBA6-73F0-497A-9718-D894CBEA2DBD}" type="slidenum">
              <a:rPr lang="en-US" altLang="en-US" smtClean="0">
                <a:solidFill>
                  <a:srgbClr val="B5A788"/>
                </a:solidFill>
              </a:rPr>
              <a:pPr/>
              <a:t>6</a:t>
            </a:fld>
            <a:endParaRPr lang="en-US" altLang="en-US">
              <a:solidFill>
                <a:srgbClr val="B5A788"/>
              </a:solidFill>
            </a:endParaRPr>
          </a:p>
        </p:txBody>
      </p:sp>
      <p:pic>
        <p:nvPicPr>
          <p:cNvPr id="19458" name="Picture 4" descr="requirement-solutio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
            <a:ext cx="64770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61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Design Process</a:t>
            </a:r>
          </a:p>
        </p:txBody>
      </p:sp>
      <p:sp>
        <p:nvSpPr>
          <p:cNvPr id="4" name="Slide Number Placeholder 3"/>
          <p:cNvSpPr>
            <a:spLocks noGrp="1"/>
          </p:cNvSpPr>
          <p:nvPr>
            <p:ph type="sldNum" sz="quarter" idx="12"/>
          </p:nvPr>
        </p:nvSpPr>
        <p:spPr/>
        <p:txBody>
          <a:bodyPr/>
          <a:lstStyle/>
          <a:p>
            <a:pPr>
              <a:defRPr/>
            </a:pPr>
            <a:fld id="{BC4D274E-643B-4BC0-A8AD-AB273FDEFAE0}" type="slidenum">
              <a:rPr lang="en-US" altLang="en-US" smtClean="0"/>
              <a:pPr>
                <a:defRPr/>
              </a:pPr>
              <a:t>7</a:t>
            </a:fld>
            <a:endParaRPr lang="en-US" altLang="en-US"/>
          </a:p>
        </p:txBody>
      </p:sp>
      <p:sp>
        <p:nvSpPr>
          <p:cNvPr id="5" name="TextBox 4"/>
          <p:cNvSpPr txBox="1"/>
          <p:nvPr/>
        </p:nvSpPr>
        <p:spPr>
          <a:xfrm>
            <a:off x="1447800" y="1809065"/>
            <a:ext cx="1752600" cy="2308324"/>
          </a:xfrm>
          <a:prstGeom prst="rect">
            <a:avLst/>
          </a:prstGeom>
          <a:noFill/>
          <a:ln w="25400">
            <a:solidFill>
              <a:schemeClr val="accent1"/>
            </a:solidFill>
          </a:ln>
        </p:spPr>
        <p:txBody>
          <a:bodyPr wrap="square" rtlCol="0">
            <a:spAutoFit/>
          </a:bodyPr>
          <a:lstStyle/>
          <a:p>
            <a:pPr algn="ctr"/>
            <a:r>
              <a:rPr lang="en-US" b="1" u="sng" dirty="0"/>
              <a:t>Requirements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p:cNvSpPr txBox="1"/>
          <p:nvPr/>
        </p:nvSpPr>
        <p:spPr>
          <a:xfrm>
            <a:off x="1600200" y="2731442"/>
            <a:ext cx="1447800" cy="36933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User stories</a:t>
            </a:r>
          </a:p>
        </p:txBody>
      </p:sp>
      <p:sp>
        <p:nvSpPr>
          <p:cNvPr id="7" name="TextBox 6"/>
          <p:cNvSpPr txBox="1"/>
          <p:nvPr/>
        </p:nvSpPr>
        <p:spPr>
          <a:xfrm>
            <a:off x="1577591" y="3311008"/>
            <a:ext cx="1447800" cy="64633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System Specification</a:t>
            </a:r>
          </a:p>
        </p:txBody>
      </p:sp>
      <p:sp>
        <p:nvSpPr>
          <p:cNvPr id="9" name="TextBox 8"/>
          <p:cNvSpPr txBox="1"/>
          <p:nvPr/>
        </p:nvSpPr>
        <p:spPr>
          <a:xfrm>
            <a:off x="6837834" y="1882676"/>
            <a:ext cx="1752600" cy="2308324"/>
          </a:xfrm>
          <a:prstGeom prst="rect">
            <a:avLst/>
          </a:prstGeom>
          <a:noFill/>
          <a:ln w="25400">
            <a:solidFill>
              <a:schemeClr val="accent1"/>
            </a:solidFill>
          </a:ln>
        </p:spPr>
        <p:txBody>
          <a:bodyPr wrap="square" rtlCol="0">
            <a:spAutoFit/>
          </a:bodyPr>
          <a:lstStyle/>
          <a:p>
            <a:pPr algn="ctr"/>
            <a:r>
              <a:rPr lang="en-US" b="1" u="sng" dirty="0"/>
              <a:t>Design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1" y="2357009"/>
            <a:ext cx="1273566" cy="1509456"/>
          </a:xfrm>
          <a:prstGeom prst="rect">
            <a:avLst/>
          </a:prstGeom>
        </p:spPr>
      </p:pic>
      <p:sp>
        <p:nvSpPr>
          <p:cNvPr id="11" name="Right Arrow 10"/>
          <p:cNvSpPr/>
          <p:nvPr/>
        </p:nvSpPr>
        <p:spPr>
          <a:xfrm>
            <a:off x="3237069" y="2646697"/>
            <a:ext cx="328386" cy="301109"/>
          </a:xfrm>
          <a:prstGeom prst="rightArrow">
            <a:avLst/>
          </a:prstGeom>
          <a:gradFill>
            <a:gsLst>
              <a:gs pos="0">
                <a:schemeClr val="accent6">
                  <a:lumMod val="40000"/>
                  <a:lumOff val="6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77000" y="2687508"/>
            <a:ext cx="328386" cy="301109"/>
          </a:xfrm>
          <a:prstGeom prst="rightArrow">
            <a:avLst/>
          </a:prstGeom>
          <a:gradFill>
            <a:gsLst>
              <a:gs pos="0">
                <a:schemeClr val="accent6">
                  <a:lumMod val="60000"/>
                  <a:lumOff val="4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297449" y="1981200"/>
            <a:ext cx="1600200" cy="66549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Methods</a:t>
            </a:r>
          </a:p>
        </p:txBody>
      </p:sp>
      <p:sp>
        <p:nvSpPr>
          <p:cNvPr id="14" name="Oval 13"/>
          <p:cNvSpPr/>
          <p:nvPr/>
        </p:nvSpPr>
        <p:spPr>
          <a:xfrm>
            <a:off x="3464066" y="2421691"/>
            <a:ext cx="1747296" cy="7108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Techniques</a:t>
            </a:r>
          </a:p>
        </p:txBody>
      </p:sp>
      <p:sp>
        <p:nvSpPr>
          <p:cNvPr id="15" name="Oval 14"/>
          <p:cNvSpPr/>
          <p:nvPr/>
        </p:nvSpPr>
        <p:spPr>
          <a:xfrm>
            <a:off x="4876800" y="2438400"/>
            <a:ext cx="1600200" cy="63405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r"/>
            <a:r>
              <a:rPr lang="en-US" dirty="0"/>
              <a:t>Patterns</a:t>
            </a:r>
          </a:p>
        </p:txBody>
      </p:sp>
      <p:sp>
        <p:nvSpPr>
          <p:cNvPr id="16" name="Oval 15"/>
          <p:cNvSpPr/>
          <p:nvPr/>
        </p:nvSpPr>
        <p:spPr>
          <a:xfrm>
            <a:off x="3779751" y="3040745"/>
            <a:ext cx="2381564" cy="634090"/>
          </a:xfrm>
          <a:prstGeom prst="ellipse">
            <a:avLst/>
          </a:prstGeom>
          <a:gradFill>
            <a:gsLst>
              <a:gs pos="0">
                <a:schemeClr val="accent1">
                  <a:lumMod val="40000"/>
                  <a:lumOff val="60000"/>
                </a:schemeClr>
              </a:gs>
              <a:gs pos="15000">
                <a:schemeClr val="accent1">
                  <a:tint val="92000"/>
                  <a:shade val="99000"/>
                  <a:satMod val="170000"/>
                </a:schemeClr>
              </a:gs>
              <a:gs pos="62000">
                <a:schemeClr val="accent1">
                  <a:tint val="96000"/>
                  <a:shade val="80000"/>
                  <a:satMod val="170000"/>
                </a:schemeClr>
              </a:gs>
              <a:gs pos="97000">
                <a:schemeClr val="accent1">
                  <a:tint val="98000"/>
                  <a:shade val="63000"/>
                  <a:satMod val="170000"/>
                </a:schemeClr>
              </a:gs>
              <a:gs pos="100000">
                <a:schemeClr val="accent1">
                  <a:shade val="62000"/>
                  <a:satMod val="170000"/>
                </a:schemeClr>
              </a:gs>
            </a:gsLst>
          </a:gra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Principles and Heuristics</a:t>
            </a:r>
          </a:p>
        </p:txBody>
      </p:sp>
      <p:sp>
        <p:nvSpPr>
          <p:cNvPr id="17" name="Content Placeholder 2"/>
          <p:cNvSpPr txBox="1">
            <a:spLocks/>
          </p:cNvSpPr>
          <p:nvPr/>
        </p:nvSpPr>
        <p:spPr bwMode="auto">
          <a:xfrm>
            <a:off x="1357467" y="4491134"/>
            <a:ext cx="7499350" cy="1985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S PGothic" panose="020B0600070205080204" pitchFamily="34" charset="-128"/>
                <a:cs typeface="MS PGothic" charset="0"/>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S PGothic" panose="020B0600070205080204" pitchFamily="34" charset="-128"/>
                <a:cs typeface="MS PGothic" charset="0"/>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S PGothic" panose="020B0600070205080204" pitchFamily="34" charset="-128"/>
                <a:cs typeface="MS PGothic" charset="0"/>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S PGothic" panose="020B0600070205080204" pitchFamily="34" charset="-128"/>
                <a:cs typeface="MS PGothic" charset="0"/>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S PGothic" panose="020B0600070205080204" pitchFamily="34" charset="-128"/>
                <a:cs typeface="MS PGothic"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sz="2800" dirty="0"/>
              <a:t>Can be made more systematic and predictable through the application of methods, techniques and patterns, all applied according to principles and heuristics</a:t>
            </a:r>
          </a:p>
          <a:p>
            <a:endParaRPr lang="en-US" sz="2400" dirty="0"/>
          </a:p>
        </p:txBody>
      </p:sp>
    </p:spTree>
    <p:extLst>
      <p:ext uri="{BB962C8B-B14F-4D97-AF65-F5344CB8AC3E}">
        <p14:creationId xmlns:p14="http://schemas.microsoft.com/office/powerpoint/2010/main" val="20198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447513A0-9713-9A48-82F6-EB03BD2FB44C}"/>
              </a:ext>
            </a:extLst>
          </p:cNvPr>
          <p:cNvSpPr>
            <a:spLocks noGrp="1" noChangeArrowheads="1"/>
          </p:cNvSpPr>
          <p:nvPr>
            <p:ph type="title"/>
          </p:nvPr>
        </p:nvSpPr>
        <p:spPr>
          <a:xfrm>
            <a:off x="1371600" y="170087"/>
            <a:ext cx="7498080" cy="1143000"/>
          </a:xfrm>
        </p:spPr>
        <p:txBody>
          <a:bodyPr/>
          <a:lstStyle/>
          <a:p>
            <a:r>
              <a:rPr lang="en-US" altLang="en-US" dirty="0"/>
              <a:t>A Simple Web Server</a:t>
            </a:r>
          </a:p>
        </p:txBody>
      </p:sp>
      <p:sp>
        <p:nvSpPr>
          <p:cNvPr id="21506" name="Slide Number Placeholder 3">
            <a:extLst>
              <a:ext uri="{FF2B5EF4-FFF2-40B4-BE49-F238E27FC236}">
                <a16:creationId xmlns:a16="http://schemas.microsoft.com/office/drawing/2014/main" id="{4DC0B5A5-1493-E641-B62B-81C8445BA4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A136ACA0-4D0B-9E4E-960B-88A9FCA30088}" type="slidenum">
              <a:rPr lang="en-US" altLang="en-US" sz="1000" smtClean="0"/>
              <a:pPr>
                <a:spcBef>
                  <a:spcPct val="0"/>
                </a:spcBef>
                <a:buClrTx/>
                <a:buSzTx/>
                <a:buFontTx/>
                <a:buNone/>
              </a:pPr>
              <a:t>8</a:t>
            </a:fld>
            <a:endParaRPr lang="en-US" altLang="en-US" sz="1000"/>
          </a:p>
        </p:txBody>
      </p:sp>
      <p:cxnSp>
        <p:nvCxnSpPr>
          <p:cNvPr id="6" name="Straight Connector 5">
            <a:extLst>
              <a:ext uri="{FF2B5EF4-FFF2-40B4-BE49-F238E27FC236}">
                <a16:creationId xmlns:a16="http://schemas.microsoft.com/office/drawing/2014/main" id="{E246B87D-3B0F-1B45-94C6-CFD788364177}"/>
              </a:ext>
            </a:extLst>
          </p:cNvPr>
          <p:cNvCxnSpPr/>
          <p:nvPr/>
        </p:nvCxnSpPr>
        <p:spPr>
          <a:xfrm rot="5400000">
            <a:off x="916781" y="5235798"/>
            <a:ext cx="167163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E9F65B-7924-D647-9CF6-659F68592468}"/>
              </a:ext>
            </a:extLst>
          </p:cNvPr>
          <p:cNvCxnSpPr/>
          <p:nvPr/>
        </p:nvCxnSpPr>
        <p:spPr>
          <a:xfrm rot="5400000">
            <a:off x="6438900" y="5271516"/>
            <a:ext cx="1752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509" name="TextBox 9">
            <a:extLst>
              <a:ext uri="{FF2B5EF4-FFF2-40B4-BE49-F238E27FC236}">
                <a16:creationId xmlns:a16="http://schemas.microsoft.com/office/drawing/2014/main" id="{DED9D60F-ABB2-E042-AE17-300054EFBF61}"/>
              </a:ext>
            </a:extLst>
          </p:cNvPr>
          <p:cNvSpPr txBox="1">
            <a:spLocks noChangeArrowheads="1"/>
          </p:cNvSpPr>
          <p:nvPr/>
        </p:nvSpPr>
        <p:spPr bwMode="auto">
          <a:xfrm>
            <a:off x="6400800" y="3938016"/>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rgbClr val="003399"/>
                </a:solidFill>
              </a:rPr>
              <a:t>Web Server</a:t>
            </a:r>
          </a:p>
        </p:txBody>
      </p:sp>
      <p:sp>
        <p:nvSpPr>
          <p:cNvPr id="21510" name="TextBox 10">
            <a:extLst>
              <a:ext uri="{FF2B5EF4-FFF2-40B4-BE49-F238E27FC236}">
                <a16:creationId xmlns:a16="http://schemas.microsoft.com/office/drawing/2014/main" id="{39E8C76B-F7AD-F245-B3E4-AC1BEECAAA06}"/>
              </a:ext>
            </a:extLst>
          </p:cNvPr>
          <p:cNvSpPr txBox="1">
            <a:spLocks noChangeArrowheads="1"/>
          </p:cNvSpPr>
          <p:nvPr/>
        </p:nvSpPr>
        <p:spPr bwMode="auto">
          <a:xfrm>
            <a:off x="1371600" y="3938016"/>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solidFill>
                  <a:srgbClr val="003399"/>
                </a:solidFill>
              </a:rPr>
              <a:t>Web browser (Client)</a:t>
            </a:r>
          </a:p>
        </p:txBody>
      </p:sp>
      <p:cxnSp>
        <p:nvCxnSpPr>
          <p:cNvPr id="12" name="Straight Arrow Connector 11">
            <a:extLst>
              <a:ext uri="{FF2B5EF4-FFF2-40B4-BE49-F238E27FC236}">
                <a16:creationId xmlns:a16="http://schemas.microsoft.com/office/drawing/2014/main" id="{820654D7-1543-0441-99ED-D2C1CADC8A7C}"/>
              </a:ext>
            </a:extLst>
          </p:cNvPr>
          <p:cNvCxnSpPr/>
          <p:nvPr/>
        </p:nvCxnSpPr>
        <p:spPr>
          <a:xfrm flipV="1">
            <a:off x="1752600" y="4776216"/>
            <a:ext cx="5562600" cy="47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AF33D9-BA37-FF4C-929B-3AD1781ACCCA}"/>
              </a:ext>
            </a:extLst>
          </p:cNvPr>
          <p:cNvCxnSpPr/>
          <p:nvPr/>
        </p:nvCxnSpPr>
        <p:spPr>
          <a:xfrm rot="10800000" flipV="1">
            <a:off x="1752600" y="5238179"/>
            <a:ext cx="5562600" cy="47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13" name="Content Placeholder 2">
            <a:extLst>
              <a:ext uri="{FF2B5EF4-FFF2-40B4-BE49-F238E27FC236}">
                <a16:creationId xmlns:a16="http://schemas.microsoft.com/office/drawing/2014/main" id="{A00351F3-8D51-BC44-BFFE-EE18A465C596}"/>
              </a:ext>
            </a:extLst>
          </p:cNvPr>
          <p:cNvSpPr>
            <a:spLocks noGrp="1" noChangeArrowheads="1"/>
          </p:cNvSpPr>
          <p:nvPr>
            <p:ph idx="1"/>
          </p:nvPr>
        </p:nvSpPr>
        <p:spPr>
          <a:xfrm>
            <a:off x="1069848" y="1434815"/>
            <a:ext cx="8001000" cy="24384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800" dirty="0"/>
              <a:t>HTTP: hypertext transfer protocol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400" dirty="0"/>
              <a:t>Default port: 80</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sz="2400" dirty="0"/>
              <a:t>GET /  HTTP/1.0</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dirty="0"/>
              <a:t>“/”: root document, usually </a:t>
            </a:r>
            <a:r>
              <a:rPr lang="en-GB" altLang="en-US" dirty="0" err="1"/>
              <a:t>index.html</a:t>
            </a:r>
            <a:r>
              <a:rPr lang="en-GB" altLang="en-US" dirty="0"/>
              <a:t>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en-US" dirty="0"/>
              <a:t>Return error message if file is not found</a:t>
            </a:r>
            <a:endParaRPr lang="en-US" altLang="en-US" dirty="0"/>
          </a:p>
        </p:txBody>
      </p:sp>
      <p:sp>
        <p:nvSpPr>
          <p:cNvPr id="21514" name="TextBox 21">
            <a:extLst>
              <a:ext uri="{FF2B5EF4-FFF2-40B4-BE49-F238E27FC236}">
                <a16:creationId xmlns:a16="http://schemas.microsoft.com/office/drawing/2014/main" id="{583560A3-416E-3B4F-9D9C-DDEE1BE54199}"/>
              </a:ext>
            </a:extLst>
          </p:cNvPr>
          <p:cNvSpPr txBox="1">
            <a:spLocks noChangeArrowheads="1"/>
          </p:cNvSpPr>
          <p:nvPr/>
        </p:nvSpPr>
        <p:spPr bwMode="auto">
          <a:xfrm>
            <a:off x="1981200" y="4390454"/>
            <a:ext cx="510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GET &lt;filename&gt; &lt;http-version&gt;</a:t>
            </a:r>
          </a:p>
        </p:txBody>
      </p:sp>
      <p:sp>
        <p:nvSpPr>
          <p:cNvPr id="21515" name="TextBox 24">
            <a:extLst>
              <a:ext uri="{FF2B5EF4-FFF2-40B4-BE49-F238E27FC236}">
                <a16:creationId xmlns:a16="http://schemas.microsoft.com/office/drawing/2014/main" id="{5D2B92F9-1C72-9444-9C47-01AE2E4A465D}"/>
              </a:ext>
            </a:extLst>
          </p:cNvPr>
          <p:cNvSpPr txBox="1">
            <a:spLocks noChangeArrowheads="1"/>
          </p:cNvSpPr>
          <p:nvPr/>
        </p:nvSpPr>
        <p:spPr bwMode="auto">
          <a:xfrm>
            <a:off x="1981200" y="4852416"/>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&lt;http-version&gt; 200 OK</a:t>
            </a:r>
          </a:p>
        </p:txBody>
      </p:sp>
      <p:cxnSp>
        <p:nvCxnSpPr>
          <p:cNvPr id="26" name="Straight Arrow Connector 25">
            <a:extLst>
              <a:ext uri="{FF2B5EF4-FFF2-40B4-BE49-F238E27FC236}">
                <a16:creationId xmlns:a16="http://schemas.microsoft.com/office/drawing/2014/main" id="{2954D734-9CEA-7646-808F-F3EAC07940F8}"/>
              </a:ext>
            </a:extLst>
          </p:cNvPr>
          <p:cNvCxnSpPr/>
          <p:nvPr/>
        </p:nvCxnSpPr>
        <p:spPr>
          <a:xfrm rot="10800000" flipV="1">
            <a:off x="1752600" y="5690616"/>
            <a:ext cx="5562600" cy="47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17" name="TextBox 26">
            <a:extLst>
              <a:ext uri="{FF2B5EF4-FFF2-40B4-BE49-F238E27FC236}">
                <a16:creationId xmlns:a16="http://schemas.microsoft.com/office/drawing/2014/main" id="{D0EF01CE-A763-7040-B2D6-0E62B1D8E447}"/>
              </a:ext>
            </a:extLst>
          </p:cNvPr>
          <p:cNvSpPr txBox="1">
            <a:spLocks noChangeArrowheads="1"/>
          </p:cNvSpPr>
          <p:nvPr/>
        </p:nvSpPr>
        <p:spPr bwMode="auto">
          <a:xfrm>
            <a:off x="1981200" y="5304854"/>
            <a:ext cx="510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2400"/>
              <a:t>&lt;file content&gt;</a:t>
            </a:r>
          </a:p>
        </p:txBody>
      </p:sp>
      <p:sp>
        <p:nvSpPr>
          <p:cNvPr id="16" name="Content Placeholder 2">
            <a:extLst>
              <a:ext uri="{FF2B5EF4-FFF2-40B4-BE49-F238E27FC236}">
                <a16:creationId xmlns:a16="http://schemas.microsoft.com/office/drawing/2014/main" id="{86A1F189-7F57-FF42-8132-C511FE302D7B}"/>
              </a:ext>
            </a:extLst>
          </p:cNvPr>
          <p:cNvSpPr txBox="1">
            <a:spLocks/>
          </p:cNvSpPr>
          <p:nvPr/>
        </p:nvSpPr>
        <p:spPr bwMode="auto">
          <a:xfrm>
            <a:off x="1670304" y="6449568"/>
            <a:ext cx="6230109" cy="457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marL="0" lvl="1">
              <a:spcBef>
                <a:spcPct val="30000"/>
              </a:spcBef>
              <a:buClrTx/>
              <a:buSzTx/>
              <a:buFontTx/>
              <a:buNone/>
            </a:pPr>
            <a:r>
              <a:rPr lang="en-US" altLang="en-US" sz="1050" dirty="0"/>
              <a:t>Neil </a:t>
            </a:r>
            <a:r>
              <a:rPr lang="en-US" altLang="en-US" sz="1050" dirty="0" err="1"/>
              <a:t>Daswani</a:t>
            </a:r>
            <a:r>
              <a:rPr lang="en-US" altLang="en-US" sz="1050" dirty="0"/>
              <a:t>, Christoph Kern, Anita </a:t>
            </a:r>
            <a:r>
              <a:rPr lang="en-US" altLang="en-US" sz="1050" dirty="0" err="1"/>
              <a:t>Kesavan</a:t>
            </a:r>
            <a:r>
              <a:rPr lang="en-US" altLang="en-US" sz="1050" dirty="0">
                <a:solidFill>
                  <a:srgbClr val="0A0927"/>
                </a:solidFill>
              </a:rPr>
              <a:t>, </a:t>
            </a:r>
            <a:r>
              <a:rPr lang="en-US" altLang="en-US" sz="1050" i="1" dirty="0">
                <a:solidFill>
                  <a:srgbClr val="0A0927"/>
                </a:solidFill>
              </a:rPr>
              <a:t>Foundations of Security: What Every Programmer Needs to Know</a:t>
            </a:r>
            <a:r>
              <a:rPr lang="en-US" altLang="en-US" sz="1050" dirty="0"/>
              <a:t>, </a:t>
            </a:r>
            <a:r>
              <a:rPr lang="en-US" altLang="en-US" sz="1050" dirty="0" err="1"/>
              <a:t>APress</a:t>
            </a:r>
            <a:r>
              <a:rPr lang="en-US" altLang="en-US" sz="1050" dirty="0"/>
              <a:t>, 2007.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CAC228B-5FB5-4C42-8A0B-B05EC8F3ECF4}"/>
              </a:ext>
            </a:extLst>
          </p:cNvPr>
          <p:cNvSpPr>
            <a:spLocks noGrp="1" noChangeArrowheads="1"/>
          </p:cNvSpPr>
          <p:nvPr>
            <p:ph type="title"/>
          </p:nvPr>
        </p:nvSpPr>
        <p:spPr/>
        <p:txBody>
          <a:bodyPr>
            <a:normAutofit/>
          </a:bodyPr>
          <a:lstStyle/>
          <a:p>
            <a:r>
              <a:rPr lang="en-US" altLang="en-US" dirty="0"/>
              <a:t>Socket Programming: Review</a:t>
            </a:r>
          </a:p>
        </p:txBody>
      </p:sp>
      <p:sp>
        <p:nvSpPr>
          <p:cNvPr id="26626" name="Content Placeholder 2">
            <a:extLst>
              <a:ext uri="{FF2B5EF4-FFF2-40B4-BE49-F238E27FC236}">
                <a16:creationId xmlns:a16="http://schemas.microsoft.com/office/drawing/2014/main" id="{2CFB6399-9B11-724A-8160-D50BBE12DBF7}"/>
              </a:ext>
            </a:extLst>
          </p:cNvPr>
          <p:cNvSpPr>
            <a:spLocks noGrp="1" noChangeArrowheads="1"/>
          </p:cNvSpPr>
          <p:nvPr>
            <p:ph idx="1"/>
          </p:nvPr>
        </p:nvSpPr>
        <p:spPr>
          <a:xfrm>
            <a:off x="1161288" y="1417638"/>
            <a:ext cx="7772400" cy="5034978"/>
          </a:xfrm>
        </p:spPr>
        <p:txBody>
          <a:bodyPr>
            <a:normAutofit/>
          </a:bodyPr>
          <a:lstStyle/>
          <a:p>
            <a:r>
              <a:rPr lang="en-US" altLang="en-US" sz="2800" dirty="0">
                <a:latin typeface="+mj-lt"/>
              </a:rPr>
              <a:t>Socket programming</a:t>
            </a:r>
          </a:p>
          <a:p>
            <a:pPr lvl="1"/>
            <a:r>
              <a:rPr lang="en-US" altLang="en-US" sz="2400" dirty="0">
                <a:latin typeface="+mj-lt"/>
              </a:rPr>
              <a:t>A means of communicating data between two computers across a network. </a:t>
            </a:r>
          </a:p>
          <a:p>
            <a:r>
              <a:rPr lang="en-US" altLang="en-US" sz="2800" dirty="0">
                <a:latin typeface="+mj-lt"/>
              </a:rPr>
              <a:t>Socket</a:t>
            </a:r>
          </a:p>
          <a:p>
            <a:pPr lvl="1"/>
            <a:r>
              <a:rPr lang="en-US" sz="2400" b="0" i="0" u="none" strike="noStrike" dirty="0">
                <a:solidFill>
                  <a:srgbClr val="404040"/>
                </a:solidFill>
                <a:effectLst/>
                <a:latin typeface="+mj-lt"/>
              </a:rPr>
              <a:t>A communication </a:t>
            </a:r>
            <a:r>
              <a:rPr lang="en-US" sz="2400" i="0" u="none" strike="noStrike" dirty="0">
                <a:solidFill>
                  <a:srgbClr val="404040"/>
                </a:solidFill>
                <a:effectLst/>
                <a:latin typeface="+mj-lt"/>
              </a:rPr>
              <a:t>endpoint</a:t>
            </a:r>
            <a:r>
              <a:rPr lang="en-US" sz="2400" b="0" i="0" u="none" strike="noStrike" dirty="0">
                <a:solidFill>
                  <a:srgbClr val="404040"/>
                </a:solidFill>
                <a:effectLst/>
                <a:latin typeface="+mj-lt"/>
              </a:rPr>
              <a:t> that serves as a link between two machines</a:t>
            </a:r>
          </a:p>
          <a:p>
            <a:r>
              <a:rPr lang="en-US" altLang="en-US" sz="2800" dirty="0">
                <a:latin typeface="+mj-lt"/>
              </a:rPr>
              <a:t>Server Socket</a:t>
            </a:r>
          </a:p>
          <a:p>
            <a:pPr lvl="1"/>
            <a:r>
              <a:rPr lang="en-US" sz="2400" b="0" i="0" u="none" strike="noStrike" dirty="0">
                <a:solidFill>
                  <a:srgbClr val="404040"/>
                </a:solidFill>
                <a:effectLst/>
                <a:latin typeface="+mj-lt"/>
              </a:rPr>
              <a:t>Awaits a request from a client through a port number</a:t>
            </a:r>
          </a:p>
          <a:p>
            <a:r>
              <a:rPr lang="en-US" sz="2800" dirty="0">
                <a:solidFill>
                  <a:srgbClr val="404040"/>
                </a:solidFill>
                <a:latin typeface="+mj-lt"/>
              </a:rPr>
              <a:t>Client Socket</a:t>
            </a:r>
          </a:p>
          <a:p>
            <a:pPr lvl="1"/>
            <a:r>
              <a:rPr lang="en-US" sz="2400" b="0" i="0" u="none" strike="noStrike" dirty="0">
                <a:solidFill>
                  <a:srgbClr val="404040"/>
                </a:solidFill>
                <a:effectLst/>
                <a:latin typeface="+mj-lt"/>
              </a:rPr>
              <a:t>Establishes communication with a server</a:t>
            </a:r>
          </a:p>
          <a:p>
            <a:pPr lvl="1"/>
            <a:r>
              <a:rPr lang="en-US" sz="2400" b="0" i="0" u="none" strike="noStrike" dirty="0">
                <a:solidFill>
                  <a:srgbClr val="404040"/>
                </a:solidFill>
                <a:effectLst/>
                <a:latin typeface="+mj-lt"/>
              </a:rPr>
              <a:t>Using the server’s IP address and the port number</a:t>
            </a:r>
          </a:p>
          <a:p>
            <a:endParaRPr lang="en-US" sz="2800" b="0" i="0" u="none" strike="noStrike" dirty="0">
              <a:solidFill>
                <a:srgbClr val="404040"/>
              </a:solidFill>
              <a:effectLst/>
              <a:latin typeface="+mj-lt"/>
            </a:endParaRPr>
          </a:p>
          <a:p>
            <a:endParaRPr lang="en-US" altLang="en-US" sz="2800" dirty="0"/>
          </a:p>
        </p:txBody>
      </p:sp>
      <p:sp>
        <p:nvSpPr>
          <p:cNvPr id="26627" name="Slide Number Placeholder 3">
            <a:extLst>
              <a:ext uri="{FF2B5EF4-FFF2-40B4-BE49-F238E27FC236}">
                <a16:creationId xmlns:a16="http://schemas.microsoft.com/office/drawing/2014/main" id="{E5495CBE-A9F3-984B-BF58-C064001334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itchFamily="2" charset="2"/>
              <a:buChar char="n"/>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75000"/>
              <a:buFont typeface="Wingdings" pitchFamily="2" charset="2"/>
              <a:buChar char="n"/>
              <a:defRPr sz="26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folHlink"/>
              </a:buClr>
              <a:buSzPct val="55000"/>
              <a:buFont typeface="Wingdings" pitchFamily="2" charset="2"/>
              <a:buChar char="n"/>
              <a:defRPr sz="23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fld id="{04D842CE-4AF3-B643-8C74-E9F948A97D36}" type="slidenum">
              <a:rPr lang="en-US" altLang="en-US" sz="1000" smtClean="0"/>
              <a:pPr>
                <a:spcBef>
                  <a:spcPct val="0"/>
                </a:spcBef>
                <a:buClrTx/>
                <a:buSzTx/>
                <a:buFontTx/>
                <a:buNone/>
              </a:pPr>
              <a:t>9</a:t>
            </a:fld>
            <a:endParaRPr lang="en-US" altLang="en-US" sz="1000"/>
          </a:p>
        </p:txBody>
      </p:sp>
    </p:spTree>
    <p:extLst>
      <p:ext uri="{BB962C8B-B14F-4D97-AF65-F5344CB8AC3E}">
        <p14:creationId xmlns:p14="http://schemas.microsoft.com/office/powerpoint/2010/main" val="373513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anim calcmode="lin" valueType="num">
                                      <p:cBhvr additive="base">
                                        <p:cTn id="11" dur="5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 calcmode="lin" valueType="num">
                                      <p:cBhvr additive="base">
                                        <p:cTn id="17"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626">
                                            <p:txEl>
                                              <p:pRg st="3" end="3"/>
                                            </p:txEl>
                                          </p:spTgt>
                                        </p:tgtEl>
                                        <p:attrNameLst>
                                          <p:attrName>style.visibility</p:attrName>
                                        </p:attrNameLst>
                                      </p:cBhvr>
                                      <p:to>
                                        <p:strVal val="visible"/>
                                      </p:to>
                                    </p:set>
                                    <p:anim calcmode="lin" valueType="num">
                                      <p:cBhvr additive="base">
                                        <p:cTn id="21" dur="500" fill="hold"/>
                                        <p:tgtEl>
                                          <p:spTgt spid="266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6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 calcmode="lin" valueType="num">
                                      <p:cBhvr additive="base">
                                        <p:cTn id="27" dur="500" fill="hold"/>
                                        <p:tgtEl>
                                          <p:spTgt spid="2662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626">
                                            <p:txEl>
                                              <p:pRg st="5" end="5"/>
                                            </p:txEl>
                                          </p:spTgt>
                                        </p:tgtEl>
                                        <p:attrNameLst>
                                          <p:attrName>style.visibility</p:attrName>
                                        </p:attrNameLst>
                                      </p:cBhvr>
                                      <p:to>
                                        <p:strVal val="visible"/>
                                      </p:to>
                                    </p:set>
                                    <p:anim calcmode="lin" valueType="num">
                                      <p:cBhvr additive="base">
                                        <p:cTn id="31" dur="500" fill="hold"/>
                                        <p:tgtEl>
                                          <p:spTgt spid="2662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626">
                                            <p:txEl>
                                              <p:pRg st="6" end="6"/>
                                            </p:txEl>
                                          </p:spTgt>
                                        </p:tgtEl>
                                        <p:attrNameLst>
                                          <p:attrName>style.visibility</p:attrName>
                                        </p:attrNameLst>
                                      </p:cBhvr>
                                      <p:to>
                                        <p:strVal val="visible"/>
                                      </p:to>
                                    </p:set>
                                    <p:anim calcmode="lin" valueType="num">
                                      <p:cBhvr additive="base">
                                        <p:cTn id="37" dur="500" fill="hold"/>
                                        <p:tgtEl>
                                          <p:spTgt spid="2662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626">
                                            <p:txEl>
                                              <p:pRg st="7" end="7"/>
                                            </p:txEl>
                                          </p:spTgt>
                                        </p:tgtEl>
                                        <p:attrNameLst>
                                          <p:attrName>style.visibility</p:attrName>
                                        </p:attrNameLst>
                                      </p:cBhvr>
                                      <p:to>
                                        <p:strVal val="visible"/>
                                      </p:to>
                                    </p:set>
                                    <p:anim calcmode="lin" valueType="num">
                                      <p:cBhvr additive="base">
                                        <p:cTn id="41" dur="500" fill="hold"/>
                                        <p:tgtEl>
                                          <p:spTgt spid="2662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62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626">
                                            <p:txEl>
                                              <p:pRg st="8" end="8"/>
                                            </p:txEl>
                                          </p:spTgt>
                                        </p:tgtEl>
                                        <p:attrNameLst>
                                          <p:attrName>style.visibility</p:attrName>
                                        </p:attrNameLst>
                                      </p:cBhvr>
                                      <p:to>
                                        <p:strVal val="visible"/>
                                      </p:to>
                                    </p:set>
                                    <p:anim calcmode="lin" valueType="num">
                                      <p:cBhvr additive="base">
                                        <p:cTn id="45" dur="500" fill="hold"/>
                                        <p:tgtEl>
                                          <p:spTgt spid="2662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662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3214</TotalTime>
  <Words>3778</Words>
  <Application>Microsoft Macintosh PowerPoint</Application>
  <PresentationFormat>On-screen Show (4:3)</PresentationFormat>
  <Paragraphs>559</Paragraphs>
  <Slides>50</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MS PGothic</vt:lpstr>
      <vt:lpstr>Calibri</vt:lpstr>
      <vt:lpstr>Courier New</vt:lpstr>
      <vt:lpstr>Gill Sans MT</vt:lpstr>
      <vt:lpstr>Helvetica</vt:lpstr>
      <vt:lpstr>Symbol</vt:lpstr>
      <vt:lpstr>Times New Roman</vt:lpstr>
      <vt:lpstr>Verdana</vt:lpstr>
      <vt:lpstr>Wingdings</vt:lpstr>
      <vt:lpstr>Wingdings 2</vt:lpstr>
      <vt:lpstr>Solstice</vt:lpstr>
      <vt:lpstr>Software Security</vt:lpstr>
      <vt:lpstr>A Code Review Exercise</vt:lpstr>
      <vt:lpstr>References</vt:lpstr>
      <vt:lpstr>Waterfall vs. Problem Solving</vt:lpstr>
      <vt:lpstr>What Is Design?</vt:lpstr>
      <vt:lpstr>PowerPoint Presentation</vt:lpstr>
      <vt:lpstr>Design Process</vt:lpstr>
      <vt:lpstr>A Simple Web Server</vt:lpstr>
      <vt:lpstr>Socket Programming: Review</vt:lpstr>
      <vt:lpstr>SimpleWebServer: Demo </vt:lpstr>
      <vt:lpstr>Exercise:  Testing for Security</vt:lpstr>
      <vt:lpstr>Sample Attacks</vt:lpstr>
      <vt:lpstr>Code Review: Code Structures</vt:lpstr>
      <vt:lpstr>Web Server: Program Structure</vt:lpstr>
      <vt:lpstr>Process Request (socket)</vt:lpstr>
      <vt:lpstr>Serve File (writer, path)</vt:lpstr>
      <vt:lpstr>Exercise: Code Review for Security</vt:lpstr>
      <vt:lpstr>Process Request (socket)</vt:lpstr>
      <vt:lpstr>Serve File (writer, path)</vt:lpstr>
      <vt:lpstr>Secure Design Principles</vt:lpstr>
      <vt:lpstr>1. Minimal Attack Surface</vt:lpstr>
      <vt:lpstr>2. Least Privilege</vt:lpstr>
      <vt:lpstr>The SimpleServer Example</vt:lpstr>
      <vt:lpstr>Canonicalizing Pathnames</vt:lpstr>
      <vt:lpstr>Java Security Architecture</vt:lpstr>
      <vt:lpstr>A Vulnerability in Java 1.7 Update 6</vt:lpstr>
      <vt:lpstr>Exploit -1</vt:lpstr>
      <vt:lpstr>Exploit -2 </vt:lpstr>
      <vt:lpstr>Exploit -3 </vt:lpstr>
      <vt:lpstr>Exploit -4 </vt:lpstr>
      <vt:lpstr>Exploit -5 </vt:lpstr>
      <vt:lpstr>3. Defense-in-Depth</vt:lpstr>
      <vt:lpstr>Defense-in-Depth – Examples</vt:lpstr>
      <vt:lpstr>Prevent, Detect, Contain, and Recover</vt:lpstr>
      <vt:lpstr>Password Security Example</vt:lpstr>
      <vt:lpstr>4. Fail-Safe Stance</vt:lpstr>
      <vt:lpstr>The SimpleServer Example</vt:lpstr>
      <vt:lpstr>SimpleServer: Check File Length</vt:lpstr>
      <vt:lpstr>SimpleServer: Don’t Store File in Memory</vt:lpstr>
      <vt:lpstr>…and Impose a Download Limit</vt:lpstr>
      <vt:lpstr>5. Secure By Default</vt:lpstr>
      <vt:lpstr>Secure By Default – cont’d</vt:lpstr>
      <vt:lpstr>6. Separation of Duties</vt:lpstr>
      <vt:lpstr>Separation of Duties – cont’d</vt:lpstr>
      <vt:lpstr>Security Through Obscurity (STO)</vt:lpstr>
      <vt:lpstr>STO: Code Obfuscation </vt:lpstr>
      <vt:lpstr>7.  Avoidance of STO Reliance</vt:lpstr>
      <vt:lpstr>8. Robust Resource Management</vt:lpstr>
      <vt:lpstr>9. Forensic Readiness</vt:lpstr>
      <vt:lpstr>10. Security Features ≠ Security</vt:lpstr>
    </vt:vector>
  </TitlesOfParts>
  <Company>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CS471/571</dc:title>
  <dc:creator>Dianxiang Xu</dc:creator>
  <cp:lastModifiedBy>Xu, Dianxiang</cp:lastModifiedBy>
  <cp:revision>584</cp:revision>
  <dcterms:created xsi:type="dcterms:W3CDTF">2013-08-21T18:33:36Z</dcterms:created>
  <dcterms:modified xsi:type="dcterms:W3CDTF">2025-04-15T17:38:19Z</dcterms:modified>
</cp:coreProperties>
</file>