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472" r:id="rId2"/>
    <p:sldId id="257" r:id="rId3"/>
    <p:sldId id="473" r:id="rId4"/>
    <p:sldId id="474" r:id="rId5"/>
    <p:sldId id="258" r:id="rId6"/>
    <p:sldId id="261" r:id="rId7"/>
    <p:sldId id="262" r:id="rId8"/>
    <p:sldId id="271" r:id="rId9"/>
    <p:sldId id="272" r:id="rId10"/>
    <p:sldId id="273" r:id="rId11"/>
    <p:sldId id="275" r:id="rId12"/>
    <p:sldId id="265" r:id="rId13"/>
    <p:sldId id="274" r:id="rId14"/>
    <p:sldId id="266" r:id="rId15"/>
    <p:sldId id="280" r:id="rId16"/>
    <p:sldId id="264" r:id="rId17"/>
    <p:sldId id="259" r:id="rId18"/>
    <p:sldId id="311" r:id="rId19"/>
    <p:sldId id="288" r:id="rId20"/>
    <p:sldId id="281" r:id="rId21"/>
    <p:sldId id="292" r:id="rId22"/>
    <p:sldId id="313" r:id="rId23"/>
    <p:sldId id="291" r:id="rId24"/>
    <p:sldId id="293" r:id="rId25"/>
    <p:sldId id="294" r:id="rId26"/>
    <p:sldId id="295" r:id="rId27"/>
    <p:sldId id="336" r:id="rId28"/>
    <p:sldId id="296" r:id="rId29"/>
    <p:sldId id="337" r:id="rId30"/>
    <p:sldId id="338" r:id="rId31"/>
    <p:sldId id="339" r:id="rId32"/>
    <p:sldId id="475" r:id="rId33"/>
    <p:sldId id="340" r:id="rId34"/>
    <p:sldId id="341" r:id="rId35"/>
    <p:sldId id="342" r:id="rId36"/>
    <p:sldId id="305" r:id="rId37"/>
    <p:sldId id="297" r:id="rId38"/>
    <p:sldId id="351" r:id="rId39"/>
    <p:sldId id="353" r:id="rId40"/>
    <p:sldId id="283" r:id="rId41"/>
    <p:sldId id="284" r:id="rId42"/>
    <p:sldId id="298" r:id="rId43"/>
    <p:sldId id="327" r:id="rId44"/>
    <p:sldId id="299" r:id="rId45"/>
    <p:sldId id="301" r:id="rId46"/>
    <p:sldId id="302" r:id="rId47"/>
    <p:sldId id="300" r:id="rId48"/>
    <p:sldId id="285" r:id="rId49"/>
    <p:sldId id="355" r:id="rId50"/>
    <p:sldId id="303" r:id="rId51"/>
    <p:sldId id="304" r:id="rId52"/>
    <p:sldId id="286" r:id="rId53"/>
    <p:sldId id="287" r:id="rId54"/>
    <p:sldId id="307" r:id="rId55"/>
    <p:sldId id="308" r:id="rId56"/>
    <p:sldId id="309" r:id="rId57"/>
    <p:sldId id="289" r:id="rId58"/>
    <p:sldId id="343" r:id="rId59"/>
    <p:sldId id="344" r:id="rId60"/>
    <p:sldId id="352" r:id="rId61"/>
    <p:sldId id="345" r:id="rId62"/>
    <p:sldId id="348" r:id="rId63"/>
    <p:sldId id="349" r:id="rId64"/>
    <p:sldId id="350" r:id="rId65"/>
    <p:sldId id="310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1418E"/>
    <a:srgbClr val="242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4" autoAdjust="0"/>
    <p:restoredTop sz="86164" autoAdjust="0"/>
  </p:normalViewPr>
  <p:slideViewPr>
    <p:cSldViewPr snapToGrid="0" snapToObjects="1">
      <p:cViewPr varScale="1">
        <p:scale>
          <a:sx n="109" d="100"/>
          <a:sy n="109" d="100"/>
        </p:scale>
        <p:origin x="20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dev"/>
          <inkml:channel name="Y" type="integer" max="4095" units="dev"/>
        </inkml:traceFormat>
        <inkml:channelProperties>
          <inkml:channelProperty channel="X" name="resolution" value="10E-6" units="1/dev"/>
          <inkml:channelProperty channel="Y" name="resolution" value="10E-6" units="1/dev"/>
        </inkml:channelProperties>
      </inkml:inkSource>
      <inkml:timestamp xml:id="ts0" timeString="2009-09-03T17:30:27.5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185 1102,'0'0,"0"0,0 0,79-57,-79 57,0 0,57-71,-57 71,0 0,91-50,-91 50,91-71,-91 71,102-92,-102 92,56-78,-56 78,46-70,-46 70,23-78,-23 21,0 57,-12-92,1 35,11 57,-57-99,57 99,-34-92,34 92,0 0,-91-71,91 71,0 0,0 0,0 0,0 0,0 0,-90-36,90 36,0 0,-57 78,57-78,-45 92,45-92,-34 100,11-44,23-56,-23 114,0-50,-11-8,12 8,-1 0,0 7,1-8,-12-6,11 0,23-57,-23 85,23-85,-34 57,34-57,0 0,23 78,-23-78,0 0,57 56,-57-56,0 0,90 57,-90-57,114 14,-114-14,136 0,-136 0,102-21,-102 21,102-28,-102 28,102-29,-102 29,91-71,-91 71,91-63,-91 63</inkml:trace>
  <inkml:trace contextRef="#ctx0" brushRef="#br0" timeOffset="1093">1274 251,'0'0,"0"0,0 0,57-64,-57 64,124-78,-124 78,114-35,-114 35,136-57,-136 57,0 0,125-21,-125 21,0 0,102 28,-102-28,0 0,22 64,-22-64,-22 78,22-78,-68 92,68-92,-125 85,125-85,-91 57,91-57,0 0,-102 57,102-57,0 0,0 0,-91 14,91-14,0 0,0 0,125 7,-125-7,114 0,-114 0,102 14,-102-14,113 35,-113-35,0 0,125 64,-125-64,34 57,-34-57,-11 92,-12-35,-45-1,0 1,-23 7,23-7,-34-1,102-56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dev"/>
          <inkml:channel name="Y" type="integer" max="4095" units="dev"/>
        </inkml:traceFormat>
        <inkml:channelProperties>
          <inkml:channelProperty channel="X" name="resolution" value="10E-6" units="1/dev"/>
          <inkml:channelProperty channel="Y" name="resolution" value="10E-6" units="1/dev"/>
        </inkml:channelProperties>
      </inkml:inkSource>
      <inkml:timestamp xml:id="ts0" timeString="2009-09-03T17:29:57.3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1432 1753,'0'0,"0"0,0 0,0 0,0 0,0 0,0 0,-91-71,91 71,0 0,-113-29,113 29,0 0,-102-7,102 7,-114-7,114 7,-113 36,113-36,-91 64,91-64,0 0,-68 64,68-64,-45 85,45-85,-46 92,35-35,11-57,-11 78,11-78,11 71,-11-71,68 71,-68-71,147 29,-147-29,148 21,-148-21,125 50,-125-50,102 63,-102-63,0 0,102 79,-102-79,22 71,-22-71,0 0,0 92,0-92,-102 106,57-49,0 0,45-57,-125 78,125-78,-114 64,114-64,-102 57,102-57,-90 7,90-7,0 0,-114-21,114 21</inkml:trace>
  <inkml:trace contextRef="#ctx0" brushRef="#br0" timeOffset="766">1954 2655,'0'0,"0"0,0 0,0 0,-103 42,103-42,-56 100,33-36,12 0,11 7,0-15,0-56,34 86,-34-86,68 71,-68-71,102 28,-102-28,0 0,91-28,-91 28,0 0,79-71,-79 71,-11-121,-1 36,-10-8,-12 8,-23 14,57 71,-114-71,114 71</inkml:trace>
  <inkml:trace contextRef="#ctx0" brushRef="#br0" timeOffset="1281">1046 3741,'-136'-35,"136"35,-159-64,159 64,-159-100,69 37,10-8,-10 0,10 0,1-1,22 1,12-7,-1-21,24 0,22-8,34-21,0-21,0-7,22 0,58 6,-46 23,23 13,-23 15,11 13,12 15,11 15,0-1,0 28,12-6,10 14,-22 13,12 8,-1 0,-11 8,-11 6,-91-14,170 71,-170-71,159 106,-80-49,-79-57,148 92,-148-92,125 93,-46-36,-22-1,11 1,-68-57,113 100,-113-100,102 99,-102-99,57 92,-57-92,57 107,-35-50,-22-1,0-56,-22 107,10-50,-10 0,22-57,-57 113,23-42,11-7,-22 0,11 0,0 7,0 0,-12-14,46-57,-79 92,79-92,-68 85,68-85,-114 86,114-86,-124 85,124-85,-136 64,136-64,-91 56,91-56,-114 36,114-36,-102 36,102-36,-136 21,136-21,-113 28,113-28,-102 36,102-36,-91 35,91-35</inkml:trace>
  <inkml:trace contextRef="#ctx0" brushRef="#br0" timeOffset="2844">3383 2683,'0'0,"0"0,90-14,-90 14,0 0,0 0,125-14,-125 14,91 7,-91-7,125-7,-125 7,113-7,-113 7,136-15,-136 15,114-7,-114 7,136 0,-136 0,147-14,-147 14,159 14,-159-14,159-14,-159 14,136-7,-136 7,136 0,-136 0,147-7,-147 7,136 0,-136 0,125 0,-125 0,114-7,-114 7,124-14,-124 14,125-22,-125 22,125-21,-125 21,102-21,-102 21,0 0,102-14,-102 14,0 0,0 0,0 0</inkml:trace>
  <inkml:trace contextRef="#ctx0" brushRef="#br0" timeOffset="3516">5572 2286,'147'28,"-56"-21,-91-7,136 28,-136-28,125 22,-125-22,124 21,-124-21,0 0,125 28,-125-28,0 0,0 0,0 0,0 0,-91 93,12-36,-12-1,91-56,-147 93,147-93,-125 78,125-78,-113 85,113-85,0 0,-80 57,80-57</inkml:trace>
  <inkml:trace contextRef="#ctx0" brushRef="#br0" timeOffset="4109">8849 2151,'0'0,"0"0,0 0,0 0,-68-57,68 57,-102-22,102 22,0 0,-147-7,147 7,-136 15,136-15,-170 42,79-28,-23 1,1 6,11 14,0-13,102-22,-125 49,125-49,0 0,0 0,-102 71,102-71,0 64,0-64,0 0,170 57,-79-36,34-13,-12-1,-22 0,11 21,-102-28,170 50,-79-29,-91-21,102 64,-102-64,102 78,-102-78,0 0,34 71,-34-71,-57 107,-33-50,90-57,-171 92,171-92,-147 57,147-57,-148 42,148-42,-90 50,90-50,0 0</inkml:trace>
  <inkml:trace contextRef="#ctx0" brushRef="#br0" timeOffset="4781">9462 2520,'-57'113,"23"-56,-34 43,34-43,-11-1,-1 8,24 0,-1 0,23-64,-34 85,34-85,-34 93,34-93</inkml:trace>
  <inkml:trace contextRef="#ctx0" brushRef="#br0" timeOffset="5125">8055 4068,'0'0,"-170"-57,80 15,90 42,-148-71,57 21,-11-35,-22-8,-12-13,-1-1,35 15,0 7,23-8,11 22,0-7,22 7,-10-7,33-7,0-7,1-15,22-7,11 1,23-15,0 14,0 1,34 13,0 15,0-7,12 7,10 6,1-6,22 14,-22 0,11 0,0 14,0 1,1 13,10 0,-11 8,23-1,0 15,-12 14,12 21,11 0,-23 1,-11 6,12 0,-12 0,-11 8,11-1,-12 1,12 13,-102-42,171 93,-92-37,0 1,-11 7,12 0,-80-64,147 114,-79-43,0-7,0-8,-22 8,-46-64,91 114,-69-50,1 0,0 0,-1 0,12 0,-11 7,-12 7,12 0,-12 0,1 0,-24-14,12 7,0-7,-11 7,0-7,11-64,-34 99,11-35,-11-7,0 0,0 0,34-57,-68 106,22-42,-10 0,56-64,-159 106,68-49,91-57,-170 93,170-93,-170 56,79-6,-102 28,91-42,-34-1,-23 1,-11-1,-34-6,-23-1,-11 15,23-15,45-14</inkml:trace>
  <inkml:trace contextRef="#ctx0" brushRef="#br0" timeOffset="6703">10596 2591,'0'0,"0"0,0 0,102-14,-102 14,136-7,-11-15,22-6,24-1,-1 1,-11 14,11-7,-23-1,-22 8,34-7,-12-8,1 1,-1 7,12-15,-23 15,-23 7,12-8,-12-6,-113 28,137-21,-137 21,0 0,0 0,0 0,0 0,0 0,0 0,0 0,0 0,-125-57,125 57,-91-57,91 57,0 0,-125-71,125 71,-113-50,113 50,-102-64,102 64,0 0,0 0,0 0,0 0,0 0,0 0,45 78,-45-78,148 57,-46-35,0-1,-102-21,238 57,-238-57,125 21,-125-21,0 0,0 0,0 0,0 0,11 57,-90 7,-23 7,-34 0,-12 7,12 0,45-14,-11 0,34-7,68-57,-113 85</inkml:trace>
  <inkml:trace contextRef="#ctx0" brushRef="#br0" timeOffset="7766">15621 1796,'0'0,"0"0,0 0,0 0,-114 0,114 0,-136 7,136-7,-170 35,170-35,-148 29,148-29,-113 63,113-63,-125 64,125-64,-68 86,68-86,-34 63,34-63,91 93,-91-93,181 57,-67-50,-23 0,-91-7,158 21,-158-21,136 50,-136-50,69 57,-69-57,34 78,-46-21,12-57,-91 99,46-42,-23 0,68-57,-102 92,102-92,-136 85,136-85,-136 36,136-36,-125 7,125-7,0 0</inkml:trace>
  <inkml:trace contextRef="#ctx0" brushRef="#br0" timeOffset="8297">16176 2449,'0'0,"125"21,-125-21,0 0,0 0,-34 92,-68-35,102-57,-159 85,159-85,-45 57,45-57,-11 71,11-71,56 78,-56-78,125 50,-125-50,159 14,-159-14,147-21,-147 21,102-28</inkml:trace>
  <inkml:trace contextRef="#ctx0" brushRef="#br0" timeOffset="8813">15008 4317,'0'0,"-136"-36,136 36,-113-14,113 14,-148-21,148 21,-159-50,57 7,12-7,-24-6,12-15,102 71,-113-86,113 86,-91-99,57 42,0-14,-23-7,34-21,1 6,-1-13,12-8,11 8,-12-8,24 15,10-8,-10 15,10-1,1 1,11 7,-11 0,11-8,-11-13,-1 6,12 1,12 14,10 7,-10 7,10 7,-56 64,80-107,-80 107,102-92,-102 92,113-107,-45 51,-68 56,136-93,-136 93,103-71,-103 71,124-71,-124 71,125-28,-125 28,113-21,-113 21,125-8,-125 8,136 0,-136 0,114 15,-114-15,147 28,-147-28,148 36,-58-8,-90-28,148 64,-148-64,147 42,-147-42,148 64,-148-64,159 71,-159-71,124 64,12 14,-136-78,125 79,-125-79,125 92,-125-92,113 99,-56-42,-57-57,79 107,-33-43,11-1,-1 8,12 0,-22 0,-1 1,0-9,1 8,-24 0,-10-14,-1 7,0 7,-22 7,0 29,-1-22,1-7,0 14,-35 15,1-15,11-14,-23 1,-22 20,-12-14,-11 0,0-14,11 0,-11-7,-11 7,11-14,-23 7,11-14,24 0,-12-15,0 1,-12-1,12-14,0-6,-23-1,12-14,-1 0,-22-7,0-22,-11-20</inkml:trace>
  <inkml:trace contextRef="#ctx0" brushRef="#br0" timeOffset="10234">13942 1369,'57'-56,"-57"56,0 0,0 0,0 0,102 0,-102 0,0 0,0 0,0 0,56-64,-56 64,0 0,0 0,34-57,-34 57,0 0,0 0,0 0,0 0,0 0,0 0,0 0,0 0,0 0,23-57,-23 57,0 0,-34-57,34 57,0 0,-23-64,23 64,0 0,0 0,-79-64,79 64,0 0,-79-63,79 63,0 0,-114-57,114 57,0 0,-102-50,102 50,-91-36,91 36,0 0,-102-42,102 42,0 0,-102-36,102 36,0 0,-113-28,113 28,0 0,0 0,-91-21,91 21,0 0,0 0,-91-43,91 43,0 0,0 0,-102-28,102 28,0 0,-90-15,90 15,0 0,0 0,-114-21,114 21,0 0,-102-14,102 14,-91-14,91 14,0 0,-147-22,147 22,-102-14,102 14,-114-14,114 14,-113-7,113 7,-125-7,125 7,-125-7,125 7,-124-7,124 7,-114-7,114 7,-113-15,113 15,-125-7,125 7,-125-7,125 7,-147-7,147 7,-125-14,125 14,-125 0,125 0,-147-14,56 7,91 7,-136 0,136 0,-147-22,147 22,-125-7,125 7,-136-21,136 21,-125-43,125 43,-125-21,125 21,-113-29,113 29,-114-14,114 14,-90-7,90 7,-102-14,102 14,0 0,-148-21,148 21,-125-15,125 15,-113-35,113 35,-125-14,125 14,-136-14,136 14,-136-15,136 15,-113-21,113 21,-125 0,125 0,-148-7,148 7,-124-7,124 7,-136-7,136 7,-137-7,35 7,102 0,-158 7,158-7,-148 7,148-7,-147 21,147-21,-204 36,204-36,-159 35,57-6,11-15,0-7,0 7,-11 7,12 1,-12-8,-12 21,1-6,-1-8,1 8,11-8,0 0,102-21,-182 57,182-57,-181 43,181-43,-170 35,79-21,0 15,91-29,-159 35,159-35,-147 50,147-50,-113 28,113-28,-103 36,103-36,-90 42,90-42,0 0,-125 71,125-71,0 0,-102 50,102-50,-57 64,57-64,0 0,-79 71,79-71,-57 64,57-64,-57 71,57-71,-56 57,56-57,-57 78,57-78,-91 71,91-71,-102 85,102-85,0 0,-79 57,79-57,-23 57,23-57,0 0,0 0,-68 57,68-57,0 0,0 0,0 0,0 0,0 0,-68-93,68 36,-11-6,11 63,0-100,0 100,0-57,0 57,0 0,0 0,0 0,0 0,0 0,0 0,-12 64,12-64,-34 114,-11-50,11 0,0 7,11 0,12-15,11-56,-23 93,23-93,-34 99,34-99,-45 64,45-64,0 0,-23 71,23-71,0 0,0 0,0 0,0 0,0 0,0 0,0 0,68 57,-68-57,91 0,11-14,-11-8,33-13,-10-1,-23 15,11-7,-102 28,158-36,-158 36,114-42,-114 42,0 0,0 0,0 0,0 0,0 0,0 0,0 0,68-64,-68 64,-68-107,68 107,-68-64,68 64,0 0,0 0,0 0,-91-57,91 57,-57-85</inkml:trace>
  <inkml:trace contextRef="#ctx0" brushRef="#br0" timeOffset="14406">3212 1114,'0'0,"0"0,0 0,0 0,80 57,-80-57,34 92,-34-92,0 0,68 78,-68-78,91 43,-91-43,0 0,68 64,-68-64,0 0,0 0,0 0,90 49,-90-49,0 0,34 57,-34-57,0 0,0 0,80 64,-80-64,0 0,0 0,0 0,91 50,-91-50,0 0,0 0,22 64,-22-64,0 0,0 0</inkml:trace>
  <inkml:trace contextRef="#ctx0" brushRef="#br0" timeOffset="17484">887 3805,'0'0,"0"0,0 0,0 0,0 0,0 0,0 0,0 0,46 57,-46-57,0 0,0 0,79 57,-79-57,0 0,0 0,0 0,68 57,-68-57,0 0,0 0,57 64</inkml:trace>
  <inkml:trace contextRef="#ctx0" brushRef="#br0" timeOffset="25375">3950 3869,'0'0,"-102"64</inkml:trace>
  <inkml:trace contextRef="#ctx0" brushRef="#br0" timeOffset="25469">4199 4032,'80'-56,"-80"56,68-64,-68 64,90-64,-90 64,46-92,-46 92,68-64,-68 64,34-71,-34 71,0 0,34-57,-34 57,0 0,0 0,0 0,0-71,0 71,0 0,0 0,-57-64,57 64,0 0,0 0,0 0,0 0,0 0,-102-50,102 50,0 0,0 0,-113-7,113 7,0 0,0 0,0 0,0 0,0 0,-114 64,114-64,0 0,0 0,-56 57,56-57,0 0,0 0,-34 71,34-71,0 0,0 0,-23 57,23-57,0 0,-34 85,34-85,0 0,-12 71,12-71,12 71,-12-71,-12 57,12-57,0 0,12 64,-12-64,0 56,0-56,0 0,22 78,-22-78,0 0,23 57,-23-57,0 0,34 57,-34-57,0 0,0 0,0 0,91 50,-91-50,0 0,0 0,0 0,0 0,68 57,-68-57,0 0,0 0,113 14,-113-14,0 0,0 0,91-21,-91 21,102-57,-102 57</inkml:trace>
  <inkml:trace contextRef="#ctx0" brushRef="#br0" timeOffset="26563">5277 3763,'0'0,"0"0,0 0,0 0,0 0,0 0,0 0,22 85,-22-85,0 0,0 57,0-57,0 0,0 0,0 0,0 0,12 64,-12-64,11 63,-11-63,11 64,-11-64,0 0,23 78,-23-78,0 0,11 64,-11-64,0 0,0 0,0 0,0 0,0 0,0 0,0 0</inkml:trace>
  <inkml:trace contextRef="#ctx0" brushRef="#br0" timeOffset="27938">11141 3841,'136'-29,"-136"29,90-42,-90 42,91-43,-91 43,79-71,-79 71,46-99,-46 99,68-86,-68 86,34-78,-34 78,11-85,-11 85,0 0,0-57,0 57,0 0,0-71,0 71,0 0,0 0,-34-64,34 64,0 0,0 0,0 0,0 0,-102-14,102 14,0 0,0 0,0 0,0 0,-102 7,102-7,0 0,0 0,0 0,0 0,-91 57,91-57,-22 57,22-57,0 0,-57 71,57-71,-34 71,34-71,-45 78,45-78,-34 78,34-78,-34 78,34-78,0 0,0 0,-23 64,23-64,-12 57,12-57,0 0,0 71,0-71,12 64,-12-64,0 0,23 64,-23-64,0 0,0 0,56 57,-56-57,0 0,34 64,-34-64,0 0,80 63,-80-63,0 0,0 0,0 0,90 43,-90-43,0 0,102 14,-102-14,0 0,103-7,-103 7,102-14,-102 14,90-21,-90 21</inkml:trace>
  <inkml:trace contextRef="#ctx0" brushRef="#br0" timeOffset="28969">12184 3578,'0'0,"125"-28,-125 28,0 0,0 0,0 0,102-50,-102 50,0 0,0 0,0 0,0 0,0 0,0 0,0 0,0 0,0 0,0 0,0 0,0 0,45 57,-45-57,0 0,12 56,-12-56,0 0,-12 79,12-79,0 56,0-56,0 0,0 0,-23 64,23-64,0 0,-45 64,45-64,0 0,0 0,0 0,0 0,0 0,-68 71,68-71,0 0,0 0,0 0,-23 64,23-64,0 0,0 0,0 0,-45 57,45-57,0 0,0 0,0 0,0 0,0 0,0 0,79 64,-79-64,0 0,125 14,-125-14,0 0,102 0,-102 0,0 0,102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11F9-C9BC-F247-8BA6-DDA83ADA906F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D0040-2461-7A47-B9A7-20E7C29A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4B94F2BC-EC13-454C-36A9-E0BBED412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1B7625-7145-304A-8022-C73469EA211F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CA35421-5931-64B2-4DBC-6FE0699BC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B625545-4975-14D9-B0B6-6DBF66B13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578A2D01-8EAF-F5A2-10B4-19D076630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C4CC182C-0866-BFD6-F4CE-E9B9FA37C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00ACD695-1682-BE8F-3CBC-BE39B0480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F1FB01-CE22-1440-858A-4F6EC93C4750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386DFCF6-CDB6-BC83-A3AB-E0AE21027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6E2F238D-2591-B3C1-898E-3A9ED5FF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ECD0E4C3-1DC4-FC6B-D773-B44F322D4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F77ADE74-92DE-68B4-D1D7-3611992D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are you building?</a:t>
            </a:r>
          </a:p>
          <a:p>
            <a:r>
              <a:rPr lang="en-US" altLang="en-US"/>
              <a:t>What can go wrong?</a:t>
            </a:r>
          </a:p>
          <a:p>
            <a:r>
              <a:rPr lang="en-US" altLang="en-US"/>
              <a:t>What should you do about those things that can go wrong?</a:t>
            </a:r>
          </a:p>
          <a:p>
            <a:r>
              <a:rPr lang="en-US" altLang="en-US"/>
              <a:t>Did you do a decent job of analysis?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27B1F7F-B6C5-1DA2-C534-4D93C9865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8B1B39-B072-F84D-B955-7FA581586891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9708D6B3-214E-2E8B-9EB0-AA0DA9EB3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560F7E62-3B01-511B-0FE1-B0764CB71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Typical victims: those DFD components that are most likely to be victimized. </a:t>
            </a:r>
          </a:p>
          <a:p>
            <a:r>
              <a:rPr 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Domain Name System</a:t>
            </a:r>
            <a:r>
              <a:rPr 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u="none" strike="noStrike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DNS</a:t>
            </a:r>
            <a:r>
              <a:rPr 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is the phonebook of the Internet. </a:t>
            </a:r>
            <a:endParaRPr lang="en-US" altLang="en-US" dirty="0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4B45B059-7BAC-F3AC-8C73-E8832A58D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59CD8-9CBC-564D-AEAD-BB76C1311D37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D0F7E743-A63A-16BA-BC5F-C1D7D20D71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2E20638E-49E7-FF65-3EE4-1DBC052C3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Quality of service is a set of components that allow you to provide preferential treatment for specific types of traffic. For example, you can allow favored treatment to streaming media traffic. </a:t>
            </a:r>
          </a:p>
          <a:p>
            <a:endParaRPr lang="en-US" altLang="en-US"/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C0C00E15-AE7D-7847-8F9F-1F10BDB09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B5A019-E30A-7E42-A7C9-A9EABA657BCA}" type="slidenum">
              <a:rPr lang="en-US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>
            <a:extLst>
              <a:ext uri="{FF2B5EF4-FFF2-40B4-BE49-F238E27FC236}">
                <a16:creationId xmlns:a16="http://schemas.microsoft.com/office/drawing/2014/main" id="{4451EC25-C298-C843-DC53-5E65141D6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Notes Placeholder 2">
            <a:extLst>
              <a:ext uri="{FF2B5EF4-FFF2-40B4-BE49-F238E27FC236}">
                <a16:creationId xmlns:a16="http://schemas.microsoft.com/office/drawing/2014/main" id="{8327CBD9-90A4-756D-3132-AF5FBA84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When you explain what to do, what resources are required, and what value is expected to bring,  many valid objections can be raised against each of these. </a:t>
            </a:r>
          </a:p>
          <a:p>
            <a:r>
              <a:rPr lang="en-US" altLang="en-US"/>
              <a:t>It is important to consider and handle these objections as you develop a plan. </a:t>
            </a:r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432BD5D1-790D-2404-953B-2D337A24C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EF22C4-FC5D-E34B-A54D-95113F06EF57}" type="slidenum">
              <a:rPr lang="en-US" altLang="en-US" smtClean="0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E144-1CEB-B444-923A-79B3097ACF95}" type="datetime1">
              <a:rPr lang="en-US" smtClean="0"/>
              <a:t>5/6/25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915-5CF3-594C-8F6A-8A282F969F32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E88F-894F-1A48-B00A-EF80ACED619F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37AE7-2FB8-084B-A1D0-3BB6AA0E9542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546C-66EF-FC4B-B08F-31FC00996830}" type="datetime1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C5C9-CF39-B248-994E-47F9AC12D820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BA6D-C99B-7B4C-BADE-9D7D17EDA6B2}" type="datetime1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FD07-272F-414E-8E0A-C1E8D37947F6}" type="datetime1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9178-9270-D147-8065-5A2BB40337F5}" type="datetime1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00029-B1CF-7E4A-8810-55918452B28D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9C72-B517-BD44-AA7E-038F1CA48643}" type="datetime1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D82AA11D-9BD9-9D4A-A99D-CF0973AF890E}" type="datetime1">
              <a:rPr lang="en-US" smtClean="0"/>
              <a:t>5/6/25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5227" y="372090"/>
            <a:ext cx="7547402" cy="1472184"/>
          </a:xfrm>
        </p:spPr>
        <p:txBody>
          <a:bodyPr>
            <a:normAutofit/>
          </a:bodyPr>
          <a:lstStyle/>
          <a:p>
            <a:r>
              <a:rPr lang="en-US" sz="4000" dirty="0"/>
              <a:t>CS 483/5583 Software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608" y="3580434"/>
            <a:ext cx="7406640" cy="1472184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Threat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8A3DF-3FFD-F543-BE35-00EC69F7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031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78A9A99-F241-F798-6874-BA8EF7134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445" y="41275"/>
            <a:ext cx="7498080" cy="1143000"/>
          </a:xfrm>
        </p:spPr>
        <p:txBody>
          <a:bodyPr/>
          <a:lstStyle/>
          <a:p>
            <a:r>
              <a:rPr lang="en-US" altLang="en-US" dirty="0"/>
              <a:t>DFDs: Payroll Application</a:t>
            </a:r>
          </a:p>
        </p:txBody>
      </p:sp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D791BE95-1BF6-3501-1D93-565AE90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0D75F-46AB-4241-A3F9-ED24103CF37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C310D-C1C8-4489-35FF-829B3A6EA774}"/>
              </a:ext>
            </a:extLst>
          </p:cNvPr>
          <p:cNvSpPr/>
          <p:nvPr/>
        </p:nvSpPr>
        <p:spPr>
          <a:xfrm>
            <a:off x="1524000" y="16002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2.0</a:t>
            </a:r>
          </a:p>
          <a:p>
            <a:pPr algn="ctr" eaLnBrk="1" hangingPunct="1">
              <a:defRPr/>
            </a:pPr>
            <a:r>
              <a:rPr lang="en-US" dirty="0"/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24201-663E-082B-D6EE-B273157DCAC9}"/>
              </a:ext>
            </a:extLst>
          </p:cNvPr>
          <p:cNvSpPr/>
          <p:nvPr/>
        </p:nvSpPr>
        <p:spPr>
          <a:xfrm>
            <a:off x="1524000" y="29718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1.0</a:t>
            </a:r>
          </a:p>
          <a:p>
            <a:pPr algn="ctr" eaLnBrk="1" hangingPunct="1">
              <a:defRPr/>
            </a:pPr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C719C7-1362-DA0B-15C9-96F9ECFDAA7E}"/>
              </a:ext>
            </a:extLst>
          </p:cNvPr>
          <p:cNvSpPr/>
          <p:nvPr/>
        </p:nvSpPr>
        <p:spPr>
          <a:xfrm>
            <a:off x="1524000" y="4191000"/>
            <a:ext cx="12192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3.0</a:t>
            </a:r>
          </a:p>
          <a:p>
            <a:pPr algn="ctr" eaLnBrk="1" hangingPunct="1">
              <a:defRPr/>
            </a:pPr>
            <a:r>
              <a:rPr lang="en-US" dirty="0"/>
              <a:t>Web developer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23B97-67FC-93E7-D460-6707274A0E56}"/>
              </a:ext>
            </a:extLst>
          </p:cNvPr>
          <p:cNvSpPr/>
          <p:nvPr/>
        </p:nvSpPr>
        <p:spPr>
          <a:xfrm>
            <a:off x="1524000" y="5486400"/>
            <a:ext cx="12192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4.0</a:t>
            </a:r>
          </a:p>
          <a:p>
            <a:pPr algn="ctr" eaLnBrk="1" hangingPunct="1">
              <a:defRPr/>
            </a:pPr>
            <a:r>
              <a:rPr lang="en-US" dirty="0"/>
              <a:t>Auditor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6CE72A-A6D7-7F6A-3D1C-72F2282EE7C5}"/>
              </a:ext>
            </a:extLst>
          </p:cNvPr>
          <p:cNvSpPr/>
          <p:nvPr/>
        </p:nvSpPr>
        <p:spPr>
          <a:xfrm>
            <a:off x="6172200" y="2819400"/>
            <a:ext cx="1981200" cy="1676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69E50-CF08-B877-3A16-FC9ED579195A}"/>
              </a:ext>
            </a:extLst>
          </p:cNvPr>
          <p:cNvSpPr/>
          <p:nvPr/>
        </p:nvSpPr>
        <p:spPr>
          <a:xfrm flipH="1">
            <a:off x="6324600" y="2971800"/>
            <a:ext cx="1676400" cy="1371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0"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0.0 Payroll Application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CEEC4-6827-F3F6-1494-63A79C10206F}"/>
              </a:ext>
            </a:extLst>
          </p:cNvPr>
          <p:cNvCxnSpPr/>
          <p:nvPr/>
        </p:nvCxnSpPr>
        <p:spPr>
          <a:xfrm rot="5400000">
            <a:off x="1981200" y="3733800"/>
            <a:ext cx="518160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37020667-578A-2084-E376-BFC29D3ADC11}"/>
              </a:ext>
            </a:extLst>
          </p:cNvPr>
          <p:cNvSpPr/>
          <p:nvPr/>
        </p:nvSpPr>
        <p:spPr>
          <a:xfrm>
            <a:off x="2743200" y="1682750"/>
            <a:ext cx="3802063" cy="1282700"/>
          </a:xfrm>
          <a:custGeom>
            <a:avLst/>
            <a:gdLst>
              <a:gd name="connsiteX0" fmla="*/ 0 w 3801291"/>
              <a:gd name="connsiteY0" fmla="*/ 67492 h 1282338"/>
              <a:gd name="connsiteX1" fmla="*/ 770709 w 3801291"/>
              <a:gd name="connsiteY1" fmla="*/ 106680 h 1282338"/>
              <a:gd name="connsiteX2" fmla="*/ 2808514 w 3801291"/>
              <a:gd name="connsiteY2" fmla="*/ 707572 h 1282338"/>
              <a:gd name="connsiteX3" fmla="*/ 3801291 w 3801291"/>
              <a:gd name="connsiteY3" fmla="*/ 1282338 h 128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291" h="1282338">
                <a:moveTo>
                  <a:pt x="0" y="67492"/>
                </a:moveTo>
                <a:cubicBezTo>
                  <a:pt x="151311" y="33746"/>
                  <a:pt x="302623" y="0"/>
                  <a:pt x="770709" y="106680"/>
                </a:cubicBezTo>
                <a:cubicBezTo>
                  <a:pt x="1238795" y="213360"/>
                  <a:pt x="2303417" y="511629"/>
                  <a:pt x="2808514" y="707572"/>
                </a:cubicBezTo>
                <a:cubicBezTo>
                  <a:pt x="3313611" y="903515"/>
                  <a:pt x="3557451" y="1092926"/>
                  <a:pt x="3801291" y="1282338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CA4E160-E036-7FA5-74EB-C0C6243EE7D5}"/>
              </a:ext>
            </a:extLst>
          </p:cNvPr>
          <p:cNvSpPr/>
          <p:nvPr/>
        </p:nvSpPr>
        <p:spPr>
          <a:xfrm>
            <a:off x="2325688" y="2233613"/>
            <a:ext cx="3957637" cy="1006475"/>
          </a:xfrm>
          <a:custGeom>
            <a:avLst/>
            <a:gdLst>
              <a:gd name="connsiteX0" fmla="*/ 3958045 w 3958045"/>
              <a:gd name="connsiteY0" fmla="*/ 1005840 h 1005840"/>
              <a:gd name="connsiteX1" fmla="*/ 3331028 w 3958045"/>
              <a:gd name="connsiteY1" fmla="*/ 914400 h 1005840"/>
              <a:gd name="connsiteX2" fmla="*/ 1449977 w 3958045"/>
              <a:gd name="connsiteY2" fmla="*/ 640080 h 1005840"/>
              <a:gd name="connsiteX3" fmla="*/ 0 w 3958045"/>
              <a:gd name="connsiteY3" fmla="*/ 0 h 100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8045" h="1005840">
                <a:moveTo>
                  <a:pt x="3958045" y="1005840"/>
                </a:moveTo>
                <a:lnTo>
                  <a:pt x="3331028" y="914400"/>
                </a:lnTo>
                <a:cubicBezTo>
                  <a:pt x="2913017" y="853440"/>
                  <a:pt x="2005148" y="792480"/>
                  <a:pt x="1449977" y="640080"/>
                </a:cubicBezTo>
                <a:cubicBezTo>
                  <a:pt x="894806" y="487680"/>
                  <a:pt x="447403" y="243840"/>
                  <a:pt x="0" y="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CEFC6F-1897-8D98-2EA1-4390753A15E7}"/>
              </a:ext>
            </a:extLst>
          </p:cNvPr>
          <p:cNvSpPr txBox="1">
            <a:spLocks/>
          </p:cNvSpPr>
          <p:nvPr/>
        </p:nvSpPr>
        <p:spPr bwMode="auto">
          <a:xfrm>
            <a:off x="4648200" y="19812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Admin task request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4258E5F-E5F9-1D7B-49A0-139DF9C99ECB}"/>
              </a:ext>
            </a:extLst>
          </p:cNvPr>
          <p:cNvSpPr txBox="1">
            <a:spLocks/>
          </p:cNvSpPr>
          <p:nvPr/>
        </p:nvSpPr>
        <p:spPr bwMode="auto">
          <a:xfrm>
            <a:off x="2514600" y="2286000"/>
            <a:ext cx="1981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Admin task feedback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AF27CD5-1F80-171B-C480-B9EFA43FD41A}"/>
              </a:ext>
            </a:extLst>
          </p:cNvPr>
          <p:cNvSpPr/>
          <p:nvPr/>
        </p:nvSpPr>
        <p:spPr>
          <a:xfrm>
            <a:off x="2743200" y="3240088"/>
            <a:ext cx="3422650" cy="469900"/>
          </a:xfrm>
          <a:custGeom>
            <a:avLst/>
            <a:gdLst>
              <a:gd name="connsiteX0" fmla="*/ 0 w 3422469"/>
              <a:gd name="connsiteY0" fmla="*/ 0 h 470262"/>
              <a:gd name="connsiteX1" fmla="*/ 1280160 w 3422469"/>
              <a:gd name="connsiteY1" fmla="*/ 52251 h 470262"/>
              <a:gd name="connsiteX2" fmla="*/ 3422469 w 3422469"/>
              <a:gd name="connsiteY2" fmla="*/ 470262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2469" h="470262">
                <a:moveTo>
                  <a:pt x="0" y="0"/>
                </a:moveTo>
                <a:lnTo>
                  <a:pt x="1280160" y="52251"/>
                </a:lnTo>
                <a:cubicBezTo>
                  <a:pt x="1850572" y="130628"/>
                  <a:pt x="2636520" y="300445"/>
                  <a:pt x="3422469" y="470262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4ABFB63-096D-D7BA-D95E-E4363E85A660}"/>
              </a:ext>
            </a:extLst>
          </p:cNvPr>
          <p:cNvSpPr/>
          <p:nvPr/>
        </p:nvSpPr>
        <p:spPr>
          <a:xfrm>
            <a:off x="2338388" y="3579813"/>
            <a:ext cx="3867150" cy="501650"/>
          </a:xfrm>
          <a:custGeom>
            <a:avLst/>
            <a:gdLst>
              <a:gd name="connsiteX0" fmla="*/ 3866606 w 3866606"/>
              <a:gd name="connsiteY0" fmla="*/ 378823 h 502920"/>
              <a:gd name="connsiteX1" fmla="*/ 3291840 w 3866606"/>
              <a:gd name="connsiteY1" fmla="*/ 431074 h 502920"/>
              <a:gd name="connsiteX2" fmla="*/ 2129246 w 3866606"/>
              <a:gd name="connsiteY2" fmla="*/ 431074 h 502920"/>
              <a:gd name="connsiteX3" fmla="*/ 0 w 3866606"/>
              <a:gd name="connsiteY3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6606" h="502920">
                <a:moveTo>
                  <a:pt x="3866606" y="378823"/>
                </a:moveTo>
                <a:cubicBezTo>
                  <a:pt x="3724003" y="400594"/>
                  <a:pt x="3581400" y="422366"/>
                  <a:pt x="3291840" y="431074"/>
                </a:cubicBezTo>
                <a:cubicBezTo>
                  <a:pt x="3002280" y="439782"/>
                  <a:pt x="2677886" y="502920"/>
                  <a:pt x="2129246" y="431074"/>
                </a:cubicBezTo>
                <a:cubicBezTo>
                  <a:pt x="1580606" y="359228"/>
                  <a:pt x="0" y="0"/>
                  <a:pt x="0" y="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EFF11E9-9066-2CBA-AB6E-80C71CB3861C}"/>
              </a:ext>
            </a:extLst>
          </p:cNvPr>
          <p:cNvSpPr/>
          <p:nvPr/>
        </p:nvSpPr>
        <p:spPr>
          <a:xfrm>
            <a:off x="2730500" y="4206875"/>
            <a:ext cx="3657600" cy="476250"/>
          </a:xfrm>
          <a:custGeom>
            <a:avLst/>
            <a:gdLst>
              <a:gd name="connsiteX0" fmla="*/ 0 w 3657600"/>
              <a:gd name="connsiteY0" fmla="*/ 287383 h 476795"/>
              <a:gd name="connsiteX1" fmla="*/ 496389 w 3657600"/>
              <a:gd name="connsiteY1" fmla="*/ 431074 h 476795"/>
              <a:gd name="connsiteX2" fmla="*/ 1018903 w 3657600"/>
              <a:gd name="connsiteY2" fmla="*/ 404949 h 476795"/>
              <a:gd name="connsiteX3" fmla="*/ 3657600 w 3657600"/>
              <a:gd name="connsiteY3" fmla="*/ 0 h 47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76795">
                <a:moveTo>
                  <a:pt x="0" y="287383"/>
                </a:moveTo>
                <a:cubicBezTo>
                  <a:pt x="163286" y="349431"/>
                  <a:pt x="326572" y="411480"/>
                  <a:pt x="496389" y="431074"/>
                </a:cubicBezTo>
                <a:cubicBezTo>
                  <a:pt x="666206" y="450668"/>
                  <a:pt x="492035" y="476795"/>
                  <a:pt x="1018903" y="404949"/>
                </a:cubicBezTo>
                <a:cubicBezTo>
                  <a:pt x="1545771" y="333103"/>
                  <a:pt x="2601685" y="166551"/>
                  <a:pt x="3657600" y="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853EE97-10FB-DBDF-41D0-5CED00EF7776}"/>
              </a:ext>
            </a:extLst>
          </p:cNvPr>
          <p:cNvSpPr/>
          <p:nvPr/>
        </p:nvSpPr>
        <p:spPr>
          <a:xfrm>
            <a:off x="2755900" y="4494213"/>
            <a:ext cx="4337050" cy="1279525"/>
          </a:xfrm>
          <a:custGeom>
            <a:avLst/>
            <a:gdLst>
              <a:gd name="connsiteX0" fmla="*/ 4336868 w 4336868"/>
              <a:gd name="connsiteY0" fmla="*/ 0 h 1280160"/>
              <a:gd name="connsiteX1" fmla="*/ 3775166 w 4336868"/>
              <a:gd name="connsiteY1" fmla="*/ 587828 h 1280160"/>
              <a:gd name="connsiteX2" fmla="*/ 2704011 w 4336868"/>
              <a:gd name="connsiteY2" fmla="*/ 1058091 h 1280160"/>
              <a:gd name="connsiteX3" fmla="*/ 0 w 4336868"/>
              <a:gd name="connsiteY3" fmla="*/ 128016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6868" h="1280160">
                <a:moveTo>
                  <a:pt x="4336868" y="0"/>
                </a:moveTo>
                <a:cubicBezTo>
                  <a:pt x="4192088" y="205740"/>
                  <a:pt x="4047309" y="411480"/>
                  <a:pt x="3775166" y="587828"/>
                </a:cubicBezTo>
                <a:cubicBezTo>
                  <a:pt x="3503023" y="764176"/>
                  <a:pt x="3333205" y="942702"/>
                  <a:pt x="2704011" y="1058091"/>
                </a:cubicBezTo>
                <a:cubicBezTo>
                  <a:pt x="2074817" y="1173480"/>
                  <a:pt x="1037408" y="1226820"/>
                  <a:pt x="0" y="1280160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A877ED-264C-F9E6-7B59-152923164019}"/>
              </a:ext>
            </a:extLst>
          </p:cNvPr>
          <p:cNvSpPr txBox="1">
            <a:spLocks/>
          </p:cNvSpPr>
          <p:nvPr/>
        </p:nvSpPr>
        <p:spPr bwMode="auto">
          <a:xfrm>
            <a:off x="3657600" y="30480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Payroll info Request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91F46B-2375-1069-C308-212EF691FC74}"/>
              </a:ext>
            </a:extLst>
          </p:cNvPr>
          <p:cNvSpPr txBox="1">
            <a:spLocks/>
          </p:cNvSpPr>
          <p:nvPr/>
        </p:nvSpPr>
        <p:spPr bwMode="auto">
          <a:xfrm>
            <a:off x="2743200" y="36576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Payroll info response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74F69D1-4B4B-BCA4-716C-1EFCA348CBB8}"/>
              </a:ext>
            </a:extLst>
          </p:cNvPr>
          <p:cNvSpPr txBox="1">
            <a:spLocks/>
          </p:cNvSpPr>
          <p:nvPr/>
        </p:nvSpPr>
        <p:spPr bwMode="auto">
          <a:xfrm>
            <a:off x="3505200" y="45720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Updated files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0789549-461A-082D-7ADB-347CE29BF7AE}"/>
              </a:ext>
            </a:extLst>
          </p:cNvPr>
          <p:cNvSpPr txBox="1">
            <a:spLocks/>
          </p:cNvSpPr>
          <p:nvPr/>
        </p:nvSpPr>
        <p:spPr bwMode="auto">
          <a:xfrm>
            <a:off x="4876800" y="5562600"/>
            <a:ext cx="1752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000" kern="0" dirty="0">
                <a:latin typeface="+mn-lt"/>
                <a:ea typeface="+mn-ea"/>
              </a:rPr>
              <a:t>Audit entries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0DD271-41D8-EBA6-25E7-A12561132516}"/>
              </a:ext>
            </a:extLst>
          </p:cNvPr>
          <p:cNvSpPr txBox="1">
            <a:spLocks/>
          </p:cNvSpPr>
          <p:nvPr/>
        </p:nvSpPr>
        <p:spPr bwMode="auto">
          <a:xfrm>
            <a:off x="4724400" y="1219200"/>
            <a:ext cx="1752600" cy="457200"/>
          </a:xfrm>
          <a:prstGeom prst="rect">
            <a:avLst/>
          </a:prstGeom>
          <a:noFill/>
          <a:ln w="0">
            <a:solidFill>
              <a:schemeClr val="accent3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200" kern="0" dirty="0">
                <a:solidFill>
                  <a:srgbClr val="FF0000"/>
                </a:solidFill>
                <a:latin typeface="+mn-lt"/>
                <a:ea typeface="+mn-ea"/>
              </a:rPr>
              <a:t>Data center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FEC5A4F-A80D-10C4-41D7-3F26E5B62047}"/>
              </a:ext>
            </a:extLst>
          </p:cNvPr>
          <p:cNvSpPr txBox="1">
            <a:spLocks/>
          </p:cNvSpPr>
          <p:nvPr/>
        </p:nvSpPr>
        <p:spPr bwMode="auto">
          <a:xfrm>
            <a:off x="3159125" y="1155701"/>
            <a:ext cx="1295400" cy="457200"/>
          </a:xfrm>
          <a:prstGeom prst="rect">
            <a:avLst/>
          </a:prstGeom>
          <a:noFill/>
          <a:ln w="0">
            <a:solidFill>
              <a:schemeClr val="accent3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200" kern="0" dirty="0">
                <a:solidFill>
                  <a:srgbClr val="FF0000"/>
                </a:solidFill>
                <a:latin typeface="+mn-lt"/>
                <a:ea typeface="+mn-ea"/>
              </a:rPr>
              <a:t>Internet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FAB7A5E4-52AC-8667-F21B-D9EE00429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498080" cy="1143000"/>
          </a:xfrm>
        </p:spPr>
        <p:txBody>
          <a:bodyPr/>
          <a:lstStyle/>
          <a:p>
            <a:r>
              <a:rPr lang="en-US" altLang="en-US" dirty="0"/>
              <a:t>Payroll Application Level-1 DFD</a:t>
            </a:r>
          </a:p>
        </p:txBody>
      </p:sp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A7A702FA-9244-2FF3-8B96-D27EC9B1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CB22D-0212-AF42-AECC-B1CB64E396C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316325FA-7566-6710-EAC6-44398E63D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58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1E927F57-672C-3045-67B1-68780AAC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Build DFDs?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9D9C27B-D8A1-3594-8E2D-0A07A2C37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Ignore the inner workings of application</a:t>
            </a:r>
          </a:p>
          <a:p>
            <a:pPr lvl="1"/>
            <a:r>
              <a:rPr lang="en-US" altLang="en-US" dirty="0"/>
              <a:t>Define scope, not functional details</a:t>
            </a:r>
          </a:p>
          <a:p>
            <a:r>
              <a:rPr lang="en-US" altLang="en-US" dirty="0"/>
              <a:t>Identify to what events or requests must the system respond</a:t>
            </a:r>
          </a:p>
          <a:p>
            <a:r>
              <a:rPr lang="en-US" altLang="en-US" dirty="0"/>
              <a:t>Identify what responses will the process generate</a:t>
            </a:r>
          </a:p>
          <a:p>
            <a:r>
              <a:rPr lang="en-US" altLang="en-US" dirty="0"/>
              <a:t>Identify the data resources as they relate to each request and response</a:t>
            </a:r>
          </a:p>
          <a:p>
            <a:r>
              <a:rPr lang="en-US" altLang="en-US" dirty="0"/>
              <a:t>Ascertain the recipient of each response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DBB3AF7D-2C65-F988-1FBA-CA378D28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9E668A-94EA-684F-BFFF-9B995F8D656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AEA20219-5B8A-2443-89EB-0B319F006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DFD Rules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E2D2813-0B86-2D17-CB65-6AB9A0C82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4707" y="1479550"/>
            <a:ext cx="7924800" cy="5064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process must have at least one data flow entering or one data flow exiting</a:t>
            </a:r>
          </a:p>
          <a:p>
            <a:r>
              <a:rPr lang="en-US" altLang="en-US" dirty="0"/>
              <a:t>All data flows start or stop at a process</a:t>
            </a:r>
          </a:p>
          <a:p>
            <a:r>
              <a:rPr lang="en-US" altLang="en-US" dirty="0"/>
              <a:t>Data stores connect a process with a data flow</a:t>
            </a:r>
          </a:p>
          <a:p>
            <a:r>
              <a:rPr lang="en-US" altLang="en-US" dirty="0"/>
              <a:t>Data stores cannot connect together</a:t>
            </a:r>
          </a:p>
          <a:p>
            <a:r>
              <a:rPr lang="en-US" altLang="en-US" dirty="0"/>
              <a:t>Process names are verbs and nouns, or verb phrases</a:t>
            </a:r>
          </a:p>
          <a:p>
            <a:r>
              <a:rPr lang="en-US" altLang="en-US" dirty="0"/>
              <a:t>Data flow names are nouns or noun phrases</a:t>
            </a:r>
          </a:p>
          <a:p>
            <a:r>
              <a:rPr lang="en-US" altLang="en-US" dirty="0"/>
              <a:t>Interactor names are nouns</a:t>
            </a:r>
          </a:p>
          <a:p>
            <a:r>
              <a:rPr lang="en-US" altLang="en-US" dirty="0"/>
              <a:t>Data store names are nouns 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37FE7A5F-4C08-0A3B-EEFE-0061818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F7ED9E-4F54-AB45-8447-15B5B8D5EB5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3B7B5EF2-9C2C-B979-CBFD-9E8C887AF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Flow Diagrams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FBDD762-4583-2820-3E99-09251A793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1288" y="1581150"/>
            <a:ext cx="7772400" cy="4880610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Advantage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An intuitive model of the system's high-level functionality and the data dependencies among various processes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Easy to read and understand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Disadvantage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Can be ambiguous - different ways of interpreting multi-input/output flows </a:t>
            </a:r>
          </a:p>
          <a:p>
            <a:pPr lvl="2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Are all inputs needed/generated or is only one of them needed/generated?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501D947D-1BF5-A9D4-28C2-0625CBB5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DBEDC-E94C-7C4B-8ED6-D42E6158BBB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E662C72C-AFA7-97B4-8034-4B90B47D6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608" y="142265"/>
            <a:ext cx="7498080" cy="1143000"/>
          </a:xfrm>
        </p:spPr>
        <p:txBody>
          <a:bodyPr/>
          <a:lstStyle/>
          <a:p>
            <a:r>
              <a:rPr lang="en-US" altLang="en-US" dirty="0"/>
              <a:t>Finite State Machines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B68ED74-B1C1-3587-4668-20E4D08B4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467338"/>
            <a:ext cx="7498080" cy="4800600"/>
          </a:xfrm>
        </p:spPr>
        <p:txBody>
          <a:bodyPr/>
          <a:lstStyle/>
          <a:p>
            <a:r>
              <a:rPr lang="en-US" altLang="en-US" dirty="0"/>
              <a:t>States, events, transitions, initial state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FSMs and OOP</a:t>
            </a:r>
          </a:p>
          <a:p>
            <a:endParaRPr lang="en-US" altLang="en-US" dirty="0"/>
          </a:p>
          <a:p>
            <a:r>
              <a:rPr lang="en-US" altLang="en-US" dirty="0"/>
              <a:t>Completeness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E7F375EF-49BF-AA6C-BFB0-44B86691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9EAB3F-A986-8040-9B24-57566EA3FC22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6">
                <a:extLst>
                  <a:ext uri="{FF2B5EF4-FFF2-40B4-BE49-F238E27FC236}">
                    <a16:creationId xmlns:a16="http://schemas.microsoft.com/office/drawing/2014/main" id="{3B8256B5-DA01-C9BC-2A56-AD433C6DE760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4046" y="2013927"/>
              <a:ext cx="747712" cy="474663"/>
            </p14:xfrm>
          </p:contentPart>
        </mc:Choice>
        <mc:Fallback xmlns="">
          <p:pic>
            <p:nvPicPr>
              <p:cNvPr id="1026" name="Ink 6">
                <a:extLst>
                  <a:ext uri="{FF2B5EF4-FFF2-40B4-BE49-F238E27FC236}">
                    <a16:creationId xmlns:a16="http://schemas.microsoft.com/office/drawing/2014/main" id="{3B8256B5-DA01-C9BC-2A56-AD433C6DE760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4682" y="2004570"/>
                <a:ext cx="766441" cy="493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7">
                <a:extLst>
                  <a:ext uri="{FF2B5EF4-FFF2-40B4-BE49-F238E27FC236}">
                    <a16:creationId xmlns:a16="http://schemas.microsoft.com/office/drawing/2014/main" id="{1BA2E43D-911A-8F8A-E6A3-2A13679847B4}"/>
                  </a:ext>
                </a:extLst>
              </p14:cNvPr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2883" y="2328252"/>
              <a:ext cx="6348413" cy="1585913"/>
            </p14:xfrm>
          </p:contentPart>
        </mc:Choice>
        <mc:Fallback xmlns="">
          <p:pic>
            <p:nvPicPr>
              <p:cNvPr id="1027" name="Ink 7">
                <a:extLst>
                  <a:ext uri="{FF2B5EF4-FFF2-40B4-BE49-F238E27FC236}">
                    <a16:creationId xmlns:a16="http://schemas.microsoft.com/office/drawing/2014/main" id="{1BA2E43D-911A-8F8A-E6A3-2A13679847B4}"/>
                  </a:ext>
                </a:extLst>
              </p:cNvPr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3523" y="2318891"/>
                <a:ext cx="6367134" cy="16046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2270EAF4-0A52-295E-55B7-5CD6461DA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608" y="23812"/>
            <a:ext cx="749808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Finite State Machines: Example</a:t>
            </a:r>
            <a:endParaRPr lang="en-US" altLang="en-US" sz="2800" dirty="0"/>
          </a:p>
        </p:txBody>
      </p:sp>
      <p:pic>
        <p:nvPicPr>
          <p:cNvPr id="33794" name="Picture 39">
            <a:extLst>
              <a:ext uri="{FF2B5EF4-FFF2-40B4-BE49-F238E27FC236}">
                <a16:creationId xmlns:a16="http://schemas.microsoft.com/office/drawing/2014/main" id="{B7C34EA7-3ADF-F062-0CE1-1DE922B3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48" y="1166812"/>
            <a:ext cx="5334000" cy="569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32D158C9-7DC8-EA46-2AFF-2522D47B4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960" y="-104776"/>
            <a:ext cx="7498080" cy="1335695"/>
          </a:xfrm>
        </p:spPr>
        <p:txBody>
          <a:bodyPr/>
          <a:lstStyle/>
          <a:p>
            <a:r>
              <a:rPr lang="en-US" altLang="en-US" dirty="0"/>
              <a:t>What Is Threat Modeling?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69D5D09-9050-50A7-D18E-37AC46FED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5410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The process of identifying, specifying, evaluating, and mitigating potential attacks.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Security features are determined after threat analysis – better than adding security features in an ad hoc and random fashion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DA846F5F-B216-950C-6EA5-9525DAC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C3E87-7687-3C47-B6B3-34B62E6B86E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4044D0-3B51-6AC7-7B81-039F3F6235EB}"/>
              </a:ext>
            </a:extLst>
          </p:cNvPr>
          <p:cNvSpPr/>
          <p:nvPr/>
        </p:nvSpPr>
        <p:spPr>
          <a:xfrm>
            <a:off x="1688121" y="2444260"/>
            <a:ext cx="16764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Model functions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68B853-BA0D-CBA6-0814-0B8FC21E5ACA}"/>
              </a:ext>
            </a:extLst>
          </p:cNvPr>
          <p:cNvCxnSpPr/>
          <p:nvPr/>
        </p:nvCxnSpPr>
        <p:spPr>
          <a:xfrm rot="5400000">
            <a:off x="2259621" y="339676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A2438E-0BC5-C53B-99A3-CE344DA63B43}"/>
              </a:ext>
            </a:extLst>
          </p:cNvPr>
          <p:cNvCxnSpPr/>
          <p:nvPr/>
        </p:nvCxnSpPr>
        <p:spPr>
          <a:xfrm>
            <a:off x="2373921" y="3511060"/>
            <a:ext cx="12192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64D08D-EE49-64D6-5E56-F0A272A80BDE}"/>
              </a:ext>
            </a:extLst>
          </p:cNvPr>
          <p:cNvSpPr/>
          <p:nvPr/>
        </p:nvSpPr>
        <p:spPr>
          <a:xfrm>
            <a:off x="3593121" y="2825260"/>
            <a:ext cx="16764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Determine threats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5E88DA-1303-EAEA-F916-74C9C6E54CAF}"/>
              </a:ext>
            </a:extLst>
          </p:cNvPr>
          <p:cNvCxnSpPr/>
          <p:nvPr/>
        </p:nvCxnSpPr>
        <p:spPr>
          <a:xfrm rot="5400000">
            <a:off x="4393221" y="377776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22D5E-F24D-D790-A35C-CF445638EC7C}"/>
              </a:ext>
            </a:extLst>
          </p:cNvPr>
          <p:cNvCxnSpPr/>
          <p:nvPr/>
        </p:nvCxnSpPr>
        <p:spPr>
          <a:xfrm>
            <a:off x="4507521" y="3892060"/>
            <a:ext cx="9906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DD963C3-C9B3-1051-F996-00B0A749FA1A}"/>
              </a:ext>
            </a:extLst>
          </p:cNvPr>
          <p:cNvSpPr/>
          <p:nvPr/>
        </p:nvSpPr>
        <p:spPr>
          <a:xfrm>
            <a:off x="5498121" y="3282460"/>
            <a:ext cx="13716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Rank threats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97A7D8-CB17-3B7F-F5C1-005AC5C2BE56}"/>
              </a:ext>
            </a:extLst>
          </p:cNvPr>
          <p:cNvCxnSpPr/>
          <p:nvPr/>
        </p:nvCxnSpPr>
        <p:spPr>
          <a:xfrm rot="5400000">
            <a:off x="6183921" y="427306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B28AF-E569-5E5D-827B-AB5449196E90}"/>
              </a:ext>
            </a:extLst>
          </p:cNvPr>
          <p:cNvCxnSpPr/>
          <p:nvPr/>
        </p:nvCxnSpPr>
        <p:spPr>
          <a:xfrm>
            <a:off x="6336321" y="4425460"/>
            <a:ext cx="762000" cy="1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6F19F6-F5C9-AFE9-139B-23B7080A89A1}"/>
              </a:ext>
            </a:extLst>
          </p:cNvPr>
          <p:cNvSpPr/>
          <p:nvPr/>
        </p:nvSpPr>
        <p:spPr>
          <a:xfrm>
            <a:off x="7098321" y="3892060"/>
            <a:ext cx="14478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Mitigate threats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E9363A0B-2ACB-391B-7145-3215F59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Threat Modeling: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9071-90D4-2494-5CC7-077FAE5BE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Help you understand your application better</a:t>
            </a:r>
          </a:p>
          <a:p>
            <a:pPr lvl="1"/>
            <a:r>
              <a:rPr lang="ja-JP" altLang="en-US"/>
              <a:t>“</a:t>
            </a:r>
            <a:r>
              <a:rPr lang="en-US" altLang="ja-JP" dirty="0"/>
              <a:t>Oh, so that’s how it works!</a:t>
            </a:r>
            <a:r>
              <a:rPr lang="ja-JP" altLang="en-US"/>
              <a:t>”</a:t>
            </a:r>
            <a:r>
              <a:rPr lang="en-US" altLang="ja-JP" dirty="0"/>
              <a:t> </a:t>
            </a:r>
          </a:p>
          <a:p>
            <a:r>
              <a:rPr lang="en-US" altLang="en-US" dirty="0"/>
              <a:t>Help you find bugs</a:t>
            </a:r>
          </a:p>
          <a:p>
            <a:r>
              <a:rPr lang="en-US" altLang="en-US" dirty="0"/>
              <a:t>Help you find design problems</a:t>
            </a:r>
          </a:p>
          <a:p>
            <a:r>
              <a:rPr lang="en-US" altLang="en-US" dirty="0"/>
              <a:t>Help new team members understand the application in detail</a:t>
            </a:r>
          </a:p>
          <a:p>
            <a:r>
              <a:rPr lang="en-US" altLang="en-US" dirty="0"/>
              <a:t>Can be used by other product teams that build on your product.</a:t>
            </a:r>
          </a:p>
          <a:p>
            <a:r>
              <a:rPr lang="en-US" altLang="en-US" dirty="0"/>
              <a:t>Are useful for testers</a:t>
            </a:r>
          </a:p>
          <a:p>
            <a:endParaRPr lang="en-US" altLang="en-US" dirty="0"/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BE2D1E02-2C3F-175B-AD4E-D143D453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79E85C-33A9-0C47-B7AF-1EF71750C36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9A158B2C-7149-4EB0-B800-BA466203B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Microsoft</a:t>
            </a:r>
            <a:r>
              <a:rPr lang="en-US" altLang="ja-JP"/>
              <a:t>’s Threat Modeling </a:t>
            </a:r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E6AE8C4-0207-5993-3DA0-575BDEDB44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Model functions</a:t>
            </a:r>
          </a:p>
          <a:p>
            <a:pPr lvl="1"/>
            <a:r>
              <a:rPr lang="en-US" altLang="en-US"/>
              <a:t>Application Decomposition + DFD</a:t>
            </a:r>
          </a:p>
          <a:p>
            <a:r>
              <a:rPr lang="en-US" altLang="en-US"/>
              <a:t>Determine threats</a:t>
            </a:r>
          </a:p>
          <a:p>
            <a:pPr lvl="1"/>
            <a:r>
              <a:rPr lang="en-US" altLang="en-US"/>
              <a:t>STRIDE</a:t>
            </a:r>
          </a:p>
          <a:p>
            <a:pPr lvl="1"/>
            <a:r>
              <a:rPr lang="en-US" altLang="en-US"/>
              <a:t>Model threats with threat trees</a:t>
            </a:r>
          </a:p>
          <a:p>
            <a:r>
              <a:rPr lang="en-US" altLang="en-US"/>
              <a:t>Rank threats</a:t>
            </a:r>
          </a:p>
          <a:p>
            <a:pPr lvl="1"/>
            <a:r>
              <a:rPr lang="en-US" altLang="en-US"/>
              <a:t>DREAD</a:t>
            </a:r>
          </a:p>
          <a:p>
            <a:r>
              <a:rPr lang="en-US" altLang="en-US"/>
              <a:t>Mitigate threats</a:t>
            </a:r>
          </a:p>
          <a:p>
            <a:pPr lvl="1"/>
            <a:r>
              <a:rPr lang="en-US" altLang="en-US"/>
              <a:t>Mark threat trees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8A6CDEE6-3111-6E2A-F4EA-810A539EB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400B0D-8C64-B64C-A991-E4EA2DF3E6E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5">
            <a:extLst>
              <a:ext uri="{FF2B5EF4-FFF2-40B4-BE49-F238E27FC236}">
                <a16:creationId xmlns:a16="http://schemas.microsoft.com/office/drawing/2014/main" id="{9CC21E87-7F4C-9560-D4B8-2543C13E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76864-4E50-8F4F-8DA5-FEAD67A19BD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5A1DEC2A-BC8E-4703-544C-9FE438B6D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Agenda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B79F488-57B5-1C02-315E-02A8F6E5B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1288" y="1809750"/>
            <a:ext cx="7772400" cy="4495800"/>
          </a:xfrm>
        </p:spPr>
        <p:txBody>
          <a:bodyPr/>
          <a:lstStyle/>
          <a:p>
            <a:r>
              <a:rPr lang="en-US" altLang="en-US" dirty="0"/>
              <a:t>What Is Modeling?</a:t>
            </a:r>
          </a:p>
          <a:p>
            <a:r>
              <a:rPr lang="en-US" altLang="en-US" dirty="0"/>
              <a:t>Modeling Notations</a:t>
            </a:r>
          </a:p>
          <a:p>
            <a:r>
              <a:rPr lang="en-US" altLang="en-US" dirty="0"/>
              <a:t>What Is Threat Modeling?</a:t>
            </a:r>
          </a:p>
          <a:p>
            <a:r>
              <a:rPr lang="en-US" altLang="en-US" dirty="0"/>
              <a:t>Microsoft</a:t>
            </a:r>
            <a:r>
              <a:rPr lang="en-US" altLang="ja-JP" dirty="0"/>
              <a:t>’s Threat Modeling Approach</a:t>
            </a:r>
          </a:p>
          <a:p>
            <a:r>
              <a:rPr lang="en-US" altLang="en-US" dirty="0"/>
              <a:t>Bring Threat Modeling to Your Organization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D7947ECB-2384-E1B1-D478-C1DFCD06E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Decompose Applications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4AF173D-29C7-CCB7-D59A-7103A85B5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Eventually, you get to the point where you understand the composition of the application</a:t>
            </a:r>
          </a:p>
          <a:p>
            <a:r>
              <a:rPr lang="en-US" altLang="en-US"/>
              <a:t> When to stop?</a:t>
            </a:r>
          </a:p>
          <a:p>
            <a:pPr lvl="1"/>
            <a:r>
              <a:rPr lang="en-US" altLang="en-US"/>
              <a:t>Just go deep enough to determine threats</a:t>
            </a:r>
          </a:p>
          <a:p>
            <a:pPr lvl="1"/>
            <a:r>
              <a:rPr lang="en-US" altLang="en-US"/>
              <a:t>Functions and threats should be modeled at the same level of abstraction</a:t>
            </a:r>
          </a:p>
          <a:p>
            <a:pPr lvl="1"/>
            <a:r>
              <a:rPr lang="en-US" altLang="en-US"/>
              <a:t>Functional modeling needs to capture the info, resources and services that can be threatened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240F112-CAC7-E58B-94DE-8B5DA55A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552A33-58D9-5748-A3AD-4A3F7B1F258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BB622DEF-394F-032D-EB9F-503446E8F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4168" y="-152400"/>
            <a:ext cx="7498080" cy="1143000"/>
          </a:xfrm>
        </p:spPr>
        <p:txBody>
          <a:bodyPr/>
          <a:lstStyle/>
          <a:p>
            <a:r>
              <a:rPr lang="en-US" altLang="en-US" dirty="0"/>
              <a:t>Payroll Application: Physical View</a:t>
            </a:r>
          </a:p>
        </p:txBody>
      </p:sp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339A2990-8E38-DF84-586F-882AFDED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38BCB1-8CB6-7547-83CF-FAA3174153D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000"/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184A72A4-CF96-EED4-41F6-00ACC483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6858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76B9BC36-4F61-E28E-7A11-A02E190C2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4168" y="-76200"/>
            <a:ext cx="7498080" cy="1143000"/>
          </a:xfrm>
        </p:spPr>
        <p:txBody>
          <a:bodyPr/>
          <a:lstStyle/>
          <a:p>
            <a:r>
              <a:rPr lang="en-US" altLang="en-US" dirty="0"/>
              <a:t>Payroll Application Level-1 DFD</a:t>
            </a:r>
          </a:p>
        </p:txBody>
      </p:sp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96E9067B-A155-C0F4-7F8E-C1E9B8F5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AD8DD-9DDE-8948-B5C8-EE0CF866FA8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000"/>
          </a:p>
        </p:txBody>
      </p:sp>
      <p:pic>
        <p:nvPicPr>
          <p:cNvPr id="41987" name="Picture 4">
            <a:extLst>
              <a:ext uri="{FF2B5EF4-FFF2-40B4-BE49-F238E27FC236}">
                <a16:creationId xmlns:a16="http://schemas.microsoft.com/office/drawing/2014/main" id="{4C6683E3-E458-AFD9-C872-969FEE58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858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9B23E2F6-8743-C219-4B55-124E8F357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Payroll Application</a:t>
            </a:r>
          </a:p>
        </p:txBody>
      </p:sp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FACBB5B5-6170-848D-6CA4-AC678426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82BB63-075D-5C49-A746-7BF209864CD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CFBA30-0E37-B676-F051-73C1A3D2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56171"/>
              </p:ext>
            </p:extLst>
          </p:nvPr>
        </p:nvGraphicFramePr>
        <p:xfrm>
          <a:off x="990600" y="1588476"/>
          <a:ext cx="8153400" cy="508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64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3399"/>
                          </a:solidFill>
                        </a:rPr>
                        <a:t>Component</a:t>
                      </a:r>
                      <a:r>
                        <a:rPr lang="en-US" sz="2200" baseline="0" dirty="0">
                          <a:solidFill>
                            <a:srgbClr val="003399"/>
                          </a:solidFill>
                        </a:rPr>
                        <a:t>/user</a:t>
                      </a:r>
                      <a:endParaRPr lang="en-US" sz="2200" dirty="0">
                        <a:solidFill>
                          <a:srgbClr val="003399"/>
                        </a:solidFill>
                      </a:endParaRPr>
                    </a:p>
                  </a:txBody>
                  <a:tcPr marT="45683" marB="4568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3399"/>
                          </a:solidFill>
                        </a:rPr>
                        <a:t>Comments</a:t>
                      </a:r>
                    </a:p>
                  </a:txBody>
                  <a:tcPr marT="45683" marB="4568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sz="2200" dirty="0"/>
                        <a:t>User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Review payroll</a:t>
                      </a:r>
                      <a:r>
                        <a:rPr lang="en-US" sz="2200" baseline="0" dirty="0"/>
                        <a:t> data, tax info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197">
                <a:tc>
                  <a:txBody>
                    <a:bodyPr/>
                    <a:lstStyle/>
                    <a:p>
                      <a:r>
                        <a:rPr lang="en-US" sz="2200" dirty="0"/>
                        <a:t>Administrator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Manage</a:t>
                      </a:r>
                      <a:r>
                        <a:rPr lang="en-US" sz="2200" baseline="0" dirty="0"/>
                        <a:t> the system; cannot manage the payroll data directly; data provided by Payroll department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sz="2200" dirty="0"/>
                        <a:t>Web designer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Maintain the web</a:t>
                      </a:r>
                      <a:r>
                        <a:rPr lang="en-US" sz="2200" baseline="0" dirty="0"/>
                        <a:t> application source code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20">
                <a:tc>
                  <a:txBody>
                    <a:bodyPr/>
                    <a:lstStyle/>
                    <a:p>
                      <a:r>
                        <a:rPr lang="en-US" sz="2200" dirty="0"/>
                        <a:t>Auditor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Review</a:t>
                      </a:r>
                      <a:r>
                        <a:rPr lang="en-US" sz="2200" baseline="0" dirty="0"/>
                        <a:t> audit logs to determine suspicious activity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42">
                <a:tc>
                  <a:txBody>
                    <a:bodyPr/>
                    <a:lstStyle/>
                    <a:p>
                      <a:r>
                        <a:rPr lang="en-US" sz="2200" dirty="0"/>
                        <a:t>User interface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Html based; primary access point for</a:t>
                      </a:r>
                      <a:r>
                        <a:rPr lang="en-US" sz="2200" baseline="0" dirty="0"/>
                        <a:t> users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1920">
                <a:tc>
                  <a:txBody>
                    <a:bodyPr/>
                    <a:lstStyle/>
                    <a:p>
                      <a:r>
                        <a:rPr lang="en-US" sz="2200" dirty="0"/>
                        <a:t>Administrative</a:t>
                      </a:r>
                      <a:r>
                        <a:rPr lang="en-US" sz="2200" baseline="0" dirty="0"/>
                        <a:t> console</a:t>
                      </a:r>
                      <a:endParaRPr lang="en-US" sz="2200" dirty="0"/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Allows</a:t>
                      </a:r>
                      <a:r>
                        <a:rPr lang="en-US" sz="2200" baseline="0" dirty="0"/>
                        <a:t> administrator to manage the servers and data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920">
                <a:tc>
                  <a:txBody>
                    <a:bodyPr/>
                    <a:lstStyle/>
                    <a:p>
                      <a:r>
                        <a:rPr lang="en-US" sz="2200" dirty="0"/>
                        <a:t>Upload interface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Web designers work</a:t>
                      </a:r>
                      <a:r>
                        <a:rPr lang="en-US" sz="2200" baseline="0" dirty="0"/>
                        <a:t> on local copies and upload changes and code or pages</a:t>
                      </a:r>
                      <a:endParaRPr lang="en-US" sz="2200" dirty="0"/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66798F2-09DD-8914-A2F7-8C2C61EE7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Payroll Application: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41143A3B-CC8C-A53F-D5B3-5361CB40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1271CB-8E12-AD42-BB14-E7700E6AD24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849E59-738F-DF39-6B02-E20D55147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0179"/>
              </p:ext>
            </p:extLst>
          </p:nvPr>
        </p:nvGraphicFramePr>
        <p:xfrm>
          <a:off x="993648" y="1584346"/>
          <a:ext cx="8077200" cy="499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53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3399"/>
                          </a:solidFill>
                        </a:rPr>
                        <a:t>Component</a:t>
                      </a:r>
                      <a:r>
                        <a:rPr lang="en-US" sz="2200" baseline="0" dirty="0">
                          <a:solidFill>
                            <a:srgbClr val="003399"/>
                          </a:solidFill>
                        </a:rPr>
                        <a:t>/user</a:t>
                      </a:r>
                      <a:endParaRPr lang="en-US" sz="2200" dirty="0">
                        <a:solidFill>
                          <a:srgbClr val="003399"/>
                        </a:solidFill>
                      </a:endParaRP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3399"/>
                          </a:solidFill>
                        </a:rPr>
                        <a:t>Comments</a:t>
                      </a:r>
                    </a:p>
                  </a:txBody>
                  <a:tcPr marT="45723" marB="4572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48">
                <a:tc>
                  <a:txBody>
                    <a:bodyPr/>
                    <a:lstStyle/>
                    <a:p>
                      <a:r>
                        <a:rPr lang="en-US" sz="2200" dirty="0"/>
                        <a:t>Authentication</a:t>
                      </a:r>
                      <a:r>
                        <a:rPr lang="en-US" sz="2200" baseline="0" dirty="0"/>
                        <a:t> data</a:t>
                      </a:r>
                      <a:endParaRPr lang="en-US" sz="2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to determine whether all the users are who they say they</a:t>
                      </a:r>
                      <a:r>
                        <a:rPr lang="en-US" sz="2200" baseline="0" dirty="0"/>
                        <a:t> are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48">
                <a:tc>
                  <a:txBody>
                    <a:bodyPr/>
                    <a:lstStyle/>
                    <a:p>
                      <a:r>
                        <a:rPr lang="en-US" sz="2200" dirty="0"/>
                        <a:t>Payroll business logic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Takes</a:t>
                      </a:r>
                      <a:r>
                        <a:rPr lang="en-US" sz="2200" baseline="0" dirty="0"/>
                        <a:t> user requests and determines the data to display to the user 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652">
                <a:tc>
                  <a:txBody>
                    <a:bodyPr/>
                    <a:lstStyle/>
                    <a:p>
                      <a:r>
                        <a:rPr lang="en-US" sz="2200" dirty="0"/>
                        <a:t>Admin</a:t>
                      </a:r>
                      <a:r>
                        <a:rPr lang="en-US" sz="2200" baseline="0" dirty="0"/>
                        <a:t> interface logic</a:t>
                      </a:r>
                      <a:endParaRPr lang="en-US" sz="2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Determines what is rendered on</a:t>
                      </a:r>
                      <a:r>
                        <a:rPr lang="en-US" sz="2200" baseline="0" dirty="0"/>
                        <a:t> the administrative user interface. Maintains all the rules about who can do what with the data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48">
                <a:tc>
                  <a:txBody>
                    <a:bodyPr/>
                    <a:lstStyle/>
                    <a:p>
                      <a:r>
                        <a:rPr lang="en-US" sz="2200" dirty="0"/>
                        <a:t>Database</a:t>
                      </a:r>
                      <a:r>
                        <a:rPr lang="en-US" sz="2200" baseline="0" dirty="0"/>
                        <a:t> server</a:t>
                      </a:r>
                      <a:endParaRPr lang="en-US" sz="22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Accesses and</a:t>
                      </a:r>
                      <a:r>
                        <a:rPr lang="en-US" sz="2200" baseline="0" dirty="0"/>
                        <a:t> manipulates the payroll info and generates audit data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47">
                <a:tc>
                  <a:txBody>
                    <a:bodyPr/>
                    <a:lstStyle/>
                    <a:p>
                      <a:r>
                        <a:rPr lang="en-US" sz="2200" dirty="0"/>
                        <a:t>Payroll data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Payroll /tax info; read</a:t>
                      </a:r>
                      <a:r>
                        <a:rPr lang="en-US" sz="2200" baseline="0" dirty="0"/>
                        <a:t> by the DB server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7">
                <a:tc>
                  <a:txBody>
                    <a:bodyPr/>
                    <a:lstStyle/>
                    <a:p>
                      <a:r>
                        <a:rPr lang="en-US" sz="2200" dirty="0"/>
                        <a:t>Audit data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Written</a:t>
                      </a:r>
                      <a:r>
                        <a:rPr lang="en-US" sz="2200" baseline="0" dirty="0"/>
                        <a:t> by the database server</a:t>
                      </a:r>
                      <a:endParaRPr lang="en-US" sz="2200" dirty="0"/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6E96B566-FCFE-D037-DD7D-83FA44071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314325"/>
            <a:ext cx="8001000" cy="9271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Determine the Threats to the System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DD7A9416-A1D8-E38C-87B4-A8934FE01E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479550"/>
            <a:ext cx="7924800" cy="5064125"/>
          </a:xfrm>
        </p:spPr>
        <p:txBody>
          <a:bodyPr/>
          <a:lstStyle/>
          <a:p>
            <a:r>
              <a:rPr lang="en-US" altLang="en-US" dirty="0"/>
              <a:t>Threat targets: components or assets</a:t>
            </a:r>
          </a:p>
          <a:p>
            <a:r>
              <a:rPr lang="en-US" altLang="en-US" dirty="0"/>
              <a:t>Using STRIDE</a:t>
            </a:r>
          </a:p>
          <a:p>
            <a:pPr lvl="1"/>
            <a:r>
              <a:rPr lang="en-US" altLang="en-US" dirty="0"/>
              <a:t>Can a nonauthorized user view the confidential data?</a:t>
            </a:r>
          </a:p>
          <a:p>
            <a:pPr lvl="1"/>
            <a:r>
              <a:rPr lang="en-US" altLang="en-US" dirty="0"/>
              <a:t>Can an untrusted user modify the payroll data?</a:t>
            </a:r>
          </a:p>
          <a:p>
            <a:pPr lvl="1"/>
            <a:r>
              <a:rPr lang="en-US" altLang="en-US" dirty="0"/>
              <a:t>Could some deny valid users service?</a:t>
            </a:r>
          </a:p>
          <a:p>
            <a:pPr lvl="1"/>
            <a:r>
              <a:rPr lang="en-US" altLang="en-US" dirty="0"/>
              <a:t>Could someone take advantage of the feature or component to raise their privilege to that of an administrator?</a:t>
            </a: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36D56B36-112C-6799-1279-17B96053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A93D5-0EC0-244B-8043-729D8C5D5DA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EA5BDD8F-C0E2-90E4-1B5A-0B7484835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005A-3D37-E7FE-90D4-7AAD8ECB6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0" y="1519237"/>
            <a:ext cx="8001000" cy="5064125"/>
          </a:xfrm>
        </p:spPr>
        <p:txBody>
          <a:bodyPr/>
          <a:lstStyle/>
          <a:p>
            <a:r>
              <a:rPr lang="en-US" altLang="en-US" dirty="0"/>
              <a:t>Spoofing identity</a:t>
            </a:r>
          </a:p>
          <a:p>
            <a:pPr lvl="1"/>
            <a:r>
              <a:rPr lang="en-US" altLang="en-US" dirty="0"/>
              <a:t>Pretend to be something or someone other than yourself</a:t>
            </a:r>
          </a:p>
          <a:p>
            <a:pPr lvl="1"/>
            <a:r>
              <a:rPr lang="en-US" altLang="en-US" dirty="0"/>
              <a:t>Typical victims: process, external entities, people</a:t>
            </a:r>
          </a:p>
          <a:p>
            <a:pPr lvl="1"/>
            <a:r>
              <a:rPr lang="en-US" altLang="en-US" dirty="0"/>
              <a:t>An attacker as Tim Cook: insecure auth.</a:t>
            </a:r>
          </a:p>
          <a:p>
            <a:pPr lvl="1"/>
            <a:r>
              <a:rPr lang="en-US" altLang="en-US" dirty="0"/>
              <a:t>A rogue server as a valid server: DNS spoofing</a:t>
            </a:r>
          </a:p>
          <a:p>
            <a:r>
              <a:rPr lang="en-US" altLang="en-US" dirty="0"/>
              <a:t>Tampering with data/process</a:t>
            </a:r>
          </a:p>
          <a:p>
            <a:pPr lvl="1"/>
            <a:r>
              <a:rPr lang="en-US" altLang="en-US" dirty="0"/>
              <a:t>Malicious, unauthorized data/code modification</a:t>
            </a:r>
          </a:p>
          <a:p>
            <a:pPr lvl="1"/>
            <a:r>
              <a:rPr lang="en-US" altLang="en-US" dirty="0"/>
              <a:t>Typical victims: data stores, data flows, processes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7BDA9F07-4A63-CEC5-F6E4-694C4314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C17D63-6ABE-3C45-A938-00383040586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D78437B7-5C2D-EBFC-DCEB-77974CDF9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STRIDE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5E96D3B1-8966-FA1F-BD91-A191F64CD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4168" y="1504950"/>
            <a:ext cx="7498080" cy="4800600"/>
          </a:xfrm>
        </p:spPr>
        <p:txBody>
          <a:bodyPr/>
          <a:lstStyle/>
          <a:p>
            <a:r>
              <a:rPr lang="en-US" altLang="en-US" dirty="0"/>
              <a:t>Repudiation</a:t>
            </a:r>
          </a:p>
          <a:p>
            <a:pPr lvl="1"/>
            <a:r>
              <a:rPr lang="en-US" altLang="en-US" dirty="0"/>
              <a:t>Users deny performing an action</a:t>
            </a:r>
          </a:p>
          <a:p>
            <a:pPr lvl="1"/>
            <a:r>
              <a:rPr lang="en-US" altLang="en-US" dirty="0"/>
              <a:t>Typical victims: process</a:t>
            </a:r>
          </a:p>
          <a:p>
            <a:pPr lvl="1"/>
            <a:r>
              <a:rPr lang="ja-JP" altLang="en-US"/>
              <a:t>“</a:t>
            </a:r>
            <a:r>
              <a:rPr lang="en-US" altLang="ja-JP" dirty="0"/>
              <a:t>I did not order that Ferrari</a:t>
            </a:r>
            <a:r>
              <a:rPr lang="ja-JP" altLang="en-US"/>
              <a:t>”</a:t>
            </a:r>
            <a:endParaRPr lang="en-US" altLang="ja-JP" dirty="0"/>
          </a:p>
          <a:p>
            <a:r>
              <a:rPr lang="en-US" altLang="en-US" dirty="0"/>
              <a:t>Information disclosure</a:t>
            </a:r>
          </a:p>
          <a:p>
            <a:pPr lvl="1"/>
            <a:r>
              <a:rPr lang="en-US" altLang="en-US" dirty="0"/>
              <a:t>Exposure of info to individuals who are not supposed to have access</a:t>
            </a:r>
          </a:p>
          <a:p>
            <a:pPr lvl="1"/>
            <a:r>
              <a:rPr lang="en-US" altLang="en-US" dirty="0"/>
              <a:t>Typical victims: processes, data stores, data flows</a:t>
            </a:r>
          </a:p>
          <a:p>
            <a:endParaRPr lang="en-US" altLang="en-US" dirty="0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B0E0AE0E-46D2-8400-474C-D372BDBE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B0363E-A04E-8C48-9A6A-6CD851BCE2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8BD33DD-F921-23E5-C405-42841FD79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STRIDE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856C-F57D-89EC-1ACE-762BBD87A9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Denial of service</a:t>
            </a:r>
          </a:p>
          <a:p>
            <a:pPr lvl="1"/>
            <a:r>
              <a:rPr lang="en-US" altLang="en-US" dirty="0"/>
              <a:t>Deny service to valid users</a:t>
            </a:r>
          </a:p>
          <a:p>
            <a:pPr lvl="1"/>
            <a:r>
              <a:rPr lang="en-US" altLang="en-US" dirty="0"/>
              <a:t>e.g., by making a web server temporarily unavailable or unusable</a:t>
            </a:r>
          </a:p>
          <a:p>
            <a:pPr lvl="1"/>
            <a:r>
              <a:rPr lang="en-US" altLang="en-US" dirty="0"/>
              <a:t>Typical victims: processes, data stores/flows</a:t>
            </a:r>
          </a:p>
          <a:p>
            <a:r>
              <a:rPr lang="en-US" altLang="en-US" dirty="0"/>
              <a:t>Elevation of privilege</a:t>
            </a:r>
          </a:p>
          <a:p>
            <a:pPr lvl="1"/>
            <a:r>
              <a:rPr lang="en-US" altLang="en-US" dirty="0"/>
              <a:t>An unprivileged user gains privileged access </a:t>
            </a:r>
          </a:p>
          <a:p>
            <a:pPr lvl="1"/>
            <a:r>
              <a:rPr lang="en-US" altLang="en-US" dirty="0"/>
              <a:t>And has sufficient access to compromise the entire system</a:t>
            </a:r>
          </a:p>
          <a:p>
            <a:pPr lvl="1"/>
            <a:r>
              <a:rPr lang="en-US" altLang="en-US" dirty="0"/>
              <a:t>Typical victims: processes</a:t>
            </a:r>
          </a:p>
          <a:p>
            <a:endParaRPr lang="en-US" altLang="en-US" dirty="0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E007DD93-EB64-0142-9DC6-2898E13E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93142F-CE48-DD4C-AEC4-18BA2D1C8EE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A2DE2165-60CF-7EE5-412C-C3BACC773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Spoofing Threats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35D456E8-1FAA-2B8E-CF58-B90154FD3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584960"/>
            <a:ext cx="7498080" cy="484022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Spoofing a process on the same machine</a:t>
            </a:r>
          </a:p>
          <a:p>
            <a:r>
              <a:rPr lang="en-US" altLang="en-US" dirty="0"/>
              <a:t>Spoofing a file</a:t>
            </a:r>
          </a:p>
          <a:p>
            <a:r>
              <a:rPr lang="en-US" altLang="en-US" dirty="0"/>
              <a:t>Spoofing a machine</a:t>
            </a:r>
          </a:p>
          <a:p>
            <a:pPr lvl="1"/>
            <a:r>
              <a:rPr lang="en-US" altLang="en-US" dirty="0"/>
              <a:t>IP spoofing, DNS spoofing, IP redirection</a:t>
            </a:r>
          </a:p>
          <a:p>
            <a:pPr lvl="1"/>
            <a:r>
              <a:rPr lang="en-US" altLang="en-US" dirty="0"/>
              <a:t>TOR project (Anonymity Online): </a:t>
            </a:r>
            <a:r>
              <a:rPr lang="en-US" altLang="en-US" dirty="0" err="1"/>
              <a:t>torproject.org</a:t>
            </a:r>
            <a:endParaRPr lang="en-US" altLang="en-US" dirty="0"/>
          </a:p>
          <a:p>
            <a:r>
              <a:rPr lang="en-US" altLang="en-US" dirty="0"/>
              <a:t>Spoofing a person</a:t>
            </a:r>
          </a:p>
          <a:p>
            <a:pPr lvl="1"/>
            <a:r>
              <a:rPr lang="en-US" altLang="en-US" dirty="0"/>
              <a:t>Set email display name</a:t>
            </a:r>
          </a:p>
          <a:p>
            <a:pPr lvl="1"/>
            <a:r>
              <a:rPr lang="en-US" altLang="en-US" dirty="0"/>
              <a:t>Take over a real account</a:t>
            </a:r>
          </a:p>
          <a:p>
            <a:r>
              <a:rPr lang="en-US" altLang="en-US" dirty="0"/>
              <a:t>Spoofing a role</a:t>
            </a:r>
          </a:p>
          <a:p>
            <a:pPr lvl="1"/>
            <a:r>
              <a:rPr lang="en-US" altLang="en-US" dirty="0"/>
              <a:t>Declare to be that role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2E1E6EA6-7073-F72B-38E1-91374F9D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5A88C7-68CC-C945-A2E8-DA8D589DE34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DF8F279C-AF24-7527-80B9-8F17E49F7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733A15FA-715E-CB76-E2E9-44062EE3D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1580540"/>
            <a:ext cx="8077200" cy="4759325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altLang="en-US" sz="2400" dirty="0"/>
              <a:t>Dianxiang Xu. Modern Software Engineering: Principles and Practices. 2021.  </a:t>
            </a:r>
          </a:p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altLang="en-US" sz="2400" dirty="0"/>
              <a:t>James N. Helfrich. Security for Software Engineers. 1st Edition. Chapman and Hall/CRC. September 2020. </a:t>
            </a:r>
          </a:p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altLang="en-US" sz="2400" dirty="0"/>
              <a:t>Loren </a:t>
            </a:r>
            <a:r>
              <a:rPr lang="en-US" altLang="en-US" sz="2400" dirty="0" err="1"/>
              <a:t>Kohnfelde</a:t>
            </a:r>
            <a:r>
              <a:rPr lang="en-US" altLang="en-US" sz="2400" dirty="0"/>
              <a:t>. Designing Secure Software: A Guide for Developers. No Starch Press, Dec. 2021. </a:t>
            </a:r>
          </a:p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altLang="en-US" sz="2400" dirty="0"/>
              <a:t>Adam </a:t>
            </a:r>
            <a:r>
              <a:rPr lang="en-US" altLang="en-US" sz="2400" dirty="0" err="1"/>
              <a:t>Shostack</a:t>
            </a:r>
            <a:r>
              <a:rPr lang="en-US" altLang="en-US" sz="2400" dirty="0"/>
              <a:t>, Threat Modeling: Designing for Security, Wiley; February 2014. </a:t>
            </a:r>
          </a:p>
          <a:p>
            <a:pPr marL="342900" lvl="1" indent="-342900">
              <a:buClr>
                <a:schemeClr val="folHlink"/>
              </a:buClr>
              <a:buSzPct val="90000"/>
            </a:pPr>
            <a:r>
              <a:rPr lang="en-US" altLang="en-US" sz="2400" dirty="0"/>
              <a:t>Michael Howard and David LeBlanc, D. </a:t>
            </a:r>
            <a:r>
              <a:rPr lang="en-US" altLang="en-US" sz="2400" i="1" dirty="0"/>
              <a:t>Writing Secure Code</a:t>
            </a:r>
            <a:r>
              <a:rPr lang="en-US" altLang="en-US" sz="2400" dirty="0"/>
              <a:t>. Chapter 4. Microsoft Press. 2nd edition, 2003.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97C95C3-27C9-7053-1FCD-D6A911F9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04964-9054-6048-ABD4-50451F15D32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1AEEF767-9932-27B3-82C4-99F5E2A65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Tampering Threats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B8FC736D-E183-19D2-CF24-242E8AA04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Tampering with a file</a:t>
            </a:r>
          </a:p>
          <a:p>
            <a:r>
              <a:rPr lang="en-US" altLang="en-US" dirty="0"/>
              <a:t>Tampering with memory</a:t>
            </a:r>
          </a:p>
          <a:p>
            <a:pPr lvl="1"/>
            <a:r>
              <a:rPr lang="en-US" altLang="en-US" dirty="0"/>
              <a:t>Modify code</a:t>
            </a:r>
          </a:p>
          <a:p>
            <a:pPr lvl="1"/>
            <a:r>
              <a:rPr lang="en-US" altLang="en-US" dirty="0"/>
              <a:t>Modify data</a:t>
            </a:r>
          </a:p>
          <a:p>
            <a:r>
              <a:rPr lang="en-US" altLang="en-US" dirty="0"/>
              <a:t>Tampering with a network</a:t>
            </a:r>
          </a:p>
          <a:p>
            <a:pPr lvl="1"/>
            <a:r>
              <a:rPr lang="en-US" altLang="en-US" dirty="0"/>
              <a:t>Redirect the flow of data to their machine</a:t>
            </a:r>
          </a:p>
          <a:p>
            <a:pPr lvl="1"/>
            <a:r>
              <a:rPr lang="en-US" altLang="en-US" dirty="0"/>
              <a:t>Modify data flowing over the network 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D567CD52-3228-8EB0-06CA-FD53213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9ACC37-3EB9-C54A-9B87-1DB66403278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47080A20-728C-69BD-717C-6F28139F5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Repudiation Threats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E39A9237-2A3A-B203-8CD7-07B08688F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Repudiating an action</a:t>
            </a:r>
          </a:p>
          <a:p>
            <a:pPr lvl="1"/>
            <a:r>
              <a:rPr lang="en-US" altLang="en-US" dirty="0"/>
              <a:t>Claim to have not received</a:t>
            </a:r>
          </a:p>
          <a:p>
            <a:pPr lvl="1"/>
            <a:r>
              <a:rPr lang="en-US" altLang="en-US" dirty="0"/>
              <a:t>Claim to have been a fraud victim</a:t>
            </a:r>
          </a:p>
          <a:p>
            <a:pPr lvl="1"/>
            <a:r>
              <a:rPr lang="en-US" altLang="en-US" dirty="0"/>
              <a:t>Use someone else</a:t>
            </a:r>
            <a:r>
              <a:rPr lang="en-US" altLang="ja-JP" dirty="0"/>
              <a:t>’s account</a:t>
            </a:r>
          </a:p>
          <a:p>
            <a:r>
              <a:rPr lang="en-US" altLang="en-US" dirty="0"/>
              <a:t>Attacking the logs</a:t>
            </a:r>
          </a:p>
          <a:p>
            <a:pPr lvl="1"/>
            <a:r>
              <a:rPr lang="en-US" altLang="en-US" dirty="0"/>
              <a:t>Notices you have no logs</a:t>
            </a:r>
          </a:p>
          <a:p>
            <a:pPr lvl="1"/>
            <a:r>
              <a:rPr lang="en-US" altLang="en-US" dirty="0"/>
              <a:t>Put attacks in the logs to confuse logs</a:t>
            </a:r>
          </a:p>
          <a:p>
            <a:pPr lvl="1"/>
            <a:r>
              <a:rPr lang="en-US" altLang="en-US" dirty="0"/>
              <a:t>Log reading code</a:t>
            </a:r>
          </a:p>
          <a:p>
            <a:endParaRPr lang="en-US" altLang="en-US" dirty="0"/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46A46420-AF10-5B4E-9BBB-D16018D3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331E31-B312-6940-A2C0-E5F6E7716EE7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31E-C7DC-07E9-AB1F-68B6B898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in the Context of DFDs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5A212-A207-0F8E-7550-B6905438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34ECC-F60E-5527-B7FF-269C1827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32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3808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BA5CD94C-7B89-D67B-BA4E-F24793D8D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944" y="-76200"/>
            <a:ext cx="7498080" cy="1143000"/>
          </a:xfrm>
        </p:spPr>
        <p:txBody>
          <a:bodyPr/>
          <a:lstStyle/>
          <a:p>
            <a:r>
              <a:rPr lang="en-US" altLang="en-US" dirty="0"/>
              <a:t>Information Disclosure Threats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F186B338-0586-7B1D-4CB3-117803F68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Information disclosure against a process</a:t>
            </a:r>
          </a:p>
          <a:p>
            <a:pPr lvl="1"/>
            <a:r>
              <a:rPr lang="en-US" altLang="en-US" sz="2400" dirty="0"/>
              <a:t>Extract secrets from error messages</a:t>
            </a:r>
          </a:p>
          <a:p>
            <a:pPr lvl="1"/>
            <a:r>
              <a:rPr lang="en-US" altLang="en-US" sz="2400" dirty="0"/>
              <a:t>Reverse engineering</a:t>
            </a:r>
          </a:p>
          <a:p>
            <a:r>
              <a:rPr lang="en-US" altLang="en-US" dirty="0"/>
              <a:t>Information disclosure against a data store</a:t>
            </a:r>
          </a:p>
          <a:p>
            <a:pPr lvl="1"/>
            <a:r>
              <a:rPr lang="en-US" altLang="en-US" sz="2400" dirty="0"/>
              <a:t>Take advantage of inappropriate access control</a:t>
            </a:r>
          </a:p>
          <a:p>
            <a:pPr lvl="1"/>
            <a:r>
              <a:rPr lang="en-US" altLang="en-US" sz="2400" dirty="0"/>
              <a:t>Find files protected by obscurity</a:t>
            </a:r>
          </a:p>
          <a:p>
            <a:pPr lvl="1"/>
            <a:r>
              <a:rPr lang="en-US" altLang="en-US" sz="2400" dirty="0"/>
              <a:t>Find crypto keys on disk or in memory</a:t>
            </a:r>
          </a:p>
          <a:p>
            <a:pPr lvl="1"/>
            <a:r>
              <a:rPr lang="en-US" altLang="en-US" sz="2400" dirty="0"/>
              <a:t>Get data from logs or temp files</a:t>
            </a:r>
          </a:p>
          <a:p>
            <a:pPr lvl="1"/>
            <a:r>
              <a:rPr lang="en-US" altLang="en-US" sz="2400" dirty="0"/>
              <a:t>Get data from swap storage</a:t>
            </a:r>
          </a:p>
          <a:p>
            <a:pPr lvl="1"/>
            <a:r>
              <a:rPr lang="en-US" altLang="en-US" sz="2400" dirty="0"/>
              <a:t>Read files as they traverse the network</a:t>
            </a:r>
          </a:p>
          <a:p>
            <a:r>
              <a:rPr lang="en-US" altLang="en-US" dirty="0"/>
              <a:t>Information disclosure against a data flow</a:t>
            </a:r>
          </a:p>
          <a:p>
            <a:pPr lvl="1"/>
            <a:r>
              <a:rPr lang="en-US" altLang="en-US" sz="2400" dirty="0"/>
              <a:t>Learn secrets by analyzing traffic</a:t>
            </a:r>
          </a:p>
          <a:p>
            <a:pPr lvl="1"/>
            <a:r>
              <a:rPr lang="en-US" altLang="en-US" sz="2400" dirty="0"/>
              <a:t>Learn who</a:t>
            </a:r>
            <a:r>
              <a:rPr lang="en-US" altLang="ja-JP" sz="2400" dirty="0"/>
              <a:t>’s talking to whom by watching the DNS</a:t>
            </a:r>
            <a:endParaRPr lang="en-US" altLang="en-US" sz="2400" dirty="0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4C206BD3-3D98-5EEE-7169-C04527EF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34BA9-61B5-E84C-A9DA-B796B0579B6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89EFC64C-05EC-AD43-DA79-20228D02E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DoS Threats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3C17E3B5-5263-5B7C-C1E1-B919AEE43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DoS against a process</a:t>
            </a:r>
          </a:p>
          <a:p>
            <a:pPr lvl="1"/>
            <a:r>
              <a:rPr lang="en-US" altLang="en-US" dirty="0"/>
              <a:t>Absorb memory</a:t>
            </a:r>
          </a:p>
          <a:p>
            <a:pPr lvl="1"/>
            <a:r>
              <a:rPr lang="en-US" altLang="en-US" dirty="0"/>
              <a:t>Absorb CPU</a:t>
            </a:r>
          </a:p>
          <a:p>
            <a:pPr lvl="1"/>
            <a:r>
              <a:rPr lang="en-US" altLang="en-US" dirty="0"/>
              <a:t>Create unhandled exceptions </a:t>
            </a:r>
          </a:p>
          <a:p>
            <a:r>
              <a:rPr lang="en-US" altLang="en-US" dirty="0"/>
              <a:t>DoS against a data store</a:t>
            </a:r>
          </a:p>
          <a:p>
            <a:pPr lvl="1"/>
            <a:r>
              <a:rPr lang="en-US" altLang="en-US" dirty="0"/>
              <a:t>Fill data store up</a:t>
            </a:r>
          </a:p>
          <a:p>
            <a:pPr lvl="1"/>
            <a:r>
              <a:rPr lang="en-US" altLang="en-US" dirty="0"/>
              <a:t>Make enough requests to shut down the system</a:t>
            </a:r>
          </a:p>
          <a:p>
            <a:r>
              <a:rPr lang="en-US" altLang="en-US" dirty="0"/>
              <a:t>DoS against a data flow</a:t>
            </a:r>
          </a:p>
          <a:p>
            <a:pPr lvl="1"/>
            <a:r>
              <a:rPr lang="en-US" altLang="en-US" dirty="0"/>
              <a:t>Consume network resources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EC216F09-B2CD-3FE1-BF75-CDD45FB1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01342A-AC2B-CC49-ABA6-1C693688964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EC1025E-39B1-33C3-796A-B16260349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Elevation of Privilege Threats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CE836759-A3E7-50B0-786A-0ECAA8F36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13688" y="1417638"/>
            <a:ext cx="7620000" cy="4958715"/>
          </a:xfrm>
        </p:spPr>
        <p:txBody>
          <a:bodyPr>
            <a:normAutofit fontScale="92500"/>
          </a:bodyPr>
          <a:lstStyle/>
          <a:p>
            <a:r>
              <a:rPr lang="en-US" altLang="en-US" dirty="0" err="1"/>
              <a:t>EoP</a:t>
            </a:r>
            <a:r>
              <a:rPr lang="en-US" altLang="en-US" dirty="0"/>
              <a:t> against a process by corrupting the process</a:t>
            </a:r>
          </a:p>
          <a:p>
            <a:pPr lvl="1"/>
            <a:r>
              <a:rPr lang="en-US" altLang="en-US" dirty="0"/>
              <a:t>Send inputs that the code does not handle properly</a:t>
            </a:r>
          </a:p>
          <a:p>
            <a:pPr lvl="1"/>
            <a:r>
              <a:rPr lang="en-US" altLang="en-US" dirty="0"/>
              <a:t>Gain access to read/write memory</a:t>
            </a:r>
          </a:p>
          <a:p>
            <a:r>
              <a:rPr lang="en-US" altLang="en-US" dirty="0"/>
              <a:t>Elevation through missed authorization checks</a:t>
            </a:r>
          </a:p>
          <a:p>
            <a:r>
              <a:rPr lang="en-US" altLang="en-US" dirty="0"/>
              <a:t>Elevation through buggy authorization checks</a:t>
            </a:r>
          </a:p>
          <a:p>
            <a:r>
              <a:rPr lang="en-US" altLang="en-US" dirty="0"/>
              <a:t>Elevation through data tampering</a:t>
            </a:r>
          </a:p>
          <a:p>
            <a:pPr lvl="1"/>
            <a:r>
              <a:rPr lang="en-US" altLang="en-US" dirty="0"/>
              <a:t>e.g., Configuration 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AA71A2F-AB14-5481-8032-CDD2428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EB6BF-06B1-D64C-AF97-83B7F2BB037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4C4243F-C237-3BB1-6BA0-7ECE99449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Relating DFDs and STRIDE</a:t>
            </a:r>
          </a:p>
        </p:txBody>
      </p:sp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4807F020-6DEE-CB9F-CF35-52D17F5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94320B-F0AC-4842-B08A-FFEC306F69A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46204C-8712-245B-8987-6B552E4A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30133"/>
              </p:ext>
            </p:extLst>
          </p:nvPr>
        </p:nvGraphicFramePr>
        <p:xfrm>
          <a:off x="1146048" y="1527172"/>
          <a:ext cx="7924800" cy="5254628"/>
        </p:xfrm>
        <a:graphic>
          <a:graphicData uri="http://schemas.openxmlformats.org/drawingml/2006/table">
            <a:tbl>
              <a:tblPr/>
              <a:tblGrid>
                <a:gridCol w="18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9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Threat Type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Affects Processes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Affects Data Stores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Affect Data flows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Affects Interactors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Spoofing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Tampering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Repudiation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Info disclosure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Denial of service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Elevation of privilege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0"/>
                          <a:cs typeface="MS PGothic" charset="0"/>
                        </a:rPr>
                        <a:t>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0"/>
                        <a:cs typeface="MS PGothic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75BC398D-944F-DCEF-1C02-E8AFB4938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altLang="en-US" dirty="0"/>
              <a:t>STRIDE vs. Security Goals/Means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367B4-6A2A-A858-E337-DC9653D4B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4588" y="1143000"/>
            <a:ext cx="7189060" cy="5410200"/>
          </a:xfrm>
        </p:spPr>
        <p:txBody>
          <a:bodyPr/>
          <a:lstStyle/>
          <a:p>
            <a:r>
              <a:rPr lang="en-US" altLang="en-US" sz="2600" dirty="0"/>
              <a:t>Spoofing</a:t>
            </a:r>
          </a:p>
          <a:p>
            <a:pPr lvl="1"/>
            <a:r>
              <a:rPr lang="en-US" altLang="en-US" dirty="0"/>
              <a:t>Authentication</a:t>
            </a:r>
          </a:p>
          <a:p>
            <a:r>
              <a:rPr lang="en-US" altLang="en-US" sz="2600" dirty="0"/>
              <a:t>Tampering with data/code</a:t>
            </a:r>
          </a:p>
          <a:p>
            <a:pPr lvl="1"/>
            <a:r>
              <a:rPr lang="en-US" altLang="en-US" dirty="0"/>
              <a:t>Integrity, authorization</a:t>
            </a:r>
          </a:p>
          <a:p>
            <a:r>
              <a:rPr lang="en-US" altLang="en-US" sz="2600" dirty="0"/>
              <a:t>Repudiation </a:t>
            </a:r>
          </a:p>
          <a:p>
            <a:r>
              <a:rPr lang="en-US" altLang="en-US" sz="2600" dirty="0"/>
              <a:t>Information disclosure</a:t>
            </a:r>
          </a:p>
          <a:p>
            <a:pPr lvl="1"/>
            <a:r>
              <a:rPr lang="en-US" altLang="en-US" dirty="0"/>
              <a:t>Confidentiality</a:t>
            </a:r>
          </a:p>
          <a:p>
            <a:r>
              <a:rPr lang="en-US" altLang="en-US" sz="2600" dirty="0"/>
              <a:t>Denial of service</a:t>
            </a:r>
          </a:p>
          <a:p>
            <a:pPr lvl="1"/>
            <a:r>
              <a:rPr lang="en-US" altLang="en-US" dirty="0"/>
              <a:t>Availability</a:t>
            </a:r>
          </a:p>
          <a:p>
            <a:r>
              <a:rPr lang="en-US" altLang="en-US" sz="2600" dirty="0"/>
              <a:t>Elevation of privilege </a:t>
            </a:r>
          </a:p>
          <a:p>
            <a:pPr lvl="1"/>
            <a:r>
              <a:rPr lang="en-US" altLang="en-US" dirty="0"/>
              <a:t>Authorization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48406F31-B652-41BD-6D0B-F533675D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DE131-C18F-BE48-A4E4-8864F6CEB52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1CC8D410-FD71-5E91-2DB7-17295B99F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266090"/>
            <a:ext cx="8839200" cy="135755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Elevation of Privilege (</a:t>
            </a:r>
            <a:r>
              <a:rPr lang="en-US" altLang="en-US" dirty="0" err="1"/>
              <a:t>EoP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Card Game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823DB8A9-6D41-2F9D-4CDB-583FEE8D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039815"/>
            <a:ext cx="7498080" cy="438443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Helps clarify the details of threat modeling and examines possible threats to software and computer systems.</a:t>
            </a:r>
          </a:p>
          <a:p>
            <a:r>
              <a:rPr lang="en-US" altLang="en-US" sz="2800" dirty="0" err="1"/>
              <a:t>EoP</a:t>
            </a:r>
            <a:r>
              <a:rPr lang="en-US" altLang="en-US" sz="2800" dirty="0"/>
              <a:t> focuses on the STRIDE threats</a:t>
            </a:r>
          </a:p>
          <a:p>
            <a:r>
              <a:rPr lang="en-US" altLang="en-US" sz="2800" dirty="0" err="1"/>
              <a:t>EoP</a:t>
            </a:r>
            <a:r>
              <a:rPr lang="en-US" altLang="en-US" sz="2800" dirty="0"/>
              <a:t> uses a simple point system that allows you to challenge other developers and become your opponent's biggest threat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30CD3EF1-FA94-02AD-B50C-2224CC6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9590C6-62DF-7F45-B5D0-8AB7ECDC0C54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05E978C9-830C-BE9A-E6D9-3C6927B8D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EoP Game: 6 Suites/74 Cards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84FB20A9-4D99-14B1-E566-1D84B63F5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075" y="1621536"/>
            <a:ext cx="7772400" cy="4980877"/>
          </a:xfrm>
        </p:spPr>
        <p:txBody>
          <a:bodyPr/>
          <a:lstStyle/>
          <a:p>
            <a:r>
              <a:rPr lang="en-US" altLang="en-US" sz="2400" dirty="0"/>
              <a:t>Spoofing: 2 – A, 13 cards</a:t>
            </a:r>
          </a:p>
          <a:p>
            <a:pPr lvl="1"/>
            <a:r>
              <a:rPr lang="en-US" altLang="en-US" sz="2200" dirty="0"/>
              <a:t>2. An attacker could squat on the random port or socket that the server normally uses</a:t>
            </a:r>
          </a:p>
          <a:p>
            <a:r>
              <a:rPr lang="en-US" altLang="en-US" sz="2400" dirty="0"/>
              <a:t>Tampering: 3-A, 12 cards</a:t>
            </a:r>
          </a:p>
          <a:p>
            <a:pPr lvl="1"/>
            <a:r>
              <a:rPr lang="en-US" altLang="en-US" sz="2400" dirty="0"/>
              <a:t>4. Your code makes access control decisions all over the place, rather than with a security kernel</a:t>
            </a:r>
          </a:p>
          <a:p>
            <a:r>
              <a:rPr lang="en-US" altLang="en-US" sz="2400" dirty="0"/>
              <a:t>Repudiation: 2-A, 13 cards</a:t>
            </a:r>
          </a:p>
          <a:p>
            <a:r>
              <a:rPr lang="en-US" altLang="en-US" sz="2400" dirty="0"/>
              <a:t>Information disclosure: 2-A, 13 cards</a:t>
            </a:r>
          </a:p>
          <a:p>
            <a:r>
              <a:rPr lang="en-US" altLang="en-US" sz="2400" dirty="0"/>
              <a:t>Denial of Service: 2-A, 13 cards</a:t>
            </a:r>
          </a:p>
          <a:p>
            <a:r>
              <a:rPr lang="en-US" altLang="en-US" sz="2400" dirty="0"/>
              <a:t>Elevation of Privilege: 5-A, 10 cards 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63B9FB33-EC73-A51B-E180-A33B08FA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B23C9F-7028-AA4F-867F-1B1420235D2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000"/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187AA025-D102-9CD0-C768-A10BB29E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232525"/>
            <a:ext cx="432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File: EoP_Card Game Images.pdf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59EFA-726E-2582-A33F-45BE4C759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B600-AAA3-0408-01B9-3A39F7BB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FD63-7A62-DF9D-A0B5-109985F6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559168"/>
            <a:ext cx="7498080" cy="468923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Microsoft Threat Modeling Tool 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learn.microsoft.com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-us/azure/security/develop/threat-modeling-tool</a:t>
            </a:r>
          </a:p>
          <a:p>
            <a:r>
              <a:rPr lang="en-US" sz="2800" dirty="0"/>
              <a:t>OWASP Threat Dragon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owasp.org</a:t>
            </a:r>
            <a:r>
              <a:rPr lang="en-US" sz="2400" dirty="0"/>
              <a:t>/www-project-threat-dragon/ </a:t>
            </a:r>
          </a:p>
          <a:p>
            <a:r>
              <a:rPr lang="en-US" sz="2800" dirty="0"/>
              <a:t>AWS </a:t>
            </a:r>
            <a:r>
              <a:rPr lang="en-US" sz="2800" dirty="0" err="1"/>
              <a:t>ThreatComposer</a:t>
            </a:r>
            <a:endParaRPr lang="en-US" sz="2800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awslabs.github.io</a:t>
            </a:r>
            <a:r>
              <a:rPr lang="en-US" sz="2400" dirty="0"/>
              <a:t>/threat-composer/workspaces/default/dashboard </a:t>
            </a:r>
          </a:p>
          <a:p>
            <a:r>
              <a:rPr lang="en-US" sz="2800" dirty="0" err="1"/>
              <a:t>Threagile</a:t>
            </a:r>
            <a:endParaRPr lang="en-US" sz="2800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threagile.io</a:t>
            </a:r>
            <a:r>
              <a:rPr lang="en-US" sz="2400" dirty="0"/>
              <a:t>/ </a:t>
            </a:r>
          </a:p>
          <a:p>
            <a:r>
              <a:rPr lang="en-US" sz="2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11F0-8A89-CAF8-D395-29DA25F9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62337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BDCD634E-63A3-99DE-D837-1E41B3490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Determine Threats – cont</a:t>
            </a:r>
            <a:r>
              <a:rPr lang="ja-JP" altLang="en-US"/>
              <a:t>’</a:t>
            </a:r>
            <a:r>
              <a:rPr lang="en-US" altLang="ja-JP"/>
              <a:t>d</a:t>
            </a:r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ED06C9E-E6E3-69DA-2CBB-F4B89EE7D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Threat types can interrelate</a:t>
            </a:r>
          </a:p>
          <a:p>
            <a:pPr lvl="1"/>
            <a:r>
              <a:rPr lang="en-US" altLang="en-US" dirty="0"/>
              <a:t>Info disclosure may lead to spoofing if the user</a:t>
            </a:r>
            <a:r>
              <a:rPr lang="en-US" altLang="ja-JP" dirty="0"/>
              <a:t>’s credentials are not secured</a:t>
            </a:r>
          </a:p>
          <a:p>
            <a:pPr lvl="1"/>
            <a:r>
              <a:rPr lang="en-US" altLang="en-US" dirty="0"/>
              <a:t>Spoofing may lead to a situation where escalation is no longer needed</a:t>
            </a:r>
          </a:p>
          <a:p>
            <a:r>
              <a:rPr lang="en-US" altLang="en-US" dirty="0"/>
              <a:t>STRIDE is an effect classification</a:t>
            </a:r>
          </a:p>
          <a:p>
            <a:pPr lvl="1"/>
            <a:r>
              <a:rPr lang="en-US" altLang="en-US" dirty="0"/>
              <a:t>Categorize vulnerabilities according to their cause </a:t>
            </a:r>
          </a:p>
          <a:p>
            <a:r>
              <a:rPr lang="en-US" altLang="en-US" dirty="0"/>
              <a:t>Other threat analysis</a:t>
            </a:r>
          </a:p>
          <a:p>
            <a:pPr lvl="1"/>
            <a:r>
              <a:rPr lang="en-US" altLang="en-US" dirty="0"/>
              <a:t>CMU SEI: Operationally Critical Threat, Asset, and Vulnerability Evaluation (OCTAVE) </a:t>
            </a: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272FE711-8BC2-D212-9E52-D3530AAB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9CC15-0D71-514E-950A-836EB6A0BE8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3CB0B965-AFA0-8055-1F5B-39CE7B748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Threat Trees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8EB6C132-EE5E-324A-2723-4C80B237B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7008" y="1479550"/>
            <a:ext cx="7863840" cy="50641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decision-making process an attacker would go through to compromise the system</a:t>
            </a:r>
          </a:p>
          <a:p>
            <a:r>
              <a:rPr lang="en-US" altLang="en-US" dirty="0"/>
              <a:t>Once a threat is identified, determine how it could manifest itself by using threat trees</a:t>
            </a:r>
          </a:p>
          <a:p>
            <a:r>
              <a:rPr lang="en-US" altLang="en-US" dirty="0"/>
              <a:t>Payroll application</a:t>
            </a:r>
          </a:p>
          <a:p>
            <a:pPr lvl="1"/>
            <a:r>
              <a:rPr lang="en-US" altLang="en-US" dirty="0"/>
              <a:t>Payroll data flow between the user and the computer in the data center</a:t>
            </a:r>
          </a:p>
          <a:p>
            <a:pPr lvl="1"/>
            <a:r>
              <a:rPr lang="en-US" altLang="en-US" dirty="0"/>
              <a:t>Info disclosure: a malicious user looking at someone else</a:t>
            </a:r>
            <a:r>
              <a:rPr lang="en-US" altLang="ja-JP" dirty="0"/>
              <a:t>’s payroll info</a:t>
            </a:r>
          </a:p>
          <a:p>
            <a:pPr lvl="2"/>
            <a:r>
              <a:rPr lang="en-US" altLang="en-US" sz="2600" dirty="0"/>
              <a:t>Network protocol analyzer sniffer</a:t>
            </a:r>
          </a:p>
          <a:p>
            <a:pPr lvl="2"/>
            <a:r>
              <a:rPr lang="en-US" altLang="en-US" sz="2600" dirty="0"/>
              <a:t>Compromise a router between the computers 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BBAED07D-437B-932F-0B3B-9EEDFF57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EFEF06-866D-7D49-98F1-B3813D39DA4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A0DB3DBD-1C95-32D6-94F5-5C80BDD0E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4920" y="-90488"/>
            <a:ext cx="7498080" cy="1143000"/>
          </a:xfrm>
        </p:spPr>
        <p:txBody>
          <a:bodyPr/>
          <a:lstStyle/>
          <a:p>
            <a:r>
              <a:rPr lang="en-US" altLang="en-US" dirty="0"/>
              <a:t>View Sensitive Payroll Data</a:t>
            </a:r>
          </a:p>
        </p:txBody>
      </p:sp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FCFEBA53-543A-F9F1-5AD8-80C0C251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2B2BE-84D9-8A4C-8D0E-653B485B39F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AD4FBB-278C-3AC0-4484-8E7FFD24F1F2}"/>
              </a:ext>
            </a:extLst>
          </p:cNvPr>
          <p:cNvSpPr/>
          <p:nvPr/>
        </p:nvSpPr>
        <p:spPr>
          <a:xfrm>
            <a:off x="2590800" y="1143000"/>
            <a:ext cx="33528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Threat #1 Attacker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views sensitive payroll data on the wire (I)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A760D6-D086-972F-EADC-B6A21C702D7F}"/>
              </a:ext>
            </a:extLst>
          </p:cNvPr>
          <p:cNvSpPr/>
          <p:nvPr/>
        </p:nvSpPr>
        <p:spPr>
          <a:xfrm>
            <a:off x="1524000" y="2590800"/>
            <a:ext cx="2438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1.1 HTTP traffic is unprotected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F213B7-0FF8-66F6-E3A0-E2A08B1107BD}"/>
              </a:ext>
            </a:extLst>
          </p:cNvPr>
          <p:cNvSpPr/>
          <p:nvPr/>
        </p:nvSpPr>
        <p:spPr>
          <a:xfrm>
            <a:off x="4648200" y="2590800"/>
            <a:ext cx="1981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 Attacker views traffic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FF8627-2015-D8B7-F9B8-7B3BBA7D4F74}"/>
              </a:ext>
            </a:extLst>
          </p:cNvPr>
          <p:cNvSpPr/>
          <p:nvPr/>
        </p:nvSpPr>
        <p:spPr>
          <a:xfrm>
            <a:off x="838200" y="3810000"/>
            <a:ext cx="1981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1.2.1  Uses sniffer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9791823-B106-7171-FDD1-A18A788801D5}"/>
              </a:ext>
            </a:extLst>
          </p:cNvPr>
          <p:cNvSpPr/>
          <p:nvPr/>
        </p:nvSpPr>
        <p:spPr>
          <a:xfrm>
            <a:off x="3124200" y="3810000"/>
            <a:ext cx="22860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1.2.2 Listens to router traffic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46A6A6-6215-B78A-5B3C-E5CB39C65FAB}"/>
              </a:ext>
            </a:extLst>
          </p:cNvPr>
          <p:cNvSpPr/>
          <p:nvPr/>
        </p:nvSpPr>
        <p:spPr>
          <a:xfrm>
            <a:off x="5562600" y="3810000"/>
            <a:ext cx="3124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1.2.3 Compromises switch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701666E-F4B7-C464-A660-325C6AED2A21}"/>
              </a:ext>
            </a:extLst>
          </p:cNvPr>
          <p:cNvSpPr/>
          <p:nvPr/>
        </p:nvSpPr>
        <p:spPr>
          <a:xfrm>
            <a:off x="228600" y="5257800"/>
            <a:ext cx="23622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1.2.2.1 Router unprotected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6E752A-4F47-AF0B-1BFE-2793FE247235}"/>
              </a:ext>
            </a:extLst>
          </p:cNvPr>
          <p:cNvSpPr/>
          <p:nvPr/>
        </p:nvSpPr>
        <p:spPr>
          <a:xfrm>
            <a:off x="2819400" y="5257800"/>
            <a:ext cx="32004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1.2.2.2 Compromises router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0443A6-0182-ACE6-F7D5-F1AE34B1C4E2}"/>
              </a:ext>
            </a:extLst>
          </p:cNvPr>
          <p:cNvSpPr/>
          <p:nvPr/>
        </p:nvSpPr>
        <p:spPr>
          <a:xfrm>
            <a:off x="6172200" y="52578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1.2.2.3 Guesses router password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83E5F0-E3A4-24DB-447F-DCBF2DAB7D1E}"/>
              </a:ext>
            </a:extLst>
          </p:cNvPr>
          <p:cNvCxnSpPr>
            <a:stCxn id="5" idx="2"/>
          </p:cNvCxnSpPr>
          <p:nvPr/>
        </p:nvCxnSpPr>
        <p:spPr>
          <a:xfrm rot="5400000">
            <a:off x="3429000" y="1752600"/>
            <a:ext cx="381000" cy="1295400"/>
          </a:xfrm>
          <a:prstGeom prst="straightConnector1">
            <a:avLst/>
          </a:prstGeom>
          <a:ln w="38100"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BAA4FC-705E-E4B8-F17D-D3E4089FE176}"/>
              </a:ext>
            </a:extLst>
          </p:cNvPr>
          <p:cNvCxnSpPr/>
          <p:nvPr/>
        </p:nvCxnSpPr>
        <p:spPr>
          <a:xfrm>
            <a:off x="4343400" y="2209800"/>
            <a:ext cx="1447800" cy="3810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E3B5D6-AB09-9E66-9FF9-622D012C09E0}"/>
              </a:ext>
            </a:extLst>
          </p:cNvPr>
          <p:cNvCxnSpPr/>
          <p:nvPr/>
        </p:nvCxnSpPr>
        <p:spPr>
          <a:xfrm rot="10800000" flipV="1">
            <a:off x="4495800" y="3352800"/>
            <a:ext cx="1066800" cy="4572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FCE30E-1836-FE5D-2CAC-11EAABF75B06}"/>
              </a:ext>
            </a:extLst>
          </p:cNvPr>
          <p:cNvCxnSpPr>
            <a:stCxn id="7" idx="2"/>
          </p:cNvCxnSpPr>
          <p:nvPr/>
        </p:nvCxnSpPr>
        <p:spPr>
          <a:xfrm rot="5400000">
            <a:off x="3695700" y="1866900"/>
            <a:ext cx="457200" cy="34290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C5294F-4EFA-6A97-4361-F9339951F7D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6153150" y="2838450"/>
            <a:ext cx="457200" cy="14859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4773A-033C-597E-6BA2-FD682EDB79C8}"/>
              </a:ext>
            </a:extLst>
          </p:cNvPr>
          <p:cNvCxnSpPr/>
          <p:nvPr/>
        </p:nvCxnSpPr>
        <p:spPr>
          <a:xfrm rot="10800000" flipV="1">
            <a:off x="1524000" y="4572000"/>
            <a:ext cx="2743200" cy="6858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787A61-02E7-BD9F-B56E-A9F69F22F40A}"/>
              </a:ext>
            </a:extLst>
          </p:cNvPr>
          <p:cNvCxnSpPr/>
          <p:nvPr/>
        </p:nvCxnSpPr>
        <p:spPr>
          <a:xfrm>
            <a:off x="4495800" y="4572000"/>
            <a:ext cx="2514600" cy="6858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290EC1-B817-E93D-7B9B-C5B58A6343A4}"/>
              </a:ext>
            </a:extLst>
          </p:cNvPr>
          <p:cNvCxnSpPr>
            <a:endCxn id="12" idx="0"/>
          </p:cNvCxnSpPr>
          <p:nvPr/>
        </p:nvCxnSpPr>
        <p:spPr>
          <a:xfrm rot="5400000">
            <a:off x="4078288" y="4914900"/>
            <a:ext cx="684212" cy="15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CFFC6960-8707-6E09-F56D-4752D4C26350}"/>
              </a:ext>
            </a:extLst>
          </p:cNvPr>
          <p:cNvSpPr/>
          <p:nvPr/>
        </p:nvSpPr>
        <p:spPr>
          <a:xfrm>
            <a:off x="4005263" y="2298700"/>
            <a:ext cx="590550" cy="131763"/>
          </a:xfrm>
          <a:custGeom>
            <a:avLst/>
            <a:gdLst>
              <a:gd name="connsiteX0" fmla="*/ 0 w 590005"/>
              <a:gd name="connsiteY0" fmla="*/ 0 h 130628"/>
              <a:gd name="connsiteX1" fmla="*/ 235131 w 590005"/>
              <a:gd name="connsiteY1" fmla="*/ 117566 h 130628"/>
              <a:gd name="connsiteX2" fmla="*/ 587828 w 590005"/>
              <a:gd name="connsiteY2" fmla="*/ 26126 h 130628"/>
              <a:gd name="connsiteX3" fmla="*/ 248194 w 590005"/>
              <a:gd name="connsiteY3" fmla="*/ 130628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005" h="130628">
                <a:moveTo>
                  <a:pt x="0" y="0"/>
                </a:moveTo>
                <a:cubicBezTo>
                  <a:pt x="68580" y="56606"/>
                  <a:pt x="137160" y="113212"/>
                  <a:pt x="235131" y="117566"/>
                </a:cubicBezTo>
                <a:cubicBezTo>
                  <a:pt x="333102" y="121920"/>
                  <a:pt x="585651" y="23949"/>
                  <a:pt x="587828" y="26126"/>
                </a:cubicBezTo>
                <a:cubicBezTo>
                  <a:pt x="590005" y="28303"/>
                  <a:pt x="419099" y="79465"/>
                  <a:pt x="248194" y="130628"/>
                </a:cubicBezTo>
              </a:path>
            </a:pathLst>
          </a:cu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06FEF74-E4D1-9E4E-45CB-E9727B5FC210}"/>
              </a:ext>
            </a:extLst>
          </p:cNvPr>
          <p:cNvSpPr/>
          <p:nvPr/>
        </p:nvSpPr>
        <p:spPr>
          <a:xfrm>
            <a:off x="3810000" y="4648200"/>
            <a:ext cx="590550" cy="130175"/>
          </a:xfrm>
          <a:custGeom>
            <a:avLst/>
            <a:gdLst>
              <a:gd name="connsiteX0" fmla="*/ 0 w 590005"/>
              <a:gd name="connsiteY0" fmla="*/ 0 h 130628"/>
              <a:gd name="connsiteX1" fmla="*/ 235131 w 590005"/>
              <a:gd name="connsiteY1" fmla="*/ 117566 h 130628"/>
              <a:gd name="connsiteX2" fmla="*/ 587828 w 590005"/>
              <a:gd name="connsiteY2" fmla="*/ 26126 h 130628"/>
              <a:gd name="connsiteX3" fmla="*/ 248194 w 590005"/>
              <a:gd name="connsiteY3" fmla="*/ 130628 h 13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005" h="130628">
                <a:moveTo>
                  <a:pt x="0" y="0"/>
                </a:moveTo>
                <a:cubicBezTo>
                  <a:pt x="68580" y="56606"/>
                  <a:pt x="137160" y="113212"/>
                  <a:pt x="235131" y="117566"/>
                </a:cubicBezTo>
                <a:cubicBezTo>
                  <a:pt x="333102" y="121920"/>
                  <a:pt x="585651" y="23949"/>
                  <a:pt x="587828" y="26126"/>
                </a:cubicBezTo>
                <a:cubicBezTo>
                  <a:pt x="590005" y="28303"/>
                  <a:pt x="419099" y="79465"/>
                  <a:pt x="248194" y="130628"/>
                </a:cubicBezTo>
              </a:path>
            </a:pathLst>
          </a:custGeom>
          <a:noFill/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86" name="Text Box 33">
            <a:extLst>
              <a:ext uri="{FF2B5EF4-FFF2-40B4-BE49-F238E27FC236}">
                <a16:creationId xmlns:a16="http://schemas.microsoft.com/office/drawing/2014/main" id="{A6598A0D-D648-D029-1820-7DF8EDF78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00288"/>
            <a:ext cx="81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AND</a:t>
            </a:r>
          </a:p>
        </p:txBody>
      </p:sp>
      <p:sp>
        <p:nvSpPr>
          <p:cNvPr id="62487" name="Text Box 33">
            <a:extLst>
              <a:ext uri="{FF2B5EF4-FFF2-40B4-BE49-F238E27FC236}">
                <a16:creationId xmlns:a16="http://schemas.microsoft.com/office/drawing/2014/main" id="{74AE9061-BEC2-9F26-BC71-1BD5958E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413" y="4724400"/>
            <a:ext cx="814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AND</a:t>
            </a:r>
          </a:p>
        </p:txBody>
      </p:sp>
      <p:sp>
        <p:nvSpPr>
          <p:cNvPr id="62488" name="Text Box 33">
            <a:extLst>
              <a:ext uri="{FF2B5EF4-FFF2-40B4-BE49-F238E27FC236}">
                <a16:creationId xmlns:a16="http://schemas.microsoft.com/office/drawing/2014/main" id="{3818E5BA-280B-5D77-EE88-BA3437E46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76600"/>
            <a:ext cx="814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OR</a:t>
            </a:r>
          </a:p>
        </p:txBody>
      </p:sp>
      <p:sp>
        <p:nvSpPr>
          <p:cNvPr id="62489" name="Text Box 33">
            <a:extLst>
              <a:ext uri="{FF2B5EF4-FFF2-40B4-BE49-F238E27FC236}">
                <a16:creationId xmlns:a16="http://schemas.microsoft.com/office/drawing/2014/main" id="{235D5441-5A61-EDB6-A9AF-FC57C117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62488"/>
            <a:ext cx="81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3399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D5449ECF-41AD-2FE4-BA96-C10437578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Threat Trees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8DB2A37-6BF3-1B09-0254-7BCFAA172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98448" y="1417638"/>
            <a:ext cx="7498080" cy="52578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Root: ultimate attack goal</a:t>
            </a:r>
          </a:p>
          <a:p>
            <a:r>
              <a:rPr lang="en-US" altLang="en-US" sz="2800" dirty="0"/>
              <a:t>Intermediate non-leaf nodes</a:t>
            </a:r>
          </a:p>
          <a:p>
            <a:pPr lvl="1"/>
            <a:r>
              <a:rPr lang="en-US" altLang="en-US" sz="2400" dirty="0"/>
              <a:t>Sub-goals of parent node</a:t>
            </a:r>
          </a:p>
          <a:p>
            <a:pPr lvl="1"/>
            <a:r>
              <a:rPr lang="en-US" altLang="en-US" sz="2400" dirty="0"/>
              <a:t>Relation between siblings: AND/OR</a:t>
            </a:r>
          </a:p>
          <a:p>
            <a:r>
              <a:rPr lang="en-US" altLang="en-US" sz="2800" dirty="0"/>
              <a:t>Leaf node: primitive attack conditions/actions</a:t>
            </a:r>
          </a:p>
          <a:p>
            <a:r>
              <a:rPr lang="en-US" altLang="en-US" sz="2800" dirty="0"/>
              <a:t>Attack path</a:t>
            </a:r>
          </a:p>
          <a:p>
            <a:pPr lvl="1"/>
            <a:r>
              <a:rPr lang="en-US" altLang="en-US" sz="2400" dirty="0"/>
              <a:t>A sequence of leaf nodes that achieve the ultimate attack goal of the root node </a:t>
            </a:r>
          </a:p>
          <a:p>
            <a:pPr lvl="1"/>
            <a:r>
              <a:rPr lang="en-US" altLang="en-US" sz="2400" dirty="0"/>
              <a:t>&lt;1.1, 1.2.1&gt;</a:t>
            </a:r>
          </a:p>
          <a:p>
            <a:pPr lvl="1"/>
            <a:r>
              <a:rPr lang="en-US" altLang="en-US" sz="2400" dirty="0"/>
              <a:t>&lt;1.1, 1.2.2.1, 1.2.2.2&gt;</a:t>
            </a: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BD1A814A-3447-E45A-B550-4C581859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551DB-C9F5-4B4F-B0B4-B4BDC7E01CBF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FC2A774B-D9B9-401B-69E3-E5EC4A107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 Representation of Trees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3ABE4460-D27A-CE83-D7C2-24B4D13D7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9762" y="1623647"/>
            <a:ext cx="7498080" cy="4800600"/>
          </a:xfrm>
        </p:spPr>
        <p:txBody>
          <a:bodyPr/>
          <a:lstStyle/>
          <a:p>
            <a:r>
              <a:rPr lang="en-US" altLang="en-US" dirty="0"/>
              <a:t>1.0 View sensitive payroll data on the wire</a:t>
            </a:r>
          </a:p>
          <a:p>
            <a:pPr lvl="1"/>
            <a:r>
              <a:rPr lang="en-US" altLang="en-US" dirty="0"/>
              <a:t>1.1 HTTP traffic is unprotected (AND)</a:t>
            </a:r>
          </a:p>
          <a:p>
            <a:pPr lvl="1"/>
            <a:r>
              <a:rPr lang="en-US" altLang="en-US" dirty="0"/>
              <a:t>1.2 Attacker views traffic</a:t>
            </a:r>
          </a:p>
          <a:p>
            <a:pPr lvl="2"/>
            <a:r>
              <a:rPr lang="en-US" altLang="en-US" sz="2600" dirty="0"/>
              <a:t>1.2.1 Uses sniff</a:t>
            </a:r>
          </a:p>
          <a:p>
            <a:pPr lvl="2"/>
            <a:r>
              <a:rPr lang="en-US" altLang="en-US" sz="2600" dirty="0"/>
              <a:t>1.2.2 Listen router traffic</a:t>
            </a:r>
          </a:p>
          <a:p>
            <a:pPr lvl="3"/>
            <a:r>
              <a:rPr lang="en-US" altLang="en-US" sz="2600" dirty="0"/>
              <a:t>1.2.2.1 Router is unprotected (AND)</a:t>
            </a:r>
          </a:p>
          <a:p>
            <a:pPr lvl="3"/>
            <a:r>
              <a:rPr lang="en-US" altLang="en-US" sz="2600" dirty="0"/>
              <a:t>1.2.2.2 Compromise router</a:t>
            </a:r>
          </a:p>
          <a:p>
            <a:pPr lvl="3"/>
            <a:r>
              <a:rPr lang="en-US" altLang="en-US" sz="2600" dirty="0"/>
              <a:t>1.2.2.3 Guess router password</a:t>
            </a:r>
          </a:p>
          <a:p>
            <a:pPr lvl="2"/>
            <a:r>
              <a:rPr lang="en-US" altLang="en-US" sz="2600" dirty="0"/>
              <a:t>1.2.3 Compromise router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9A2A7B93-63EE-AA9B-3E50-B7AD87D1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3A4129-95F8-8C4F-991A-0FBC0610A68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6AB09D46-EEEE-CD9C-ABA4-73ADE7FFD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Small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3068C-B7C1-15E1-3542-323CF02556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dotted lines to show the least likely attack points</a:t>
            </a:r>
          </a:p>
          <a:p>
            <a:r>
              <a:rPr lang="en-US" altLang="en-US"/>
              <a:t>Use solid lines for the most likely </a:t>
            </a:r>
          </a:p>
          <a:p>
            <a:r>
              <a:rPr lang="en-US" altLang="en-US"/>
              <a:t>Place circles below the least likely nodes why the threat is mitigated</a:t>
            </a:r>
          </a:p>
          <a:p>
            <a:endParaRPr lang="en-US" altLang="en-US"/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3630E30C-0A12-EDFE-D094-7F6F8930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56E59-ED61-C041-8B1C-9AFE6C8AFB6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E0E054B6-44EA-3BA3-C9DC-79C5220E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4168" y="100374"/>
            <a:ext cx="7498080" cy="1143000"/>
          </a:xfrm>
        </p:spPr>
        <p:txBody>
          <a:bodyPr/>
          <a:lstStyle/>
          <a:p>
            <a:r>
              <a:rPr lang="en-US" altLang="en-US"/>
              <a:t>Enhanced Tree: Example</a:t>
            </a:r>
          </a:p>
        </p:txBody>
      </p:sp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E9695B58-04A9-0471-02FC-714CBF3E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2546A3-8436-8E43-B5AA-44F30DCB7B2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FD6EEF-3BB6-F610-039F-5837BBCC0D48}"/>
              </a:ext>
            </a:extLst>
          </p:cNvPr>
          <p:cNvSpPr/>
          <p:nvPr/>
        </p:nvSpPr>
        <p:spPr>
          <a:xfrm>
            <a:off x="2895600" y="1559166"/>
            <a:ext cx="32766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3399"/>
                </a:solidFill>
              </a:rPr>
              <a:t>Gain user</a:t>
            </a:r>
            <a:r>
              <a:rPr lang="ja-JP" altLang="en-US">
                <a:solidFill>
                  <a:srgbClr val="003399"/>
                </a:solidFill>
              </a:rPr>
              <a:t>’</a:t>
            </a:r>
            <a:r>
              <a:rPr lang="en-US" altLang="ja-JP" dirty="0">
                <a:solidFill>
                  <a:srgbClr val="003399"/>
                </a:solidFill>
              </a:rPr>
              <a:t>s </a:t>
            </a:r>
            <a:r>
              <a:rPr lang="en-US" altLang="ja-JP" dirty="0" err="1">
                <a:solidFill>
                  <a:srgbClr val="003399"/>
                </a:solidFill>
              </a:rPr>
              <a:t>pswd</a:t>
            </a:r>
            <a:r>
              <a:rPr lang="en-US" altLang="ja-JP" dirty="0">
                <a:solidFill>
                  <a:srgbClr val="003399"/>
                </a:solidFill>
              </a:rPr>
              <a:t> info (I)-&gt;(S)-&gt;(E)</a:t>
            </a:r>
            <a:endParaRPr lang="en-US" altLang="en-US" dirty="0">
              <a:solidFill>
                <a:srgbClr val="003399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293B97-5910-CCA9-52B4-A7326217BB71}"/>
              </a:ext>
            </a:extLst>
          </p:cNvPr>
          <p:cNvSpPr/>
          <p:nvPr/>
        </p:nvSpPr>
        <p:spPr>
          <a:xfrm>
            <a:off x="0" y="2778366"/>
            <a:ext cx="23622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1.1 Snoop auth connection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C6323B-566E-C39A-6CFB-312AEAD36C4D}"/>
              </a:ext>
            </a:extLst>
          </p:cNvPr>
          <p:cNvSpPr/>
          <p:nvPr/>
        </p:nvSpPr>
        <p:spPr>
          <a:xfrm>
            <a:off x="2514600" y="2778366"/>
            <a:ext cx="25146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1.2 Compromise credential store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E90F23-E9BE-85B9-9797-ECAD9D1676ED}"/>
              </a:ext>
            </a:extLst>
          </p:cNvPr>
          <p:cNvSpPr/>
          <p:nvPr/>
        </p:nvSpPr>
        <p:spPr>
          <a:xfrm>
            <a:off x="5562600" y="2778366"/>
            <a:ext cx="23622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>
                <a:solidFill>
                  <a:srgbClr val="003399"/>
                </a:solidFill>
              </a:rPr>
              <a:t>1.3 Read local user</a:t>
            </a:r>
            <a:r>
              <a:rPr lang="ja-JP" altLang="en-US">
                <a:solidFill>
                  <a:srgbClr val="003399"/>
                </a:solidFill>
              </a:rPr>
              <a:t>’</a:t>
            </a:r>
            <a:r>
              <a:rPr lang="en-US" altLang="ja-JP">
                <a:solidFill>
                  <a:srgbClr val="003399"/>
                </a:solidFill>
              </a:rPr>
              <a:t>s pswd</a:t>
            </a:r>
            <a:endParaRPr lang="en-US" altLang="en-US">
              <a:solidFill>
                <a:srgbClr val="003399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B63967-B313-1C0F-79C2-30E9EC02F152}"/>
              </a:ext>
            </a:extLst>
          </p:cNvPr>
          <p:cNvSpPr/>
          <p:nvPr/>
        </p:nvSpPr>
        <p:spPr>
          <a:xfrm>
            <a:off x="609600" y="4149966"/>
            <a:ext cx="11430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3399"/>
                </a:solidFill>
              </a:rPr>
              <a:t>Using SSL/TLS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0B329A-A961-41A9-BA00-5278740CF991}"/>
              </a:ext>
            </a:extLst>
          </p:cNvPr>
          <p:cNvSpPr/>
          <p:nvPr/>
        </p:nvSpPr>
        <p:spPr>
          <a:xfrm>
            <a:off x="2667000" y="4149966"/>
            <a:ext cx="16002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3399"/>
                </a:solidFill>
              </a:rPr>
              <a:t>Need physical access to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C630E3-FC85-7975-EE10-CFE8F34ED318}"/>
              </a:ext>
            </a:extLst>
          </p:cNvPr>
          <p:cNvSpPr/>
          <p:nvPr/>
        </p:nvSpPr>
        <p:spPr>
          <a:xfrm>
            <a:off x="4495800" y="4226166"/>
            <a:ext cx="19050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1.3.1 Virus to read </a:t>
            </a:r>
            <a:r>
              <a:rPr lang="en-US" sz="2400" dirty="0" err="1">
                <a:solidFill>
                  <a:srgbClr val="003399"/>
                </a:solidFill>
              </a:rPr>
              <a:t>pswd</a:t>
            </a:r>
            <a:endParaRPr lang="en-US" sz="2400" dirty="0">
              <a:solidFill>
                <a:srgbClr val="003399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326E02B-6008-E2D5-6365-636C4D421AFB}"/>
              </a:ext>
            </a:extLst>
          </p:cNvPr>
          <p:cNvSpPr/>
          <p:nvPr/>
        </p:nvSpPr>
        <p:spPr>
          <a:xfrm>
            <a:off x="6781800" y="4226166"/>
            <a:ext cx="21336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anchor="ctr"/>
          <a:lstStyle/>
          <a:p>
            <a:pPr algn="ctr" eaLnBrk="1" hangingPunct="1">
              <a:defRPr/>
            </a:pPr>
            <a:r>
              <a:rPr lang="en-US" sz="2400" dirty="0">
                <a:solidFill>
                  <a:srgbClr val="003399"/>
                </a:solidFill>
              </a:rPr>
              <a:t>1.3.2 install malicious code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E7F25D-3521-5E8F-4FED-8E0996CCF114}"/>
              </a:ext>
            </a:extLst>
          </p:cNvPr>
          <p:cNvSpPr/>
          <p:nvPr/>
        </p:nvSpPr>
        <p:spPr>
          <a:xfrm>
            <a:off x="7086600" y="5521566"/>
            <a:ext cx="1676400" cy="1143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rgbClr val="003399"/>
                </a:solidFill>
              </a:rPr>
              <a:t>Need physical access to computer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BF6281-0591-EC44-269D-301711845ABB}"/>
              </a:ext>
            </a:extLst>
          </p:cNvPr>
          <p:cNvCxnSpPr/>
          <p:nvPr/>
        </p:nvCxnSpPr>
        <p:spPr>
          <a:xfrm>
            <a:off x="5334000" y="2397366"/>
            <a:ext cx="1600200" cy="381000"/>
          </a:xfrm>
          <a:prstGeom prst="straightConnector1">
            <a:avLst/>
          </a:prstGeom>
          <a:ln w="38100"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C000F1-2DB1-CBF4-BD28-81CAF4B22D8C}"/>
              </a:ext>
            </a:extLst>
          </p:cNvPr>
          <p:cNvCxnSpPr>
            <a:endCxn id="12" idx="0"/>
          </p:cNvCxnSpPr>
          <p:nvPr/>
        </p:nvCxnSpPr>
        <p:spPr>
          <a:xfrm rot="10800000" flipV="1">
            <a:off x="5448300" y="3692766"/>
            <a:ext cx="1104900" cy="533400"/>
          </a:xfrm>
          <a:prstGeom prst="straightConnector1">
            <a:avLst/>
          </a:prstGeom>
          <a:ln w="38100"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010C6-DCEF-0E5F-1452-F09838BBFAF6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3771900" y="2397366"/>
            <a:ext cx="800100" cy="3810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FB10FE-A410-1909-4750-346D50961730}"/>
              </a:ext>
            </a:extLst>
          </p:cNvPr>
          <p:cNvCxnSpPr/>
          <p:nvPr/>
        </p:nvCxnSpPr>
        <p:spPr>
          <a:xfrm rot="5400000">
            <a:off x="3448050" y="3826116"/>
            <a:ext cx="381000" cy="1143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0E65FF-3829-10F4-99EF-D9E8D99DD2BF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1009650" y="3864216"/>
            <a:ext cx="381000" cy="381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911C10-1770-31C9-8CF1-DDD2FE19FFA1}"/>
              </a:ext>
            </a:extLst>
          </p:cNvPr>
          <p:cNvCxnSpPr/>
          <p:nvPr/>
        </p:nvCxnSpPr>
        <p:spPr>
          <a:xfrm>
            <a:off x="7048500" y="3692766"/>
            <a:ext cx="1028700" cy="6096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D0464-84AE-6731-418E-34C49ED0EF73}"/>
              </a:ext>
            </a:extLst>
          </p:cNvPr>
          <p:cNvCxnSpPr>
            <a:endCxn id="14" idx="0"/>
          </p:cNvCxnSpPr>
          <p:nvPr/>
        </p:nvCxnSpPr>
        <p:spPr>
          <a:xfrm rot="5400000">
            <a:off x="7753350" y="5312016"/>
            <a:ext cx="381000" cy="381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C97918-5CA3-F529-FD5E-B850840D727B}"/>
              </a:ext>
            </a:extLst>
          </p:cNvPr>
          <p:cNvCxnSpPr>
            <a:endCxn id="7" idx="0"/>
          </p:cNvCxnSpPr>
          <p:nvPr/>
        </p:nvCxnSpPr>
        <p:spPr>
          <a:xfrm rot="10800000" flipV="1">
            <a:off x="1181100" y="2397366"/>
            <a:ext cx="2362200" cy="381000"/>
          </a:xfrm>
          <a:prstGeom prst="straightConnector1">
            <a:avLst/>
          </a:prstGeom>
          <a:ln w="38100">
            <a:prstDash val="sysDash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9B24D57E-C600-924F-1CCE-F774E3C80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Items to Note</a:t>
            </a:r>
          </a:p>
        </p:txBody>
      </p:sp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5300FE5C-F726-7E59-C11A-DDF92A31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885ADB-DE2D-D640-A524-BFF7237D95E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C867C9-22FA-AC40-DFD5-B182DE3C2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49168"/>
              </p:ext>
            </p:extLst>
          </p:nvPr>
        </p:nvGraphicFramePr>
        <p:xfrm>
          <a:off x="1069848" y="1523995"/>
          <a:ext cx="8001000" cy="5059367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Item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Comments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Title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The threat should be obvious. Be reasonably descriptive but don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 say too much 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Threat target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Which part of the application? Data store, data flow, and process?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Types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 threat can fall under multiple types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Risk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Use a consistent method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Threat trees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Keep the trees simple; going too deep could get you lost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Mitigation status &amp; techniques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Yes, no, somewhat, needs investigating;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Specific techniques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53BA5A2F-5267-69E0-D1CE-3115D8832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289536"/>
            <a:ext cx="8001000" cy="1199295"/>
          </a:xfrm>
        </p:spPr>
        <p:txBody>
          <a:bodyPr>
            <a:normAutofit/>
          </a:bodyPr>
          <a:lstStyle/>
          <a:p>
            <a:r>
              <a:rPr lang="en-US" altLang="en-US" dirty="0"/>
              <a:t>Rank the Threats: Risk Assessment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84304BD-D97F-E7BC-EA11-FD9520710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19908" y="1597153"/>
            <a:ext cx="7924800" cy="4708397"/>
          </a:xfrm>
        </p:spPr>
        <p:txBody>
          <a:bodyPr/>
          <a:lstStyle/>
          <a:p>
            <a:r>
              <a:rPr lang="en-US" altLang="en-US" dirty="0"/>
              <a:t>Simple method</a:t>
            </a:r>
          </a:p>
          <a:p>
            <a:pPr lvl="1"/>
            <a:r>
              <a:rPr lang="en-US" altLang="en-US" dirty="0"/>
              <a:t>Risk = criticality * likelihood of occurrence</a:t>
            </a:r>
          </a:p>
          <a:p>
            <a:pPr lvl="1"/>
            <a:r>
              <a:rPr lang="en-US" altLang="en-US" dirty="0"/>
              <a:t>1: low; 10 high</a:t>
            </a:r>
          </a:p>
          <a:p>
            <a:r>
              <a:rPr lang="en-US" altLang="en-US" dirty="0"/>
              <a:t>Using DREAD</a:t>
            </a:r>
          </a:p>
          <a:p>
            <a:pPr lvl="1"/>
            <a:r>
              <a:rPr lang="en-US" altLang="en-US" dirty="0"/>
              <a:t>Damage potential </a:t>
            </a:r>
          </a:p>
          <a:p>
            <a:pPr lvl="2"/>
            <a:r>
              <a:rPr lang="en-US" altLang="en-US" dirty="0"/>
              <a:t>    0 = Nothing; 5 = Individual user data is compromised or affected; 10 = Complete system or data destruction</a:t>
            </a:r>
          </a:p>
          <a:p>
            <a:pPr lvl="2"/>
            <a:r>
              <a:rPr lang="en-US" altLang="en-US" dirty="0"/>
              <a:t>Elevation of privilege threats are usually a 10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25361AEE-E6CE-1A7A-FE12-90047D5A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1AF690-235F-124B-88A2-466CEF5BEC9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5A97AD0B-976B-3775-5CB1-F6D934F0C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altLang="en-US" dirty="0"/>
              <a:t>DREAD – cont’d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9E5BC247-DC8F-4BC8-4B52-19833A6CF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44287" y="1504950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en-US" sz="3000" dirty="0"/>
              <a:t>Reproducibility</a:t>
            </a:r>
          </a:p>
          <a:p>
            <a:pPr lvl="2"/>
            <a:r>
              <a:rPr lang="en-US" altLang="en-US" dirty="0"/>
              <a:t>How easy it is to reproduce the threat exploit</a:t>
            </a:r>
          </a:p>
          <a:p>
            <a:pPr lvl="2"/>
            <a:r>
              <a:rPr lang="en-US" altLang="en-US" dirty="0"/>
              <a:t>0 = Very hard or impossible</a:t>
            </a:r>
          </a:p>
          <a:p>
            <a:pPr lvl="2"/>
            <a:r>
              <a:rPr lang="en-US" altLang="en-US" dirty="0"/>
              <a:t>5 = One or two steps required.</a:t>
            </a:r>
          </a:p>
          <a:p>
            <a:pPr lvl="2"/>
            <a:r>
              <a:rPr lang="en-US" altLang="en-US" dirty="0"/>
              <a:t>10 = so easy (e.g., just a web browser and the address bar is sufficient)</a:t>
            </a:r>
          </a:p>
          <a:p>
            <a:pPr lvl="1"/>
            <a:r>
              <a:rPr lang="en-US" altLang="en-US" sz="3000" dirty="0"/>
              <a:t>Exploitability</a:t>
            </a:r>
          </a:p>
          <a:p>
            <a:pPr lvl="2"/>
            <a:r>
              <a:rPr lang="en-US" altLang="en-US" dirty="0"/>
              <a:t>How much effort/expertise to mount an attack?</a:t>
            </a:r>
          </a:p>
          <a:p>
            <a:pPr lvl="2"/>
            <a:r>
              <a:rPr lang="en-US" altLang="en-US" dirty="0"/>
              <a:t>0 = Advanced knowledge, with attack tools.</a:t>
            </a:r>
          </a:p>
          <a:p>
            <a:pPr lvl="2"/>
            <a:r>
              <a:rPr lang="en-US" altLang="en-US" dirty="0"/>
              <a:t>5 = Malware exists on the Internet, or an exploit is easily performed, using available attack tools.</a:t>
            </a:r>
          </a:p>
          <a:p>
            <a:pPr lvl="2"/>
            <a:r>
              <a:rPr lang="en-US" altLang="en-US" dirty="0"/>
              <a:t>10 = so easy (e.g., just a web browser)</a:t>
            </a:r>
          </a:p>
          <a:p>
            <a:pPr lvl="2"/>
            <a:endParaRPr lang="en-US" altLang="en-US" dirty="0"/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763F3562-018E-4F98-4B87-BC49EE79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FE93EB-77B1-964F-BC23-DF7394EFAA8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5431412F-6CEB-CEB4-7579-74A6AE136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Modeling?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5FAE200C-6F56-603D-671F-5A9B6B0DD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048" y="1479550"/>
            <a:ext cx="7696200" cy="5064125"/>
          </a:xfrm>
        </p:spPr>
        <p:txBody>
          <a:bodyPr>
            <a:normAutofit fontScale="92500"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The process of creating abstract, simplified description...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Helps understand the system thoroughly by teasing out what questions we should ask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Holes in the model reveal unknown or ambiguous </a:t>
            </a:r>
            <a:r>
              <a:rPr lang="en-GB" altLang="en-US" dirty="0" err="1"/>
              <a:t>behavior</a:t>
            </a:r>
            <a:endParaRPr lang="en-GB" altLang="en-US" dirty="0"/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Multiple, conflicting outputs to the same input reveal inconsistencies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As the model develops, it becomes more and more obvious what we don’t know and what the customer does not know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799A8F7A-33E6-CD68-88A2-32D1D320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581AFC-8AE0-EB46-BFAA-E1A3F8481E7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1658FA19-9A70-E2F6-4641-FA1ACDF17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altLang="en-US" dirty="0"/>
              <a:t>DREAD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880C-EF7F-6E75-DBFE-472C83970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594104"/>
            <a:ext cx="7498080" cy="4800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en-US" dirty="0"/>
              <a:t>Affected users</a:t>
            </a:r>
          </a:p>
          <a:p>
            <a:pPr lvl="2"/>
            <a:r>
              <a:rPr lang="en-US" altLang="en-US" dirty="0"/>
              <a:t>How many users will be affected</a:t>
            </a:r>
          </a:p>
          <a:p>
            <a:pPr lvl="2"/>
            <a:r>
              <a:rPr lang="en-US" altLang="en-US" dirty="0"/>
              <a:t>0 = None; 5 = Some users, but not all; 10 = All</a:t>
            </a:r>
          </a:p>
          <a:p>
            <a:pPr lvl="1"/>
            <a:r>
              <a:rPr lang="en-US" altLang="en-US" dirty="0"/>
              <a:t>Discoverability </a:t>
            </a:r>
          </a:p>
          <a:p>
            <a:pPr lvl="2"/>
            <a:r>
              <a:rPr lang="en-US" altLang="en-US" dirty="0"/>
              <a:t>How easy is it to discover this threat</a:t>
            </a:r>
          </a:p>
          <a:p>
            <a:r>
              <a:rPr lang="en-US" altLang="en-US" dirty="0"/>
              <a:t>DREAD rating</a:t>
            </a:r>
          </a:p>
          <a:p>
            <a:pPr lvl="1"/>
            <a:r>
              <a:rPr lang="en-US" altLang="en-US" dirty="0"/>
              <a:t>Averaging the numbers </a:t>
            </a:r>
          </a:p>
          <a:p>
            <a:pPr lvl="1"/>
            <a:r>
              <a:rPr lang="en-US" altLang="en-US" dirty="0"/>
              <a:t>9 is a serious issue; should be addressed asap</a:t>
            </a:r>
          </a:p>
          <a:p>
            <a:pPr lvl="1"/>
            <a:r>
              <a:rPr lang="en-US" altLang="en-US" dirty="0">
                <a:solidFill>
                  <a:srgbClr val="FF5858"/>
                </a:solidFill>
              </a:rPr>
              <a:t>Note: the DREAD ratings are not very consistent and are subject to debate.</a:t>
            </a:r>
          </a:p>
          <a:p>
            <a:r>
              <a:rPr lang="en-US" altLang="en-US" dirty="0"/>
              <a:t>Sort all threats in descending order</a:t>
            </a:r>
          </a:p>
          <a:p>
            <a:endParaRPr lang="en-US" altLang="en-US" dirty="0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638ADFDF-B8AF-C0CA-6D26-7BF7E9D1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45687B-82A5-D94D-906F-0F0C6576AE7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AF07B5AC-F9E3-F002-9EA3-17EFBC7D8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DREAD Example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58BA54B6-4F36-C5FD-17AF-3622F0735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178040" cy="4800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/>
              <a:t>Threat Description: malicious user views sensitive data on the wire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Threat Target: payroll response (5.0-&gt;1.0)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Threat Category: Information disclosure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Risk: </a:t>
            </a:r>
            <a:r>
              <a:rPr lang="en-US" altLang="en-US" sz="2200" dirty="0"/>
              <a:t>Damage potential: 8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Reproducibility: 10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Exploitability: 7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Affected users: 10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Discoverability: 10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b="1" dirty="0">
                <a:solidFill>
                  <a:srgbClr val="C00000"/>
                </a:solidFill>
              </a:rPr>
              <a:t>Overall: 9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Comments: most likely from rogue user using sniff; cheap in terms of time, effort, and money,…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28597ACF-EC2B-5869-BC12-38827F3F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BE15E7-322B-4148-B9C0-E340352C8B5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38E7B020-E313-FCB4-32AA-6B4DCDE89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Respond to the Threats: Options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682E070-8D80-A599-8CA5-CC54F0F13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2248" y="1717675"/>
            <a:ext cx="7711440" cy="4695317"/>
          </a:xfrm>
        </p:spPr>
        <p:txBody>
          <a:bodyPr/>
          <a:lstStyle/>
          <a:p>
            <a:r>
              <a:rPr lang="en-US" altLang="en-US" dirty="0"/>
              <a:t>Do nothing?</a:t>
            </a:r>
          </a:p>
          <a:p>
            <a:r>
              <a:rPr lang="en-US" altLang="en-US" dirty="0"/>
              <a:t>Inform the user of the threat</a:t>
            </a:r>
          </a:p>
          <a:p>
            <a:pPr lvl="1"/>
            <a:r>
              <a:rPr lang="en-US" altLang="en-US" dirty="0"/>
              <a:t>Let user decide whether to use some feature</a:t>
            </a:r>
          </a:p>
          <a:p>
            <a:pPr lvl="1"/>
            <a:r>
              <a:rPr lang="en-US" altLang="en-US" dirty="0"/>
              <a:t>Example: dialog for basic authentication or SSL</a:t>
            </a:r>
          </a:p>
          <a:p>
            <a:r>
              <a:rPr lang="en-US" altLang="en-US" dirty="0"/>
              <a:t>Remove the problem</a:t>
            </a:r>
          </a:p>
          <a:p>
            <a:pPr lvl="1"/>
            <a:r>
              <a:rPr lang="en-US" altLang="en-US" dirty="0"/>
              <a:t>Pull the feature from the product</a:t>
            </a:r>
          </a:p>
          <a:p>
            <a:r>
              <a:rPr lang="en-US" altLang="en-US" dirty="0"/>
              <a:t>Fix the problem</a:t>
            </a:r>
          </a:p>
          <a:p>
            <a:pPr lvl="1"/>
            <a:r>
              <a:rPr lang="en-US" altLang="en-US" dirty="0"/>
              <a:t>Use mitigation techniques</a:t>
            </a: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3B1AD556-BE7F-0909-6E64-0F2D8056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336A5D-827E-364D-A8B7-AB62327E161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72937997-C560-2B36-6B45-28A1965BF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0348" y="277813"/>
            <a:ext cx="7620000" cy="1000123"/>
          </a:xfrm>
        </p:spPr>
        <p:txBody>
          <a:bodyPr>
            <a:normAutofit/>
          </a:bodyPr>
          <a:lstStyle/>
          <a:p>
            <a:r>
              <a:rPr lang="en-US" altLang="en-US" dirty="0"/>
              <a:t>Mitigate Threats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9AE1AE-A069-B095-5C9E-7B584D56B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28302"/>
              </p:ext>
            </p:extLst>
          </p:nvPr>
        </p:nvGraphicFramePr>
        <p:xfrm>
          <a:off x="1069848" y="1754186"/>
          <a:ext cx="8001000" cy="4551364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0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Threat type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Mitigation techniques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8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Spoofing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Appropriate authentication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Protect secret 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 store secrets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5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Tamping with data/code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Appropriate authorization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Hashes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Message authentication codes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Digital signatures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Tamper-resistant protocols (e.g., SSL)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Repudiation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Digital signatures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Audit trails (logging)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3747" name="Slide Number Placeholder 3">
            <a:extLst>
              <a:ext uri="{FF2B5EF4-FFF2-40B4-BE49-F238E27FC236}">
                <a16:creationId xmlns:a16="http://schemas.microsoft.com/office/drawing/2014/main" id="{A7865016-AD5A-FB4C-0DD9-9B82CC4C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37A633-320B-9443-AF77-137907E7AF95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6E22BC1D-E469-CE0F-12EB-87084E1C1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Mitigate Threats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11A4E1D6-5A09-AC46-BC8E-F8D15D4A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130BD6-4FB2-514E-B911-34E5D93595B3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77F9D3-AD0B-8601-DC4A-B996C242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67224"/>
              </p:ext>
            </p:extLst>
          </p:nvPr>
        </p:nvGraphicFramePr>
        <p:xfrm>
          <a:off x="1200912" y="1417638"/>
          <a:ext cx="7635240" cy="5283201"/>
        </p:xfrm>
        <a:graphic>
          <a:graphicData uri="http://schemas.openxmlformats.org/drawingml/2006/table">
            <a:tbl>
              <a:tblPr/>
              <a:tblGrid>
                <a:gridCol w="192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0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Threat type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Mitigation techniques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6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Info disclosure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Authorization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Privacy-enhanced protocols (e.g., SSL)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Encryption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Protect secrets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’</a:t>
                      </a:r>
                      <a:r>
                        <a:rPr kumimoji="0" lang="en-US" altLang="ja-JP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 store secrets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6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Denial of service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Appropriate authentication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Appropriate authorization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Filtering (inspecting data packets)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Throttling (limiting the # of requests)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 of service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Elevation of privilege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Run with least privilege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DF0BB668-8FCB-6ECB-ED97-13718DD05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331" y="0"/>
            <a:ext cx="7498080" cy="1289538"/>
          </a:xfrm>
        </p:spPr>
        <p:txBody>
          <a:bodyPr/>
          <a:lstStyle/>
          <a:p>
            <a:r>
              <a:rPr lang="en-US" altLang="en-US" dirty="0"/>
              <a:t>Apply Mitigations to Payroll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7D7A13-2DD8-806D-9BFB-F1289DBFE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862756"/>
              </p:ext>
            </p:extLst>
          </p:nvPr>
        </p:nvGraphicFramePr>
        <p:xfrm>
          <a:off x="1173011" y="1482970"/>
          <a:ext cx="77724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7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Threat/Type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Mitigation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techniques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150">
                <a:tc>
                  <a:txBody>
                    <a:bodyPr/>
                    <a:lstStyle/>
                    <a:p>
                      <a:r>
                        <a:rPr lang="en-US" sz="2400" dirty="0"/>
                        <a:t>Viewing</a:t>
                      </a:r>
                      <a:r>
                        <a:rPr lang="en-US" sz="2400" baseline="0" dirty="0"/>
                        <a:t> data on the wire (I)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SSL/TLS to encrypt</a:t>
                      </a:r>
                    </a:p>
                    <a:p>
                      <a:r>
                        <a:rPr lang="en-US" sz="2400" dirty="0"/>
                        <a:t>Could also</a:t>
                      </a:r>
                      <a:r>
                        <a:rPr lang="en-US" sz="2400" baseline="0" dirty="0"/>
                        <a:t> use IPSec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950">
                <a:tc>
                  <a:txBody>
                    <a:bodyPr/>
                    <a:lstStyle/>
                    <a:p>
                      <a:r>
                        <a:rPr lang="en-US" sz="2400" dirty="0"/>
                        <a:t>Upload</a:t>
                      </a:r>
                      <a:r>
                        <a:rPr lang="en-US" sz="2400" baseline="0" dirty="0"/>
                        <a:t> rogue web pages /web service code (T)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Require strong authentication</a:t>
                      </a:r>
                      <a:r>
                        <a:rPr lang="en-US" sz="2400" baseline="0" dirty="0"/>
                        <a:t> for the Web developers; Provide strong ACLs that only developers and administrators can update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623">
                <a:tc>
                  <a:txBody>
                    <a:bodyPr/>
                    <a:lstStyle/>
                    <a:p>
                      <a:r>
                        <a:rPr lang="en-US" sz="2400" dirty="0"/>
                        <a:t>Attacker denies service to application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</a:t>
                      </a:r>
                      <a:r>
                        <a:rPr lang="en-US" sz="2400" baseline="0" dirty="0"/>
                        <a:t> firewall to drop certain IP packets; restrict resources (memory, time) used by anonymous users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819" name="Slide Number Placeholder 3">
            <a:extLst>
              <a:ext uri="{FF2B5EF4-FFF2-40B4-BE49-F238E27FC236}">
                <a16:creationId xmlns:a16="http://schemas.microsoft.com/office/drawing/2014/main" id="{C1392181-FDF2-8623-6849-509E8A1A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B5980-02C4-534B-8ADE-C80CCDB970B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D91A099D-AB7E-4261-99B4-08F648BAF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848" y="291306"/>
            <a:ext cx="7863840" cy="95646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Apply Mitigations to Payroll – cont</a:t>
            </a:r>
            <a:r>
              <a:rPr lang="en-US" altLang="ja-JP" dirty="0"/>
              <a:t>’d</a:t>
            </a:r>
            <a:endParaRPr lang="en-US" altLang="en-US" dirty="0"/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E0E434EC-C370-0B2F-7DBD-514EFBF97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0B85F10E-91C5-2BC9-A9C9-65284B50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DF4BF2-62F9-F242-AA0B-C36FE527E0D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D64506-BBD9-18F6-5D51-FB65BC86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96528"/>
              </p:ext>
            </p:extLst>
          </p:nvPr>
        </p:nvGraphicFramePr>
        <p:xfrm>
          <a:off x="1069848" y="1453662"/>
          <a:ext cx="8001000" cy="5133975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Threat/Type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Mitigation techniques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Attacker manipulates payroll data (T&amp;I)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Use SSL/TLS or DCOM/RPC to protect payroll data traffic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5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Elevate privilege by leveraging the service client request process (E)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Run the process using the least privilege; if it is compromised, the code cannot gain extra capabilities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9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Spoof Web server (S)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Use SSL/TLS to allow client software to authenticate the server,…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220237AA-258F-7D58-D653-78BD62134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CCFE3BB3-5E97-9A44-3964-2B9341AD6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9200" y="1717675"/>
            <a:ext cx="7924800" cy="5064125"/>
          </a:xfrm>
        </p:spPr>
        <p:txBody>
          <a:bodyPr/>
          <a:lstStyle/>
          <a:p>
            <a:r>
              <a:rPr lang="en-US" altLang="en-US" dirty="0"/>
              <a:t>Are functions correct?</a:t>
            </a:r>
          </a:p>
          <a:p>
            <a:endParaRPr lang="en-US" altLang="en-US" dirty="0"/>
          </a:p>
          <a:p>
            <a:r>
              <a:rPr lang="en-US" altLang="en-US" dirty="0"/>
              <a:t>Are threats correct?</a:t>
            </a:r>
          </a:p>
          <a:p>
            <a:endParaRPr lang="en-US" altLang="en-US" dirty="0"/>
          </a:p>
          <a:p>
            <a:r>
              <a:rPr lang="en-US" altLang="en-US" dirty="0"/>
              <a:t>Are threats absent? or are mitigations correct?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20704DAD-A944-D158-D3A8-1710FE04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F9BA25-5D54-2742-96CF-E1CD8BD0655B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3AB0EE41-931B-0934-C378-C7A6A1C5A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Bring TM to Your Organization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8C92F107-594A-BFCC-58F3-8241B81C4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804416"/>
            <a:ext cx="7498080" cy="444398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How to Introduce Threat Modeling?</a:t>
            </a:r>
          </a:p>
          <a:p>
            <a:r>
              <a:rPr lang="en-US" altLang="en-US" sz="2800" dirty="0"/>
              <a:t>Threat Modeling and Project Management</a:t>
            </a:r>
          </a:p>
          <a:p>
            <a:r>
              <a:rPr lang="en-US" altLang="en-US" sz="2800" dirty="0"/>
              <a:t>Threat Modeling within a Development Life Cycle</a:t>
            </a:r>
          </a:p>
          <a:p>
            <a:r>
              <a:rPr lang="en-US" altLang="en-US" sz="2800" dirty="0"/>
              <a:t>Overcome Objections to Threat Modeling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8BF5E460-248D-EC1F-122A-5847672B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DC412E-BDA3-6A4B-875A-1869BB2E589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E1EE594B-D60A-EDF8-CACA-7BCCAB360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Introduce Threat Modeling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F0249F1B-B266-455F-9FE8-777BD54460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1288" y="1417638"/>
            <a:ext cx="7772400" cy="5334000"/>
          </a:xfrm>
        </p:spPr>
        <p:txBody>
          <a:bodyPr/>
          <a:lstStyle/>
          <a:p>
            <a:r>
              <a:rPr lang="en-US" altLang="en-US" sz="2800" dirty="0"/>
              <a:t>Sales lessons</a:t>
            </a:r>
          </a:p>
          <a:p>
            <a:pPr lvl="1"/>
            <a:r>
              <a:rPr lang="en-US" altLang="en-US" sz="2400" dirty="0"/>
              <a:t>Who can sign the check and who can say no</a:t>
            </a:r>
          </a:p>
          <a:p>
            <a:pPr lvl="1"/>
            <a:r>
              <a:rPr lang="en-US" altLang="en-US" sz="2400" dirty="0"/>
              <a:t>Organizational win and personal win</a:t>
            </a:r>
          </a:p>
          <a:p>
            <a:r>
              <a:rPr lang="en-US" altLang="en-US" sz="2800" dirty="0"/>
              <a:t>Who signs off ?</a:t>
            </a:r>
          </a:p>
          <a:p>
            <a:pPr lvl="1"/>
            <a:r>
              <a:rPr lang="en-US" altLang="en-US" sz="2400" dirty="0"/>
              <a:t>Probably someone like VP of R&amp;D who could require that no code goes out the door without a threat model</a:t>
            </a:r>
          </a:p>
          <a:p>
            <a:r>
              <a:rPr lang="en-US" altLang="en-US" sz="2800" dirty="0"/>
              <a:t>Why will your VP sign off? </a:t>
            </a:r>
          </a:p>
          <a:p>
            <a:pPr lvl="1"/>
            <a:r>
              <a:rPr lang="en-US" altLang="en-US" sz="2400" dirty="0"/>
              <a:t>Fewer bugs? </a:t>
            </a:r>
          </a:p>
          <a:p>
            <a:pPr lvl="1"/>
            <a:r>
              <a:rPr lang="en-US" altLang="en-US" sz="2400" dirty="0"/>
              <a:t>More secure products? </a:t>
            </a:r>
          </a:p>
          <a:p>
            <a:pPr lvl="1"/>
            <a:r>
              <a:rPr lang="en-US" altLang="en-US" sz="2400" dirty="0"/>
              <a:t>Fewer schedule changes due to fixing bugs late? </a:t>
            </a:r>
          </a:p>
          <a:p>
            <a:pPr lvl="1"/>
            <a:r>
              <a:rPr lang="en-US" altLang="en-US" sz="2400" dirty="0"/>
              <a:t>What will their personal win be?</a:t>
            </a: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F35D2E3E-7D4F-CE19-A3F6-B5619099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1B039B-874E-A741-B092-10B936A469F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87230DFD-DFB2-1549-A8C0-9EABF174A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Notations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D6EDC29-B108-DFDE-217A-1DA0B8B0D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608" y="1447800"/>
            <a:ext cx="7498080" cy="501396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dirty="0"/>
              <a:t>Important to have a notation for documenting and communicating decisions</a:t>
            </a:r>
          </a:p>
          <a:p>
            <a:r>
              <a:rPr lang="en-US" altLang="en-US" dirty="0"/>
              <a:t>Notations</a:t>
            </a:r>
          </a:p>
          <a:p>
            <a:pPr lvl="1"/>
            <a:r>
              <a:rPr lang="en-US" altLang="en-US" dirty="0"/>
              <a:t>Data flow diagrams (DFDs)</a:t>
            </a:r>
          </a:p>
          <a:p>
            <a:pPr lvl="1"/>
            <a:r>
              <a:rPr lang="en-US" altLang="en-US" dirty="0"/>
              <a:t>Finite state machines (FSMs) </a:t>
            </a:r>
          </a:p>
          <a:p>
            <a:pPr lvl="1"/>
            <a:r>
              <a:rPr lang="en-US" altLang="en-US" dirty="0"/>
              <a:t>Unified Modeling Language (UML) </a:t>
            </a:r>
          </a:p>
          <a:p>
            <a:pPr lvl="2"/>
            <a:r>
              <a:rPr lang="en-US" altLang="en-US" sz="2600" dirty="0"/>
              <a:t>State machines (behavior and protocol)</a:t>
            </a:r>
          </a:p>
          <a:p>
            <a:pPr lvl="2"/>
            <a:r>
              <a:rPr lang="en-US" altLang="en-US" sz="2600" dirty="0"/>
              <a:t>Use case diagrams, activity diagrams</a:t>
            </a:r>
          </a:p>
          <a:p>
            <a:pPr lvl="2"/>
            <a:r>
              <a:rPr lang="en-US" altLang="en-US" sz="2600" dirty="0"/>
              <a:t>Collaboration diagrams, class diagrams</a:t>
            </a:r>
          </a:p>
          <a:p>
            <a:pPr lvl="2"/>
            <a:r>
              <a:rPr lang="en-US" altLang="en-US" dirty="0"/>
              <a:t>…</a:t>
            </a:r>
          </a:p>
          <a:p>
            <a:pPr lvl="1"/>
            <a:r>
              <a:rPr lang="en-US" altLang="en-US" dirty="0"/>
              <a:t>Petri nets</a:t>
            </a:r>
          </a:p>
          <a:p>
            <a:pPr lvl="1"/>
            <a:endParaRPr lang="en-US" altLang="en-US" dirty="0"/>
          </a:p>
          <a:p>
            <a:pPr lvl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0E65A138-D816-D1EE-5BE9-C3F3C436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3BB3A5-545D-B549-BFFB-015F85F8BB0E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F7B0DDF8-E67E-ACC4-21A8-87BA40258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3520" y="-52754"/>
            <a:ext cx="7498080" cy="1143000"/>
          </a:xfrm>
        </p:spPr>
        <p:txBody>
          <a:bodyPr/>
          <a:lstStyle/>
          <a:p>
            <a:r>
              <a:rPr lang="en-US" altLang="en-US" dirty="0"/>
              <a:t>How to Introduce TM- </a:t>
            </a:r>
            <a:r>
              <a:rPr lang="en-US" altLang="en-US" dirty="0" err="1"/>
              <a:t>cont</a:t>
            </a:r>
            <a:endParaRPr lang="en-US" altLang="en-US" dirty="0"/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EBD0C06-2BC1-D747-15EA-45203CB75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64809" y="1185437"/>
            <a:ext cx="7877439" cy="6072554"/>
          </a:xfrm>
        </p:spPr>
        <p:txBody>
          <a:bodyPr/>
          <a:lstStyle/>
          <a:p>
            <a:r>
              <a:rPr lang="en-US" altLang="en-US" sz="2800" dirty="0"/>
              <a:t>Convincing Individual Contributors</a:t>
            </a:r>
          </a:p>
          <a:p>
            <a:pPr lvl="1"/>
            <a:r>
              <a:rPr lang="en-US" altLang="en-US" sz="2400" dirty="0"/>
              <a:t>Are you the only person who wants the team to do it?</a:t>
            </a:r>
          </a:p>
          <a:p>
            <a:pPr lvl="1"/>
            <a:r>
              <a:rPr lang="en-US" altLang="en-US" sz="2400" dirty="0"/>
              <a:t>Start with fun? the Elevation of Privilege game, bringing pizza and beer rarely hurts. </a:t>
            </a:r>
          </a:p>
          <a:p>
            <a:pPr lvl="1"/>
            <a:r>
              <a:rPr lang="en-US" altLang="en-US" sz="2400" dirty="0"/>
              <a:t>Key: identify the value your team will receive</a:t>
            </a:r>
          </a:p>
          <a:p>
            <a:pPr lvl="1"/>
            <a:r>
              <a:rPr lang="en-US" altLang="en-US" sz="2400" dirty="0"/>
              <a:t>Having a respected engineer as the champion can be a tremendous help</a:t>
            </a:r>
          </a:p>
          <a:p>
            <a:r>
              <a:rPr lang="en-US" altLang="en-US" sz="2800" dirty="0"/>
              <a:t>Convincing management</a:t>
            </a:r>
          </a:p>
          <a:p>
            <a:pPr lvl="1"/>
            <a:r>
              <a:rPr lang="en-US" altLang="en-US" sz="2400" dirty="0"/>
              <a:t>Management is about bring people together to accomplish a task – can say no to good ideas</a:t>
            </a:r>
          </a:p>
          <a:p>
            <a:pPr lvl="1"/>
            <a:r>
              <a:rPr lang="en-US" altLang="en-US" sz="2400" dirty="0"/>
              <a:t>Need a plan with </a:t>
            </a:r>
            <a:r>
              <a:rPr lang="en-US" altLang="ja-JP" sz="2400" dirty="0"/>
              <a:t>“proof points” aligned with management’s expectations</a:t>
            </a:r>
          </a:p>
          <a:p>
            <a:pPr lvl="2"/>
            <a:r>
              <a:rPr lang="en-US" altLang="en-US" sz="2100" dirty="0"/>
              <a:t>What to do, resources required, what value to bring – </a:t>
            </a: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31D9A060-AF5A-5A6E-2AC1-EFDDF656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21402-BF3A-CE46-8EE2-34FB3C0D9EE6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710A7155-CA92-6334-FED6-E56540F32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TM and Project Management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1DDCB6B0-6E83-0191-0BAC-23EADE2FF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Participants: who is involved?</a:t>
            </a:r>
          </a:p>
          <a:p>
            <a:r>
              <a:rPr lang="en-US" altLang="en-US" sz="2400" dirty="0"/>
              <a:t>Tasks: what do they do?</a:t>
            </a:r>
          </a:p>
          <a:p>
            <a:r>
              <a:rPr lang="en-US" altLang="en-US" sz="2400" dirty="0"/>
              <a:t>Training: how do we help them do it?</a:t>
            </a:r>
          </a:p>
          <a:p>
            <a:r>
              <a:rPr lang="en-US" altLang="en-US" sz="2400" dirty="0"/>
              <a:t>Prep work: what needs to be done before a kick-off?</a:t>
            </a:r>
          </a:p>
          <a:p>
            <a:r>
              <a:rPr lang="en-US" altLang="en-US" sz="2400" dirty="0"/>
              <a:t>Help: what do they do when confused?</a:t>
            </a:r>
          </a:p>
          <a:p>
            <a:r>
              <a:rPr lang="en-US" altLang="en-US" sz="2400" dirty="0"/>
              <a:t>Conflict management: who makes a call when different participants disagree and </a:t>
            </a:r>
            <a:r>
              <a:rPr lang="en-US" altLang="en-US" sz="2400" dirty="0" err="1"/>
              <a:t>cann</a:t>
            </a:r>
            <a:r>
              <a:rPr lang="en-US" altLang="ja-JP" sz="2400" dirty="0" err="1"/>
              <a:t>’t</a:t>
            </a:r>
            <a:r>
              <a:rPr lang="en-US" altLang="ja-JP" sz="2400" dirty="0"/>
              <a:t> reach a consensus?</a:t>
            </a:r>
          </a:p>
          <a:p>
            <a:r>
              <a:rPr lang="en-US" altLang="en-US" sz="2400" dirty="0"/>
              <a:t>Deliverables: what do the people produce?</a:t>
            </a:r>
          </a:p>
          <a:p>
            <a:r>
              <a:rPr lang="en-US" altLang="en-US" sz="2400" dirty="0"/>
              <a:t>Milestones: when are deliverables due?</a:t>
            </a:r>
          </a:p>
          <a:p>
            <a:r>
              <a:rPr lang="en-US" altLang="en-US" sz="2400" dirty="0"/>
              <a:t>Interaction: how does communication occur? In-person meetings, e-mail, wikis?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9A872075-3DE0-4934-5D42-9D704ECC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A3E7AF-875B-DF45-8336-4B8FF0C818B1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AAA209E3-0277-34D1-40AC-C367D761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4168" y="0"/>
            <a:ext cx="7498080" cy="1143000"/>
          </a:xfrm>
        </p:spPr>
        <p:txBody>
          <a:bodyPr/>
          <a:lstStyle/>
          <a:p>
            <a:r>
              <a:rPr lang="en-US" altLang="en-US" dirty="0"/>
              <a:t>TM in Development Life Cycle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EDD8593C-B5BC-9F00-7BCF-1C2F46F07C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7948" y="1173162"/>
            <a:ext cx="8153400" cy="5410200"/>
          </a:xfrm>
        </p:spPr>
        <p:txBody>
          <a:bodyPr/>
          <a:lstStyle/>
          <a:p>
            <a:r>
              <a:rPr lang="en-US" altLang="en-US" sz="2400" dirty="0"/>
              <a:t>Waterfall</a:t>
            </a:r>
          </a:p>
          <a:p>
            <a:pPr lvl="1"/>
            <a:r>
              <a:rPr lang="en-US" altLang="en-US" sz="2400" dirty="0"/>
              <a:t>Requirements, design, testing</a:t>
            </a:r>
          </a:p>
          <a:p>
            <a:r>
              <a:rPr lang="en-US" altLang="en-US" sz="2400" dirty="0"/>
              <a:t>Gates / Definition Of Done, such as </a:t>
            </a:r>
            <a:r>
              <a:rPr lang="en-US" altLang="ja-JP" sz="2400" dirty="0"/>
              <a:t>“we can’t exit the design phase until …”</a:t>
            </a:r>
          </a:p>
          <a:p>
            <a:pPr lvl="1"/>
            <a:r>
              <a:rPr lang="en-US" altLang="ja-JP" sz="2400" dirty="0"/>
              <a:t>“We cannot exit design without a completed model for threat identification, such as DFD</a:t>
            </a:r>
            <a:r>
              <a:rPr lang="ja-JP" altLang="en-US" sz="2400"/>
              <a:t>”</a:t>
            </a:r>
            <a:endParaRPr lang="en-US" altLang="ja-JP" sz="2400" dirty="0"/>
          </a:p>
          <a:p>
            <a:pPr lvl="1"/>
            <a:r>
              <a:rPr lang="en-US" altLang="ja-JP" sz="2400" dirty="0"/>
              <a:t>“We can’t start coding until threat enumeration is complete</a:t>
            </a:r>
            <a:r>
              <a:rPr lang="ja-JP" altLang="en-US" sz="2400"/>
              <a:t>”</a:t>
            </a:r>
            <a:endParaRPr lang="en-US" altLang="ja-JP" sz="2400" dirty="0"/>
          </a:p>
          <a:p>
            <a:pPr lvl="1"/>
            <a:r>
              <a:rPr lang="en-US" altLang="en-US" sz="2400" dirty="0"/>
              <a:t>Each mitigation is complete when there is a feature spec to cover the mitigation</a:t>
            </a:r>
          </a:p>
          <a:p>
            <a:r>
              <a:rPr lang="en-US" altLang="en-US" sz="2400" dirty="0"/>
              <a:t>Agile Development</a:t>
            </a:r>
          </a:p>
          <a:p>
            <a:pPr lvl="1"/>
            <a:r>
              <a:rPr lang="en-US" altLang="en-US" sz="2200" dirty="0"/>
              <a:t>User stories – misuse stories</a:t>
            </a:r>
          </a:p>
          <a:p>
            <a:pPr lvl="1"/>
            <a:r>
              <a:rPr lang="en-US" altLang="en-US" sz="2200" dirty="0"/>
              <a:t>Test-driven – carefully consider tests before writing code</a:t>
            </a: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E2156803-2225-FE65-BA99-6C041784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2D8700-FC21-3D49-AD83-DEBAABC98DC9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06D3A9A7-8EA6-DAF7-F062-959F0DFD4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TM in Development Life Cycle</a:t>
            </a:r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6BC9FA48-8552-C21A-3437-B81B08B28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3648" y="1417638"/>
            <a:ext cx="8077200" cy="516572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and Threat Modeling</a:t>
            </a:r>
          </a:p>
          <a:p>
            <a:pPr lvl="1"/>
            <a:r>
              <a:rPr lang="en-US" altLang="en-US" sz="2400" dirty="0"/>
              <a:t>The testing mindset </a:t>
            </a:r>
            <a:r>
              <a:rPr lang="en-US" altLang="ja-JP" sz="2400" dirty="0"/>
              <a:t>“how can this break” overlaps with threat modeling</a:t>
            </a:r>
          </a:p>
          <a:p>
            <a:pPr lvl="1"/>
            <a:r>
              <a:rPr lang="en-US" altLang="en-US" sz="2400" dirty="0"/>
              <a:t>Finding important bugs can increase the importance of testing - testers often feel their work is not valued</a:t>
            </a:r>
          </a:p>
          <a:p>
            <a:pPr lvl="1"/>
            <a:r>
              <a:rPr lang="en-US" altLang="en-US" sz="2400" dirty="0"/>
              <a:t>Threat modeling drives security test planning</a:t>
            </a:r>
          </a:p>
          <a:p>
            <a:r>
              <a:rPr lang="en-US" altLang="en-US" sz="2800" dirty="0"/>
              <a:t>Measuring threat modeling</a:t>
            </a:r>
          </a:p>
          <a:p>
            <a:pPr lvl="1"/>
            <a:r>
              <a:rPr lang="en-US" altLang="en-US" sz="2400" dirty="0"/>
              <a:t>Number of diagrams, LOC: meaningless </a:t>
            </a:r>
          </a:p>
          <a:p>
            <a:pPr lvl="1"/>
            <a:r>
              <a:rPr lang="en-US" altLang="en-US" sz="2400" dirty="0"/>
              <a:t>Coverage of function models and STRIDE?</a:t>
            </a:r>
          </a:p>
          <a:p>
            <a:pPr lvl="1"/>
            <a:r>
              <a:rPr lang="en-US" altLang="en-US" sz="2400" dirty="0"/>
              <a:t>Checklist: e.g., four elements</a:t>
            </a:r>
          </a:p>
          <a:p>
            <a:pPr lvl="2"/>
            <a:r>
              <a:rPr lang="en-US" altLang="en-US" sz="2100" dirty="0"/>
              <a:t>Does the threat have text? Does the mitigation have text? Is the threat marked complete? Is there a bug?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85A83D62-0316-0724-DD08-B6A095F4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954DC5-AC06-074E-B0AE-BF49840FF9FA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0651464E-7B84-DDC4-A56B-AE648C7D8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Overcome Objections in TM</a:t>
            </a:r>
          </a:p>
        </p:txBody>
      </p:sp>
      <p:sp>
        <p:nvSpPr>
          <p:cNvPr id="91139" name="Content Placeholder 2">
            <a:extLst>
              <a:ext uri="{FF2B5EF4-FFF2-40B4-BE49-F238E27FC236}">
                <a16:creationId xmlns:a16="http://schemas.microsoft.com/office/drawing/2014/main" id="{9DE499BF-941F-DBF8-165A-2BFFAF7015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7948" y="1417638"/>
            <a:ext cx="8153400" cy="5064125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Resource objections</a:t>
            </a:r>
          </a:p>
          <a:p>
            <a:pPr lvl="1"/>
            <a:r>
              <a:rPr lang="en-US" altLang="en-US" sz="2400" dirty="0"/>
              <a:t>Too many people? </a:t>
            </a:r>
          </a:p>
          <a:p>
            <a:pPr lvl="1"/>
            <a:r>
              <a:rPr lang="en-US" altLang="en-US" sz="2400" dirty="0"/>
              <a:t>Too much work per person?</a:t>
            </a:r>
          </a:p>
          <a:p>
            <a:pPr lvl="1"/>
            <a:r>
              <a:rPr lang="en-US" altLang="ja-JP" sz="2400" dirty="0"/>
              <a:t>“YAGNI: You </a:t>
            </a:r>
            <a:r>
              <a:rPr lang="en-US" altLang="ja-JP" sz="2400" dirty="0" err="1"/>
              <a:t>ain’t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gonna</a:t>
            </a:r>
            <a:r>
              <a:rPr lang="en-US" altLang="ja-JP" sz="2400" dirty="0"/>
              <a:t> need it”</a:t>
            </a:r>
          </a:p>
          <a:p>
            <a:r>
              <a:rPr lang="en-US" altLang="en-US" sz="2800" dirty="0"/>
              <a:t>Value objections</a:t>
            </a:r>
          </a:p>
          <a:p>
            <a:pPr lvl="1"/>
            <a:r>
              <a:rPr lang="en-US" altLang="ja-JP" sz="2200" dirty="0"/>
              <a:t>“I’ve tried threat modeling”: low value for the investment</a:t>
            </a:r>
          </a:p>
          <a:p>
            <a:pPr lvl="1"/>
            <a:r>
              <a:rPr lang="en-US" altLang="en-US" sz="2200" dirty="0"/>
              <a:t>We don</a:t>
            </a:r>
            <a:r>
              <a:rPr lang="en-US" altLang="ja-JP" sz="2200" dirty="0"/>
              <a:t>’t fix those bugs:  the TM approach produces many bugs</a:t>
            </a:r>
          </a:p>
          <a:p>
            <a:pPr lvl="1"/>
            <a:r>
              <a:rPr lang="en-US" altLang="ja-JP" sz="2200" dirty="0"/>
              <a:t>“No one would even do that”</a:t>
            </a:r>
          </a:p>
          <a:p>
            <a:r>
              <a:rPr lang="en-US" altLang="en-US" sz="2800" dirty="0"/>
              <a:t>Objections to the plan</a:t>
            </a:r>
          </a:p>
          <a:p>
            <a:pPr lvl="1"/>
            <a:r>
              <a:rPr lang="en-US" altLang="en-US" sz="2200" dirty="0"/>
              <a:t>Timing</a:t>
            </a:r>
          </a:p>
          <a:p>
            <a:pPr lvl="1"/>
            <a:r>
              <a:rPr lang="en-US" altLang="en-US" sz="2200" dirty="0"/>
              <a:t>Change of the behavior of individuals and an organization</a:t>
            </a: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8A05D70A-070A-8A8D-7FEB-2F30F1A8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C2682-A195-1048-9379-A4CA3D43C34D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FDCD1908-507D-8F57-1332-2EB35AF95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45B9-7009-9F51-4850-EBCF17A8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348" y="1500554"/>
            <a:ext cx="7673340" cy="5181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Functional modeling vs. threat modeling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Mitigation techniques reduce security risks.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This does not mean that the system will be 100% secure. 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Mitigating all threats is often beyond the availability of required resources. 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Threat modeling is often iterative. Stop when: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level of security has become acceptable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unmitigated threats are sufficiently expensive for an adversary to accomplish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Threat models for security testing</a:t>
            </a: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BB04B54C-3A2C-7404-22BA-73F847B6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5093E4-1DD7-4E4C-AEA6-DC9DDC81CB1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9BCBD2C-2D15-973C-2650-4AEB33B66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Diagrams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6E0B254-0171-F860-7CF2-03099F4F8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048" y="1617785"/>
            <a:ext cx="7924800" cy="5064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Model functionality and the flow of data from one function to another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dirty="0"/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Decomposition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A system can be decomposed into subsystems and subsystems can be decomposed into still lower-level subsystems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Context -&gt; level 0 -&gt; level 1 -&gt; level 2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5B8F1B0-4675-4D69-EFE9-A87BE63F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9BD0E-2C46-D145-821E-043F5B1BDC28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28464E3-FBD3-F49F-06AF-63CAE63A1FB1}"/>
              </a:ext>
            </a:extLst>
          </p:cNvPr>
          <p:cNvSpPr/>
          <p:nvPr/>
        </p:nvSpPr>
        <p:spPr>
          <a:xfrm>
            <a:off x="1441937" y="2057399"/>
            <a:ext cx="762000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4578" name="Title 1">
            <a:extLst>
              <a:ext uri="{FF2B5EF4-FFF2-40B4-BE49-F238E27FC236}">
                <a16:creationId xmlns:a16="http://schemas.microsoft.com/office/drawing/2014/main" id="{5EE48EFD-119C-7F64-A1BA-DF2CDAF29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-76200"/>
            <a:ext cx="7498080" cy="1143000"/>
          </a:xfrm>
        </p:spPr>
        <p:txBody>
          <a:bodyPr/>
          <a:lstStyle/>
          <a:p>
            <a:r>
              <a:rPr lang="en-US" altLang="en-US" dirty="0"/>
              <a:t>DFD Basic Symbols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E0D40E4-2D6C-C24C-8920-C1D7B562E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3937" y="1295399"/>
            <a:ext cx="67056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Process: transforms or manipulates data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8C5DFEA-4345-A6C4-CCF9-9B7C657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6093F-2722-4147-A31D-00AE3E928580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0E4A8D-670D-CBFB-4403-7364E9F4EDD7}"/>
              </a:ext>
            </a:extLst>
          </p:cNvPr>
          <p:cNvSpPr/>
          <p:nvPr/>
        </p:nvSpPr>
        <p:spPr>
          <a:xfrm flipH="1">
            <a:off x="1594337" y="2209799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8D1E71-D1EC-BC63-BE13-F344813B0628}"/>
              </a:ext>
            </a:extLst>
          </p:cNvPr>
          <p:cNvSpPr/>
          <p:nvPr/>
        </p:nvSpPr>
        <p:spPr>
          <a:xfrm>
            <a:off x="1441937" y="1295399"/>
            <a:ext cx="68580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05B9B3-83BB-3693-0B54-6F186BE195E4}"/>
              </a:ext>
            </a:extLst>
          </p:cNvPr>
          <p:cNvCxnSpPr/>
          <p:nvPr/>
        </p:nvCxnSpPr>
        <p:spPr>
          <a:xfrm>
            <a:off x="1518137" y="3124199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C32E9-1AD1-98D7-F584-C432D04D4E83}"/>
              </a:ext>
            </a:extLst>
          </p:cNvPr>
          <p:cNvCxnSpPr/>
          <p:nvPr/>
        </p:nvCxnSpPr>
        <p:spPr>
          <a:xfrm>
            <a:off x="1518137" y="3428999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1D486-2BFE-450C-33C5-CE81179B5D27}"/>
              </a:ext>
            </a:extLst>
          </p:cNvPr>
          <p:cNvCxnSpPr/>
          <p:nvPr/>
        </p:nvCxnSpPr>
        <p:spPr>
          <a:xfrm>
            <a:off x="1518137" y="4190999"/>
            <a:ext cx="609600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FBF30AE-8ACE-9922-E5BC-13BAC78A698A}"/>
              </a:ext>
            </a:extLst>
          </p:cNvPr>
          <p:cNvSpPr/>
          <p:nvPr/>
        </p:nvSpPr>
        <p:spPr>
          <a:xfrm>
            <a:off x="1441937" y="4876799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0B0548D-30D6-FCB2-4C2A-021616F69EE8}"/>
              </a:ext>
            </a:extLst>
          </p:cNvPr>
          <p:cNvSpPr/>
          <p:nvPr/>
        </p:nvSpPr>
        <p:spPr>
          <a:xfrm>
            <a:off x="1289537" y="5943599"/>
            <a:ext cx="1176338" cy="334963"/>
          </a:xfrm>
          <a:custGeom>
            <a:avLst/>
            <a:gdLst>
              <a:gd name="connsiteX0" fmla="*/ 0 w 1175657"/>
              <a:gd name="connsiteY0" fmla="*/ 243840 h 335280"/>
              <a:gd name="connsiteX1" fmla="*/ 352697 w 1175657"/>
              <a:gd name="connsiteY1" fmla="*/ 47897 h 335280"/>
              <a:gd name="connsiteX2" fmla="*/ 744583 w 1175657"/>
              <a:gd name="connsiteY2" fmla="*/ 47897 h 335280"/>
              <a:gd name="connsiteX3" fmla="*/ 1175657 w 1175657"/>
              <a:gd name="connsiteY3" fmla="*/ 335280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657" h="335280">
                <a:moveTo>
                  <a:pt x="0" y="243840"/>
                </a:moveTo>
                <a:cubicBezTo>
                  <a:pt x="114300" y="162197"/>
                  <a:pt x="228600" y="80554"/>
                  <a:pt x="352697" y="47897"/>
                </a:cubicBezTo>
                <a:cubicBezTo>
                  <a:pt x="476794" y="15240"/>
                  <a:pt x="607423" y="0"/>
                  <a:pt x="744583" y="47897"/>
                </a:cubicBezTo>
                <a:cubicBezTo>
                  <a:pt x="881743" y="95794"/>
                  <a:pt x="1028700" y="215537"/>
                  <a:pt x="1175657" y="335280"/>
                </a:cubicBezTo>
              </a:path>
            </a:pathLst>
          </a:cu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897DECC-D2EF-3E00-2923-4329FCD87643}"/>
              </a:ext>
            </a:extLst>
          </p:cNvPr>
          <p:cNvSpPr txBox="1">
            <a:spLocks/>
          </p:cNvSpPr>
          <p:nvPr/>
        </p:nvSpPr>
        <p:spPr bwMode="auto">
          <a:xfrm>
            <a:off x="2203937" y="2209799"/>
            <a:ext cx="670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Multiple processes (</a:t>
            </a:r>
            <a:r>
              <a:rPr lang="en-GB" sz="2400" kern="0" dirty="0">
                <a:latin typeface="+mn-lt"/>
                <a:ea typeface="+mn-ea"/>
              </a:rPr>
              <a:t>another DFD)</a:t>
            </a:r>
            <a:r>
              <a:rPr lang="en-US" sz="2400" kern="0" dirty="0">
                <a:latin typeface="+mn-lt"/>
                <a:ea typeface="+mn-ea"/>
              </a:rPr>
              <a:t>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FEDB52-356A-0C55-4BBD-C2ECF567D2E1}"/>
              </a:ext>
            </a:extLst>
          </p:cNvPr>
          <p:cNvSpPr txBox="1">
            <a:spLocks/>
          </p:cNvSpPr>
          <p:nvPr/>
        </p:nvSpPr>
        <p:spPr bwMode="auto">
          <a:xfrm>
            <a:off x="2203937" y="2895599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Data store: a location that stores temporary or permanent data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44DDE8-8499-0886-5CA4-1080EE9777D2}"/>
              </a:ext>
            </a:extLst>
          </p:cNvPr>
          <p:cNvSpPr txBox="1">
            <a:spLocks/>
          </p:cNvSpPr>
          <p:nvPr/>
        </p:nvSpPr>
        <p:spPr bwMode="auto">
          <a:xfrm>
            <a:off x="2280137" y="3886199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400" kern="0" dirty="0">
                <a:latin typeface="+mn-lt"/>
                <a:ea typeface="+mn-ea"/>
              </a:rPr>
              <a:t>Boundary: a machine, physical, address space or trust boundary</a:t>
            </a:r>
          </a:p>
        </p:txBody>
      </p:sp>
      <p:sp>
        <p:nvSpPr>
          <p:cNvPr id="24591" name="Content Placeholder 2">
            <a:extLst>
              <a:ext uri="{FF2B5EF4-FFF2-40B4-BE49-F238E27FC236}">
                <a16:creationId xmlns:a16="http://schemas.microsoft.com/office/drawing/2014/main" id="{FF024AE2-7187-0846-F1E9-EFEA3EB2AB7B}"/>
              </a:ext>
            </a:extLst>
          </p:cNvPr>
          <p:cNvSpPr txBox="1">
            <a:spLocks/>
          </p:cNvSpPr>
          <p:nvPr/>
        </p:nvSpPr>
        <p:spPr bwMode="auto">
          <a:xfrm>
            <a:off x="2280137" y="4876799"/>
            <a:ext cx="6705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Interactor / actor, </a:t>
            </a:r>
            <a:r>
              <a:rPr lang="en-GB" altLang="en-US" sz="2400" dirty="0"/>
              <a:t>entity that provides input/ receives output</a:t>
            </a:r>
            <a:endParaRPr lang="en-US" altLang="en-US" sz="2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7CAF60E-514C-16BC-3D71-A45CC83F01E3}"/>
              </a:ext>
            </a:extLst>
          </p:cNvPr>
          <p:cNvSpPr txBox="1">
            <a:spLocks/>
          </p:cNvSpPr>
          <p:nvPr/>
        </p:nvSpPr>
        <p:spPr bwMode="auto">
          <a:xfrm>
            <a:off x="2432537" y="5867399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defRPr/>
            </a:pPr>
            <a:r>
              <a:rPr lang="en-US" sz="2400" kern="0" dirty="0">
                <a:latin typeface="+mn-lt"/>
                <a:ea typeface="+mn-ea"/>
              </a:rPr>
              <a:t>Data flow from data stores, processes, or </a:t>
            </a:r>
            <a:r>
              <a:rPr lang="en-US" sz="2400" kern="0" dirty="0" err="1">
                <a:latin typeface="+mn-lt"/>
                <a:ea typeface="+mn-ea"/>
              </a:rPr>
              <a:t>interactors</a:t>
            </a:r>
            <a:endParaRPr 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856697B8-AF71-5E85-8E40-601DCF6F0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-93663"/>
            <a:ext cx="7498080" cy="1143000"/>
          </a:xfrm>
        </p:spPr>
        <p:txBody>
          <a:bodyPr/>
          <a:lstStyle/>
          <a:p>
            <a:r>
              <a:rPr lang="en-US" altLang="en-US" dirty="0"/>
              <a:t>DFDs and Decomposition</a:t>
            </a:r>
          </a:p>
        </p:txBody>
      </p:sp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C777C7AF-86B0-8B98-9293-80106D79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ED547-82F0-6146-9BD9-453DAC9EF2FC}" type="slidenum">
              <a:rPr lang="en-US" altLang="en-US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93579-DFE7-B3F1-8FAF-9AB07184241A}"/>
              </a:ext>
            </a:extLst>
          </p:cNvPr>
          <p:cNvSpPr/>
          <p:nvPr/>
        </p:nvSpPr>
        <p:spPr>
          <a:xfrm>
            <a:off x="2116010" y="14478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45E2D-2A6D-A1EC-43CB-360B1049B285}"/>
              </a:ext>
            </a:extLst>
          </p:cNvPr>
          <p:cNvSpPr/>
          <p:nvPr/>
        </p:nvSpPr>
        <p:spPr>
          <a:xfrm>
            <a:off x="2116010" y="28194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0E90B-D534-E80F-A74C-34E81A4973AD}"/>
              </a:ext>
            </a:extLst>
          </p:cNvPr>
          <p:cNvSpPr/>
          <p:nvPr/>
        </p:nvSpPr>
        <p:spPr>
          <a:xfrm>
            <a:off x="2116010" y="21336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24BDEE-7AF4-3AE7-2AE3-9610C0942359}"/>
              </a:ext>
            </a:extLst>
          </p:cNvPr>
          <p:cNvSpPr/>
          <p:nvPr/>
        </p:nvSpPr>
        <p:spPr>
          <a:xfrm>
            <a:off x="3563810" y="1905000"/>
            <a:ext cx="762000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9C007C-6793-78C5-1D57-83C9D6AAF9FD}"/>
              </a:ext>
            </a:extLst>
          </p:cNvPr>
          <p:cNvSpPr/>
          <p:nvPr/>
        </p:nvSpPr>
        <p:spPr>
          <a:xfrm flipH="1">
            <a:off x="3716210" y="2057400"/>
            <a:ext cx="457200" cy="4572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4C2972-6A24-18F0-5AA7-B33B5FE11077}"/>
              </a:ext>
            </a:extLst>
          </p:cNvPr>
          <p:cNvCxnSpPr/>
          <p:nvPr/>
        </p:nvCxnSpPr>
        <p:spPr>
          <a:xfrm>
            <a:off x="2801810" y="2362200"/>
            <a:ext cx="762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43E3C8-1C44-6435-6CD0-6C75BA75E001}"/>
              </a:ext>
            </a:extLst>
          </p:cNvPr>
          <p:cNvCxnSpPr>
            <a:stCxn id="5" idx="3"/>
          </p:cNvCxnSpPr>
          <p:nvPr/>
        </p:nvCxnSpPr>
        <p:spPr>
          <a:xfrm>
            <a:off x="2878010" y="1676400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31294-A558-6927-75CA-D4C7EDCCC9B0}"/>
              </a:ext>
            </a:extLst>
          </p:cNvPr>
          <p:cNvCxnSpPr>
            <a:endCxn id="8" idx="0"/>
          </p:cNvCxnSpPr>
          <p:nvPr/>
        </p:nvCxnSpPr>
        <p:spPr>
          <a:xfrm rot="5400000">
            <a:off x="3830511" y="1790700"/>
            <a:ext cx="228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793B1C-3830-A760-7218-104D2CC04AF0}"/>
              </a:ext>
            </a:extLst>
          </p:cNvPr>
          <p:cNvCxnSpPr/>
          <p:nvPr/>
        </p:nvCxnSpPr>
        <p:spPr>
          <a:xfrm rot="5400000">
            <a:off x="3755104" y="2856706"/>
            <a:ext cx="381000" cy="1588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A09696-A3D2-11A9-C2F6-34FBB06667BB}"/>
              </a:ext>
            </a:extLst>
          </p:cNvPr>
          <p:cNvCxnSpPr/>
          <p:nvPr/>
        </p:nvCxnSpPr>
        <p:spPr>
          <a:xfrm>
            <a:off x="2878010" y="3048000"/>
            <a:ext cx="1066800" cy="0"/>
          </a:xfrm>
          <a:prstGeom prst="line">
            <a:avLst/>
          </a:prstGeom>
          <a:ln w="381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2ED94F-C0C4-8B64-877C-7CBBCA8C7D8E}"/>
              </a:ext>
            </a:extLst>
          </p:cNvPr>
          <p:cNvSpPr/>
          <p:nvPr/>
        </p:nvSpPr>
        <p:spPr>
          <a:xfrm>
            <a:off x="1963610" y="1295400"/>
            <a:ext cx="25146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8D139B-5A4F-E563-2271-2F09C1ECB980}"/>
              </a:ext>
            </a:extLst>
          </p:cNvPr>
          <p:cNvSpPr/>
          <p:nvPr/>
        </p:nvSpPr>
        <p:spPr>
          <a:xfrm>
            <a:off x="5468810" y="2133600"/>
            <a:ext cx="2286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1B9388-6B2A-6362-2A9C-099A882B80A5}"/>
              </a:ext>
            </a:extLst>
          </p:cNvPr>
          <p:cNvSpPr/>
          <p:nvPr/>
        </p:nvSpPr>
        <p:spPr>
          <a:xfrm>
            <a:off x="5621210" y="26670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0FE49D-6E3D-2E5F-80E4-1828C67F854C}"/>
              </a:ext>
            </a:extLst>
          </p:cNvPr>
          <p:cNvSpPr/>
          <p:nvPr/>
        </p:nvSpPr>
        <p:spPr>
          <a:xfrm>
            <a:off x="6916610" y="3352800"/>
            <a:ext cx="68580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87A910-6271-E1B3-96CB-F420FA4FA867}"/>
              </a:ext>
            </a:extLst>
          </p:cNvPr>
          <p:cNvCxnSpPr>
            <a:endCxn id="32" idx="1"/>
          </p:cNvCxnSpPr>
          <p:nvPr/>
        </p:nvCxnSpPr>
        <p:spPr>
          <a:xfrm>
            <a:off x="6307010" y="2971800"/>
            <a:ext cx="709613" cy="469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4228E-54FD-801A-F993-EE02021865D7}"/>
              </a:ext>
            </a:extLst>
          </p:cNvPr>
          <p:cNvCxnSpPr>
            <a:stCxn id="32" idx="2"/>
            <a:endCxn id="43" idx="6"/>
          </p:cNvCxnSpPr>
          <p:nvPr/>
        </p:nvCxnSpPr>
        <p:spPr>
          <a:xfrm flipH="1" flipV="1">
            <a:off x="6383210" y="3581400"/>
            <a:ext cx="5334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ED5255-03DB-B9A3-1E62-CBD39A99FE59}"/>
              </a:ext>
            </a:extLst>
          </p:cNvPr>
          <p:cNvCxnSpPr/>
          <p:nvPr/>
        </p:nvCxnSpPr>
        <p:spPr>
          <a:xfrm>
            <a:off x="6916610" y="2286000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20DBAA-74CF-A06E-A3CE-B31FC0049F2C}"/>
              </a:ext>
            </a:extLst>
          </p:cNvPr>
          <p:cNvCxnSpPr/>
          <p:nvPr/>
        </p:nvCxnSpPr>
        <p:spPr>
          <a:xfrm>
            <a:off x="6916610" y="2590800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3108F-C674-4D14-3312-C2E3F49E9D24}"/>
              </a:ext>
            </a:extLst>
          </p:cNvPr>
          <p:cNvCxnSpPr>
            <a:endCxn id="32" idx="0"/>
          </p:cNvCxnSpPr>
          <p:nvPr/>
        </p:nvCxnSpPr>
        <p:spPr>
          <a:xfrm rot="16200000" flipH="1">
            <a:off x="6859460" y="2952750"/>
            <a:ext cx="7620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04065E-C78B-D8E8-2935-CACB52997C32}"/>
              </a:ext>
            </a:extLst>
          </p:cNvPr>
          <p:cNvCxnSpPr>
            <a:stCxn id="8" idx="3"/>
          </p:cNvCxnSpPr>
          <p:nvPr/>
        </p:nvCxnSpPr>
        <p:spPr>
          <a:xfrm rot="16200000" flipH="1">
            <a:off x="3792410" y="2438400"/>
            <a:ext cx="1558925" cy="179387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0A12C2-611F-F825-3675-CD08DC360814}"/>
              </a:ext>
            </a:extLst>
          </p:cNvPr>
          <p:cNvCxnSpPr/>
          <p:nvPr/>
        </p:nvCxnSpPr>
        <p:spPr>
          <a:xfrm>
            <a:off x="4021010" y="1905000"/>
            <a:ext cx="3810000" cy="2286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8235077-6BE6-8432-1E76-96342D7A7F29}"/>
              </a:ext>
            </a:extLst>
          </p:cNvPr>
          <p:cNvSpPr/>
          <p:nvPr/>
        </p:nvSpPr>
        <p:spPr>
          <a:xfrm>
            <a:off x="3411410" y="4267200"/>
            <a:ext cx="25908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CEAB81-2FF7-4C82-BA84-7747929D4F8D}"/>
              </a:ext>
            </a:extLst>
          </p:cNvPr>
          <p:cNvSpPr/>
          <p:nvPr/>
        </p:nvSpPr>
        <p:spPr>
          <a:xfrm>
            <a:off x="5087810" y="4419600"/>
            <a:ext cx="68580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B45AA4-BFC5-2E2F-3E6F-AE4B6D9D15AB}"/>
              </a:ext>
            </a:extLst>
          </p:cNvPr>
          <p:cNvSpPr/>
          <p:nvPr/>
        </p:nvSpPr>
        <p:spPr>
          <a:xfrm>
            <a:off x="5087810" y="5334000"/>
            <a:ext cx="76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0AB914-9548-3E94-9F2E-CC4B1DD72ACB}"/>
              </a:ext>
            </a:extLst>
          </p:cNvPr>
          <p:cNvSpPr/>
          <p:nvPr/>
        </p:nvSpPr>
        <p:spPr>
          <a:xfrm>
            <a:off x="3563810" y="5715000"/>
            <a:ext cx="685800" cy="60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71E38F-5F11-9A7E-EAE7-BEF082D55180}"/>
              </a:ext>
            </a:extLst>
          </p:cNvPr>
          <p:cNvCxnSpPr/>
          <p:nvPr/>
        </p:nvCxnSpPr>
        <p:spPr>
          <a:xfrm rot="5400000" flipH="1" flipV="1">
            <a:off x="5202111" y="5981700"/>
            <a:ext cx="3810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ADC788-ECA1-337F-5035-BFA8F89FBD05}"/>
              </a:ext>
            </a:extLst>
          </p:cNvPr>
          <p:cNvCxnSpPr/>
          <p:nvPr/>
        </p:nvCxnSpPr>
        <p:spPr>
          <a:xfrm>
            <a:off x="3563810" y="5181600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4BF713-30CC-4D35-2B32-06B719EE94DB}"/>
              </a:ext>
            </a:extLst>
          </p:cNvPr>
          <p:cNvCxnSpPr/>
          <p:nvPr/>
        </p:nvCxnSpPr>
        <p:spPr>
          <a:xfrm>
            <a:off x="3563810" y="5486400"/>
            <a:ext cx="6096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BCB26F-8E82-396A-9780-0797022270DB}"/>
              </a:ext>
            </a:extLst>
          </p:cNvPr>
          <p:cNvCxnSpPr/>
          <p:nvPr/>
        </p:nvCxnSpPr>
        <p:spPr>
          <a:xfrm rot="16200000" flipH="1">
            <a:off x="3773360" y="5581650"/>
            <a:ext cx="228600" cy="381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FD96CD-FE95-09B3-A133-D081D297CEE7}"/>
              </a:ext>
            </a:extLst>
          </p:cNvPr>
          <p:cNvCxnSpPr/>
          <p:nvPr/>
        </p:nvCxnSpPr>
        <p:spPr>
          <a:xfrm>
            <a:off x="4173410" y="61722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EB7471-1F4B-C358-22EF-7B2F3F12603C}"/>
              </a:ext>
            </a:extLst>
          </p:cNvPr>
          <p:cNvCxnSpPr/>
          <p:nvPr/>
        </p:nvCxnSpPr>
        <p:spPr>
          <a:xfrm rot="5400000" flipH="1" flipV="1">
            <a:off x="5202904" y="5142706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DBB931-CCA0-3A42-1A50-9B90DEC61741}"/>
              </a:ext>
            </a:extLst>
          </p:cNvPr>
          <p:cNvCxnSpPr/>
          <p:nvPr/>
        </p:nvCxnSpPr>
        <p:spPr>
          <a:xfrm>
            <a:off x="3868610" y="4800600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31710D-C6DA-CA0B-E201-67BB5AE5C0CF}"/>
              </a:ext>
            </a:extLst>
          </p:cNvPr>
          <p:cNvCxnSpPr/>
          <p:nvPr/>
        </p:nvCxnSpPr>
        <p:spPr>
          <a:xfrm rot="5400000">
            <a:off x="3716211" y="4951412"/>
            <a:ext cx="3048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BF9AFB6-7418-46C5-FB26-92664E982C09}"/>
              </a:ext>
            </a:extLst>
          </p:cNvPr>
          <p:cNvCxnSpPr>
            <a:stCxn id="43" idx="5"/>
          </p:cNvCxnSpPr>
          <p:nvPr/>
        </p:nvCxnSpPr>
        <p:spPr>
          <a:xfrm rot="5400000">
            <a:off x="5869654" y="3929856"/>
            <a:ext cx="546100" cy="2809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3438ED1-006D-897E-4680-444D8EBFC119}"/>
              </a:ext>
            </a:extLst>
          </p:cNvPr>
          <p:cNvCxnSpPr/>
          <p:nvPr/>
        </p:nvCxnSpPr>
        <p:spPr>
          <a:xfrm flipV="1">
            <a:off x="3411410" y="3352800"/>
            <a:ext cx="2438400" cy="91440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38" name="Content Placeholder 2">
            <a:extLst>
              <a:ext uri="{FF2B5EF4-FFF2-40B4-BE49-F238E27FC236}">
                <a16:creationId xmlns:a16="http://schemas.microsoft.com/office/drawing/2014/main" id="{A6569D12-248D-61B5-843C-AF4695ADF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2810" y="1219200"/>
            <a:ext cx="1371600" cy="68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3399"/>
                </a:solidFill>
              </a:rPr>
              <a:t>Context</a:t>
            </a: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CF289891-978C-E77E-04E1-E6982CF5AAF3}"/>
              </a:ext>
            </a:extLst>
          </p:cNvPr>
          <p:cNvSpPr txBox="1">
            <a:spLocks/>
          </p:cNvSpPr>
          <p:nvPr/>
        </p:nvSpPr>
        <p:spPr bwMode="auto">
          <a:xfrm>
            <a:off x="5468810" y="20574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3399"/>
                </a:solidFill>
                <a:latin typeface="+mn-lt"/>
                <a:ea typeface="+mn-ea"/>
              </a:rPr>
              <a:t>Level 0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5BE323DA-5F78-64A8-605E-EEDD4F85471B}"/>
              </a:ext>
            </a:extLst>
          </p:cNvPr>
          <p:cNvSpPr txBox="1">
            <a:spLocks/>
          </p:cNvSpPr>
          <p:nvPr/>
        </p:nvSpPr>
        <p:spPr bwMode="auto">
          <a:xfrm>
            <a:off x="3487610" y="4267200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3399"/>
                </a:solidFill>
                <a:latin typeface="+mn-lt"/>
                <a:ea typeface="+mn-ea"/>
              </a:rPr>
              <a:t>Level 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24EE38-C61E-2215-ED83-3D9AFF4B3EA0}"/>
              </a:ext>
            </a:extLst>
          </p:cNvPr>
          <p:cNvSpPr/>
          <p:nvPr/>
        </p:nvSpPr>
        <p:spPr>
          <a:xfrm>
            <a:off x="5697410" y="3276600"/>
            <a:ext cx="6858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0E499B-5B04-95AE-A1BC-322B77853AB6}"/>
              </a:ext>
            </a:extLst>
          </p:cNvPr>
          <p:cNvSpPr/>
          <p:nvPr/>
        </p:nvSpPr>
        <p:spPr>
          <a:xfrm>
            <a:off x="5849810" y="3429000"/>
            <a:ext cx="381000" cy="304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E1"/>
              </a:solidFill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3265</TotalTime>
  <Words>3661</Words>
  <Application>Microsoft Macintosh PowerPoint</Application>
  <PresentationFormat>On-screen Show (4:3)</PresentationFormat>
  <Paragraphs>673</Paragraphs>
  <Slides>65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MS PGothic</vt:lpstr>
      <vt:lpstr>Arial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CS 483/5583 Software Security</vt:lpstr>
      <vt:lpstr>Agenda</vt:lpstr>
      <vt:lpstr>References</vt:lpstr>
      <vt:lpstr>Threat Modeling Tools</vt:lpstr>
      <vt:lpstr>What Is Modeling?</vt:lpstr>
      <vt:lpstr>Modeling Notations</vt:lpstr>
      <vt:lpstr>Data Flow Diagrams</vt:lpstr>
      <vt:lpstr>DFD Basic Symbols</vt:lpstr>
      <vt:lpstr>DFDs and Decomposition</vt:lpstr>
      <vt:lpstr>DFDs: Payroll Application</vt:lpstr>
      <vt:lpstr>Payroll Application Level-1 DFD</vt:lpstr>
      <vt:lpstr>How to Build DFDs?</vt:lpstr>
      <vt:lpstr>DFD Rules</vt:lpstr>
      <vt:lpstr>Data Flow Diagrams – cont’d</vt:lpstr>
      <vt:lpstr>Finite State Machines</vt:lpstr>
      <vt:lpstr>Finite State Machines: Example</vt:lpstr>
      <vt:lpstr>What Is Threat Modeling?</vt:lpstr>
      <vt:lpstr>Threat Modeling: Benefits</vt:lpstr>
      <vt:lpstr>Microsoft’s Threat Modeling </vt:lpstr>
      <vt:lpstr>Decompose Applications</vt:lpstr>
      <vt:lpstr>Payroll Application: Physical View</vt:lpstr>
      <vt:lpstr>Payroll Application Level-1 DFD</vt:lpstr>
      <vt:lpstr>Payroll Application</vt:lpstr>
      <vt:lpstr>Payroll Application: cont’d</vt:lpstr>
      <vt:lpstr>Determine the Threats to the System</vt:lpstr>
      <vt:lpstr>STRIDE </vt:lpstr>
      <vt:lpstr>STRIDE – cont’d</vt:lpstr>
      <vt:lpstr>STRIDE – cont’d</vt:lpstr>
      <vt:lpstr>Spoofing Threats</vt:lpstr>
      <vt:lpstr>Tampering Threats</vt:lpstr>
      <vt:lpstr>Repudiation Threats</vt:lpstr>
      <vt:lpstr>STRIDE in the Context of DFDs</vt:lpstr>
      <vt:lpstr>Information Disclosure Threats</vt:lpstr>
      <vt:lpstr>DoS Threats</vt:lpstr>
      <vt:lpstr>Elevation of Privilege Threats</vt:lpstr>
      <vt:lpstr>Relating DFDs and STRIDE</vt:lpstr>
      <vt:lpstr>STRIDE vs. Security Goals/Means</vt:lpstr>
      <vt:lpstr>Elevation of Privilege (EoP)  Card Game</vt:lpstr>
      <vt:lpstr>The EoP Game: 6 Suites/74 Cards</vt:lpstr>
      <vt:lpstr>Determine Threats – cont’d</vt:lpstr>
      <vt:lpstr>Threat Trees</vt:lpstr>
      <vt:lpstr>View Sensitive Payroll Data</vt:lpstr>
      <vt:lpstr>Threat Trees – cont’d</vt:lpstr>
      <vt:lpstr>Outline Representation of Trees</vt:lpstr>
      <vt:lpstr>Small Enhancements</vt:lpstr>
      <vt:lpstr>Enhanced Tree: Example</vt:lpstr>
      <vt:lpstr>Items to Note</vt:lpstr>
      <vt:lpstr>Rank the Threats: Risk Assessment</vt:lpstr>
      <vt:lpstr>DREAD – cont’d</vt:lpstr>
      <vt:lpstr>DREAD – cont’d</vt:lpstr>
      <vt:lpstr>DREAD Example</vt:lpstr>
      <vt:lpstr>Respond to the Threats: Options</vt:lpstr>
      <vt:lpstr>Mitigate Threats</vt:lpstr>
      <vt:lpstr>Mitigate Threats – cont’d</vt:lpstr>
      <vt:lpstr>Apply Mitigations to Payroll</vt:lpstr>
      <vt:lpstr>Apply Mitigations to Payroll – cont’d</vt:lpstr>
      <vt:lpstr>Issues</vt:lpstr>
      <vt:lpstr>Bring TM to Your Organization</vt:lpstr>
      <vt:lpstr>How to Introduce Threat Modeling</vt:lpstr>
      <vt:lpstr>How to Introduce TM- cont</vt:lpstr>
      <vt:lpstr>TM and Project Management</vt:lpstr>
      <vt:lpstr>TM in Development Life Cycle</vt:lpstr>
      <vt:lpstr>TM in Development Life Cycle</vt:lpstr>
      <vt:lpstr>Overcome Objections in TM</vt:lpstr>
      <vt:lpstr>Summary</vt:lpstr>
    </vt:vector>
  </TitlesOfParts>
  <Company>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CS471/571</dc:title>
  <dc:creator>Dianxiang Xu</dc:creator>
  <cp:lastModifiedBy>Xu, Dianxiang</cp:lastModifiedBy>
  <cp:revision>609</cp:revision>
  <dcterms:created xsi:type="dcterms:W3CDTF">2013-08-21T18:33:36Z</dcterms:created>
  <dcterms:modified xsi:type="dcterms:W3CDTF">2025-05-06T16:11:02Z</dcterms:modified>
</cp:coreProperties>
</file>