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1ea8f26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1ea8f26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b320b0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b320b0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ea8f26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ea8f26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ea8f26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ea8f26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1b320b0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1b320b0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ea8f26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1ea8f26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1ea8f26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1ea8f26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1ea8f26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1ea8f26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1ea8f26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1ea8f26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1ea8f26e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1ea8f26e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b320b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b320b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1b320b0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1b320b0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ea8f26e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1ea8f26e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1ea8f26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1ea8f26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1b320b0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1b320b0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1b320b0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1b320b0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ea8f2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ea8f2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ea8f26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ea8f26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1b320b0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1b320b0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1ea8f26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1ea8f26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1ea8f26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1ea8f26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1ea8f26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1ea8f26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ea8f26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ea8f26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LLM agents, code vulnerabilities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Fan, Dianxiang Xu, Vladislav Dubrovenski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9,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work/background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&amp; multi-agent systems</a:t>
            </a:r>
            <a:r>
              <a:rPr baseline="30000" lang="en"/>
              <a:t>[3][4]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Imprompter: Tricking LLM Agents</a:t>
            </a:r>
            <a:r>
              <a:rPr baseline="30000" lang="en"/>
              <a:t>[5]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[6]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by Vlad &amp; Dr. Xu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 grant-writing and approval system </a:t>
            </a:r>
            <a:r>
              <a:rPr lang="en"/>
              <a:t>while</a:t>
            </a:r>
            <a:r>
              <a:rPr lang="en"/>
              <a:t> maintaining proper access </a:t>
            </a:r>
            <a:r>
              <a:rPr lang="en"/>
              <a:t>control</a:t>
            </a:r>
            <a:r>
              <a:rPr lang="en"/>
              <a:t> (NGAC &amp; obligations)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agents to further automate (preliminary checking, formatting data, etc.)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methods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(DL)</a:t>
            </a:r>
            <a:r>
              <a:rPr baseline="30000" lang="en"/>
              <a:t>[7][8]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Agents</a:t>
            </a:r>
            <a:r>
              <a:rPr baseline="30000" lang="en"/>
              <a:t>[3]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Multi-Agent Systems</a:t>
            </a:r>
            <a:r>
              <a:rPr baseline="30000" lang="en"/>
              <a:t>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</a:t>
            </a:r>
            <a:r>
              <a:rPr baseline="30000" lang="en"/>
              <a:t>[1]</a:t>
            </a:r>
            <a:endParaRPr baseline="3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methods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(DL)</a:t>
            </a:r>
            <a:r>
              <a:rPr baseline="30000" lang="en"/>
              <a:t>[7][8]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 passes &amp; 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Agents</a:t>
            </a:r>
            <a:r>
              <a:rPr baseline="30000" lang="en"/>
              <a:t>[3]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Multi-Agent Systems</a:t>
            </a:r>
            <a:r>
              <a:rPr baseline="30000" lang="en"/>
              <a:t>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</a:t>
            </a:r>
            <a:r>
              <a:rPr baseline="30000" lang="en"/>
              <a:t>[1]</a:t>
            </a:r>
            <a:endParaRPr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methods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(DL)</a:t>
            </a:r>
            <a:r>
              <a:rPr baseline="30000" lang="en"/>
              <a:t>[7][8]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Agents</a:t>
            </a:r>
            <a:r>
              <a:rPr baseline="30000" lang="en"/>
              <a:t>[3]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Multi-Agent Systems</a:t>
            </a:r>
            <a:r>
              <a:rPr baseline="30000" lang="en"/>
              <a:t>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</a:t>
            </a:r>
            <a:r>
              <a:rPr baseline="30000" lang="en"/>
              <a:t>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pretrained model and introduce your own data to adjust its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Pretrained model knows structure/rules already ⇒ easier to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create safer, more friendly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Autogen</a:t>
            </a:r>
            <a:r>
              <a:rPr baseline="30000" lang="en"/>
              <a:t>[9]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Multi-agent framework in Python by Microsoft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741450" y="1881000"/>
            <a:ext cx="3925800" cy="13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virtual environment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ython -m venv autogen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ource autogen/bin/activate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deactivate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749275" y="1857600"/>
            <a:ext cx="7968900" cy="23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packages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ip install -U "autogen-agentchat" "autogen-ext[openai]"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pip install python-dotenv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// Saving &amp; importing the virtual environment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pip freeze &gt; requirements.txt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pip install -r requirements.txt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749275" y="1857600"/>
            <a:ext cx="7968900" cy="23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to import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mport asyncio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mport dotenv from load_dotenv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mport os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from autogen_ext.models.openai import OpenAIChatCompletionClient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from autogen_agentchat.agents import AssistantAgent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749275" y="1857600"/>
            <a:ext cx="7968900" cy="23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LLM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API_KEY = os.getenv("API_KEY")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model_client = OpenAIChatCompletionClient(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	model="gpt-4o",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	api_key=API_KEY,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749275" y="1857600"/>
            <a:ext cx="7968900" cy="23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agent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gent = AssistantAgent(</a:t>
            </a:r>
            <a:endParaRPr sz="114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		“</a:t>
            </a: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y agent”, </a:t>
            </a:r>
            <a:r>
              <a:rPr lang="en" sz="114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name</a:t>
            </a:r>
            <a:endParaRPr sz="114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		handoffs=[“other agent”] </a:t>
            </a:r>
            <a:r>
              <a:rPr lang="en" sz="114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agents you can transfer to</a:t>
            </a:r>
            <a:endParaRPr sz="114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system_message=</a:t>
            </a:r>
            <a:r>
              <a:rPr lang="en" sz="114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14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			You are an assistant agent</a:t>
            </a:r>
            <a:r>
              <a:rPr lang="en" sz="114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14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		"""</a:t>
            </a:r>
            <a:endParaRPr sz="114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		tools=[web_search, calculator] </a:t>
            </a:r>
            <a:r>
              <a:rPr lang="en" sz="114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tools are just function calls</a:t>
            </a:r>
            <a:endParaRPr sz="114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41">
                <a:latin typeface="Roboto Mono"/>
                <a:ea typeface="Roboto Mono"/>
                <a:cs typeface="Roboto Mono"/>
                <a:sym typeface="Roboto Mono"/>
              </a:rPr>
              <a:t>	)</a:t>
            </a:r>
            <a:endParaRPr sz="114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new </a:t>
            </a:r>
            <a:r>
              <a:rPr lang="en"/>
              <a:t>vulnerabilities</a:t>
            </a:r>
            <a:r>
              <a:rPr lang="en"/>
              <a:t> do LLM agents pose?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anticipate &amp; defend against attacks on LLM agents?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sophisticated</a:t>
            </a:r>
            <a:r>
              <a:rPr lang="en"/>
              <a:t>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case studies (possible multi-agent use cases)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sophisticated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Trajectory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Plain-text attacks, based on psychology?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LM to generate </a:t>
            </a:r>
            <a:r>
              <a:rPr lang="en"/>
              <a:t>adversarial</a:t>
            </a:r>
            <a:r>
              <a:rPr lang="en"/>
              <a:t>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case studies (possible multi-agent use cases)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sophisticated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case studies (possible multi-agent use cases)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many (if any) </a:t>
            </a:r>
            <a:r>
              <a:rPr lang="en"/>
              <a:t>commercially deployed multi-agent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agent very common, however (ChatGPT, Mistral, ChatGLM, etc)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Challenges/questions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Multi-agent systems are very new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many deployed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Attacking closed-weight model</a:t>
            </a:r>
            <a:r>
              <a:rPr baseline="30000" lang="en"/>
              <a:t>[5]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Imprompter, </a:t>
            </a:r>
            <a:r>
              <a:rPr lang="en"/>
              <a:t>for example, aimed to attacks agents that used open-weight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ways to defend?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eg. against Imprompter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ways to attack?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eg. jailbreaking an agent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	https://huggingface.co/learn/llm-course/chapter0/1?fw=pt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	https://www.promptingguide.ai/techniques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	https://huggingface.co/learn/agents-course/unit0/introduction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	https://newsletter.maartengrootendorst.com/p/a-visual-guide-to-llm-agents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	Fu, Xiaohan, et al. "Imprompter: Tricking LLM Agents into Improper Tool Use." </a:t>
            </a:r>
            <a:r>
              <a:rPr i="1" lang="en"/>
              <a:t>arXiv preprint arXiv:2410.14923 </a:t>
            </a:r>
            <a:r>
              <a:rPr lang="en"/>
              <a:t>(2024).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[6]	</a:t>
            </a:r>
            <a:r>
              <a:rPr lang="en"/>
              <a:t>V. Dubrovenski, M. N. Karim, E. Chen and D. Xu, "Dynamic Access Control with Administrative Obligations: A Case Study,"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2023 IEEE 23rd International Conference on Software Quality, Reliability, and Security Companion (QRS-C)</a:t>
            </a:r>
            <a:r>
              <a:rPr lang="en"/>
              <a:t>, Chiang Mai,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Thailand, 2023, pp. 157-166, doi: 10.1109/QRS-C60940.2023.00071.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[7]	https://towardsdatascience.com/forward-propagation-in-neural-networks-simplified-math-and-code-version-bbcfef6f9250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[8]	https://machinelearningmastery.com/the-chain-rule-of-calculus-for-univariate-and-multivariate-functions/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[9]	https://microsoft.github.io/autogen/stable/user-guide/agentchat-user-guide/tutorial/index.html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new vulnerabilities do LLM agents pose?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Vulnerabilities for LLMs: prompt </a:t>
            </a:r>
            <a:r>
              <a:rPr lang="en"/>
              <a:t>injection</a:t>
            </a:r>
            <a:r>
              <a:rPr lang="en"/>
              <a:t> and jailbreaking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Agents have agency: tool usage (actions)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agent vs multi-agent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anticipate &amp; defend against attacks on LLM agents?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new vulnerabilities do LLM agents pose?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anticipate &amp; defend against attacks on LLM agents?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system prompts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prompt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guardrails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work/background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&amp; multi-agent systems</a:t>
            </a:r>
            <a:r>
              <a:rPr baseline="30000" lang="en"/>
              <a:t>[3][4]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Imprompter: Tricking LLM Agents</a:t>
            </a:r>
            <a:r>
              <a:rPr baseline="30000" lang="en"/>
              <a:t>[5]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[6]</a:t>
            </a:r>
            <a:endParaRPr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work/background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Transformers: encoder/decoder; 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Processing (NLP)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tasks: token classification, </a:t>
            </a:r>
            <a:r>
              <a:rPr lang="en"/>
              <a:t>translation</a:t>
            </a:r>
            <a:r>
              <a:rPr lang="en"/>
              <a:t>, summarization,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&amp; multi-agent systems</a:t>
            </a:r>
            <a:r>
              <a:rPr baseline="30000" lang="en"/>
              <a:t>[3][4]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Imprompter: Tricking LLM Agents</a:t>
            </a:r>
            <a:r>
              <a:rPr baseline="30000" lang="en"/>
              <a:t>[5]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[6]</a:t>
            </a:r>
            <a:endParaRPr baseline="3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work/background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Tweaking internal parameters (temperature, frequency penalty,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Crafting prompts lead to more relevant, consistent, and accurate answers (Chain of Thought, Self-Consistency, Retrieval </a:t>
            </a:r>
            <a:r>
              <a:rPr lang="en"/>
              <a:t>Augmented</a:t>
            </a:r>
            <a:r>
              <a:rPr lang="en"/>
              <a:t> Generation,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&amp; multi-agent systems</a:t>
            </a:r>
            <a:r>
              <a:rPr baseline="30000" lang="en"/>
              <a:t>[3][4]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Imprompter: Tricking LLM Agents</a:t>
            </a:r>
            <a:r>
              <a:rPr baseline="30000" lang="en"/>
              <a:t>[5]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[6]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work/background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&amp; multi-agent systems</a:t>
            </a:r>
            <a:r>
              <a:rPr baseline="30000" lang="en"/>
              <a:t>[3][4]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Agent</a:t>
            </a:r>
            <a:r>
              <a:rPr lang="en"/>
              <a:t>: give an LLM </a:t>
            </a:r>
            <a:r>
              <a:rPr b="1" lang="en"/>
              <a:t>tools </a:t>
            </a:r>
            <a:r>
              <a:rPr lang="en"/>
              <a:t>(eg calculator, code interpreter, web search, etc.) to allow it to </a:t>
            </a:r>
            <a:r>
              <a:rPr b="1" lang="en"/>
              <a:t>act </a:t>
            </a:r>
            <a:r>
              <a:rPr lang="en"/>
              <a:t>and </a:t>
            </a:r>
            <a:r>
              <a:rPr b="1" lang="en"/>
              <a:t>observe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Multi-agent systems</a:t>
            </a:r>
            <a:r>
              <a:rPr lang="en"/>
              <a:t>: multiple agents working together; specialization, security, and efficiency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Concurrent or sequential (handoff)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Shared context window or individual context windows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or may not have managing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Imprompter: Tricking LLM Agents</a:t>
            </a:r>
            <a:r>
              <a:rPr baseline="30000" lang="en"/>
              <a:t>[5]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[6]</a:t>
            </a:r>
            <a:endParaRPr baseline="3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work/background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 (LLMs)</a:t>
            </a:r>
            <a:r>
              <a:rPr baseline="30000" lang="en"/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</a:t>
            </a:r>
            <a:r>
              <a:rPr baseline="30000" lang="en"/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&amp; multi-agent systems</a:t>
            </a:r>
            <a:r>
              <a:rPr baseline="30000" lang="en"/>
              <a:t>[3][4]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Imprompter: Tricking LLM Agents</a:t>
            </a:r>
            <a:r>
              <a:rPr baseline="30000" lang="en"/>
              <a:t>[5]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prompt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advantage of URL visit tool to make malicious API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Obfuscates prompt </a:t>
            </a:r>
            <a:r>
              <a:rPr lang="en"/>
              <a:t>with</a:t>
            </a:r>
            <a:r>
              <a:rPr lang="en"/>
              <a:t> prompt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[6]</a:t>
            </a:r>
            <a:endParaRPr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