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4" r:id="rId4"/>
    <p:sldId id="258" r:id="rId5"/>
    <p:sldId id="260" r:id="rId6"/>
    <p:sldId id="265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571"/>
  </p:normalViewPr>
  <p:slideViewPr>
    <p:cSldViewPr snapToGrid="0" snapToObjects="1">
      <p:cViewPr varScale="1">
        <p:scale>
          <a:sx n="95" d="100"/>
          <a:sy n="95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dirty="0"/>
              <a:t>Feature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I</a:t>
            </a:r>
            <a:r>
              <a:rPr lang="en-US" sz="1600" b="1" dirty="0"/>
              <a:t>mportance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of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‘Junior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Account’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Sheet6!$C$2:$C$19</c:f>
              <c:strCache>
                <c:ptCount val="18"/>
                <c:pt idx="0">
                  <c:v>seniority_bin_6.0</c:v>
                </c:pt>
                <c:pt idx="1">
                  <c:v>age_bin_0</c:v>
                </c:pt>
                <c:pt idx="2">
                  <c:v>current_accounts_first</c:v>
                </c:pt>
                <c:pt idx="3">
                  <c:v>last_6_months_flag_1.0</c:v>
                </c:pt>
                <c:pt idx="4">
                  <c:v>last_6_months_flag_0.0</c:v>
                </c:pt>
                <c:pt idx="5">
                  <c:v>day_diff_open</c:v>
                </c:pt>
                <c:pt idx="6">
                  <c:v>activity_index_1.0</c:v>
                </c:pt>
                <c:pt idx="7">
                  <c:v>activity_index_0.0</c:v>
                </c:pt>
                <c:pt idx="8">
                  <c:v>customer_type_-1</c:v>
                </c:pt>
                <c:pt idx="9">
                  <c:v>customer_relation_-1</c:v>
                </c:pt>
                <c:pt idx="10">
                  <c:v>seniority_bin_0.0</c:v>
                </c:pt>
                <c:pt idx="11">
                  <c:v>channel_-1</c:v>
                </c:pt>
                <c:pt idx="12">
                  <c:v>segment_03 - UNIVERSITARIO</c:v>
                </c:pt>
                <c:pt idx="13">
                  <c:v>income_bin_2</c:v>
                </c:pt>
                <c:pt idx="14">
                  <c:v>segment_-1</c:v>
                </c:pt>
                <c:pt idx="15">
                  <c:v>age_bin_5</c:v>
                </c:pt>
                <c:pt idx="16">
                  <c:v>age_bin_1</c:v>
                </c:pt>
                <c:pt idx="17">
                  <c:v>gross_income</c:v>
                </c:pt>
              </c:strCache>
            </c:strRef>
          </c:cat>
          <c:val>
            <c:numRef>
              <c:f>Sheet6!$B$2:$B$19</c:f>
              <c:numCache>
                <c:formatCode>0.00E+00</c:formatCode>
                <c:ptCount val="18"/>
                <c:pt idx="0">
                  <c:v>0.12731339999999999</c:v>
                </c:pt>
                <c:pt idx="1">
                  <c:v>0.1255019</c:v>
                </c:pt>
                <c:pt idx="2">
                  <c:v>8.6172789999999999E-2</c:v>
                </c:pt>
                <c:pt idx="3">
                  <c:v>8.5887619999999998E-2</c:v>
                </c:pt>
                <c:pt idx="4">
                  <c:v>6.7663390000000004E-2</c:v>
                </c:pt>
                <c:pt idx="5">
                  <c:v>4.9576179999999997E-2</c:v>
                </c:pt>
                <c:pt idx="6">
                  <c:v>3.6008369999999998E-2</c:v>
                </c:pt>
                <c:pt idx="7">
                  <c:v>3.5678620000000001E-2</c:v>
                </c:pt>
                <c:pt idx="8">
                  <c:v>3.2898299999999998E-2</c:v>
                </c:pt>
                <c:pt idx="9">
                  <c:v>2.9303989999999999E-2</c:v>
                </c:pt>
                <c:pt idx="10">
                  <c:v>2.619192E-2</c:v>
                </c:pt>
                <c:pt idx="11">
                  <c:v>2.5291350000000001E-2</c:v>
                </c:pt>
                <c:pt idx="12">
                  <c:v>2.4284480000000001E-2</c:v>
                </c:pt>
                <c:pt idx="13">
                  <c:v>2.385984E-2</c:v>
                </c:pt>
                <c:pt idx="14">
                  <c:v>1.9677799999999999E-2</c:v>
                </c:pt>
                <c:pt idx="15">
                  <c:v>1.7900550000000001E-2</c:v>
                </c:pt>
                <c:pt idx="16">
                  <c:v>1.4490100000000001E-2</c:v>
                </c:pt>
                <c:pt idx="17">
                  <c:v>1.4348680000000001E-2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33-6540-BCB0-286D1BBC6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7112960"/>
        <c:axId val="1827279520"/>
      </c:barChart>
      <c:catAx>
        <c:axId val="20971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279520"/>
        <c:crosses val="autoZero"/>
        <c:auto val="1"/>
        <c:lblAlgn val="ctr"/>
        <c:lblOffset val="100"/>
        <c:noMultiLvlLbl val="0"/>
      </c:catAx>
      <c:valAx>
        <c:axId val="182727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112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78A49D-C856-5949-BC6A-A7E7091841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C9D0F-2B6B-F141-B9F5-0C21DE803E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EA8EA-149C-AC45-AE18-2B928A546928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E18AB-8B66-3648-9BF8-A0ABDCE34F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4A6E5-9A08-AD4E-A901-5B2FDE4320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729C-D294-324A-B5EB-F4D63DE6C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73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0AA3D-1E1A-B347-BF76-0F217B100CD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4AFD1-DE46-FC45-B976-7FDA5B65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002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provided with more than 1 year of customer product data. The objective is to predict what accounts a customer will acquire in the next month, 2016-05.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samples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dataset.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composed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demographic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closed,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use.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4AFD1-DE46-FC45-B976-7FDA5B659D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38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4AFD1-DE46-FC45-B976-7FDA5B659D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4AFD1-DE46-FC45-B976-7FDA5B659D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predicted.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representatives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 system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sales.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‘acquire’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didn’t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(account)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opened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month.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customer opened the account before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months)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account status of next month will be 1.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example,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mortgage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e_account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client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whose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12345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4AFD1-DE46-FC45-B976-7FDA5B659D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background and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case.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formulate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label.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label,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re-define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products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table.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savings</a:t>
            </a:r>
            <a:r>
              <a:rPr lang="zh-CN" altLang="en-US" dirty="0"/>
              <a:t> </a:t>
            </a:r>
            <a:r>
              <a:rPr lang="en-US" altLang="zh-CN" dirty="0"/>
              <a:t>account.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‘acquiring</a:t>
            </a:r>
            <a:r>
              <a:rPr lang="zh-CN" altLang="en-US" dirty="0"/>
              <a:t> </a:t>
            </a:r>
            <a:r>
              <a:rPr lang="en-US" altLang="zh-CN" dirty="0"/>
              <a:t>behavior’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4AFD1-DE46-FC45-B976-7FDA5B659D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background and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case.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formulate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label.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label,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re-define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products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table.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savings</a:t>
            </a:r>
            <a:r>
              <a:rPr lang="zh-CN" altLang="en-US" dirty="0"/>
              <a:t> </a:t>
            </a:r>
            <a:r>
              <a:rPr lang="en-US" altLang="zh-CN" dirty="0"/>
              <a:t>account.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‘acquiring</a:t>
            </a:r>
            <a:r>
              <a:rPr lang="zh-CN" altLang="en-US" dirty="0"/>
              <a:t> </a:t>
            </a:r>
            <a:r>
              <a:rPr lang="en-US" altLang="zh-CN" dirty="0"/>
              <a:t>behavior’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4AFD1-DE46-FC45-B976-7FDA5B659D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background and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case.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formulate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label.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label,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re-define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products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table.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savings</a:t>
            </a:r>
            <a:r>
              <a:rPr lang="zh-CN" altLang="en-US" dirty="0"/>
              <a:t> </a:t>
            </a:r>
            <a:r>
              <a:rPr lang="en-US" altLang="zh-CN" dirty="0"/>
              <a:t>account.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‘acquiring</a:t>
            </a:r>
            <a:r>
              <a:rPr lang="zh-CN" altLang="en-US" dirty="0"/>
              <a:t> </a:t>
            </a:r>
            <a:r>
              <a:rPr lang="en-US" altLang="zh-CN" dirty="0"/>
              <a:t>behavior’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4AFD1-DE46-FC45-B976-7FDA5B659D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background and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case.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formulate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label.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label,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re-define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products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table.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savings</a:t>
            </a:r>
            <a:r>
              <a:rPr lang="zh-CN" altLang="en-US" dirty="0"/>
              <a:t> </a:t>
            </a:r>
            <a:r>
              <a:rPr lang="en-US" altLang="zh-CN" dirty="0"/>
              <a:t>account.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‘acquiring</a:t>
            </a:r>
            <a:r>
              <a:rPr lang="zh-CN" altLang="en-US" dirty="0"/>
              <a:t> </a:t>
            </a:r>
            <a:r>
              <a:rPr lang="en-US" altLang="zh-CN" dirty="0"/>
              <a:t>behavior’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4AFD1-DE46-FC45-B976-7FDA5B659D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2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background and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case.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formulate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label.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label,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re-define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products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table.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savings</a:t>
            </a:r>
            <a:r>
              <a:rPr lang="zh-CN" altLang="en-US" dirty="0"/>
              <a:t> </a:t>
            </a:r>
            <a:r>
              <a:rPr lang="en-US" altLang="zh-CN" dirty="0"/>
              <a:t>account.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‘acquiring</a:t>
            </a:r>
            <a:r>
              <a:rPr lang="zh-CN" altLang="en-US" dirty="0"/>
              <a:t> </a:t>
            </a:r>
            <a:r>
              <a:rPr lang="en-US" altLang="zh-CN" dirty="0"/>
              <a:t>behavior’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4AFD1-DE46-FC45-B976-7FDA5B659D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4AFD1-DE46-FC45-B976-7FDA5B659D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8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74E3-0C21-A844-9A20-7AE71E3AB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F3EE0-B308-3546-B15B-BB1B3C2C6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C7DD9-CDEB-B94A-B70C-1AA9EA67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BD0D-0DEA-B945-BF76-88017BBE5134}" type="datetime1">
              <a:rPr lang="en-CA" smtClean="0"/>
              <a:t>2019-02-13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0867C-7BDF-4140-B43D-24180B23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C494-64D1-E249-AEC9-DBA95BF2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34D5-C884-B248-A772-C4B52FA7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2A61D-5561-2C48-A522-D83C5C262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7E5D-D45C-3A4C-8774-83F6B717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FD5E-9A0B-554C-A4C5-1D1FF4DEBEBB}" type="datetime1">
              <a:rPr lang="en-CA" smtClean="0"/>
              <a:t>2019-02-13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E3E18-FDD0-4A44-AAFF-DF2624FB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533CF-534C-AD44-A9F0-33BC6C06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8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6D291-7017-0A40-913B-58D48F5F9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D5186-D82C-CF40-A37A-A4F85ABDC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CF41-9FFB-734C-B22D-DB23D344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7173-0B5C-A44B-856A-18BA2D75B3FE}" type="datetime1">
              <a:rPr lang="en-CA" smtClean="0"/>
              <a:t>2019-02-13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6CFE-CACE-9A43-ABDE-58F6C996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07F9-E1C0-DF49-94E3-03963C62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7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760C-3FB7-6140-B9D4-F9E230B7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B826-474F-3046-A2FD-D6DEF5B3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F1BC-9FC7-5E46-B9D9-DF23731D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2752-2752-584E-876A-2533B0E29CCB}" type="datetime1">
              <a:rPr lang="en-CA" smtClean="0"/>
              <a:t>2019-02-13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6E00-ECBE-2A4C-A653-C3832B1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6ED9-6F00-8145-94A6-1B3EDB49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2CAF-9FAF-C349-B2E7-9DAB361A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F2086-394E-C04A-BC24-F500CDBE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82AA-7D3E-364B-8BD7-02F41E64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BC30-BE40-9940-8620-B2478B7B82F6}" type="datetime1">
              <a:rPr lang="en-CA" smtClean="0"/>
              <a:t>2019-02-13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1348-4DC3-884E-9885-D1A656DD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8217-71E6-A940-B9FC-2748E295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8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9A9F-A386-E444-8A3B-4F23F8BA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D9EE-253E-A446-A866-236CF86C7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2D1DE-269A-2140-B285-217525E26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C5717-E794-3944-A11D-B1C9C6EA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B79-4C32-8745-A899-4952084804D9}" type="datetime1">
              <a:rPr lang="en-CA" smtClean="0"/>
              <a:t>2019-02-13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4D218-090F-824D-9251-68E3EE95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B8F9F-D826-FB49-8C05-88D1729D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4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E26A-54A7-C747-B9E2-623BA916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692C3-7291-514F-8511-190FE9B3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A6089-ECAD-9F40-ADFB-B8B6F85A4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683B9-691F-0D43-9966-9CEE2B986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98840-97D3-F74A-B3C9-58A42A24D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68E20-396F-3141-A83F-A94F27A4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3FFB-0172-0248-A46B-19793BC3329B}" type="datetime1">
              <a:rPr lang="en-CA" smtClean="0"/>
              <a:t>2019-02-13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E9C69-1414-0941-8568-B93CA92F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9D7F3-0D18-F747-9454-61521578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8B44-B77B-8441-8937-0AC1E209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23481-52E9-4C44-8D53-084E834F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11D-FF93-6149-B0A8-055F77D74961}" type="datetime1">
              <a:rPr lang="en-CA" smtClean="0"/>
              <a:t>2019-02-13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1F430-A0CE-0A46-86B7-B0A47157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1E94E-24B6-B045-B7C0-97F61B96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8B6FD-FA44-8142-8069-C6A69714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C6B6-D7A2-1C44-BC2B-640B77D2142A}" type="datetime1">
              <a:rPr lang="en-CA" smtClean="0"/>
              <a:t>2019-02-13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A7BDB-AD8B-604C-881B-DFA0874B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9504-C45F-364E-9E1C-F506557F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8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4A69-7DC9-2C4F-9377-09958BA8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729F-9FE6-C245-89B4-106C2F2F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1AE55-95A3-DC46-9683-B78C8FF48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C6EDF-0E3C-8C43-A67A-60D249F3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FA37-2A98-1543-9771-7B5473D8A9C0}" type="datetime1">
              <a:rPr lang="en-CA" smtClean="0"/>
              <a:t>2019-02-13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3985E-786B-C348-9F6A-A926F70B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63E45-66F9-E448-90A0-89675D2D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49DE-EC16-DD44-B8CB-13FC6E27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1B8F1-987A-864B-A17C-14E690782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EED8B-C5AB-E140-BB25-3FC029E1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1F7C9-27C1-E340-A5E3-EAD45A7C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8F42-3079-A345-9530-779B903D0087}" type="datetime1">
              <a:rPr lang="en-CA" smtClean="0"/>
              <a:t>2019-02-13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4CA9A-E836-C542-9118-D0DF8C73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19E25-835F-AE4B-BC4C-5854EA09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24D4D-AE27-9B4F-A06E-863691A4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431E8-93AE-EC4E-BECE-3CDACA19C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B0D33-A96A-6A44-A9C0-469B1EBD0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47B9-6729-5249-9C04-8F4E9D559DAC}" type="datetime1">
              <a:rPr lang="en-CA" smtClean="0"/>
              <a:t>2019-02-13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F495-31EA-3246-8001-EED961752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8966-AA94-1F4C-839B-1326F5EF1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2F16-E532-4C41-94EC-767D78108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C3F5-21E0-A240-94B8-D7FB8539E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GRM: Credit Sciences Business Case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1D643-1C33-5B4C-B7C3-71A244E25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5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</a:t>
            </a:r>
            <a:r>
              <a:rPr lang="en-US" altLang="zh-CN" dirty="0"/>
              <a:t>--</a:t>
            </a:r>
            <a:r>
              <a:rPr lang="en-US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r>
              <a:rPr lang="zh-CN" altLang="en-US" dirty="0"/>
              <a:t> </a:t>
            </a:r>
            <a:r>
              <a:rPr lang="en-US" altLang="zh-CN" dirty="0"/>
              <a:t>Accounts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84B2A-4640-034F-9E01-E7FB14E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2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25CD-9B69-874A-AE86-FE797C72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133975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endParaRPr lang="en-US" sz="4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13D2-73A7-384B-8FF8-70C25A56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386"/>
            <a:ext cx="5133975" cy="376919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Transfer a time-series problem into classification problem.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Save the computation resource.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Have Interpretability.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Each product has a unique model. Easy to maintain.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819DCE-DAD3-1244-8A55-D7B5F9C89317}"/>
              </a:ext>
            </a:extLst>
          </p:cNvPr>
          <p:cNvCxnSpPr>
            <a:cxnSpLocks/>
          </p:cNvCxnSpPr>
          <p:nvPr/>
        </p:nvCxnSpPr>
        <p:spPr>
          <a:xfrm>
            <a:off x="838200" y="1856120"/>
            <a:ext cx="4648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30AEADC-35EA-8F42-AB9E-2DBEFB0758EF}"/>
              </a:ext>
            </a:extLst>
          </p:cNvPr>
          <p:cNvSpPr/>
          <p:nvPr/>
        </p:nvSpPr>
        <p:spPr>
          <a:xfrm>
            <a:off x="838200" y="1356224"/>
            <a:ext cx="1726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Advantage</a:t>
            </a:r>
            <a:endParaRPr lang="en-US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976341-B586-1E4A-8722-A521E9F7094B}"/>
              </a:ext>
            </a:extLst>
          </p:cNvPr>
          <p:cNvCxnSpPr>
            <a:cxnSpLocks/>
          </p:cNvCxnSpPr>
          <p:nvPr/>
        </p:nvCxnSpPr>
        <p:spPr>
          <a:xfrm>
            <a:off x="6015037" y="1617834"/>
            <a:ext cx="0" cy="356791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FE9E07-E373-0F42-8472-9AE780DC2FA5}"/>
              </a:ext>
            </a:extLst>
          </p:cNvPr>
          <p:cNvGrpSpPr/>
          <p:nvPr/>
        </p:nvGrpSpPr>
        <p:grpSpPr>
          <a:xfrm>
            <a:off x="6510337" y="1356224"/>
            <a:ext cx="5157788" cy="4491299"/>
            <a:chOff x="6510337" y="1356224"/>
            <a:chExt cx="5157788" cy="4491299"/>
          </a:xfrm>
        </p:grpSpPr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35A8023E-451C-C74E-844C-F33586A321CE}"/>
                </a:ext>
              </a:extLst>
            </p:cNvPr>
            <p:cNvSpPr txBox="1">
              <a:spLocks/>
            </p:cNvSpPr>
            <p:nvPr/>
          </p:nvSpPr>
          <p:spPr>
            <a:xfrm>
              <a:off x="6534150" y="2078330"/>
              <a:ext cx="5133975" cy="37691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/>
                <a:t>Hyper-parameter tuning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dirty="0"/>
                <a:t>More feature engineering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dirty="0"/>
                <a:t>Model Stacking.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dirty="0"/>
                <a:t>Other data source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42673E-6C24-D147-BE5B-A9C5DD650DC6}"/>
                </a:ext>
              </a:extLst>
            </p:cNvPr>
            <p:cNvCxnSpPr>
              <a:cxnSpLocks/>
            </p:cNvCxnSpPr>
            <p:nvPr/>
          </p:nvCxnSpPr>
          <p:spPr>
            <a:xfrm>
              <a:off x="6510337" y="1856120"/>
              <a:ext cx="464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3139A4-9661-BD4E-91EC-77664F770F16}"/>
                </a:ext>
              </a:extLst>
            </p:cNvPr>
            <p:cNvSpPr/>
            <p:nvPr/>
          </p:nvSpPr>
          <p:spPr>
            <a:xfrm>
              <a:off x="6510337" y="1356224"/>
              <a:ext cx="21645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Improvement</a:t>
              </a:r>
              <a:endParaRPr lang="en-US" sz="2800" dirty="0"/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206B0FDE-E61A-2540-AE1A-973FE055C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091398"/>
              </p:ext>
            </p:extLst>
          </p:nvPr>
        </p:nvGraphicFramePr>
        <p:xfrm>
          <a:off x="6142037" y="1458692"/>
          <a:ext cx="5384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DC5792B-0DD3-1A42-A71D-BF542B1E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1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25CD-9B69-874A-AE86-FE797C72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133975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endParaRPr lang="en-US" sz="4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13D2-73A7-384B-8FF8-70C25A56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325" y="2074387"/>
            <a:ext cx="4948237" cy="2440463"/>
          </a:xfrm>
        </p:spPr>
        <p:txBody>
          <a:bodyPr>
            <a:normAutofit/>
          </a:bodyPr>
          <a:lstStyle/>
          <a:p>
            <a:r>
              <a:rPr lang="en-US" sz="2400" dirty="0"/>
              <a:t>High precision labels: cold call to improve the response rate of clients. </a:t>
            </a:r>
          </a:p>
          <a:p>
            <a:r>
              <a:rPr lang="en-US" sz="2400" dirty="0"/>
              <a:t>Low precision labels:, send email or push app notification to save cost of marketing.</a:t>
            </a:r>
          </a:p>
          <a:p>
            <a:r>
              <a:rPr lang="en-US" sz="2400" dirty="0"/>
              <a:t>A/B Test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819DCE-DAD3-1244-8A55-D7B5F9C89317}"/>
              </a:ext>
            </a:extLst>
          </p:cNvPr>
          <p:cNvCxnSpPr>
            <a:cxnSpLocks/>
          </p:cNvCxnSpPr>
          <p:nvPr/>
        </p:nvCxnSpPr>
        <p:spPr>
          <a:xfrm>
            <a:off x="6410325" y="1856120"/>
            <a:ext cx="4648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30AEADC-35EA-8F42-AB9E-2DBEFB0758EF}"/>
              </a:ext>
            </a:extLst>
          </p:cNvPr>
          <p:cNvSpPr/>
          <p:nvPr/>
        </p:nvSpPr>
        <p:spPr>
          <a:xfrm>
            <a:off x="6410325" y="1356224"/>
            <a:ext cx="1462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Strategy </a:t>
            </a:r>
            <a:endParaRPr lang="en-US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976341-B586-1E4A-8722-A521E9F7094B}"/>
              </a:ext>
            </a:extLst>
          </p:cNvPr>
          <p:cNvCxnSpPr>
            <a:cxnSpLocks/>
          </p:cNvCxnSpPr>
          <p:nvPr/>
        </p:nvCxnSpPr>
        <p:spPr>
          <a:xfrm>
            <a:off x="6015037" y="1617834"/>
            <a:ext cx="0" cy="356791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9BA873F-5C2D-CA41-BB8D-0793A7B9744F}"/>
              </a:ext>
            </a:extLst>
          </p:cNvPr>
          <p:cNvGrpSpPr/>
          <p:nvPr/>
        </p:nvGrpSpPr>
        <p:grpSpPr>
          <a:xfrm>
            <a:off x="1054894" y="1356224"/>
            <a:ext cx="5157788" cy="4491299"/>
            <a:chOff x="6510337" y="1356224"/>
            <a:chExt cx="5157788" cy="4491299"/>
          </a:xfrm>
        </p:grpSpPr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35A8023E-451C-C74E-844C-F33586A321CE}"/>
                </a:ext>
              </a:extLst>
            </p:cNvPr>
            <p:cNvSpPr txBox="1">
              <a:spLocks/>
            </p:cNvSpPr>
            <p:nvPr/>
          </p:nvSpPr>
          <p:spPr>
            <a:xfrm>
              <a:off x="6534150" y="2078330"/>
              <a:ext cx="5133975" cy="37691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/>
                <a:t>Marketing &amp; Promotion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dirty="0"/>
                <a:t>Improve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customer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experience</a:t>
              </a:r>
              <a:r>
                <a:rPr lang="zh-CN" altLang="en-US" sz="2400" dirty="0"/>
                <a:t> </a:t>
              </a:r>
              <a:br>
                <a:rPr lang="en-CA" altLang="zh-CN" sz="2400" dirty="0"/>
              </a:br>
              <a:r>
                <a:rPr lang="en-US" altLang="zh-CN" sz="2400" dirty="0"/>
                <a:t>(Cold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start,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Call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center,</a:t>
              </a:r>
              <a:r>
                <a:rPr lang="zh-CN" altLang="en-US" sz="2400" dirty="0"/>
                <a:t> </a:t>
              </a:r>
              <a:r>
                <a:rPr lang="en-US" altLang="zh-CN" sz="2400" dirty="0" err="1"/>
                <a:t>etc</a:t>
              </a:r>
              <a:r>
                <a:rPr lang="en-US" altLang="zh-CN" sz="2400" dirty="0"/>
                <a:t>)</a:t>
              </a:r>
              <a:endParaRPr lang="en-US" altLang="zh-CN" sz="20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42673E-6C24-D147-BE5B-A9C5DD650DC6}"/>
                </a:ext>
              </a:extLst>
            </p:cNvPr>
            <p:cNvCxnSpPr>
              <a:cxnSpLocks/>
            </p:cNvCxnSpPr>
            <p:nvPr/>
          </p:nvCxnSpPr>
          <p:spPr>
            <a:xfrm>
              <a:off x="6510337" y="1856120"/>
              <a:ext cx="464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3139A4-9661-BD4E-91EC-77664F770F16}"/>
                </a:ext>
              </a:extLst>
            </p:cNvPr>
            <p:cNvSpPr/>
            <p:nvPr/>
          </p:nvSpPr>
          <p:spPr>
            <a:xfrm>
              <a:off x="6510337" y="1356224"/>
              <a:ext cx="1441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Business</a:t>
              </a:r>
              <a:endParaRPr lang="en-US" sz="2800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0550-AD3C-3348-9B70-38C2CF31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0FA326-9590-6A45-A94D-E71739487DC9}"/>
              </a:ext>
            </a:extLst>
          </p:cNvPr>
          <p:cNvSpPr/>
          <p:nvPr/>
        </p:nvSpPr>
        <p:spPr>
          <a:xfrm>
            <a:off x="1491915" y="958058"/>
            <a:ext cx="930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provided with more than 1 year of customer product data. The objective is to predict what accounts a customer will acquire in the next month, 2016-05.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40AE7-6F49-774B-AAEC-70338A8669CD}"/>
              </a:ext>
            </a:extLst>
          </p:cNvPr>
          <p:cNvSpPr/>
          <p:nvPr/>
        </p:nvSpPr>
        <p:spPr>
          <a:xfrm>
            <a:off x="1491915" y="189288"/>
            <a:ext cx="930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CA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endParaRPr lang="en-US" sz="2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78F2C-07D2-CA4C-85EF-D93A55C481AB}"/>
              </a:ext>
            </a:extLst>
          </p:cNvPr>
          <p:cNvCxnSpPr>
            <a:cxnSpLocks/>
          </p:cNvCxnSpPr>
          <p:nvPr/>
        </p:nvCxnSpPr>
        <p:spPr>
          <a:xfrm>
            <a:off x="1576136" y="820703"/>
            <a:ext cx="89154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F1226B7-B62C-4D49-8C16-3B65D059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04354"/>
              </p:ext>
            </p:extLst>
          </p:nvPr>
        </p:nvGraphicFramePr>
        <p:xfrm>
          <a:off x="1909015" y="4193258"/>
          <a:ext cx="83258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542">
                  <a:extLst>
                    <a:ext uri="{9D8B030D-6E8A-4147-A177-3AD203B41FA5}">
                      <a16:colId xmlns:a16="http://schemas.microsoft.com/office/drawing/2014/main" val="1849945594"/>
                    </a:ext>
                  </a:extLst>
                </a:gridCol>
                <a:gridCol w="1078962">
                  <a:extLst>
                    <a:ext uri="{9D8B030D-6E8A-4147-A177-3AD203B41FA5}">
                      <a16:colId xmlns:a16="http://schemas.microsoft.com/office/drawing/2014/main" val="1142951366"/>
                    </a:ext>
                  </a:extLst>
                </a:gridCol>
                <a:gridCol w="1866132">
                  <a:extLst>
                    <a:ext uri="{9D8B030D-6E8A-4147-A177-3AD203B41FA5}">
                      <a16:colId xmlns:a16="http://schemas.microsoft.com/office/drawing/2014/main" val="1187672637"/>
                    </a:ext>
                  </a:extLst>
                </a:gridCol>
                <a:gridCol w="1347099">
                  <a:extLst>
                    <a:ext uri="{9D8B030D-6E8A-4147-A177-3AD203B41FA5}">
                      <a16:colId xmlns:a16="http://schemas.microsoft.com/office/drawing/2014/main" val="135842915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20711702"/>
                    </a:ext>
                  </a:extLst>
                </a:gridCol>
                <a:gridCol w="1833819">
                  <a:extLst>
                    <a:ext uri="{9D8B030D-6E8A-4147-A177-3AD203B41FA5}">
                      <a16:colId xmlns:a16="http://schemas.microsoft.com/office/drawing/2014/main" val="344377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err="1">
                          <a:effectLst/>
                        </a:rPr>
                        <a:t>savings_account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mortgage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err="1">
                          <a:effectLst/>
                        </a:rPr>
                        <a:t>e_account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err="1">
                          <a:effectLst/>
                        </a:rPr>
                        <a:t>tax_account</a:t>
                      </a:r>
                      <a:r>
                        <a:rPr lang="zh-CN" altLang="en-US" sz="1800" dirty="0">
                          <a:effectLst/>
                        </a:rPr>
                        <a:t>      </a:t>
                      </a:r>
                      <a:r>
                        <a:rPr lang="en-US" altLang="zh-CN" sz="1800" dirty="0">
                          <a:effectLst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5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6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577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1A1677-DC44-F847-8175-7AC6EB421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3818"/>
              </p:ext>
            </p:extLst>
          </p:nvPr>
        </p:nvGraphicFramePr>
        <p:xfrm>
          <a:off x="1909016" y="1894474"/>
          <a:ext cx="8325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324">
                  <a:extLst>
                    <a:ext uri="{9D8B030D-6E8A-4147-A177-3AD203B41FA5}">
                      <a16:colId xmlns:a16="http://schemas.microsoft.com/office/drawing/2014/main" val="363448004"/>
                    </a:ext>
                  </a:extLst>
                </a:gridCol>
                <a:gridCol w="1825446">
                  <a:extLst>
                    <a:ext uri="{9D8B030D-6E8A-4147-A177-3AD203B41FA5}">
                      <a16:colId xmlns:a16="http://schemas.microsoft.com/office/drawing/2014/main" val="3984734633"/>
                    </a:ext>
                  </a:extLst>
                </a:gridCol>
                <a:gridCol w="1030415">
                  <a:extLst>
                    <a:ext uri="{9D8B030D-6E8A-4147-A177-3AD203B41FA5}">
                      <a16:colId xmlns:a16="http://schemas.microsoft.com/office/drawing/2014/main" val="3442613629"/>
                    </a:ext>
                  </a:extLst>
                </a:gridCol>
                <a:gridCol w="1093886">
                  <a:extLst>
                    <a:ext uri="{9D8B030D-6E8A-4147-A177-3AD203B41FA5}">
                      <a16:colId xmlns:a16="http://schemas.microsoft.com/office/drawing/2014/main" val="315820194"/>
                    </a:ext>
                  </a:extLst>
                </a:gridCol>
                <a:gridCol w="2689784">
                  <a:extLst>
                    <a:ext uri="{9D8B030D-6E8A-4147-A177-3AD203B41FA5}">
                      <a16:colId xmlns:a16="http://schemas.microsoft.com/office/drawing/2014/main" val="82634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1" dirty="0" err="1">
                          <a:effectLst/>
                        </a:rPr>
                        <a:t>cust_id</a:t>
                      </a:r>
                      <a:endParaRPr lang="en-CA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1" dirty="0">
                          <a:effectLst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1" dirty="0">
                          <a:effectLst/>
                        </a:rPr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1" dirty="0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1" dirty="0" err="1">
                          <a:effectLst/>
                        </a:rPr>
                        <a:t>gross_income</a:t>
                      </a:r>
                      <a:r>
                        <a:rPr lang="zh-CN" altLang="en-US" sz="1800" b="1" dirty="0">
                          <a:effectLst/>
                        </a:rPr>
                        <a:t>          </a:t>
                      </a:r>
                      <a:r>
                        <a:rPr lang="en-US" altLang="zh-CN" sz="1800" b="1" dirty="0">
                          <a:effectLst/>
                        </a:rPr>
                        <a:t>…</a:t>
                      </a:r>
                      <a:endParaRPr lang="en-CA" sz="18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89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5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0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00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7771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96DCCFC-E638-1F4B-B3A3-9575C6C0F0D1}"/>
              </a:ext>
            </a:extLst>
          </p:cNvPr>
          <p:cNvSpPr/>
          <p:nvPr/>
        </p:nvSpPr>
        <p:spPr>
          <a:xfrm>
            <a:off x="4298271" y="1585204"/>
            <a:ext cx="275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1.  Demographic Data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C121F-3DD7-B349-A51C-CE4DE8636750}"/>
              </a:ext>
            </a:extLst>
          </p:cNvPr>
          <p:cNvSpPr/>
          <p:nvPr/>
        </p:nvSpPr>
        <p:spPr>
          <a:xfrm>
            <a:off x="4298271" y="3841369"/>
            <a:ext cx="3198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2.  Customer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D8BAB5-DBDD-114E-82C2-76756839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286C5-6A3F-E744-B77C-81945C71BF81}"/>
              </a:ext>
            </a:extLst>
          </p:cNvPr>
          <p:cNvSpPr txBox="1"/>
          <p:nvPr/>
        </p:nvSpPr>
        <p:spPr>
          <a:xfrm>
            <a:off x="1700465" y="6279880"/>
            <a:ext cx="889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size:</a:t>
            </a:r>
            <a:r>
              <a:rPr lang="zh-CN" altLang="en-US" sz="2000" dirty="0"/>
              <a:t> </a:t>
            </a:r>
            <a:r>
              <a:rPr lang="en-US" altLang="zh-CN" sz="2000" dirty="0"/>
              <a:t>3G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files,</a:t>
            </a:r>
            <a:r>
              <a:rPr lang="zh-CN" altLang="en-US" sz="2000" dirty="0"/>
              <a:t> </a:t>
            </a:r>
            <a:r>
              <a:rPr lang="en-CA" sz="2000" dirty="0"/>
              <a:t>931,453</a:t>
            </a:r>
            <a:r>
              <a:rPr lang="zh-CN" altLang="en-US" sz="2000" dirty="0"/>
              <a:t> </a:t>
            </a:r>
            <a:r>
              <a:rPr lang="en-US" altLang="zh-CN" sz="2000" dirty="0"/>
              <a:t>clients,</a:t>
            </a:r>
            <a:r>
              <a:rPr lang="zh-CN" altLang="en-US" sz="2000" dirty="0"/>
              <a:t> </a:t>
            </a:r>
            <a:r>
              <a:rPr lang="en-US" altLang="zh-CN" sz="2000" dirty="0"/>
              <a:t>23</a:t>
            </a:r>
            <a:r>
              <a:rPr lang="zh-CN" altLang="en-US" sz="2000" dirty="0"/>
              <a:t> </a:t>
            </a:r>
            <a:r>
              <a:rPr lang="en-US" altLang="zh-CN" sz="2000" dirty="0"/>
              <a:t>products,</a:t>
            </a:r>
            <a:r>
              <a:rPr lang="zh-CN" altLang="en-US" sz="2000" dirty="0"/>
              <a:t> </a:t>
            </a:r>
            <a:r>
              <a:rPr lang="en-CA" sz="2000" dirty="0"/>
              <a:t>12</a:t>
            </a:r>
            <a:r>
              <a:rPr lang="en-US" altLang="zh-CN" sz="2000" dirty="0"/>
              <a:t>,</a:t>
            </a:r>
            <a:r>
              <a:rPr lang="en-CA" sz="2000" dirty="0"/>
              <a:t>715</a:t>
            </a:r>
            <a:r>
              <a:rPr lang="en-US" altLang="zh-CN" sz="2000" dirty="0"/>
              <a:t>,</a:t>
            </a:r>
            <a:r>
              <a:rPr lang="en-CA" sz="2000" dirty="0"/>
              <a:t>856</a:t>
            </a:r>
            <a:r>
              <a:rPr lang="zh-CN" altLang="en-US" sz="2000" dirty="0"/>
              <a:t> </a:t>
            </a:r>
            <a:r>
              <a:rPr lang="en-US" altLang="zh-CN" sz="2000" dirty="0"/>
              <a:t>rows,</a:t>
            </a:r>
            <a:r>
              <a:rPr lang="zh-CN" altLang="en-US" sz="2000" dirty="0"/>
              <a:t>  </a:t>
            </a:r>
            <a:r>
              <a:rPr lang="en-US" altLang="zh-CN" sz="2000" dirty="0"/>
              <a:t>47</a:t>
            </a:r>
            <a:r>
              <a:rPr lang="zh-CN" altLang="en-US" sz="2000" dirty="0"/>
              <a:t> </a:t>
            </a:r>
            <a:r>
              <a:rPr lang="en-US" altLang="zh-CN" sz="2000" dirty="0"/>
              <a:t>columns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552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25CD-9B69-874A-AE86-FE797C72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Characteristics</a:t>
            </a:r>
            <a:endParaRPr lang="en-US" sz="4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13D2-73A7-384B-8FF8-70C25A56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894"/>
            <a:ext cx="5925671" cy="472309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Multi-labels</a:t>
            </a:r>
          </a:p>
          <a:p>
            <a:pPr marL="457200" lvl="1" indent="0">
              <a:buNone/>
            </a:pP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CA" sz="2000" dirty="0"/>
              <a:t>are 23 </a:t>
            </a:r>
            <a:r>
              <a:rPr lang="en-US" altLang="zh-CN" sz="2000" dirty="0"/>
              <a:t>products(</a:t>
            </a:r>
            <a:r>
              <a:rPr lang="en-CA" sz="2000" dirty="0"/>
              <a:t>labels</a:t>
            </a:r>
            <a:r>
              <a:rPr lang="en-US" altLang="zh-CN" sz="2000" dirty="0"/>
              <a:t>)</a:t>
            </a:r>
            <a:r>
              <a:rPr lang="en-CA" sz="2000" dirty="0"/>
              <a:t>. One client can have several labels in the same time. </a:t>
            </a:r>
            <a:r>
              <a:rPr lang="zh-CN" altLang="en-US" sz="2000" dirty="0"/>
              <a:t> </a:t>
            </a:r>
            <a:endParaRPr lang="en-CA" altLang="zh-CN" sz="2000" dirty="0"/>
          </a:p>
          <a:p>
            <a:pPr marL="457200" lvl="1" indent="0">
              <a:buNone/>
            </a:pPr>
            <a:r>
              <a:rPr lang="en-US" altLang="zh-CN" sz="2000" i="1" dirty="0"/>
              <a:t>Solution: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T</a:t>
            </a:r>
            <a:r>
              <a:rPr lang="en-CA" sz="2000" i="1" dirty="0"/>
              <a:t>rain 23 models for each of the labels.</a:t>
            </a:r>
            <a:r>
              <a:rPr lang="en-CA" sz="2000" dirty="0"/>
              <a:t> </a:t>
            </a:r>
          </a:p>
          <a:p>
            <a:r>
              <a:rPr lang="en-US" altLang="zh-CN" sz="2400" b="1" dirty="0"/>
              <a:t>Time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series</a:t>
            </a:r>
          </a:p>
          <a:p>
            <a:pPr marL="457200" lvl="1" indent="0">
              <a:buNone/>
            </a:pPr>
            <a:r>
              <a:rPr lang="en-US" altLang="zh-CN" sz="2000" dirty="0"/>
              <a:t>Date</a:t>
            </a:r>
            <a:r>
              <a:rPr lang="zh-CN" altLang="en-US" sz="2000" dirty="0"/>
              <a:t> </a:t>
            </a:r>
            <a:r>
              <a:rPr lang="en-US" altLang="zh-CN" sz="2000" dirty="0"/>
              <a:t>covers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2015-01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2016-04.</a:t>
            </a:r>
            <a:r>
              <a:rPr lang="zh-CN" altLang="en-US" sz="2000" dirty="0"/>
              <a:t> </a:t>
            </a:r>
            <a:endParaRPr lang="en-CA" altLang="zh-CN" sz="2000" dirty="0"/>
          </a:p>
          <a:p>
            <a:pPr marL="457200" lvl="1" indent="0">
              <a:buNone/>
            </a:pPr>
            <a:r>
              <a:rPr lang="en-US" altLang="zh-CN" sz="2000" i="1" dirty="0"/>
              <a:t>Solution: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Features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of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adding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date</a:t>
            </a:r>
            <a:endParaRPr lang="en-CA" altLang="zh-CN" sz="2000" i="1" dirty="0"/>
          </a:p>
          <a:p>
            <a:pPr marL="457200" lvl="1" indent="0">
              <a:buNone/>
            </a:pPr>
            <a:r>
              <a:rPr lang="en-CA" altLang="zh-CN" sz="2000" i="1" dirty="0"/>
              <a:t>	</a:t>
            </a:r>
            <a:r>
              <a:rPr lang="zh-CN" altLang="en-US" sz="2000" i="1" dirty="0"/>
              <a:t>         </a:t>
            </a:r>
            <a:r>
              <a:rPr lang="en-US" altLang="zh-CN" sz="2000" i="1" dirty="0"/>
              <a:t>Avoid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information leakage</a:t>
            </a:r>
            <a:r>
              <a:rPr lang="zh-CN" altLang="en-US" sz="2000" i="1" dirty="0"/>
              <a:t> </a:t>
            </a:r>
            <a:endParaRPr lang="en-US" altLang="zh-CN" sz="2000" i="1" dirty="0"/>
          </a:p>
          <a:p>
            <a:r>
              <a:rPr lang="en-US" altLang="zh-CN" sz="2400" b="1" dirty="0"/>
              <a:t>Unbalanced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</a:t>
            </a:r>
          </a:p>
          <a:p>
            <a:pPr marL="457200" lvl="1" indent="0">
              <a:buNone/>
            </a:pP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maximum positive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label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60.522%.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minimum</a:t>
            </a:r>
            <a:r>
              <a:rPr lang="zh-CN" altLang="en-US" sz="2000" dirty="0"/>
              <a:t> </a:t>
            </a:r>
            <a:r>
              <a:rPr lang="en-US" altLang="zh-CN" sz="2000" dirty="0"/>
              <a:t>positive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label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0.002%.</a:t>
            </a:r>
          </a:p>
          <a:p>
            <a:pPr marL="457200" lvl="1" indent="0">
              <a:buNone/>
            </a:pPr>
            <a:r>
              <a:rPr lang="en-US" altLang="zh-CN" sz="2000" i="1" dirty="0"/>
              <a:t>Solution: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Adjust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‘</a:t>
            </a:r>
            <a:r>
              <a:rPr lang="en-US" altLang="zh-CN" sz="2000" i="1" dirty="0" err="1"/>
              <a:t>class_weight</a:t>
            </a:r>
            <a:r>
              <a:rPr lang="en-US" altLang="zh-CN" sz="2000" i="1" dirty="0"/>
              <a:t>’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when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training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the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model</a:t>
            </a:r>
            <a:r>
              <a:rPr lang="zh-CN" altLang="en-US" sz="2000" i="1" dirty="0"/>
              <a:t> </a:t>
            </a:r>
            <a:endParaRPr lang="en-CA" sz="2000" i="1" dirty="0"/>
          </a:p>
          <a:p>
            <a:endParaRPr lang="en-US" altLang="zh-C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F52E20-C8B9-4F40-BF10-FC8940C95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1556"/>
              </p:ext>
            </p:extLst>
          </p:nvPr>
        </p:nvGraphicFramePr>
        <p:xfrm>
          <a:off x="7186707" y="437836"/>
          <a:ext cx="4579469" cy="6172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16">
                  <a:extLst>
                    <a:ext uri="{9D8B030D-6E8A-4147-A177-3AD203B41FA5}">
                      <a16:colId xmlns:a16="http://schemas.microsoft.com/office/drawing/2014/main" val="2932334941"/>
                    </a:ext>
                  </a:extLst>
                </a:gridCol>
                <a:gridCol w="2284353">
                  <a:extLst>
                    <a:ext uri="{9D8B030D-6E8A-4147-A177-3AD203B41FA5}">
                      <a16:colId xmlns:a16="http://schemas.microsoft.com/office/drawing/2014/main" val="2484737899"/>
                    </a:ext>
                  </a:extLst>
                </a:gridCol>
              </a:tblGrid>
              <a:tr h="3420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 err="1"/>
                        <a:t>Account_type</a:t>
                      </a:r>
                      <a:endParaRPr lang="en-US" sz="1700" b="1" dirty="0"/>
                    </a:p>
                  </a:txBody>
                  <a:tcPr marL="86075" marR="86075" marT="43038" marB="43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 err="1"/>
                        <a:t>Pecentage</a:t>
                      </a:r>
                      <a:r>
                        <a:rPr lang="zh-CN" altLang="en-US" sz="1700" b="1" dirty="0"/>
                        <a:t> </a:t>
                      </a:r>
                      <a:r>
                        <a:rPr lang="en-US" altLang="zh-CN" sz="1700" b="1" dirty="0"/>
                        <a:t>of</a:t>
                      </a:r>
                      <a:r>
                        <a:rPr lang="zh-CN" altLang="en-US" sz="1700" b="1" dirty="0"/>
                        <a:t> </a:t>
                      </a:r>
                      <a:r>
                        <a:rPr lang="en-US" altLang="zh-CN" sz="1700" b="1" dirty="0"/>
                        <a:t>Owning</a:t>
                      </a:r>
                      <a:endParaRPr lang="en-US" sz="1700" b="1" dirty="0"/>
                    </a:p>
                  </a:txBody>
                  <a:tcPr marL="86075" marR="86075" marT="43038" marB="43038"/>
                </a:tc>
                <a:extLst>
                  <a:ext uri="{0D108BD9-81ED-4DB2-BD59-A6C34878D82A}">
                    <a16:rowId xmlns:a16="http://schemas.microsoft.com/office/drawing/2014/main" val="3374440363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current_accounts</a:t>
                      </a:r>
                      <a:endParaRPr lang="en-CA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60.522%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5796983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direct_debt</a:t>
                      </a:r>
                      <a:endParaRPr lang="en-CA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12.038%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994974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particular_account</a:t>
                      </a:r>
                      <a:endParaRPr lang="en-CA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10.885%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006857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e_account</a:t>
                      </a:r>
                      <a:endParaRPr lang="en-CA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7.943%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330471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payroll_account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7.730%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750303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payroll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4.971%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0207840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taxes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4.877%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703141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credit_card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3.750%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6536717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particular_plus_account</a:t>
                      </a:r>
                      <a:endParaRPr lang="en-CA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3.606%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810522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long_term_deposits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3.486%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8884385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securities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2.304%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405452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funds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1.596%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0000278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more_particular_account</a:t>
                      </a:r>
                      <a:endParaRPr lang="en-CA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0.932%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544112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junior_account</a:t>
                      </a:r>
                      <a:endParaRPr lang="en-CA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0.819%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6784117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pensions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0.793%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069963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mortgage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0.490%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9536413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home_account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0.319%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5661338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loans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0.214%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4341902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medium_term_deposits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0.111%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081667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short_term_deposits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0.035%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0159252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derived_account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0.034%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834728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savings_account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1684436"/>
                  </a:ext>
                </a:extLst>
              </a:tr>
              <a:tr h="2449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guarantees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8663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461C82B-44A5-024C-99BD-A87DD99CC586}"/>
              </a:ext>
            </a:extLst>
          </p:cNvPr>
          <p:cNvSpPr/>
          <p:nvPr/>
        </p:nvSpPr>
        <p:spPr>
          <a:xfrm>
            <a:off x="6884894" y="94129"/>
            <a:ext cx="5177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Owning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2016-04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819DCE-DAD3-1244-8A55-D7B5F9C89317}"/>
              </a:ext>
            </a:extLst>
          </p:cNvPr>
          <p:cNvCxnSpPr>
            <a:cxnSpLocks/>
          </p:cNvCxnSpPr>
          <p:nvPr/>
        </p:nvCxnSpPr>
        <p:spPr>
          <a:xfrm>
            <a:off x="944124" y="1170327"/>
            <a:ext cx="55911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5CECB5-7478-1F45-B36C-84F4C709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FD066-DDF8-4341-A219-DB9C4A94F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88" y="6451619"/>
            <a:ext cx="304800" cy="152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630722-BDCD-004F-909D-D94283A53504}"/>
              </a:ext>
            </a:extLst>
          </p:cNvPr>
          <p:cNvSpPr/>
          <p:nvPr/>
        </p:nvSpPr>
        <p:spPr>
          <a:xfrm>
            <a:off x="11119037" y="6570771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3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A393-39B6-B94F-8836-1C9F292F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461"/>
            <a:ext cx="9930063" cy="455336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accounts a customer will </a:t>
            </a:r>
            <a:r>
              <a:rPr lang="en-CA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acquire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next month?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72385-0AF4-1A45-80E5-250B83280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71961"/>
              </p:ext>
            </p:extLst>
          </p:nvPr>
        </p:nvGraphicFramePr>
        <p:xfrm>
          <a:off x="1800731" y="3621472"/>
          <a:ext cx="8325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49945594"/>
                    </a:ext>
                  </a:extLst>
                </a:gridCol>
                <a:gridCol w="1046747">
                  <a:extLst>
                    <a:ext uri="{9D8B030D-6E8A-4147-A177-3AD203B41FA5}">
                      <a16:colId xmlns:a16="http://schemas.microsoft.com/office/drawing/2014/main" val="1142951366"/>
                    </a:ext>
                  </a:extLst>
                </a:gridCol>
                <a:gridCol w="1810414">
                  <a:extLst>
                    <a:ext uri="{9D8B030D-6E8A-4147-A177-3AD203B41FA5}">
                      <a16:colId xmlns:a16="http://schemas.microsoft.com/office/drawing/2014/main" val="1187672637"/>
                    </a:ext>
                  </a:extLst>
                </a:gridCol>
                <a:gridCol w="1637253">
                  <a:extLst>
                    <a:ext uri="{9D8B030D-6E8A-4147-A177-3AD203B41FA5}">
                      <a16:colId xmlns:a16="http://schemas.microsoft.com/office/drawing/2014/main" val="1358429155"/>
                    </a:ext>
                  </a:extLst>
                </a:gridCol>
                <a:gridCol w="1458521">
                  <a:extLst>
                    <a:ext uri="{9D8B030D-6E8A-4147-A177-3AD203B41FA5}">
                      <a16:colId xmlns:a16="http://schemas.microsoft.com/office/drawing/2014/main" val="520711702"/>
                    </a:ext>
                  </a:extLst>
                </a:gridCol>
                <a:gridCol w="1458521">
                  <a:extLst>
                    <a:ext uri="{9D8B030D-6E8A-4147-A177-3AD203B41FA5}">
                      <a16:colId xmlns:a16="http://schemas.microsoft.com/office/drawing/2014/main" val="344377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err="1">
                          <a:effectLst/>
                        </a:rPr>
                        <a:t>savings_account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mortgage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err="1">
                          <a:effectLst/>
                        </a:rPr>
                        <a:t>e_account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err="1">
                          <a:effectLst/>
                        </a:rPr>
                        <a:t>tax_account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5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6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5774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3B2E617-1CEF-C94C-9EAA-1E14BDEED86D}"/>
              </a:ext>
            </a:extLst>
          </p:cNvPr>
          <p:cNvSpPr/>
          <p:nvPr/>
        </p:nvSpPr>
        <p:spPr>
          <a:xfrm>
            <a:off x="4189986" y="3269583"/>
            <a:ext cx="3198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2.  Customer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47D22A-D7D5-8F45-BBD9-215C5853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04234"/>
              </p:ext>
            </p:extLst>
          </p:nvPr>
        </p:nvGraphicFramePr>
        <p:xfrm>
          <a:off x="1800730" y="5642141"/>
          <a:ext cx="832585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4605909"/>
                    </a:ext>
                  </a:extLst>
                </a:gridCol>
                <a:gridCol w="1046747">
                  <a:extLst>
                    <a:ext uri="{9D8B030D-6E8A-4147-A177-3AD203B41FA5}">
                      <a16:colId xmlns:a16="http://schemas.microsoft.com/office/drawing/2014/main" val="769265285"/>
                    </a:ext>
                  </a:extLst>
                </a:gridCol>
                <a:gridCol w="1810414">
                  <a:extLst>
                    <a:ext uri="{9D8B030D-6E8A-4147-A177-3AD203B41FA5}">
                      <a16:colId xmlns:a16="http://schemas.microsoft.com/office/drawing/2014/main" val="2232251507"/>
                    </a:ext>
                  </a:extLst>
                </a:gridCol>
                <a:gridCol w="1637253">
                  <a:extLst>
                    <a:ext uri="{9D8B030D-6E8A-4147-A177-3AD203B41FA5}">
                      <a16:colId xmlns:a16="http://schemas.microsoft.com/office/drawing/2014/main" val="3150570518"/>
                    </a:ext>
                  </a:extLst>
                </a:gridCol>
                <a:gridCol w="1458521">
                  <a:extLst>
                    <a:ext uri="{9D8B030D-6E8A-4147-A177-3AD203B41FA5}">
                      <a16:colId xmlns:a16="http://schemas.microsoft.com/office/drawing/2014/main" val="1795035608"/>
                    </a:ext>
                  </a:extLst>
                </a:gridCol>
                <a:gridCol w="1458521">
                  <a:extLst>
                    <a:ext uri="{9D8B030D-6E8A-4147-A177-3AD203B41FA5}">
                      <a16:colId xmlns:a16="http://schemas.microsoft.com/office/drawing/2014/main" val="1189662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00047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4A2AD2AA-0995-1F44-A20A-A52CBCDA368B}"/>
              </a:ext>
            </a:extLst>
          </p:cNvPr>
          <p:cNvSpPr/>
          <p:nvPr/>
        </p:nvSpPr>
        <p:spPr>
          <a:xfrm>
            <a:off x="661737" y="5480276"/>
            <a:ext cx="1046749" cy="6134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75F1E-40D4-1046-B89C-B515DFD67887}"/>
              </a:ext>
            </a:extLst>
          </p:cNvPr>
          <p:cNvSpPr/>
          <p:nvPr/>
        </p:nvSpPr>
        <p:spPr>
          <a:xfrm>
            <a:off x="1800730" y="6122173"/>
            <a:ext cx="8137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customer opened the account before, the account status of next month will be 1.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only predict mortgage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e_account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this client.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56897D-711C-264A-8479-45DF4DDCF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698" y="5597925"/>
            <a:ext cx="8343900" cy="4826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68C1252-1396-FF4C-9702-37C103653D24}"/>
              </a:ext>
            </a:extLst>
          </p:cNvPr>
          <p:cNvGrpSpPr/>
          <p:nvPr/>
        </p:nvGrpSpPr>
        <p:grpSpPr>
          <a:xfrm>
            <a:off x="3753854" y="5180647"/>
            <a:ext cx="6083967" cy="935974"/>
            <a:chOff x="3753854" y="5127263"/>
            <a:chExt cx="6083967" cy="93597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FA526F-31A2-554F-8722-F10DBC0F22D8}"/>
                </a:ext>
              </a:extLst>
            </p:cNvPr>
            <p:cNvSpPr/>
            <p:nvPr/>
          </p:nvSpPr>
          <p:spPr>
            <a:xfrm>
              <a:off x="3753854" y="5565839"/>
              <a:ext cx="1287378" cy="474480"/>
            </a:xfrm>
            <a:prstGeom prst="ellipse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urved Down Arrow 17">
              <a:extLst>
                <a:ext uri="{FF2B5EF4-FFF2-40B4-BE49-F238E27FC236}">
                  <a16:creationId xmlns:a16="http://schemas.microsoft.com/office/drawing/2014/main" id="{30FC1878-1D50-554A-9103-EF2922F2222F}"/>
                </a:ext>
              </a:extLst>
            </p:cNvPr>
            <p:cNvSpPr/>
            <p:nvPr/>
          </p:nvSpPr>
          <p:spPr>
            <a:xfrm rot="4500000">
              <a:off x="4062157" y="5243028"/>
              <a:ext cx="670772" cy="439241"/>
            </a:xfrm>
            <a:prstGeom prst="curved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104EAE1-A045-9541-8E36-87CFA2EA1B5D}"/>
                </a:ext>
              </a:extLst>
            </p:cNvPr>
            <p:cNvSpPr/>
            <p:nvPr/>
          </p:nvSpPr>
          <p:spPr>
            <a:xfrm>
              <a:off x="8550443" y="5588757"/>
              <a:ext cx="1287378" cy="474480"/>
            </a:xfrm>
            <a:prstGeom prst="ellipse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urved Down Arrow 19">
              <a:extLst>
                <a:ext uri="{FF2B5EF4-FFF2-40B4-BE49-F238E27FC236}">
                  <a16:creationId xmlns:a16="http://schemas.microsoft.com/office/drawing/2014/main" id="{622E882D-0941-A54C-B53A-42FA47F7E4C2}"/>
                </a:ext>
              </a:extLst>
            </p:cNvPr>
            <p:cNvSpPr/>
            <p:nvPr/>
          </p:nvSpPr>
          <p:spPr>
            <a:xfrm rot="4500000">
              <a:off x="8858746" y="5265946"/>
              <a:ext cx="670772" cy="439241"/>
            </a:xfrm>
            <a:prstGeom prst="curved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2EDBD4E-5A65-A045-A654-E23441FD2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65161"/>
              </p:ext>
            </p:extLst>
          </p:nvPr>
        </p:nvGraphicFramePr>
        <p:xfrm>
          <a:off x="3920627" y="1317426"/>
          <a:ext cx="40800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337">
                  <a:extLst>
                    <a:ext uri="{9D8B030D-6E8A-4147-A177-3AD203B41FA5}">
                      <a16:colId xmlns:a16="http://schemas.microsoft.com/office/drawing/2014/main" val="997104080"/>
                    </a:ext>
                  </a:extLst>
                </a:gridCol>
                <a:gridCol w="2935705">
                  <a:extLst>
                    <a:ext uri="{9D8B030D-6E8A-4147-A177-3AD203B41FA5}">
                      <a16:colId xmlns:a16="http://schemas.microsoft.com/office/drawing/2014/main" val="3303509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dirty="0" err="1">
                          <a:effectLst/>
                        </a:rPr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err="1">
                          <a:effectLst/>
                        </a:rPr>
                        <a:t>added_products</a:t>
                      </a:r>
                      <a:endParaRPr lang="en-CA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err="1">
                          <a:effectLst/>
                        </a:rPr>
                        <a:t>savings_account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5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67821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effectLst/>
                        </a:rPr>
                        <a:t>mortgage; </a:t>
                      </a:r>
                      <a:r>
                        <a:rPr lang="en-CA" sz="1800" dirty="0" err="1">
                          <a:effectLst/>
                        </a:rPr>
                        <a:t>e_account</a:t>
                      </a:r>
                      <a:endParaRPr lang="en-CA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5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69405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err="1">
                          <a:effectLst/>
                        </a:rPr>
                        <a:t>payroll_account</a:t>
                      </a:r>
                      <a:r>
                        <a:rPr lang="en-CA" sz="1800" dirty="0">
                          <a:effectLst/>
                        </a:rPr>
                        <a:t>; pensions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7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24788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E93BFA3D-7B6C-3C46-A68B-63EDBBF78634}"/>
              </a:ext>
            </a:extLst>
          </p:cNvPr>
          <p:cNvSpPr/>
          <p:nvPr/>
        </p:nvSpPr>
        <p:spPr>
          <a:xfrm>
            <a:off x="3920627" y="966690"/>
            <a:ext cx="4080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3. Su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mmi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ssion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6C44B65-B874-5047-96D4-E95C95D9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3" y="-284965"/>
            <a:ext cx="3937323" cy="134586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Target definition</a:t>
            </a:r>
            <a:endParaRPr lang="en-US" sz="4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D622BE-3008-6B46-B20A-D51156C42779}"/>
              </a:ext>
            </a:extLst>
          </p:cNvPr>
          <p:cNvCxnSpPr>
            <a:cxnSpLocks/>
          </p:cNvCxnSpPr>
          <p:nvPr/>
        </p:nvCxnSpPr>
        <p:spPr>
          <a:xfrm>
            <a:off x="352453" y="632461"/>
            <a:ext cx="99076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6A8B9-DF2E-E848-9045-E0D18B25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A393-39B6-B94F-8836-1C9F292F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097"/>
            <a:ext cx="9930063" cy="455336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accounts a customer will </a:t>
            </a:r>
            <a:r>
              <a:rPr lang="en-CA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acquire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next month?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72385-0AF4-1A45-80E5-250B83280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56509"/>
              </p:ext>
            </p:extLst>
          </p:nvPr>
        </p:nvGraphicFramePr>
        <p:xfrm>
          <a:off x="1743092" y="3253043"/>
          <a:ext cx="41095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353">
                  <a:extLst>
                    <a:ext uri="{9D8B030D-6E8A-4147-A177-3AD203B41FA5}">
                      <a16:colId xmlns:a16="http://schemas.microsoft.com/office/drawing/2014/main" val="1849945594"/>
                    </a:ext>
                  </a:extLst>
                </a:gridCol>
                <a:gridCol w="1140561">
                  <a:extLst>
                    <a:ext uri="{9D8B030D-6E8A-4147-A177-3AD203B41FA5}">
                      <a16:colId xmlns:a16="http://schemas.microsoft.com/office/drawing/2014/main" val="1142951366"/>
                    </a:ext>
                  </a:extLst>
                </a:gridCol>
                <a:gridCol w="1972672">
                  <a:extLst>
                    <a:ext uri="{9D8B030D-6E8A-4147-A177-3AD203B41FA5}">
                      <a16:colId xmlns:a16="http://schemas.microsoft.com/office/drawing/2014/main" val="1187672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err="1">
                          <a:effectLst/>
                        </a:rPr>
                        <a:t>savings_account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5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6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5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8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0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9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094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B173C7D-3F6C-F446-B5B1-4D28F715D6A9}"/>
              </a:ext>
            </a:extLst>
          </p:cNvPr>
          <p:cNvSpPr/>
          <p:nvPr/>
        </p:nvSpPr>
        <p:spPr>
          <a:xfrm>
            <a:off x="1685943" y="1329248"/>
            <a:ext cx="2014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--</a:t>
            </a:r>
            <a:r>
              <a:rPr lang="zh-CN" altLang="en-US" sz="2000" b="1" dirty="0"/>
              <a:t> </a:t>
            </a:r>
            <a:r>
              <a:rPr lang="en-US" sz="2000" b="1" dirty="0"/>
              <a:t>Definition of Y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CD9835-C0B0-C34B-BF66-6FA285D9E619}"/>
              </a:ext>
            </a:extLst>
          </p:cNvPr>
          <p:cNvSpPr/>
          <p:nvPr/>
        </p:nvSpPr>
        <p:spPr>
          <a:xfrm>
            <a:off x="2757740" y="1791444"/>
            <a:ext cx="845794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If  transition happened (0 </a:t>
            </a:r>
            <a:r>
              <a:rPr lang="en-US" dirty="0">
                <a:sym typeface="Wingdings" pitchFamily="2" charset="2"/>
              </a:rPr>
              <a:t> 1):  Y = 1</a:t>
            </a:r>
          </a:p>
          <a:p>
            <a:r>
              <a:rPr lang="en-US" dirty="0">
                <a:sym typeface="Wingdings" pitchFamily="2" charset="2"/>
              </a:rPr>
              <a:t>If  NO transition happened ( 0  0 ): Y =0</a:t>
            </a:r>
          </a:p>
          <a:p>
            <a:r>
              <a:rPr lang="en-US" dirty="0">
                <a:sym typeface="Wingdings" pitchFamily="2" charset="2"/>
              </a:rPr>
              <a:t>If  NO transition happened ( 1  1 ): throw it away because we don’t need to predict it </a:t>
            </a:r>
          </a:p>
          <a:p>
            <a:r>
              <a:rPr lang="en-US" altLang="zh-CN" dirty="0">
                <a:sym typeface="Wingdings" pitchFamily="2" charset="2"/>
              </a:rPr>
              <a:t>Note: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There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no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cancellation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(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 0 </a:t>
            </a:r>
            <a:r>
              <a:rPr lang="en-US" altLang="zh-CN" dirty="0">
                <a:sym typeface="Wingdings" pitchFamily="2" charset="2"/>
              </a:rPr>
              <a:t>)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dataset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A1F300-B7AD-9E43-BB94-DBB91507BE58}"/>
              </a:ext>
            </a:extLst>
          </p:cNvPr>
          <p:cNvSpPr/>
          <p:nvPr/>
        </p:nvSpPr>
        <p:spPr>
          <a:xfrm>
            <a:off x="3771901" y="4030175"/>
            <a:ext cx="503811" cy="714375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0DC9BFD-EC36-A443-8FC0-6140A134EA66}"/>
              </a:ext>
            </a:extLst>
          </p:cNvPr>
          <p:cNvSpPr/>
          <p:nvPr/>
        </p:nvSpPr>
        <p:spPr>
          <a:xfrm rot="16200000">
            <a:off x="6153867" y="4498248"/>
            <a:ext cx="818850" cy="460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3C8317-9CB5-D04D-9322-65B6105A6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52921"/>
              </p:ext>
            </p:extLst>
          </p:nvPr>
        </p:nvGraphicFramePr>
        <p:xfrm>
          <a:off x="7437308" y="3635862"/>
          <a:ext cx="41095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353">
                  <a:extLst>
                    <a:ext uri="{9D8B030D-6E8A-4147-A177-3AD203B41FA5}">
                      <a16:colId xmlns:a16="http://schemas.microsoft.com/office/drawing/2014/main" val="1849945594"/>
                    </a:ext>
                  </a:extLst>
                </a:gridCol>
                <a:gridCol w="1140561">
                  <a:extLst>
                    <a:ext uri="{9D8B030D-6E8A-4147-A177-3AD203B41FA5}">
                      <a16:colId xmlns:a16="http://schemas.microsoft.com/office/drawing/2014/main" val="1142951366"/>
                    </a:ext>
                  </a:extLst>
                </a:gridCol>
                <a:gridCol w="1972672">
                  <a:extLst>
                    <a:ext uri="{9D8B030D-6E8A-4147-A177-3AD203B41FA5}">
                      <a16:colId xmlns:a16="http://schemas.microsoft.com/office/drawing/2014/main" val="1187672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err="1">
                          <a:effectLst/>
                        </a:rPr>
                        <a:t>savings_account_Y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5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6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0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2697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17F954C-9F57-CA4D-B8E7-8A8F8AC488B8}"/>
              </a:ext>
            </a:extLst>
          </p:cNvPr>
          <p:cNvSpPr/>
          <p:nvPr/>
        </p:nvSpPr>
        <p:spPr>
          <a:xfrm>
            <a:off x="6003468" y="5171093"/>
            <a:ext cx="1119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Define Y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6B9513-ECC5-0846-B441-280EB745F1CC}"/>
              </a:ext>
            </a:extLst>
          </p:cNvPr>
          <p:cNvSpPr/>
          <p:nvPr/>
        </p:nvSpPr>
        <p:spPr>
          <a:xfrm>
            <a:off x="3771900" y="5137870"/>
            <a:ext cx="503811" cy="714375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C0F093-B1B9-3449-B2EC-4242C7B54B44}"/>
              </a:ext>
            </a:extLst>
          </p:cNvPr>
          <p:cNvSpPr/>
          <p:nvPr/>
        </p:nvSpPr>
        <p:spPr>
          <a:xfrm>
            <a:off x="1214942" y="906869"/>
            <a:ext cx="4285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--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Supervised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Classification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Problem</a:t>
            </a:r>
            <a:r>
              <a:rPr lang="zh-CN" altLang="en-US" sz="2000" b="1" dirty="0"/>
              <a:t> </a:t>
            </a:r>
            <a:endParaRPr lang="en-US" sz="2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2D998-201F-6F4A-A7D3-E515F1747B66}"/>
              </a:ext>
            </a:extLst>
          </p:cNvPr>
          <p:cNvSpPr/>
          <p:nvPr/>
        </p:nvSpPr>
        <p:spPr>
          <a:xfrm>
            <a:off x="7437308" y="3253043"/>
            <a:ext cx="410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871938-C69E-0242-BC79-8E823B3C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72385-0AF4-1A45-80E5-250B83280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61453"/>
              </p:ext>
            </p:extLst>
          </p:nvPr>
        </p:nvGraphicFramePr>
        <p:xfrm>
          <a:off x="325857" y="2021047"/>
          <a:ext cx="3221757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78">
                  <a:extLst>
                    <a:ext uri="{9D8B030D-6E8A-4147-A177-3AD203B41FA5}">
                      <a16:colId xmlns:a16="http://schemas.microsoft.com/office/drawing/2014/main" val="1849945594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1142951366"/>
                    </a:ext>
                  </a:extLst>
                </a:gridCol>
                <a:gridCol w="1283736">
                  <a:extLst>
                    <a:ext uri="{9D8B030D-6E8A-4147-A177-3AD203B41FA5}">
                      <a16:colId xmlns:a16="http://schemas.microsoft.com/office/drawing/2014/main" val="1187672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effectLst/>
                        </a:rPr>
                        <a:t>savings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5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6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5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8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0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93197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0945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17F954C-9F57-CA4D-B8E7-8A8F8AC488B8}"/>
              </a:ext>
            </a:extLst>
          </p:cNvPr>
          <p:cNvSpPr/>
          <p:nvPr/>
        </p:nvSpPr>
        <p:spPr>
          <a:xfrm>
            <a:off x="3655220" y="2559641"/>
            <a:ext cx="1513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Extract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‘adding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date’</a:t>
            </a:r>
            <a:r>
              <a:rPr lang="en-US" sz="2000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2D998-201F-6F4A-A7D3-E515F1747B66}"/>
              </a:ext>
            </a:extLst>
          </p:cNvPr>
          <p:cNvSpPr/>
          <p:nvPr/>
        </p:nvSpPr>
        <p:spPr>
          <a:xfrm>
            <a:off x="5692785" y="4936592"/>
            <a:ext cx="410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  <a:endParaRPr lang="en-US" dirty="0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611F686F-5BC3-F043-913A-DDA20B77178C}"/>
              </a:ext>
            </a:extLst>
          </p:cNvPr>
          <p:cNvSpPr/>
          <p:nvPr/>
        </p:nvSpPr>
        <p:spPr>
          <a:xfrm rot="16200000">
            <a:off x="3959908" y="3448173"/>
            <a:ext cx="818850" cy="615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F9CD844-9A0F-0B4E-A4A2-E950ACE59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1842"/>
              </p:ext>
            </p:extLst>
          </p:nvPr>
        </p:nvGraphicFramePr>
        <p:xfrm>
          <a:off x="5168352" y="2047941"/>
          <a:ext cx="69463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697">
                  <a:extLst>
                    <a:ext uri="{9D8B030D-6E8A-4147-A177-3AD203B41FA5}">
                      <a16:colId xmlns:a16="http://schemas.microsoft.com/office/drawing/2014/main" val="1849945594"/>
                    </a:ext>
                  </a:extLst>
                </a:gridCol>
                <a:gridCol w="1928940">
                  <a:extLst>
                    <a:ext uri="{9D8B030D-6E8A-4147-A177-3AD203B41FA5}">
                      <a16:colId xmlns:a16="http://schemas.microsoft.com/office/drawing/2014/main" val="1987807792"/>
                    </a:ext>
                  </a:extLst>
                </a:gridCol>
                <a:gridCol w="1059678">
                  <a:extLst>
                    <a:ext uri="{9D8B030D-6E8A-4147-A177-3AD203B41FA5}">
                      <a16:colId xmlns:a16="http://schemas.microsoft.com/office/drawing/2014/main" val="1142951366"/>
                    </a:ext>
                  </a:extLst>
                </a:gridCol>
                <a:gridCol w="1407795">
                  <a:extLst>
                    <a:ext uri="{9D8B030D-6E8A-4147-A177-3AD203B41FA5}">
                      <a16:colId xmlns:a16="http://schemas.microsoft.com/office/drawing/2014/main" val="1187672637"/>
                    </a:ext>
                  </a:extLst>
                </a:gridCol>
                <a:gridCol w="1624267">
                  <a:extLst>
                    <a:ext uri="{9D8B030D-6E8A-4147-A177-3AD203B41FA5}">
                      <a16:colId xmlns:a16="http://schemas.microsoft.com/office/drawing/2014/main" val="1950474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savings_add_date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effectLst/>
                        </a:rPr>
                        <a:t>savings_</a:t>
                      </a:r>
                      <a:r>
                        <a:rPr lang="en-US" altLang="zh-CN" sz="1800" dirty="0">
                          <a:effectLst/>
                        </a:rPr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effectLst/>
                        </a:rPr>
                        <a:t>savings_</a:t>
                      </a:r>
                      <a:r>
                        <a:rPr lang="en-US" altLang="zh-CN" sz="1800" dirty="0">
                          <a:effectLst/>
                        </a:rPr>
                        <a:t>add</a:t>
                      </a:r>
                      <a:r>
                        <a:rPr lang="en-CA" sz="1800" dirty="0">
                          <a:effectLst/>
                        </a:rPr>
                        <a:t>_Y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5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6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5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8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0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9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  <a:r>
                        <a:rPr lang="en-US" altLang="zh-CN" dirty="0"/>
                        <a:t>5</a:t>
                      </a:r>
                      <a:r>
                        <a:rPr lang="en-US" dirty="0"/>
                        <a:t>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09451"/>
                  </a:ext>
                </a:extLst>
              </a:tr>
            </a:tbl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79E3046F-AD80-5845-AB72-E75B1F631265}"/>
              </a:ext>
            </a:extLst>
          </p:cNvPr>
          <p:cNvSpPr/>
          <p:nvPr/>
        </p:nvSpPr>
        <p:spPr>
          <a:xfrm rot="10800000">
            <a:off x="9476600" y="1385047"/>
            <a:ext cx="497542" cy="4840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FA21E-931E-B74A-A70E-7EA6F3A2936D}"/>
              </a:ext>
            </a:extLst>
          </p:cNvPr>
          <p:cNvSpPr/>
          <p:nvPr/>
        </p:nvSpPr>
        <p:spPr>
          <a:xfrm>
            <a:off x="8379331" y="696906"/>
            <a:ext cx="2974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ym typeface="Wingdings" pitchFamily="2" charset="2"/>
              </a:rPr>
              <a:t>Generate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23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features</a:t>
            </a:r>
          </a:p>
          <a:p>
            <a:pPr algn="ctr"/>
            <a:r>
              <a:rPr lang="en-US" altLang="zh-CN" dirty="0">
                <a:sym typeface="Wingdings" pitchFamily="2" charset="2"/>
              </a:rPr>
              <a:t>(</a:t>
            </a:r>
            <a:r>
              <a:rPr lang="en-US" altLang="zh-CN" dirty="0" err="1">
                <a:sym typeface="Wingdings" pitchFamily="2" charset="2"/>
              </a:rPr>
              <a:t>tax_first</a:t>
            </a:r>
            <a:r>
              <a:rPr lang="en-US" altLang="zh-CN" dirty="0">
                <a:sym typeface="Wingdings" pitchFamily="2" charset="2"/>
              </a:rPr>
              <a:t>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CA" dirty="0"/>
              <a:t>mortgage</a:t>
            </a:r>
            <a:r>
              <a:rPr lang="en-US" altLang="zh-CN" dirty="0"/>
              <a:t>_first,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8CFC47A-E286-874C-8A23-80CE8D7C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81" y="187143"/>
            <a:ext cx="7417950" cy="85769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Account Features</a:t>
            </a:r>
            <a:endParaRPr lang="en-US" sz="4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431ADB-0B06-9846-B028-96A84A20E205}"/>
              </a:ext>
            </a:extLst>
          </p:cNvPr>
          <p:cNvSpPr/>
          <p:nvPr/>
        </p:nvSpPr>
        <p:spPr>
          <a:xfrm>
            <a:off x="3770267" y="4284789"/>
            <a:ext cx="1330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Generate</a:t>
            </a:r>
            <a:endParaRPr lang="en-US" sz="2000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953CB65-D248-2044-9C71-8DBC80697F90}"/>
              </a:ext>
            </a:extLst>
          </p:cNvPr>
          <p:cNvSpPr/>
          <p:nvPr/>
        </p:nvSpPr>
        <p:spPr>
          <a:xfrm rot="16200000">
            <a:off x="1470683" y="2452014"/>
            <a:ext cx="481270" cy="977915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5EAB74-6676-3B45-BD64-68DDC314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FC6DF69-3E07-3640-8CB4-B38CFB54572B}"/>
              </a:ext>
            </a:extLst>
          </p:cNvPr>
          <p:cNvSpPr txBox="1">
            <a:spLocks/>
          </p:cNvSpPr>
          <p:nvPr/>
        </p:nvSpPr>
        <p:spPr>
          <a:xfrm>
            <a:off x="562681" y="187143"/>
            <a:ext cx="7417950" cy="85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Demographic Features</a:t>
            </a:r>
            <a:endParaRPr lang="en-US" sz="4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F8D66-B3B8-EE40-BBC9-198C6A4E21C0}"/>
              </a:ext>
            </a:extLst>
          </p:cNvPr>
          <p:cNvSpPr/>
          <p:nvPr/>
        </p:nvSpPr>
        <p:spPr>
          <a:xfrm>
            <a:off x="946354" y="1140989"/>
            <a:ext cx="65436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--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Numerical Variables</a:t>
            </a:r>
            <a:r>
              <a:rPr lang="en-US" altLang="zh-CN" sz="2000" b="1" dirty="0">
                <a:sym typeface="Wingdings" pitchFamily="2" charset="2"/>
              </a:rPr>
              <a:t>: (Age, </a:t>
            </a:r>
            <a:r>
              <a:rPr lang="en-CA" sz="2000" b="1" dirty="0"/>
              <a:t>seniority, </a:t>
            </a:r>
            <a:r>
              <a:rPr lang="en-CA" sz="2000" b="1" dirty="0" err="1"/>
              <a:t>gross_income</a:t>
            </a:r>
            <a:r>
              <a:rPr lang="en-US" altLang="zh-CN" sz="2000" b="1" dirty="0"/>
              <a:t>,</a:t>
            </a:r>
            <a:r>
              <a:rPr lang="en-US" altLang="zh-CN" sz="2000" b="1" dirty="0" err="1"/>
              <a:t>etc</a:t>
            </a:r>
            <a:r>
              <a:rPr lang="en-CA" sz="2000" b="1" dirty="0"/>
              <a:t> </a:t>
            </a:r>
            <a:r>
              <a:rPr lang="en-US" altLang="zh-CN" sz="2000" b="1" dirty="0">
                <a:sym typeface="Wingdings" pitchFamily="2" charset="2"/>
              </a:rPr>
              <a:t>)</a:t>
            </a:r>
            <a:r>
              <a:rPr lang="en-US" altLang="zh-CN" sz="2000" b="1" dirty="0"/>
              <a:t> 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0D99B2-CA30-3A42-BC7B-D76BB66240F1}"/>
              </a:ext>
            </a:extLst>
          </p:cNvPr>
          <p:cNvSpPr/>
          <p:nvPr/>
        </p:nvSpPr>
        <p:spPr>
          <a:xfrm>
            <a:off x="946354" y="4034903"/>
            <a:ext cx="5694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-- Categorical Variables: (Country, Sex,</a:t>
            </a:r>
            <a:r>
              <a:rPr lang="en-CA" sz="2000" b="1" dirty="0"/>
              <a:t> channel , </a:t>
            </a:r>
            <a:r>
              <a:rPr lang="en-CA" sz="2000" b="1" dirty="0" err="1"/>
              <a:t>etc</a:t>
            </a:r>
            <a:r>
              <a:rPr lang="en-US" sz="2000" b="1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034A7F-FBB2-7F48-A0ED-9A4DC4F8CE48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946354" y="1648821"/>
            <a:ext cx="106584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5A9273-BF1F-3A40-BE2F-73F562ECF238}"/>
              </a:ext>
            </a:extLst>
          </p:cNvPr>
          <p:cNvSpPr/>
          <p:nvPr/>
        </p:nvSpPr>
        <p:spPr>
          <a:xfrm>
            <a:off x="946354" y="2155496"/>
            <a:ext cx="2110612" cy="64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Missing value</a:t>
            </a:r>
          </a:p>
          <a:p>
            <a:pPr algn="ctr"/>
            <a:r>
              <a:rPr lang="en-US" b="1" dirty="0"/>
              <a:t>(Mean)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8B9EB-3184-4F4E-9351-46CF3A821C8D}"/>
              </a:ext>
            </a:extLst>
          </p:cNvPr>
          <p:cNvSpPr/>
          <p:nvPr/>
        </p:nvSpPr>
        <p:spPr>
          <a:xfrm>
            <a:off x="3806097" y="2151952"/>
            <a:ext cx="2110612" cy="64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New feature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192708-0B0C-5240-8CD4-84EE02795D2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056966" y="2472120"/>
            <a:ext cx="749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FF17C5-4E0C-5C4D-A273-2E69957A1DD4}"/>
              </a:ext>
            </a:extLst>
          </p:cNvPr>
          <p:cNvSpPr/>
          <p:nvPr/>
        </p:nvSpPr>
        <p:spPr>
          <a:xfrm>
            <a:off x="6903403" y="2151952"/>
            <a:ext cx="2110612" cy="64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Data Binning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007218-7E07-8448-B695-7F84ECE87810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5916709" y="2472120"/>
            <a:ext cx="986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A60D70-2A0F-E040-9054-072DA0094280}"/>
              </a:ext>
            </a:extLst>
          </p:cNvPr>
          <p:cNvSpPr/>
          <p:nvPr/>
        </p:nvSpPr>
        <p:spPr>
          <a:xfrm>
            <a:off x="9691427" y="2151952"/>
            <a:ext cx="2110612" cy="64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One-hot </a:t>
            </a:r>
          </a:p>
          <a:p>
            <a:pPr algn="ctr"/>
            <a:r>
              <a:rPr lang="en-CA" b="1" dirty="0"/>
              <a:t>Encoding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957076-1E57-A04D-A225-F578A8E15C6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704733" y="2472120"/>
            <a:ext cx="986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B7128F-09BC-2542-9938-C541E5CA1F26}"/>
              </a:ext>
            </a:extLst>
          </p:cNvPr>
          <p:cNvSpPr/>
          <p:nvPr/>
        </p:nvSpPr>
        <p:spPr>
          <a:xfrm>
            <a:off x="946354" y="4886924"/>
            <a:ext cx="2110612" cy="64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Missing value</a:t>
            </a:r>
          </a:p>
          <a:p>
            <a:pPr algn="ctr"/>
            <a:r>
              <a:rPr lang="en-US" b="1" dirty="0"/>
              <a:t>(-1)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DD8FFA-0E9F-664B-AC81-0F3CA09448F4}"/>
              </a:ext>
            </a:extLst>
          </p:cNvPr>
          <p:cNvCxnSpPr>
            <a:cxnSpLocks/>
          </p:cNvCxnSpPr>
          <p:nvPr/>
        </p:nvCxnSpPr>
        <p:spPr>
          <a:xfrm>
            <a:off x="3056966" y="5203548"/>
            <a:ext cx="749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C7274F0-1DA1-2A4B-999B-46CBE56570BD}"/>
              </a:ext>
            </a:extLst>
          </p:cNvPr>
          <p:cNvSpPr/>
          <p:nvPr/>
        </p:nvSpPr>
        <p:spPr>
          <a:xfrm>
            <a:off x="3806097" y="4883380"/>
            <a:ext cx="2110612" cy="64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One-hot </a:t>
            </a:r>
          </a:p>
          <a:p>
            <a:pPr algn="ctr"/>
            <a:r>
              <a:rPr lang="en-CA" b="1" dirty="0"/>
              <a:t>Encoding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E19963-12F4-2B4D-8A78-35E5B6AAD20A}"/>
              </a:ext>
            </a:extLst>
          </p:cNvPr>
          <p:cNvSpPr/>
          <p:nvPr/>
        </p:nvSpPr>
        <p:spPr>
          <a:xfrm>
            <a:off x="4043660" y="2792571"/>
            <a:ext cx="1796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day_diff_primary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D6F683-96CF-0D4C-B690-F035FC361470}"/>
              </a:ext>
            </a:extLst>
          </p:cNvPr>
          <p:cNvSpPr/>
          <p:nvPr/>
        </p:nvSpPr>
        <p:spPr>
          <a:xfrm>
            <a:off x="4170874" y="3069110"/>
            <a:ext cx="1542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day_diff_open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88AF23-6347-204A-8A1B-8C0CD8FB060C}"/>
              </a:ext>
            </a:extLst>
          </p:cNvPr>
          <p:cNvCxnSpPr>
            <a:cxnSpLocks/>
          </p:cNvCxnSpPr>
          <p:nvPr/>
        </p:nvCxnSpPr>
        <p:spPr>
          <a:xfrm flipV="1">
            <a:off x="1098754" y="4513766"/>
            <a:ext cx="10586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3231EB14-BF7A-5440-9B6B-E25B59D0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FC6DF69-3E07-3640-8CB4-B38CFB54572B}"/>
              </a:ext>
            </a:extLst>
          </p:cNvPr>
          <p:cNvSpPr txBox="1">
            <a:spLocks/>
          </p:cNvSpPr>
          <p:nvPr/>
        </p:nvSpPr>
        <p:spPr>
          <a:xfrm>
            <a:off x="562681" y="187143"/>
            <a:ext cx="7417950" cy="85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zh-CN" altLang="en-US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Selection &amp; Modelling</a:t>
            </a:r>
            <a:endParaRPr lang="en-US" sz="4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6627F0-06DE-CA48-A460-34E43BE2540C}"/>
              </a:ext>
            </a:extLst>
          </p:cNvPr>
          <p:cNvSpPr/>
          <p:nvPr/>
        </p:nvSpPr>
        <p:spPr>
          <a:xfrm>
            <a:off x="562681" y="1044839"/>
            <a:ext cx="9658157" cy="185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424</a:t>
            </a:r>
            <a:r>
              <a:rPr lang="zh-CN" altLang="en-US" sz="2400" dirty="0"/>
              <a:t> </a:t>
            </a:r>
            <a:r>
              <a:rPr lang="en-US" altLang="zh-CN" sz="2400" dirty="0"/>
              <a:t>features.</a:t>
            </a:r>
            <a:r>
              <a:rPr lang="zh-CN" altLang="en-US" sz="2400" dirty="0"/>
              <a:t> </a:t>
            </a:r>
            <a:endParaRPr lang="en-CA" altLang="zh-CN" sz="2400" dirty="0"/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23</a:t>
            </a:r>
            <a:r>
              <a:rPr lang="zh-CN" altLang="en-US" sz="2400" dirty="0"/>
              <a:t> </a:t>
            </a:r>
            <a:r>
              <a:rPr lang="en-US" altLang="zh-CN" sz="2400" dirty="0"/>
              <a:t>account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r>
              <a:rPr lang="zh-CN" altLang="en-US" sz="2400" dirty="0"/>
              <a:t> </a:t>
            </a:r>
            <a:r>
              <a:rPr lang="en-US" altLang="zh-CN" sz="2400" dirty="0"/>
              <a:t>(How</a:t>
            </a:r>
            <a:r>
              <a:rPr lang="zh-CN" altLang="en-US" sz="2400" dirty="0"/>
              <a:t> </a:t>
            </a:r>
            <a:r>
              <a:rPr lang="en-US" altLang="zh-CN" sz="2400" dirty="0"/>
              <a:t>many</a:t>
            </a:r>
            <a:r>
              <a:rPr lang="zh-CN" altLang="en-US" sz="2400" dirty="0"/>
              <a:t> </a:t>
            </a:r>
            <a:r>
              <a:rPr lang="en-US" altLang="zh-CN" sz="2400" dirty="0"/>
              <a:t>months</a:t>
            </a:r>
            <a:r>
              <a:rPr lang="zh-CN" altLang="en-US" sz="2400" dirty="0"/>
              <a:t> </a:t>
            </a:r>
            <a:r>
              <a:rPr lang="en-US" altLang="zh-CN" sz="2400" dirty="0"/>
              <a:t>ago</a:t>
            </a:r>
            <a:r>
              <a:rPr lang="zh-CN" altLang="en-US" sz="2400" dirty="0"/>
              <a:t> </a:t>
            </a:r>
            <a:r>
              <a:rPr lang="en-US" altLang="zh-CN" sz="2400" dirty="0"/>
              <a:t>did</a:t>
            </a:r>
            <a:r>
              <a:rPr lang="zh-CN" altLang="en-US" sz="2400" dirty="0"/>
              <a:t> </a:t>
            </a:r>
            <a:r>
              <a:rPr lang="en-US" altLang="zh-CN" sz="2400" dirty="0"/>
              <a:t>clients</a:t>
            </a:r>
            <a:r>
              <a:rPr lang="zh-CN" altLang="en-US" sz="2400" dirty="0"/>
              <a:t> </a:t>
            </a:r>
            <a:r>
              <a:rPr lang="en-US" altLang="zh-CN" sz="2400" dirty="0"/>
              <a:t>open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account)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/>
              <a:t>binning</a:t>
            </a:r>
            <a:r>
              <a:rPr lang="zh-CN" altLang="en-US" sz="2400" dirty="0"/>
              <a:t> </a:t>
            </a:r>
            <a:r>
              <a:rPr lang="en-US" altLang="zh-CN" sz="2400" dirty="0"/>
              <a:t>dummied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numerical</a:t>
            </a:r>
            <a:r>
              <a:rPr lang="zh-CN" altLang="en-US" sz="2400" dirty="0"/>
              <a:t> </a:t>
            </a:r>
            <a:r>
              <a:rPr lang="en-US" altLang="zh-CN" sz="2400" dirty="0"/>
              <a:t>variables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386</a:t>
            </a:r>
            <a:r>
              <a:rPr lang="zh-CN" altLang="en-US" sz="2400" dirty="0"/>
              <a:t> </a:t>
            </a:r>
            <a:r>
              <a:rPr lang="en-US" altLang="zh-CN" sz="2400" dirty="0"/>
              <a:t>dummied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categorical</a:t>
            </a:r>
            <a:r>
              <a:rPr lang="zh-CN" altLang="en-US" sz="2400" dirty="0"/>
              <a:t> </a:t>
            </a:r>
            <a:r>
              <a:rPr lang="en-US" altLang="zh-CN" sz="2400" dirty="0"/>
              <a:t>variables</a:t>
            </a:r>
            <a:endParaRPr lang="en-CA" sz="24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4E6B87-966D-7D47-83D9-8CD9D43C8BED}"/>
              </a:ext>
            </a:extLst>
          </p:cNvPr>
          <p:cNvGrpSpPr/>
          <p:nvPr/>
        </p:nvGrpSpPr>
        <p:grpSpPr>
          <a:xfrm>
            <a:off x="4271656" y="3141605"/>
            <a:ext cx="6836252" cy="3132177"/>
            <a:chOff x="4674069" y="2905806"/>
            <a:chExt cx="6836252" cy="313217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907786-0B99-E74C-81BD-1ECDC453DBD6}"/>
                </a:ext>
              </a:extLst>
            </p:cNvPr>
            <p:cNvSpPr/>
            <p:nvPr/>
          </p:nvSpPr>
          <p:spPr>
            <a:xfrm>
              <a:off x="5088047" y="2905806"/>
              <a:ext cx="1506489" cy="640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424</a:t>
              </a:r>
              <a:r>
                <a:rPr lang="zh-CN" altLang="en-US" b="1" dirty="0"/>
                <a:t> </a:t>
              </a:r>
              <a:r>
                <a:rPr lang="en-US" altLang="zh-CN" b="1" dirty="0"/>
                <a:t>features</a:t>
              </a:r>
              <a:endParaRPr lang="en-US" b="1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FC3C6E4-F4D7-634D-995E-6B8C53E9B5A3}"/>
                </a:ext>
              </a:extLst>
            </p:cNvPr>
            <p:cNvCxnSpPr>
              <a:cxnSpLocks/>
            </p:cNvCxnSpPr>
            <p:nvPr/>
          </p:nvCxnSpPr>
          <p:spPr>
            <a:xfrm>
              <a:off x="5892551" y="3546142"/>
              <a:ext cx="0" cy="51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B04E88-9E42-3841-98CD-E45139361A32}"/>
                </a:ext>
              </a:extLst>
            </p:cNvPr>
            <p:cNvSpPr/>
            <p:nvPr/>
          </p:nvSpPr>
          <p:spPr>
            <a:xfrm>
              <a:off x="4674069" y="4744130"/>
              <a:ext cx="14532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Feature</a:t>
              </a:r>
              <a:r>
                <a:rPr lang="zh-CN" altLang="en-US" dirty="0"/>
                <a:t> </a:t>
              </a:r>
              <a:r>
                <a:rPr lang="en-US" altLang="zh-CN" dirty="0"/>
                <a:t>importance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2CF88C4-0909-3446-801B-714B52D00D4B}"/>
                </a:ext>
              </a:extLst>
            </p:cNvPr>
            <p:cNvSpPr/>
            <p:nvPr/>
          </p:nvSpPr>
          <p:spPr>
            <a:xfrm>
              <a:off x="5107930" y="4060537"/>
              <a:ext cx="1506489" cy="7395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Random</a:t>
              </a:r>
              <a:r>
                <a:rPr lang="zh-CN" altLang="en-US" b="1" dirty="0"/>
                <a:t> </a:t>
              </a:r>
              <a:r>
                <a:rPr lang="en-US" altLang="zh-CN" b="1" dirty="0"/>
                <a:t>Forest</a:t>
              </a:r>
              <a:endParaRPr lang="en-US" b="1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3808D56-5F31-EC47-BF33-592360C3E417}"/>
                </a:ext>
              </a:extLst>
            </p:cNvPr>
            <p:cNvCxnSpPr>
              <a:cxnSpLocks/>
            </p:cNvCxnSpPr>
            <p:nvPr/>
          </p:nvCxnSpPr>
          <p:spPr>
            <a:xfrm>
              <a:off x="5897034" y="4816526"/>
              <a:ext cx="0" cy="51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92DF2A-9E88-BD48-981F-29C0BFE68B59}"/>
                </a:ext>
              </a:extLst>
            </p:cNvPr>
            <p:cNvSpPr/>
            <p:nvPr/>
          </p:nvSpPr>
          <p:spPr>
            <a:xfrm>
              <a:off x="5088047" y="5334465"/>
              <a:ext cx="1506489" cy="640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100</a:t>
              </a:r>
              <a:r>
                <a:rPr lang="zh-CN" altLang="en-US" b="1" dirty="0"/>
                <a:t> </a:t>
              </a:r>
              <a:r>
                <a:rPr lang="en-US" altLang="zh-CN" b="1" dirty="0"/>
                <a:t>features</a:t>
              </a:r>
              <a:endParaRPr lang="en-US" b="1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A42B12B-B134-8347-AECD-0F3F65FBCF29}"/>
                </a:ext>
              </a:extLst>
            </p:cNvPr>
            <p:cNvCxnSpPr>
              <a:cxnSpLocks/>
              <a:stCxn id="38" idx="3"/>
              <a:endCxn id="39" idx="2"/>
            </p:cNvCxnSpPr>
            <p:nvPr/>
          </p:nvCxnSpPr>
          <p:spPr>
            <a:xfrm>
              <a:off x="6594536" y="5654633"/>
              <a:ext cx="947941" cy="6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95AD58E-6896-E24E-8F9B-F75CF01D2E94}"/>
                </a:ext>
              </a:extLst>
            </p:cNvPr>
            <p:cNvSpPr/>
            <p:nvPr/>
          </p:nvSpPr>
          <p:spPr>
            <a:xfrm>
              <a:off x="7542477" y="5291171"/>
              <a:ext cx="1506489" cy="7395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Random</a:t>
              </a:r>
              <a:r>
                <a:rPr lang="zh-CN" altLang="en-US" b="1" dirty="0"/>
                <a:t> </a:t>
              </a:r>
              <a:r>
                <a:rPr lang="en-US" altLang="zh-CN" b="1" dirty="0"/>
                <a:t>Forest</a:t>
              </a:r>
              <a:endParaRPr lang="en-US" b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E37B5DE-3F56-3448-9DF2-80293BC71565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H="1" flipV="1">
              <a:off x="8295721" y="4569100"/>
              <a:ext cx="1" cy="722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CB8789-F68F-DB46-88A8-0FC2B46273DE}"/>
                </a:ext>
              </a:extLst>
            </p:cNvPr>
            <p:cNvSpPr/>
            <p:nvPr/>
          </p:nvSpPr>
          <p:spPr>
            <a:xfrm>
              <a:off x="6813288" y="5305796"/>
              <a:ext cx="12465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Train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45BF0F4-EFCE-9941-97B7-3205FA35A7DC}"/>
                </a:ext>
              </a:extLst>
            </p:cNvPr>
            <p:cNvSpPr/>
            <p:nvPr/>
          </p:nvSpPr>
          <p:spPr>
            <a:xfrm>
              <a:off x="6707394" y="5668651"/>
              <a:ext cx="11520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2016-04</a:t>
              </a:r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B3DEEF-1661-144B-8314-F25B0AD1BBE8}"/>
                </a:ext>
              </a:extLst>
            </p:cNvPr>
            <p:cNvSpPr/>
            <p:nvPr/>
          </p:nvSpPr>
          <p:spPr>
            <a:xfrm>
              <a:off x="7800901" y="4773232"/>
              <a:ext cx="563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7889BF-5177-4047-9591-5951040B319C}"/>
                </a:ext>
              </a:extLst>
            </p:cNvPr>
            <p:cNvSpPr/>
            <p:nvPr/>
          </p:nvSpPr>
          <p:spPr>
            <a:xfrm>
              <a:off x="8363916" y="4773232"/>
              <a:ext cx="11798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2016-05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C759E3A-7E4C-0948-8559-828BF72EEBE3}"/>
                </a:ext>
              </a:extLst>
            </p:cNvPr>
            <p:cNvSpPr/>
            <p:nvPr/>
          </p:nvSpPr>
          <p:spPr>
            <a:xfrm>
              <a:off x="7542477" y="3912417"/>
              <a:ext cx="1506489" cy="640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Model Ev</a:t>
              </a:r>
              <a:r>
                <a:rPr lang="en-US" altLang="zh-CN" b="1" dirty="0"/>
                <a:t>a</a:t>
              </a:r>
              <a:r>
                <a:rPr lang="en-US" b="1" dirty="0"/>
                <a:t>luation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D568C7-37AD-384B-A0A3-441855EDF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152" y="5631455"/>
              <a:ext cx="908680" cy="1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B6ECC5-B7E1-834A-B2CD-C460282F2F39}"/>
                </a:ext>
              </a:extLst>
            </p:cNvPr>
            <p:cNvSpPr/>
            <p:nvPr/>
          </p:nvSpPr>
          <p:spPr>
            <a:xfrm>
              <a:off x="9056004" y="5278902"/>
              <a:ext cx="908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Predict</a:t>
              </a:r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719988F-8D85-7B44-8F8F-B25B45757162}"/>
                </a:ext>
              </a:extLst>
            </p:cNvPr>
            <p:cNvSpPr/>
            <p:nvPr/>
          </p:nvSpPr>
          <p:spPr>
            <a:xfrm>
              <a:off x="9041103" y="5648234"/>
              <a:ext cx="10863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2016-06</a:t>
              </a:r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29A05E-6DF3-5E46-A147-13A69C040528}"/>
                </a:ext>
              </a:extLst>
            </p:cNvPr>
            <p:cNvSpPr/>
            <p:nvPr/>
          </p:nvSpPr>
          <p:spPr>
            <a:xfrm>
              <a:off x="10003832" y="5328066"/>
              <a:ext cx="1506489" cy="640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Summited File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74DC0C3-ABA2-444F-917F-3267945F3265}"/>
              </a:ext>
            </a:extLst>
          </p:cNvPr>
          <p:cNvSpPr/>
          <p:nvPr/>
        </p:nvSpPr>
        <p:spPr>
          <a:xfrm>
            <a:off x="562681" y="3340078"/>
            <a:ext cx="3006785" cy="185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/>
              <a:t>Random</a:t>
            </a:r>
            <a:r>
              <a:rPr lang="zh-CN" altLang="en-US" sz="2400" dirty="0"/>
              <a:t> </a:t>
            </a:r>
            <a:r>
              <a:rPr lang="en-US" altLang="zh-CN" sz="2400" dirty="0"/>
              <a:t>Forest</a:t>
            </a:r>
            <a:endParaRPr lang="en-CA" altLang="zh-CN" sz="2400" dirty="0"/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Good</a:t>
            </a:r>
            <a:r>
              <a:rPr lang="zh-CN" altLang="en-US" sz="2400" dirty="0"/>
              <a:t> </a:t>
            </a:r>
            <a:r>
              <a:rPr lang="en-US" altLang="zh-CN" sz="2400" dirty="0"/>
              <a:t>performance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Feature</a:t>
            </a:r>
            <a:r>
              <a:rPr lang="zh-CN" altLang="en-US" sz="2400" dirty="0"/>
              <a:t> </a:t>
            </a:r>
            <a:r>
              <a:rPr lang="en-US" altLang="zh-CN" sz="2400" dirty="0"/>
              <a:t>importance 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Unbalanced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endParaRPr lang="en-CA" sz="2400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D4E9447B-1C6A-2C44-B347-9AC00AB6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FC6DF69-3E07-3640-8CB4-B38CFB54572B}"/>
              </a:ext>
            </a:extLst>
          </p:cNvPr>
          <p:cNvSpPr txBox="1">
            <a:spLocks/>
          </p:cNvSpPr>
          <p:nvPr/>
        </p:nvSpPr>
        <p:spPr>
          <a:xfrm>
            <a:off x="562681" y="187143"/>
            <a:ext cx="7417950" cy="85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zh-CN" altLang="en-US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endParaRPr lang="en-US" sz="4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30CA4C6-87CD-AD47-9BC2-0241868DD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52657"/>
              </p:ext>
            </p:extLst>
          </p:nvPr>
        </p:nvGraphicFramePr>
        <p:xfrm>
          <a:off x="2111190" y="1044839"/>
          <a:ext cx="8135471" cy="566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971">
                  <a:extLst>
                    <a:ext uri="{9D8B030D-6E8A-4147-A177-3AD203B41FA5}">
                      <a16:colId xmlns:a16="http://schemas.microsoft.com/office/drawing/2014/main" val="2932334941"/>
                    </a:ext>
                  </a:extLst>
                </a:gridCol>
                <a:gridCol w="1537375">
                  <a:extLst>
                    <a:ext uri="{9D8B030D-6E8A-4147-A177-3AD203B41FA5}">
                      <a16:colId xmlns:a16="http://schemas.microsoft.com/office/drawing/2014/main" val="2484737899"/>
                    </a:ext>
                  </a:extLst>
                </a:gridCol>
                <a:gridCol w="1537375">
                  <a:extLst>
                    <a:ext uri="{9D8B030D-6E8A-4147-A177-3AD203B41FA5}">
                      <a16:colId xmlns:a16="http://schemas.microsoft.com/office/drawing/2014/main" val="1852131437"/>
                    </a:ext>
                  </a:extLst>
                </a:gridCol>
                <a:gridCol w="1537375">
                  <a:extLst>
                    <a:ext uri="{9D8B030D-6E8A-4147-A177-3AD203B41FA5}">
                      <a16:colId xmlns:a16="http://schemas.microsoft.com/office/drawing/2014/main" val="1995332163"/>
                    </a:ext>
                  </a:extLst>
                </a:gridCol>
                <a:gridCol w="1537375">
                  <a:extLst>
                    <a:ext uri="{9D8B030D-6E8A-4147-A177-3AD203B41FA5}">
                      <a16:colId xmlns:a16="http://schemas.microsoft.com/office/drawing/2014/main" val="551095107"/>
                    </a:ext>
                  </a:extLst>
                </a:gridCol>
              </a:tblGrid>
              <a:tr h="3151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Product_Name</a:t>
                      </a:r>
                      <a:endParaRPr lang="en-CA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Test_size</a:t>
                      </a:r>
                      <a:endParaRPr lang="en-CA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Actual_1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3374440363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more_particular_account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912,716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814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96.31%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4.71%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2415796983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e_account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852,247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1,921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93.81%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0.85%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2231994974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credit_card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871,258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598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92.64%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0.26%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4145006857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payroll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861,506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1,476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91.40%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0.76%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2308330471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payroll_account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846,820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1,448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89.71%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0.89%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2338750303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direct_debt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778,566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2,749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89.52%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1.48%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920207840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current_accounts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322,484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3,416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88.93%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30.01%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177703141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junior_account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919,836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85.07%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17.98%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2406536717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long_term_deposits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881,569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76.47%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0.03%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3690810522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securities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904,534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62.50%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0.03%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3198884385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taxes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883,802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809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60.32%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0.45%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3322405452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particular_account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821,514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55.56%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0.04%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1370000278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funds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911,190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49.28%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0.05%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3029544112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particular_plus_account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891,604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20.00%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0.04%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3346784117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pensions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920,294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4.55%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0.02%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3295069963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savings_account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928,188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2079536413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guarantees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928,251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3075661338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derived_account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927,873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3264341902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short_term_deposits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922,312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4053081667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medium_term_deposits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926,446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930159252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mortgage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923,259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372834728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loans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926,110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3871684436"/>
                  </a:ext>
                </a:extLst>
              </a:tr>
              <a:tr h="2325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home_account</a:t>
                      </a:r>
                      <a:endParaRPr lang="en-CA" sz="14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925,046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0.00%</a:t>
                      </a:r>
                    </a:p>
                  </a:txBody>
                  <a:tcPr marL="7831" marR="7831" marT="7831" marB="0" anchor="b"/>
                </a:tc>
                <a:extLst>
                  <a:ext uri="{0D108BD9-81ED-4DB2-BD59-A6C34878D82A}">
                    <a16:rowId xmlns:a16="http://schemas.microsoft.com/office/drawing/2014/main" val="16468663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6CB7A03-4647-C74A-8068-5544FF58EF79}"/>
              </a:ext>
            </a:extLst>
          </p:cNvPr>
          <p:cNvSpPr/>
          <p:nvPr/>
        </p:nvSpPr>
        <p:spPr>
          <a:xfrm>
            <a:off x="2111190" y="4383741"/>
            <a:ext cx="8135471" cy="232381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283BE9-BA93-3C45-B94A-1CC8510F2AEB}"/>
              </a:ext>
            </a:extLst>
          </p:cNvPr>
          <p:cNvCxnSpPr>
            <a:cxnSpLocks/>
          </p:cNvCxnSpPr>
          <p:nvPr/>
        </p:nvCxnSpPr>
        <p:spPr>
          <a:xfrm flipV="1">
            <a:off x="7755822" y="615991"/>
            <a:ext cx="716666" cy="430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2C395E-6BBF-924F-98A7-DDDB653AD761}"/>
              </a:ext>
            </a:extLst>
          </p:cNvPr>
          <p:cNvCxnSpPr>
            <a:cxnSpLocks/>
          </p:cNvCxnSpPr>
          <p:nvPr/>
        </p:nvCxnSpPr>
        <p:spPr>
          <a:xfrm>
            <a:off x="8868551" y="617619"/>
            <a:ext cx="842962" cy="42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0A88A-913F-BD4D-8E26-D7778D50610A}"/>
              </a:ext>
            </a:extLst>
          </p:cNvPr>
          <p:cNvSpPr/>
          <p:nvPr/>
        </p:nvSpPr>
        <p:spPr>
          <a:xfrm>
            <a:off x="8182309" y="279117"/>
            <a:ext cx="976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CA" dirty="0">
                <a:latin typeface="Calibri" panose="020F0502020204030204" pitchFamily="34" charset="0"/>
                <a:cs typeface="Times New Roman" panose="02020603050405020304" pitchFamily="18" charset="0"/>
              </a:rPr>
              <a:t>F1 Score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467773-A347-684E-9D0E-FEA9AD36FB36}"/>
              </a:ext>
            </a:extLst>
          </p:cNvPr>
          <p:cNvCxnSpPr/>
          <p:nvPr/>
        </p:nvCxnSpPr>
        <p:spPr>
          <a:xfrm flipH="1">
            <a:off x="1685926" y="4412317"/>
            <a:ext cx="3143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C6CE30-C875-8445-AFA6-45A813837C59}"/>
              </a:ext>
            </a:extLst>
          </p:cNvPr>
          <p:cNvCxnSpPr>
            <a:cxnSpLocks/>
          </p:cNvCxnSpPr>
          <p:nvPr/>
        </p:nvCxnSpPr>
        <p:spPr>
          <a:xfrm flipV="1">
            <a:off x="1685927" y="4412317"/>
            <a:ext cx="0" cy="22952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BDDA16-CA18-604B-AA85-2B315AC137F6}"/>
              </a:ext>
            </a:extLst>
          </p:cNvPr>
          <p:cNvCxnSpPr/>
          <p:nvPr/>
        </p:nvCxnSpPr>
        <p:spPr>
          <a:xfrm flipH="1">
            <a:off x="1685925" y="6714564"/>
            <a:ext cx="3143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A39D6F-33A3-9342-9E7E-508B6CD3C6B0}"/>
              </a:ext>
            </a:extLst>
          </p:cNvPr>
          <p:cNvCxnSpPr/>
          <p:nvPr/>
        </p:nvCxnSpPr>
        <p:spPr>
          <a:xfrm flipH="1">
            <a:off x="1371600" y="5481082"/>
            <a:ext cx="3143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5714C97-29F1-494E-A9AA-F6F1FE47F77D}"/>
              </a:ext>
            </a:extLst>
          </p:cNvPr>
          <p:cNvSpPr/>
          <p:nvPr/>
        </p:nvSpPr>
        <p:spPr>
          <a:xfrm>
            <a:off x="28576" y="5257798"/>
            <a:ext cx="15144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Uncommon</a:t>
            </a:r>
            <a:endParaRPr lang="en-US" b="1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AA3BADC-D704-FC44-923D-FD86A6F8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2F16-E532-4C41-94EC-767D78108D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0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7647</TotalTime>
  <Words>1778</Words>
  <Application>Microsoft Macintosh PowerPoint</Application>
  <PresentationFormat>Widescreen</PresentationFormat>
  <Paragraphs>519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Wingdings</vt:lpstr>
      <vt:lpstr>等线 Light</vt:lpstr>
      <vt:lpstr>Calibri Light</vt:lpstr>
      <vt:lpstr>Times New Roman</vt:lpstr>
      <vt:lpstr>Calibri</vt:lpstr>
      <vt:lpstr>等线</vt:lpstr>
      <vt:lpstr>Office Theme</vt:lpstr>
      <vt:lpstr>GRM: Credit Sciences Business Case </vt:lpstr>
      <vt:lpstr>PowerPoint Presentation</vt:lpstr>
      <vt:lpstr>Characteristics</vt:lpstr>
      <vt:lpstr>Target definition</vt:lpstr>
      <vt:lpstr>PowerPoint Presentation</vt:lpstr>
      <vt:lpstr>Account Features</vt:lpstr>
      <vt:lpstr>PowerPoint Presentation</vt:lpstr>
      <vt:lpstr>PowerPoint Presentation</vt:lpstr>
      <vt:lpstr>PowerPoint Presentation</vt:lpstr>
      <vt:lpstr>Summary</vt:lpstr>
      <vt:lpstr>Application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Definition</dc:title>
  <dc:creator>Fan Chen</dc:creator>
  <cp:lastModifiedBy>Fan Chen</cp:lastModifiedBy>
  <cp:revision>60</cp:revision>
  <dcterms:created xsi:type="dcterms:W3CDTF">2019-02-08T19:45:52Z</dcterms:created>
  <dcterms:modified xsi:type="dcterms:W3CDTF">2019-02-14T04:32:45Z</dcterms:modified>
</cp:coreProperties>
</file>