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1" r:id="rId2"/>
    <p:sldId id="280" r:id="rId3"/>
    <p:sldId id="285" r:id="rId4"/>
    <p:sldId id="277" r:id="rId5"/>
    <p:sldId id="281" r:id="rId6"/>
    <p:sldId id="282" r:id="rId7"/>
    <p:sldId id="279" r:id="rId8"/>
    <p:sldId id="278" r:id="rId9"/>
    <p:sldId id="283" r:id="rId10"/>
    <p:sldId id="284" r:id="rId11"/>
    <p:sldId id="286" r:id="rId12"/>
    <p:sldId id="287" r:id="rId1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BCB859-5829-4DAD-968C-855CAF8F7639}">
          <p14:sldIdLst/>
        </p14:section>
        <p14:section name="Other Games - Wen" id="{E5806BFB-FF23-457C-A436-6BFA3D529D15}">
          <p14:sldIdLst>
            <p14:sldId id="271"/>
            <p14:sldId id="280"/>
            <p14:sldId id="285"/>
            <p14:sldId id="277"/>
            <p14:sldId id="281"/>
            <p14:sldId id="282"/>
            <p14:sldId id="279"/>
            <p14:sldId id="278"/>
            <p14:sldId id="283"/>
            <p14:sldId id="284"/>
            <p14:sldId id="286"/>
            <p14:sldId id="2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73913" autoAdjust="0"/>
  </p:normalViewPr>
  <p:slideViewPr>
    <p:cSldViewPr snapToGrid="0">
      <p:cViewPr varScale="1">
        <p:scale>
          <a:sx n="63" d="100"/>
          <a:sy n="63" d="100"/>
        </p:scale>
        <p:origin x="1238" y="62"/>
      </p:cViewPr>
      <p:guideLst/>
    </p:cSldViewPr>
  </p:slideViewPr>
  <p:notesTextViewPr>
    <p:cViewPr>
      <p:scale>
        <a:sx n="1" d="1"/>
        <a:sy n="1" d="1"/>
      </p:scale>
      <p:origin x="0" y="0"/>
    </p:cViewPr>
  </p:notesTextViewPr>
  <p:notesViewPr>
    <p:cSldViewPr snapToGrid="0">
      <p:cViewPr varScale="1">
        <p:scale>
          <a:sx n="59" d="100"/>
          <a:sy n="59" d="100"/>
        </p:scale>
        <p:origin x="321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2066369-AF0B-44AB-AE7B-8626CDC5EBE5}" type="datetimeFigureOut">
              <a:rPr lang="en-CA" smtClean="0"/>
              <a:t>2020-10-14</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063622E-DBFC-47E3-8C6E-70E04B2C4C20}" type="slidenum">
              <a:rPr lang="en-CA" smtClean="0"/>
              <a:t>‹#›</a:t>
            </a:fld>
            <a:endParaRPr lang="en-CA"/>
          </a:p>
        </p:txBody>
      </p:sp>
    </p:spTree>
    <p:extLst>
      <p:ext uri="{BB962C8B-B14F-4D97-AF65-F5344CB8AC3E}">
        <p14:creationId xmlns:p14="http://schemas.microsoft.com/office/powerpoint/2010/main" val="99365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a:t>
            </a:fld>
            <a:endParaRPr lang="en-CA"/>
          </a:p>
        </p:txBody>
      </p:sp>
    </p:spTree>
    <p:extLst>
      <p:ext uri="{BB962C8B-B14F-4D97-AF65-F5344CB8AC3E}">
        <p14:creationId xmlns:p14="http://schemas.microsoft.com/office/powerpoint/2010/main" val="499350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123693"/>
                </a:solidFill>
                <a:effectLst/>
                <a:latin typeface="Deepmind Sans"/>
              </a:rPr>
              <a:t>Deep learning</a:t>
            </a:r>
          </a:p>
          <a:p>
            <a:pPr algn="l"/>
            <a:r>
              <a:rPr lang="en-US" sz="1200" b="0" i="0" u="none" strike="noStrike" baseline="0" dirty="0">
                <a:latin typeface="Times-Roman"/>
              </a:rPr>
              <a:t>We have looked at a variety of games to understand what optimal play means and to understand</a:t>
            </a:r>
          </a:p>
          <a:p>
            <a:pPr algn="l"/>
            <a:r>
              <a:rPr lang="en-US" sz="1200" b="0" i="0" u="none" strike="noStrike" baseline="0" dirty="0">
                <a:latin typeface="Times-Roman"/>
              </a:rPr>
              <a:t>how to play well in practice. The most important ideas are as follows:</a:t>
            </a:r>
          </a:p>
          <a:p>
            <a:pPr algn="l"/>
            <a:r>
              <a:rPr lang="en-US" sz="1200" b="0" i="0" u="none" strike="noStrike" baseline="0" dirty="0">
                <a:latin typeface="CMSY10"/>
              </a:rPr>
              <a:t>• </a:t>
            </a:r>
            <a:r>
              <a:rPr lang="en-US" sz="1200" b="0" i="0" u="none" strike="noStrike" baseline="0" dirty="0">
                <a:latin typeface="Times-Roman"/>
              </a:rPr>
              <a:t>A game can be defined by the </a:t>
            </a:r>
            <a:r>
              <a:rPr lang="en-US" sz="1200" b="1" i="0" u="none" strike="noStrike" baseline="0" dirty="0">
                <a:latin typeface="Times-Bold"/>
              </a:rPr>
              <a:t>initial state </a:t>
            </a:r>
            <a:r>
              <a:rPr lang="en-US" sz="1200" b="0" i="0" u="none" strike="noStrike" baseline="0" dirty="0">
                <a:latin typeface="Times-Roman"/>
              </a:rPr>
              <a:t>(how the board is set up), the legal </a:t>
            </a:r>
            <a:r>
              <a:rPr lang="en-US" sz="1200" b="1" i="0" u="none" strike="noStrike" baseline="0" dirty="0">
                <a:latin typeface="Times-Bold"/>
              </a:rPr>
              <a:t>actions</a:t>
            </a:r>
          </a:p>
          <a:p>
            <a:pPr algn="l"/>
            <a:r>
              <a:rPr lang="en-US" sz="1200" b="0" i="0" u="none" strike="noStrike" baseline="0" dirty="0">
                <a:latin typeface="Times-Roman"/>
              </a:rPr>
              <a:t>in each state, the </a:t>
            </a:r>
            <a:r>
              <a:rPr lang="en-US" sz="1200" b="1" i="0" u="none" strike="noStrike" baseline="0" dirty="0">
                <a:latin typeface="Times-Bold"/>
              </a:rPr>
              <a:t>result </a:t>
            </a:r>
            <a:r>
              <a:rPr lang="en-US" sz="1200" b="0" i="0" u="none" strike="noStrike" baseline="0" dirty="0">
                <a:latin typeface="Times-Roman"/>
              </a:rPr>
              <a:t>of each action, a </a:t>
            </a:r>
            <a:r>
              <a:rPr lang="en-US" sz="1200" b="1" i="0" u="none" strike="noStrike" baseline="0" dirty="0">
                <a:latin typeface="Times-Bold"/>
              </a:rPr>
              <a:t>terminal test </a:t>
            </a:r>
            <a:r>
              <a:rPr lang="en-US" sz="1200" b="0" i="0" u="none" strike="noStrike" baseline="0" dirty="0">
                <a:latin typeface="Times-Roman"/>
              </a:rPr>
              <a:t>(which says when the game is</a:t>
            </a:r>
          </a:p>
          <a:p>
            <a:pPr algn="l"/>
            <a:r>
              <a:rPr lang="en-US" sz="1200" b="0" i="0" u="none" strike="noStrike" baseline="0" dirty="0">
                <a:latin typeface="Times-Roman"/>
              </a:rPr>
              <a:t>over), and a </a:t>
            </a:r>
            <a:r>
              <a:rPr lang="en-US" sz="1200" b="1" i="0" u="none" strike="noStrike" baseline="0" dirty="0">
                <a:latin typeface="Times-Bold"/>
              </a:rPr>
              <a:t>utility function </a:t>
            </a:r>
            <a:r>
              <a:rPr lang="en-US" sz="1200" b="0" i="0" u="none" strike="noStrike" baseline="0" dirty="0">
                <a:latin typeface="Times-Roman"/>
              </a:rPr>
              <a:t>that applies to terminal states.</a:t>
            </a:r>
          </a:p>
          <a:p>
            <a:pPr algn="l"/>
            <a:r>
              <a:rPr lang="en-US" sz="1200" b="0" i="0" u="none" strike="noStrike" baseline="0" dirty="0">
                <a:latin typeface="CMSY10"/>
              </a:rPr>
              <a:t>• </a:t>
            </a:r>
            <a:r>
              <a:rPr lang="en-US" sz="1200" b="0" i="0" u="none" strike="noStrike" baseline="0" dirty="0">
                <a:latin typeface="Times-Roman"/>
              </a:rPr>
              <a:t>In two-player zero-sum games with </a:t>
            </a:r>
            <a:r>
              <a:rPr lang="en-US" sz="1200" b="1" i="0" u="none" strike="noStrike" baseline="0" dirty="0">
                <a:latin typeface="Times-Bold"/>
              </a:rPr>
              <a:t>perfect information</a:t>
            </a:r>
            <a:r>
              <a:rPr lang="en-US" sz="1200" b="0" i="0" u="none" strike="noStrike" baseline="0" dirty="0">
                <a:latin typeface="Times-Roman"/>
              </a:rPr>
              <a:t>, the </a:t>
            </a:r>
            <a:r>
              <a:rPr lang="en-US" sz="1200" b="1" i="0" u="none" strike="noStrike" baseline="0" dirty="0">
                <a:latin typeface="Times-Bold"/>
              </a:rPr>
              <a:t>minimax </a:t>
            </a:r>
            <a:r>
              <a:rPr lang="en-US" sz="1200" b="0" i="0" u="none" strike="noStrike" baseline="0" dirty="0">
                <a:latin typeface="Times-Roman"/>
              </a:rPr>
              <a:t>algorithm can</a:t>
            </a:r>
          </a:p>
          <a:p>
            <a:pPr algn="l"/>
            <a:r>
              <a:rPr lang="en-US" sz="1200" b="0" i="0" u="none" strike="noStrike" baseline="0" dirty="0">
                <a:latin typeface="Times-Roman"/>
              </a:rPr>
              <a:t>select optimal moves by a depth-first enumeration of the game tree.</a:t>
            </a:r>
          </a:p>
          <a:p>
            <a:pPr algn="l"/>
            <a:r>
              <a:rPr lang="en-US" sz="1200" b="0" i="0" u="none" strike="noStrike" baseline="0" dirty="0">
                <a:latin typeface="CMSY10"/>
              </a:rPr>
              <a:t>• </a:t>
            </a:r>
            <a:r>
              <a:rPr lang="en-US" sz="1200" b="0" i="0" u="none" strike="noStrike" baseline="0" dirty="0">
                <a:latin typeface="Times-Roman"/>
              </a:rPr>
              <a:t>The </a:t>
            </a:r>
            <a:r>
              <a:rPr lang="en-US" sz="1200" b="1" i="0" u="none" strike="noStrike" baseline="0" dirty="0">
                <a:latin typeface="Times-Bold"/>
              </a:rPr>
              <a:t>alpha–beta </a:t>
            </a:r>
            <a:r>
              <a:rPr lang="en-US" sz="1200" b="0" i="0" u="none" strike="noStrike" baseline="0" dirty="0">
                <a:latin typeface="Times-Roman"/>
              </a:rPr>
              <a:t>search algorithm computes the same optimal move as minimax, but</a:t>
            </a:r>
          </a:p>
          <a:p>
            <a:pPr algn="l"/>
            <a:r>
              <a:rPr lang="en-US" sz="1200" b="0" i="0" u="none" strike="noStrike" baseline="0" dirty="0">
                <a:latin typeface="Times-Roman"/>
              </a:rPr>
              <a:t>achieves much greater efficiency by eliminating subtrees that are provably irrelevant.</a:t>
            </a:r>
          </a:p>
          <a:p>
            <a:pPr algn="l"/>
            <a:r>
              <a:rPr lang="en-US" sz="1200" b="0" i="0" u="none" strike="noStrike" baseline="0" dirty="0">
                <a:latin typeface="CMSY10"/>
              </a:rPr>
              <a:t>• </a:t>
            </a:r>
            <a:r>
              <a:rPr lang="en-US" sz="1200" b="0" i="0" u="none" strike="noStrike" baseline="0" dirty="0">
                <a:latin typeface="Times-Roman"/>
              </a:rPr>
              <a:t>Usually, it is not feasible to consider the whole game tree (even with alpha–beta), so we</a:t>
            </a:r>
          </a:p>
          <a:p>
            <a:pPr algn="l"/>
            <a:r>
              <a:rPr lang="en-US" sz="1200" b="0" i="0" u="none" strike="noStrike" baseline="0" dirty="0">
                <a:latin typeface="Times-Roman"/>
              </a:rPr>
              <a:t>need to cut the search off at some point and apply a heuristic </a:t>
            </a:r>
            <a:r>
              <a:rPr lang="en-US" sz="1200" b="1" i="0" u="none" strike="noStrike" baseline="0" dirty="0">
                <a:latin typeface="Times-Bold"/>
              </a:rPr>
              <a:t>evaluation function </a:t>
            </a:r>
            <a:r>
              <a:rPr lang="en-US" sz="1200" b="0" i="0" u="none" strike="noStrike" baseline="0" dirty="0">
                <a:latin typeface="Times-Roman"/>
              </a:rPr>
              <a:t>that</a:t>
            </a:r>
          </a:p>
          <a:p>
            <a:pPr algn="l"/>
            <a:r>
              <a:rPr lang="en-US" sz="1200" b="0" i="0" u="none" strike="noStrike" baseline="0" dirty="0">
                <a:latin typeface="Times-Roman"/>
              </a:rPr>
              <a:t>estimates the utility of a state.</a:t>
            </a:r>
          </a:p>
          <a:p>
            <a:pPr algn="l"/>
            <a:r>
              <a:rPr lang="en-US" sz="1200" b="0" i="0" u="none" strike="noStrike" baseline="0" dirty="0">
                <a:latin typeface="CMSY10"/>
              </a:rPr>
              <a:t>• </a:t>
            </a:r>
            <a:r>
              <a:rPr lang="en-US" sz="1200" b="0" i="0" u="none" strike="noStrike" baseline="0" dirty="0">
                <a:latin typeface="Times-Roman"/>
              </a:rPr>
              <a:t>Many game programs precompute tables of best moves in the opening and endgame so</a:t>
            </a:r>
          </a:p>
          <a:p>
            <a:pPr algn="l"/>
            <a:r>
              <a:rPr lang="en-US" sz="1200" b="0" i="0" u="none" strike="noStrike" baseline="0" dirty="0">
                <a:latin typeface="Times-Roman"/>
              </a:rPr>
              <a:t>that they can look up a move rather than search.</a:t>
            </a:r>
          </a:p>
          <a:p>
            <a:pPr algn="l"/>
            <a:r>
              <a:rPr lang="en-US" sz="1200" b="0" i="0" u="none" strike="noStrike" baseline="0" dirty="0">
                <a:latin typeface="CMSY10"/>
              </a:rPr>
              <a:t>• </a:t>
            </a:r>
            <a:r>
              <a:rPr lang="en-US" sz="1200" b="0" i="0" u="none" strike="noStrike" baseline="0" dirty="0">
                <a:latin typeface="Times-Roman"/>
              </a:rPr>
              <a:t>Games of chance can be handled by an extension to the minimax algorithm that evaluates</a:t>
            </a:r>
          </a:p>
          <a:p>
            <a:pPr algn="l"/>
            <a:r>
              <a:rPr lang="en-US" sz="1200" b="0" i="0" u="none" strike="noStrike" baseline="0" dirty="0">
                <a:latin typeface="Times-Roman"/>
              </a:rPr>
              <a:t>a </a:t>
            </a:r>
            <a:r>
              <a:rPr lang="en-US" sz="1200" b="1" i="0" u="none" strike="noStrike" baseline="0" dirty="0">
                <a:latin typeface="Times-Bold"/>
              </a:rPr>
              <a:t>chance node </a:t>
            </a:r>
            <a:r>
              <a:rPr lang="en-US" sz="1200" b="0" i="0" u="none" strike="noStrike" baseline="0" dirty="0">
                <a:latin typeface="Times-Roman"/>
              </a:rPr>
              <a:t>by taking the average utility of all its children, weighted by the</a:t>
            </a:r>
          </a:p>
          <a:p>
            <a:pPr algn="l"/>
            <a:r>
              <a:rPr lang="en-US" sz="1200" b="0" i="0" u="none" strike="noStrike" baseline="0" dirty="0">
                <a:latin typeface="Times-Roman"/>
              </a:rPr>
              <a:t>probability of each child.</a:t>
            </a:r>
          </a:p>
          <a:p>
            <a:pPr algn="l"/>
            <a:r>
              <a:rPr lang="en-US" sz="1200" b="0" i="0" u="none" strike="noStrike" baseline="0" dirty="0">
                <a:latin typeface="CMSY10"/>
              </a:rPr>
              <a:t>• </a:t>
            </a:r>
            <a:r>
              <a:rPr lang="en-US" sz="1200" b="0" i="0" u="none" strike="noStrike" baseline="0" dirty="0">
                <a:latin typeface="Times-Roman"/>
              </a:rPr>
              <a:t>Optimal play in games of </a:t>
            </a:r>
            <a:r>
              <a:rPr lang="en-US" sz="1200" b="1" i="0" u="none" strike="noStrike" baseline="0" dirty="0">
                <a:latin typeface="Times-Bold"/>
              </a:rPr>
              <a:t>imperfect information</a:t>
            </a:r>
            <a:r>
              <a:rPr lang="en-US" sz="1200" b="0" i="0" u="none" strike="noStrike" baseline="0" dirty="0">
                <a:latin typeface="Times-Roman"/>
              </a:rPr>
              <a:t>, such as </a:t>
            </a:r>
            <a:r>
              <a:rPr lang="en-US" sz="1200" b="0" i="0" u="none" strike="noStrike" baseline="0" dirty="0" err="1">
                <a:latin typeface="Times-Roman"/>
              </a:rPr>
              <a:t>Kriegspiel</a:t>
            </a:r>
            <a:r>
              <a:rPr lang="en-US" sz="1200" b="0" i="0" u="none" strike="noStrike" baseline="0" dirty="0">
                <a:latin typeface="Times-Roman"/>
              </a:rPr>
              <a:t> and bridge, requires</a:t>
            </a:r>
          </a:p>
          <a:p>
            <a:pPr algn="l"/>
            <a:r>
              <a:rPr lang="en-US" sz="1200" b="0" i="0" u="none" strike="noStrike" baseline="0" dirty="0">
                <a:latin typeface="Times-Roman"/>
              </a:rPr>
              <a:t>reasoning about the current and future </a:t>
            </a:r>
            <a:r>
              <a:rPr lang="en-US" sz="1200" b="1" i="0" u="none" strike="noStrike" baseline="0" dirty="0">
                <a:latin typeface="Times-Bold"/>
              </a:rPr>
              <a:t>belief states </a:t>
            </a:r>
            <a:r>
              <a:rPr lang="en-US" sz="1200" b="0" i="0" u="none" strike="noStrike" baseline="0" dirty="0">
                <a:latin typeface="Times-Roman"/>
              </a:rPr>
              <a:t>of each player. A simple</a:t>
            </a:r>
          </a:p>
          <a:p>
            <a:pPr algn="l"/>
            <a:r>
              <a:rPr lang="en-US" sz="1200" b="0" i="0" u="none" strike="noStrike" baseline="0" dirty="0">
                <a:latin typeface="Times-Roman"/>
              </a:rPr>
              <a:t>approximation can be obtained by averaging the value of an action over each possible</a:t>
            </a:r>
          </a:p>
          <a:p>
            <a:pPr algn="l"/>
            <a:r>
              <a:rPr lang="en-US" sz="1200" b="0" i="0" u="none" strike="noStrike" baseline="0" dirty="0">
                <a:latin typeface="Times-Roman"/>
              </a:rPr>
              <a:t>configuration of missing information.</a:t>
            </a:r>
          </a:p>
          <a:p>
            <a:pPr algn="l"/>
            <a:r>
              <a:rPr lang="en-US" sz="1200" b="0" i="0" u="none" strike="noStrike" baseline="0" dirty="0">
                <a:latin typeface="CMSY10"/>
              </a:rPr>
              <a:t>• </a:t>
            </a:r>
            <a:r>
              <a:rPr lang="en-US" sz="1200" b="0" i="0" u="none" strike="noStrike" baseline="0" dirty="0">
                <a:latin typeface="Times-Roman"/>
              </a:rPr>
              <a:t>Programs have bested even champion human players at games such as chess, checkers,</a:t>
            </a:r>
          </a:p>
          <a:p>
            <a:pPr algn="l"/>
            <a:r>
              <a:rPr lang="en-US" sz="1200" b="0" i="0" u="none" strike="noStrike" baseline="0" dirty="0">
                <a:latin typeface="Times-Roman"/>
              </a:rPr>
              <a:t>and Othello. Humans retain the edge in several games of imperfect information, such</a:t>
            </a:r>
          </a:p>
          <a:p>
            <a:pPr algn="l"/>
            <a:r>
              <a:rPr lang="en-US" sz="1200" b="0" i="0" u="none" strike="noStrike" baseline="0" dirty="0">
                <a:latin typeface="Times-Roman"/>
              </a:rPr>
              <a:t>as poker, bridge, and </a:t>
            </a:r>
            <a:r>
              <a:rPr lang="en-US" sz="1200" b="0" i="0" u="none" strike="noStrike" baseline="0" dirty="0" err="1">
                <a:latin typeface="Times-Roman"/>
              </a:rPr>
              <a:t>Kriegspiel</a:t>
            </a:r>
            <a:r>
              <a:rPr lang="en-US" sz="1200" b="0" i="0" u="none" strike="noStrike" baseline="0" dirty="0">
                <a:latin typeface="Times-Roman"/>
              </a:rPr>
              <a:t>, and in games with very large branching factors and</a:t>
            </a:r>
          </a:p>
          <a:p>
            <a:pPr algn="l"/>
            <a:r>
              <a:rPr lang="en-US" sz="1200" b="0" i="0" u="none" strike="noStrike" baseline="0" dirty="0">
                <a:latin typeface="Times-Roman"/>
              </a:rPr>
              <a:t>little good heuristic knowledge, such as Go.</a:t>
            </a:r>
            <a:endParaRPr lang="en-US" sz="1200" dirty="0"/>
          </a:p>
          <a:p>
            <a:endParaRPr lang="en-US" dirty="0"/>
          </a:p>
          <a:p>
            <a:pPr algn="l"/>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10</a:t>
            </a:fld>
            <a:endParaRPr lang="en-CA"/>
          </a:p>
        </p:txBody>
      </p:sp>
    </p:spTree>
    <p:extLst>
      <p:ext uri="{BB962C8B-B14F-4D97-AF65-F5344CB8AC3E}">
        <p14:creationId xmlns:p14="http://schemas.microsoft.com/office/powerpoint/2010/main" val="2240179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developed by Lionhead Studios</a:t>
            </a:r>
          </a:p>
          <a:p>
            <a:pPr algn="l"/>
            <a:r>
              <a:rPr lang="en-US" sz="1800" b="0" i="0" u="none" strike="noStrike" baseline="0" dirty="0">
                <a:latin typeface="CMR10"/>
              </a:rPr>
              <a:t>uses a combination of neural nets and decision trees.</a:t>
            </a:r>
          </a:p>
          <a:p>
            <a:pPr algn="l"/>
            <a:r>
              <a:rPr lang="en-US" sz="1800" b="0" i="0" u="none" strike="noStrike" baseline="0" dirty="0">
                <a:latin typeface="CMR10"/>
              </a:rPr>
              <a:t>human players interacts with and competes with artificial agents in the game (nonplayer characters)</a:t>
            </a:r>
          </a:p>
          <a:p>
            <a:pPr algn="l"/>
            <a:r>
              <a:rPr lang="en-US" sz="1800" b="0" i="0" u="none" strike="noStrike" baseline="0" dirty="0">
                <a:latin typeface="CMR10"/>
              </a:rPr>
              <a:t>NPC can </a:t>
            </a:r>
            <a:r>
              <a:rPr lang="en-US" sz="1800" b="1" i="0" u="none" strike="noStrike" baseline="0" dirty="0">
                <a:latin typeface="CMR10"/>
              </a:rPr>
              <a:t>learn</a:t>
            </a:r>
            <a:r>
              <a:rPr lang="en-US" sz="1800" b="0" i="0" u="none" strike="noStrike" baseline="0" dirty="0">
                <a:latin typeface="CMR10"/>
              </a:rPr>
              <a:t> strategies, master new abilities and skills, [and] lead armies into battle.</a:t>
            </a:r>
          </a:p>
        </p:txBody>
      </p:sp>
      <p:sp>
        <p:nvSpPr>
          <p:cNvPr id="4" name="Slide Number Placeholder 3"/>
          <p:cNvSpPr>
            <a:spLocks noGrp="1"/>
          </p:cNvSpPr>
          <p:nvPr>
            <p:ph type="sldNum" sz="quarter" idx="10"/>
          </p:nvPr>
        </p:nvSpPr>
        <p:spPr/>
        <p:txBody>
          <a:bodyPr/>
          <a:lstStyle/>
          <a:p>
            <a:fld id="{E063622E-DBFC-47E3-8C6E-70E04B2C4C20}" type="slidenum">
              <a:rPr lang="en-CA" smtClean="0"/>
              <a:t>11</a:t>
            </a:fld>
            <a:endParaRPr lang="en-CA"/>
          </a:p>
        </p:txBody>
      </p:sp>
    </p:spTree>
    <p:extLst>
      <p:ext uri="{BB962C8B-B14F-4D97-AF65-F5344CB8AC3E}">
        <p14:creationId xmlns:p14="http://schemas.microsoft.com/office/powerpoint/2010/main" val="4167733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Some AI researchers have advocated using computer games as a</a:t>
            </a:r>
          </a:p>
          <a:p>
            <a:pPr algn="l"/>
            <a:r>
              <a:rPr lang="en-US" sz="1800" b="0" i="0" u="none" strike="noStrike" baseline="0" dirty="0">
                <a:latin typeface="CMR10"/>
              </a:rPr>
              <a:t>convenient arena for developing new ideas for intelligent agents. For example,</a:t>
            </a:r>
          </a:p>
          <a:p>
            <a:pPr algn="l"/>
            <a:r>
              <a:rPr lang="en-US" sz="1800" b="0" i="0" u="none" strike="noStrike" baseline="0" dirty="0">
                <a:latin typeface="CMR10"/>
              </a:rPr>
              <a:t>University of Michigan professor John Laird has written, because research in</a:t>
            </a:r>
          </a:p>
          <a:p>
            <a:pPr algn="l"/>
            <a:r>
              <a:rPr lang="en-US" sz="1800" b="0" i="0" u="none" strike="noStrike" baseline="0" dirty="0">
                <a:latin typeface="CMR10"/>
              </a:rPr>
              <a:t>robotics requires solving many difficult problems related to low-level sensing</a:t>
            </a:r>
          </a:p>
          <a:p>
            <a:pPr algn="l"/>
            <a:r>
              <a:rPr lang="en-US" sz="1800" b="0" i="0" u="none" strike="noStrike" baseline="0" dirty="0">
                <a:latin typeface="CMR10"/>
              </a:rPr>
              <a:t>and acting in the real world that are far removed from the cognitive aspects of</a:t>
            </a:r>
          </a:p>
          <a:p>
            <a:pPr algn="l"/>
            <a:r>
              <a:rPr lang="en-US" sz="1800" b="0" i="0" u="none" strike="noStrike" baseline="0" dirty="0">
                <a:latin typeface="CMR10"/>
              </a:rPr>
              <a:t>intelligence, . . . computer games provide us with a source of cheap, reliable,</a:t>
            </a:r>
          </a:p>
          <a:p>
            <a:pPr algn="l"/>
            <a:r>
              <a:rPr lang="en-US" sz="1800" b="0" i="0" u="none" strike="noStrike" baseline="0" dirty="0">
                <a:latin typeface="CMR10"/>
              </a:rPr>
              <a:t>and flexible technology for developing our own virtual environments for</a:t>
            </a:r>
          </a:p>
          <a:p>
            <a:pPr algn="l"/>
            <a:r>
              <a:rPr lang="en-US" sz="1800" b="0" i="0" u="none" strike="noStrike" baseline="0" dirty="0">
                <a:latin typeface="CMR10"/>
              </a:rPr>
              <a:t>research."</a:t>
            </a:r>
          </a:p>
        </p:txBody>
      </p:sp>
      <p:sp>
        <p:nvSpPr>
          <p:cNvPr id="4" name="Slide Number Placeholder 3"/>
          <p:cNvSpPr>
            <a:spLocks noGrp="1"/>
          </p:cNvSpPr>
          <p:nvPr>
            <p:ph type="sldNum" sz="quarter" idx="10"/>
          </p:nvPr>
        </p:nvSpPr>
        <p:spPr/>
        <p:txBody>
          <a:bodyPr/>
          <a:lstStyle/>
          <a:p>
            <a:fld id="{E063622E-DBFC-47E3-8C6E-70E04B2C4C20}" type="slidenum">
              <a:rPr lang="en-CA" smtClean="0"/>
              <a:t>12</a:t>
            </a:fld>
            <a:endParaRPr lang="en-CA"/>
          </a:p>
        </p:txBody>
      </p:sp>
    </p:spTree>
    <p:extLst>
      <p:ext uri="{BB962C8B-B14F-4D97-AF65-F5344CB8AC3E}">
        <p14:creationId xmlns:p14="http://schemas.microsoft.com/office/powerpoint/2010/main" val="136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2</a:t>
            </a:fld>
            <a:endParaRPr lang="en-CA"/>
          </a:p>
        </p:txBody>
      </p:sp>
    </p:spTree>
    <p:extLst>
      <p:ext uri="{BB962C8B-B14F-4D97-AF65-F5344CB8AC3E}">
        <p14:creationId xmlns:p14="http://schemas.microsoft.com/office/powerpoint/2010/main" val="265742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the way the best human players paly the game, its innovated strategy or tactics to play certain opening positions differently than convention among the best human players,, then human began to play the same positions.</a:t>
            </a:r>
          </a:p>
          <a:p>
            <a:pPr marL="171450" indent="-171450">
              <a:buFont typeface="Arial" panose="020B0604020202020204" pitchFamily="34" charset="0"/>
              <a:buChar char="•"/>
            </a:pPr>
            <a:r>
              <a:rPr lang="en-US" sz="1200" dirty="0">
                <a:latin typeface="Arial" panose="020B0604020202020204" pitchFamily="34" charset="0"/>
              </a:rPr>
              <a:t>Neural networking</a:t>
            </a:r>
          </a:p>
          <a:p>
            <a:pPr marL="171450" indent="-171450">
              <a:buFont typeface="Arial" panose="020B0604020202020204" pitchFamily="34" charset="0"/>
              <a:buChar char="•"/>
            </a:pPr>
            <a:r>
              <a:rPr lang="en-US" sz="1200" b="0" i="0" dirty="0">
                <a:effectLst/>
                <a:latin typeface="Arial" panose="020B0604020202020204" pitchFamily="34" charset="0"/>
              </a:rPr>
              <a:t>Reinforcement learning</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rPr>
              <a:t>Backward propagation</a:t>
            </a:r>
            <a:endParaRPr lang="en-US" sz="1200" b="0" i="0" dirty="0">
              <a:effectLst/>
              <a:latin typeface="Arial" panose="020B0604020202020204" pitchFamily="34" charset="0"/>
            </a:endParaRP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3</a:t>
            </a:fld>
            <a:endParaRPr lang="en-CA"/>
          </a:p>
        </p:txBody>
      </p:sp>
    </p:spTree>
    <p:extLst>
      <p:ext uri="{BB962C8B-B14F-4D97-AF65-F5344CB8AC3E}">
        <p14:creationId xmlns:p14="http://schemas.microsoft.com/office/powerpoint/2010/main" val="131266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4</a:t>
            </a:fld>
            <a:endParaRPr lang="en-CA"/>
          </a:p>
        </p:txBody>
      </p:sp>
    </p:spTree>
    <p:extLst>
      <p:ext uri="{BB962C8B-B14F-4D97-AF65-F5344CB8AC3E}">
        <p14:creationId xmlns:p14="http://schemas.microsoft.com/office/powerpoint/2010/main" val="285635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5</a:t>
            </a:fld>
            <a:endParaRPr lang="en-CA"/>
          </a:p>
        </p:txBody>
      </p:sp>
    </p:spTree>
    <p:extLst>
      <p:ext uri="{BB962C8B-B14F-4D97-AF65-F5344CB8AC3E}">
        <p14:creationId xmlns:p14="http://schemas.microsoft.com/office/powerpoint/2010/main" val="422335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Michael "Gags" Gagliano, who has earned nearly $2 million in career earnings, also competed against Pluribus.</a:t>
            </a:r>
          </a:p>
          <a:p>
            <a:pPr algn="l"/>
            <a:r>
              <a:rPr lang="en-US" b="0" i="0" dirty="0">
                <a:solidFill>
                  <a:srgbClr val="333333"/>
                </a:solidFill>
                <a:effectLst/>
                <a:latin typeface="Helvetica Neue"/>
              </a:rPr>
              <a:t>"It was incredibly fascinating getting to play against the poker bot and seeing some of the strategies it chose. There were several plays that humans simply are not making at all, especially relating to its bet sizing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33"/>
                </a:solidFill>
                <a:latin typeface="Helvetica Neue"/>
              </a:rPr>
              <a:t>5,000 hands</a:t>
            </a:r>
            <a:endParaRPr lang="en-US" sz="1200" b="0" i="0" dirty="0">
              <a:solidFill>
                <a:srgbClr val="333333"/>
              </a:solidFill>
              <a:effectLst/>
              <a:latin typeface="Helvetica Neue"/>
            </a:endParaRPr>
          </a:p>
          <a:p>
            <a:pPr algn="l"/>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Arial" panose="020B0604020202020204" pitchFamily="34" charset="0"/>
            </a:endParaRP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6</a:t>
            </a:fld>
            <a:endParaRPr lang="en-CA"/>
          </a:p>
        </p:txBody>
      </p:sp>
    </p:spTree>
    <p:extLst>
      <p:ext uri="{BB962C8B-B14F-4D97-AF65-F5344CB8AC3E}">
        <p14:creationId xmlns:p14="http://schemas.microsoft.com/office/powerpoint/2010/main" val="322094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any stage, it knows the cards in its own hand, in the dummy’s hand, and cards played so far.</a:t>
            </a:r>
          </a:p>
          <a:p>
            <a:r>
              <a:rPr lang="en-US" sz="1200" b="0" i="0" dirty="0">
                <a:effectLst/>
                <a:latin typeface="Arial" panose="020B0604020202020204" pitchFamily="34" charset="0"/>
              </a:rPr>
              <a:t>Assign the remaining cards randomly to the opponents and play based on the assignment.</a:t>
            </a:r>
          </a:p>
          <a:p>
            <a:r>
              <a:rPr lang="en-US" sz="1200" b="0" i="0" dirty="0">
                <a:effectLst/>
                <a:latin typeface="Arial" panose="020B0604020202020204" pitchFamily="34" charset="0"/>
              </a:rPr>
              <a:t>Goes through the process thousands of times before play a card.</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7</a:t>
            </a:fld>
            <a:endParaRPr lang="en-CA"/>
          </a:p>
        </p:txBody>
      </p:sp>
    </p:spTree>
    <p:extLst>
      <p:ext uri="{BB962C8B-B14F-4D97-AF65-F5344CB8AC3E}">
        <p14:creationId xmlns:p14="http://schemas.microsoft.com/office/powerpoint/2010/main" val="241847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123693"/>
                </a:solidFill>
                <a:effectLst/>
                <a:latin typeface="Deepmind Sans"/>
              </a:rPr>
              <a:t>Go is known as the most challenging classical game for artificial intelligence because of its complexity. </a:t>
            </a:r>
            <a:r>
              <a:rPr lang="en-US" sz="4000" b="0" i="0" dirty="0">
                <a:solidFill>
                  <a:srgbClr val="123693"/>
                </a:solidFill>
                <a:effectLst/>
                <a:latin typeface="Deepmind Sans"/>
              </a:rPr>
              <a:t>a googol (</a:t>
            </a:r>
            <a:r>
              <a:rPr lang="en-US" sz="4000" b="0" i="0" dirty="0">
                <a:solidFill>
                  <a:srgbClr val="212121"/>
                </a:solidFill>
                <a:effectLst/>
                <a:latin typeface="arial" panose="020B0604020202020204" pitchFamily="34" charset="0"/>
              </a:rPr>
              <a:t>1.0 × 10</a:t>
            </a:r>
            <a:r>
              <a:rPr lang="en-US" sz="4000" b="0" i="0" baseline="30000" dirty="0">
                <a:solidFill>
                  <a:srgbClr val="212121"/>
                </a:solidFill>
                <a:effectLst/>
                <a:latin typeface="arial" panose="020B0604020202020204" pitchFamily="34" charset="0"/>
              </a:rPr>
              <a:t>100 )</a:t>
            </a:r>
            <a:r>
              <a:rPr lang="en-US" sz="4000" b="0" i="0" dirty="0">
                <a:solidFill>
                  <a:srgbClr val="123693"/>
                </a:solidFill>
                <a:effectLst/>
                <a:latin typeface="Deepmind Sans"/>
              </a:rPr>
              <a:t>times more complex than Chess</a:t>
            </a:r>
            <a:endParaRPr lang="en-US" sz="1800" dirty="0"/>
          </a:p>
        </p:txBody>
      </p:sp>
      <p:sp>
        <p:nvSpPr>
          <p:cNvPr id="4" name="Slide Number Placeholder 3"/>
          <p:cNvSpPr>
            <a:spLocks noGrp="1"/>
          </p:cNvSpPr>
          <p:nvPr>
            <p:ph type="sldNum" sz="quarter" idx="10"/>
          </p:nvPr>
        </p:nvSpPr>
        <p:spPr/>
        <p:txBody>
          <a:bodyPr/>
          <a:lstStyle/>
          <a:p>
            <a:fld id="{E063622E-DBFC-47E3-8C6E-70E04B2C4C20}" type="slidenum">
              <a:rPr lang="en-CA" smtClean="0"/>
              <a:t>8</a:t>
            </a:fld>
            <a:endParaRPr lang="en-CA"/>
          </a:p>
        </p:txBody>
      </p:sp>
    </p:spTree>
    <p:extLst>
      <p:ext uri="{BB962C8B-B14F-4D97-AF65-F5344CB8AC3E}">
        <p14:creationId xmlns:p14="http://schemas.microsoft.com/office/powerpoint/2010/main" val="221336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err="1"/>
              <a:t>MoGo</a:t>
            </a:r>
            <a:r>
              <a:rPr lang="en-US" sz="1800" dirty="0"/>
              <a:t> - </a:t>
            </a:r>
            <a:r>
              <a:rPr lang="en-US" sz="1800" b="0" i="0" u="none" strike="noStrike" baseline="0" dirty="0">
                <a:latin typeface="CMR10"/>
              </a:rPr>
              <a:t>developed by INRIA (</a:t>
            </a:r>
            <a:r>
              <a:rPr lang="en-US" sz="2800" b="0" i="0" dirty="0">
                <a:effectLst/>
                <a:latin typeface="Google Sans"/>
              </a:rPr>
              <a:t>Institute for Research in Computer Science and Automation)</a:t>
            </a:r>
            <a:r>
              <a:rPr lang="en-US" sz="1800" b="0" i="0" u="none" strike="noStrike" baseline="0" dirty="0">
                <a:latin typeface="CMR10"/>
              </a:rPr>
              <a:t> France and</a:t>
            </a:r>
          </a:p>
          <a:p>
            <a:pPr algn="l"/>
            <a:r>
              <a:rPr lang="en-US" sz="1800" b="0" i="0" u="none" strike="noStrike" baseline="0" dirty="0">
                <a:latin typeface="CMR10"/>
              </a:rPr>
              <a:t>Maastricht University in the Netherlands, beat a professional Go player in a</a:t>
            </a:r>
          </a:p>
          <a:p>
            <a:pPr algn="l"/>
            <a:r>
              <a:rPr lang="en-US" sz="1800" b="0" i="0" u="none" strike="noStrike" baseline="0" dirty="0">
                <a:latin typeface="CMR10"/>
              </a:rPr>
              <a:t>game in which the computer, the Dutch supercomputer Huygens, was given a</a:t>
            </a:r>
          </a:p>
          <a:p>
            <a:pPr algn="l"/>
            <a:r>
              <a:rPr lang="en-US" sz="1800" b="0" i="0" u="none" strike="noStrike" baseline="0" dirty="0">
                <a:latin typeface="CMR10"/>
              </a:rPr>
              <a:t>handicap of nine stones</a:t>
            </a:r>
          </a:p>
          <a:p>
            <a:pPr marL="285750" indent="-285750" algn="l">
              <a:buFont typeface="Arial" panose="020B0604020202020204" pitchFamily="34" charset="0"/>
              <a:buChar char="•"/>
            </a:pPr>
            <a:r>
              <a:rPr lang="en-US" sz="1800" b="0" i="0" u="none" strike="noStrike" baseline="0" dirty="0">
                <a:latin typeface="CMR10"/>
              </a:rPr>
              <a:t>Tree search </a:t>
            </a:r>
            <a:r>
              <a:rPr lang="en-US" sz="1800" b="0" i="0" u="none" strike="noStrike" baseline="0" dirty="0" err="1">
                <a:latin typeface="CMR10"/>
              </a:rPr>
              <a:t>algorithsm</a:t>
            </a:r>
            <a:endParaRPr lang="en-CA" sz="1800" b="0" i="0" u="none" strike="noStrike" baseline="0" dirty="0">
              <a:latin typeface="CMR10"/>
            </a:endParaRPr>
          </a:p>
          <a:p>
            <a:pPr marL="285750" indent="-285750" algn="l">
              <a:buFont typeface="Arial" panose="020B0604020202020204" pitchFamily="34" charset="0"/>
              <a:buChar char="•"/>
            </a:pPr>
            <a:r>
              <a:rPr lang="en-CA" sz="1800" b="0" i="0" u="none" strike="noStrike" baseline="0" dirty="0">
                <a:latin typeface="CMR10"/>
              </a:rPr>
              <a:t>Patterns</a:t>
            </a:r>
          </a:p>
          <a:p>
            <a:pPr marL="285750" indent="-285750" algn="l">
              <a:buFont typeface="Arial" panose="020B0604020202020204" pitchFamily="34" charset="0"/>
              <a:buChar char="•"/>
            </a:pPr>
            <a:r>
              <a:rPr lang="en-CA" sz="1800" b="0" i="0" u="none" strike="noStrike" baseline="0" dirty="0">
                <a:latin typeface="CMR10"/>
              </a:rPr>
              <a:t>Knowledge</a:t>
            </a:r>
            <a:endParaRPr lang="en-US" sz="1800" b="0" i="0" u="none" strike="noStrike" baseline="0" dirty="0">
              <a:latin typeface="CMR10"/>
            </a:endParaRPr>
          </a:p>
        </p:txBody>
      </p:sp>
      <p:sp>
        <p:nvSpPr>
          <p:cNvPr id="4" name="Slide Number Placeholder 3"/>
          <p:cNvSpPr>
            <a:spLocks noGrp="1"/>
          </p:cNvSpPr>
          <p:nvPr>
            <p:ph type="sldNum" sz="quarter" idx="10"/>
          </p:nvPr>
        </p:nvSpPr>
        <p:spPr/>
        <p:txBody>
          <a:bodyPr/>
          <a:lstStyle/>
          <a:p>
            <a:fld id="{E063622E-DBFC-47E3-8C6E-70E04B2C4C20}" type="slidenum">
              <a:rPr lang="en-CA" smtClean="0"/>
              <a:t>9</a:t>
            </a:fld>
            <a:endParaRPr lang="en-CA"/>
          </a:p>
        </p:txBody>
      </p:sp>
    </p:spTree>
    <p:extLst>
      <p:ext uri="{BB962C8B-B14F-4D97-AF65-F5344CB8AC3E}">
        <p14:creationId xmlns:p14="http://schemas.microsoft.com/office/powerpoint/2010/main" val="152562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8102FDE-1A56-400C-A2BE-AAED19C33990}" type="datetime1">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dirty="0"/>
          </a:p>
        </p:txBody>
      </p:sp>
    </p:spTree>
    <p:extLst>
      <p:ext uri="{BB962C8B-B14F-4D97-AF65-F5344CB8AC3E}">
        <p14:creationId xmlns:p14="http://schemas.microsoft.com/office/powerpoint/2010/main" val="261845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8C8F480-92F9-4E27-8D3C-8B7657ABD25D}" type="datetime1">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334220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C57BF53-E7B6-451A-BCF4-9865C8B201F8}" type="datetime1">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411299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AFC62F67-C995-4869-BD9A-A72BCA4A9B9F}" type="datetime1">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41015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E6AD9-2733-4299-90D2-5CE2186A32E6}" type="datetime1">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53118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175657"/>
            <a:ext cx="5181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175657"/>
            <a:ext cx="51816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Date Placeholder 4"/>
          <p:cNvSpPr>
            <a:spLocks noGrp="1"/>
          </p:cNvSpPr>
          <p:nvPr>
            <p:ph type="dt" sz="half" idx="10"/>
          </p:nvPr>
        </p:nvSpPr>
        <p:spPr/>
        <p:txBody>
          <a:bodyPr/>
          <a:lstStyle/>
          <a:p>
            <a:fld id="{BAA12C72-6FF7-473F-8DE5-7B29173F1708}" type="datetime1">
              <a:rPr lang="en-CA" smtClean="0"/>
              <a:t>2020-10-14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4962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3866"/>
            <a:ext cx="10515600" cy="832305"/>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FD212A4-135B-45E8-9B56-1303FA90FEDF}" type="datetime1">
              <a:rPr lang="en-CA" smtClean="0"/>
              <a:t>2020-10-14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148988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F63069B-7AD0-4C20-8455-4B78DE0BA252}" type="datetime1">
              <a:rPr lang="en-CA" smtClean="0"/>
              <a:t>2020-10-14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84369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F3F2A-1AE0-496A-82D0-5E79ED60883E}" type="datetime1">
              <a:rPr lang="en-CA" smtClean="0"/>
              <a:t>2020-10-14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1290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EF2A88-B4F2-4ADE-9D7C-227F6A32335E}" type="datetime1">
              <a:rPr lang="en-CA" smtClean="0"/>
              <a:t>2020-10-14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81486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A9AD2-B877-470B-BD4B-31FDB11D9E4E}" type="datetime1">
              <a:rPr lang="en-CA" smtClean="0"/>
              <a:t>2020-10-14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322225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cid:4__=0ABBF6E8DFEAAC428f9e8a93df93@uwindsor.ca"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9972" y="114748"/>
            <a:ext cx="10515600" cy="843196"/>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p:cNvSpPr>
            <a:spLocks noGrp="1"/>
          </p:cNvSpPr>
          <p:nvPr>
            <p:ph type="body" idx="1"/>
          </p:nvPr>
        </p:nvSpPr>
        <p:spPr>
          <a:xfrm>
            <a:off x="838200" y="1066800"/>
            <a:ext cx="10515600" cy="53231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838200" y="6477000"/>
            <a:ext cx="2743200" cy="244475"/>
          </a:xfrm>
          <a:prstGeom prst="rect">
            <a:avLst/>
          </a:prstGeom>
        </p:spPr>
        <p:txBody>
          <a:bodyPr vert="horz" lIns="91440" tIns="45720" rIns="91440" bIns="45720" rtlCol="0" anchor="ctr"/>
          <a:lstStyle>
            <a:lvl1pPr algn="l">
              <a:defRPr sz="1200">
                <a:solidFill>
                  <a:schemeClr val="tx1">
                    <a:tint val="75000"/>
                  </a:schemeClr>
                </a:solidFill>
              </a:defRPr>
            </a:lvl1pPr>
          </a:lstStyle>
          <a:p>
            <a:fld id="{2AA5C639-8A8B-454A-87A9-F556343F0036}" type="datetime1">
              <a:rPr lang="en-CA" smtClean="0"/>
              <a:t>2020-10-14</a:t>
            </a:fld>
            <a:endParaRPr lang="en-CA"/>
          </a:p>
        </p:txBody>
      </p:sp>
      <p:sp>
        <p:nvSpPr>
          <p:cNvPr id="5" name="Footer Placeholder 4"/>
          <p:cNvSpPr>
            <a:spLocks noGrp="1"/>
          </p:cNvSpPr>
          <p:nvPr>
            <p:ph type="ftr" sz="quarter" idx="3"/>
          </p:nvPr>
        </p:nvSpPr>
        <p:spPr>
          <a:xfrm>
            <a:off x="4038600" y="6477000"/>
            <a:ext cx="4114800" cy="2444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477000"/>
            <a:ext cx="2743200" cy="244475"/>
          </a:xfrm>
          <a:prstGeom prst="rect">
            <a:avLst/>
          </a:prstGeom>
        </p:spPr>
        <p:txBody>
          <a:bodyPr vert="horz" lIns="91440" tIns="45720" rIns="91440" bIns="45720" rtlCol="0" anchor="ctr"/>
          <a:lstStyle>
            <a:lvl1pPr algn="r">
              <a:defRPr sz="1200">
                <a:solidFill>
                  <a:schemeClr val="tx1">
                    <a:tint val="75000"/>
                  </a:schemeClr>
                </a:solidFill>
              </a:defRPr>
            </a:lvl1pPr>
          </a:lstStyle>
          <a:p>
            <a:fld id="{4292D9D0-E695-4D04-8152-0C0E77A81AC1}" type="slidenum">
              <a:rPr lang="en-CA" smtClean="0"/>
              <a:t>‹#›</a:t>
            </a:fld>
            <a:endParaRPr lang="en-CA"/>
          </a:p>
        </p:txBody>
      </p:sp>
      <p:pic>
        <p:nvPicPr>
          <p:cNvPr id="7" name="Picture 6" descr="cid:4__=0ABBF6E8DFEAAC428f9e8a93df93@uwindsor.ca"/>
          <p:cNvPicPr/>
          <p:nvPr userDrawn="1"/>
        </p:nvPicPr>
        <p:blipFill rotWithShape="1">
          <a:blip r:embed="rId13" r:link="rId14">
            <a:extLst>
              <a:ext uri="{28A0092B-C50C-407E-A947-70E740481C1C}">
                <a14:useLocalDpi xmlns:a14="http://schemas.microsoft.com/office/drawing/2010/main" val="0"/>
              </a:ext>
            </a:extLst>
          </a:blip>
          <a:srcRect r="13201"/>
          <a:stretch/>
        </p:blipFill>
        <p:spPr bwMode="auto">
          <a:xfrm>
            <a:off x="11597157" y="114748"/>
            <a:ext cx="502920" cy="641350"/>
          </a:xfrm>
          <a:prstGeom prst="rect">
            <a:avLst/>
          </a:prstGeom>
          <a:noFill/>
          <a:ln>
            <a:noFill/>
          </a:ln>
        </p:spPr>
      </p:pic>
    </p:spTree>
    <p:extLst>
      <p:ext uri="{BB962C8B-B14F-4D97-AF65-F5344CB8AC3E}">
        <p14:creationId xmlns:p14="http://schemas.microsoft.com/office/powerpoint/2010/main" val="206565438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poker.cs.ualberta.ca/"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bridgebase.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158F2FD5-BA67-4887-9DD1-374A0C0074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96" r="25021" b="1393"/>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3438144" cy="1124712"/>
          </a:xfrm>
        </p:spPr>
        <p:txBody>
          <a:bodyPr anchor="b">
            <a:normAutofit/>
          </a:bodyPr>
          <a:lstStyle/>
          <a:p>
            <a:r>
              <a:rPr lang="en-US" sz="2800"/>
              <a:t>Backgammon</a:t>
            </a:r>
            <a:endParaRPr lang="en-CA" sz="2800"/>
          </a:p>
        </p:txBody>
      </p:sp>
      <p:sp>
        <p:nvSpPr>
          <p:cNvPr id="28" name="Rectangle 2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p:cNvSpPr>
            <a:spLocks noGrp="1"/>
          </p:cNvSpPr>
          <p:nvPr>
            <p:ph idx="1"/>
          </p:nvPr>
        </p:nvSpPr>
        <p:spPr>
          <a:xfrm>
            <a:off x="371094" y="2718054"/>
            <a:ext cx="3438906" cy="3207258"/>
          </a:xfrm>
        </p:spPr>
        <p:txBody>
          <a:bodyPr anchor="t">
            <a:normAutofit/>
          </a:bodyPr>
          <a:lstStyle/>
          <a:p>
            <a:pPr marL="0" indent="0">
              <a:buNone/>
            </a:pPr>
            <a:r>
              <a:rPr lang="en-US" sz="1700" b="0" i="0" dirty="0">
                <a:effectLst/>
                <a:latin typeface="Arial" panose="020B0604020202020204" pitchFamily="34" charset="0"/>
              </a:rPr>
              <a:t>One of the oldest board games, traced back to 5,000 years.</a:t>
            </a:r>
          </a:p>
          <a:p>
            <a:pPr marL="0" indent="0">
              <a:buNone/>
            </a:pPr>
            <a:endParaRPr lang="en-US" sz="1700" dirty="0"/>
          </a:p>
        </p:txBody>
      </p:sp>
      <p:sp>
        <p:nvSpPr>
          <p:cNvPr id="3" name="Slide Number Placeholder 2"/>
          <p:cNvSpPr>
            <a:spLocks noGrp="1"/>
          </p:cNvSpPr>
          <p:nvPr>
            <p:ph type="sldNum" sz="quarter" idx="12"/>
          </p:nvPr>
        </p:nvSpPr>
        <p:spPr>
          <a:xfrm>
            <a:off x="9077706" y="6356350"/>
            <a:ext cx="2743200" cy="365125"/>
          </a:xfrm>
        </p:spPr>
        <p:txBody>
          <a:bodyPr>
            <a:normAutofit/>
          </a:bodyPr>
          <a:lstStyle/>
          <a:p>
            <a:pPr>
              <a:spcAft>
                <a:spcPts val="600"/>
              </a:spcAft>
            </a:pPr>
            <a:fld id="{4292D9D0-E695-4D04-8152-0C0E77A81AC1}" type="slidenum">
              <a:rPr lang="en-CA">
                <a:solidFill>
                  <a:schemeClr val="bg1"/>
                </a:solidFill>
              </a:rPr>
              <a:pPr>
                <a:spcAft>
                  <a:spcPts val="600"/>
                </a:spcAft>
              </a:pPr>
              <a:t>1</a:t>
            </a:fld>
            <a:endParaRPr lang="en-CA">
              <a:solidFill>
                <a:schemeClr val="bg1"/>
              </a:solidFill>
            </a:endParaRPr>
          </a:p>
        </p:txBody>
      </p:sp>
    </p:spTree>
    <p:extLst>
      <p:ext uri="{BB962C8B-B14F-4D97-AF65-F5344CB8AC3E}">
        <p14:creationId xmlns:p14="http://schemas.microsoft.com/office/powerpoint/2010/main" val="240245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Rectangle 14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AlphaGo</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dirty="0"/>
              <a:t>VS legendary Lee Sedol 4-1 2016</a:t>
            </a:r>
          </a:p>
          <a:p>
            <a:pPr marL="0" indent="0">
              <a:buNone/>
            </a:pPr>
            <a:r>
              <a:rPr lang="en-US" sz="2400" dirty="0"/>
              <a:t>VS world champion </a:t>
            </a:r>
            <a:r>
              <a:rPr lang="en-US" sz="2400" dirty="0" err="1"/>
              <a:t>Ke</a:t>
            </a:r>
            <a:r>
              <a:rPr lang="en-US" sz="2400" dirty="0"/>
              <a:t> </a:t>
            </a:r>
            <a:r>
              <a:rPr lang="en-US" sz="2400" dirty="0" err="1"/>
              <a:t>jie</a:t>
            </a:r>
            <a:r>
              <a:rPr lang="en-US" sz="2400" dirty="0"/>
              <a:t> 3:0  2017.</a:t>
            </a:r>
          </a:p>
        </p:txBody>
      </p:sp>
      <p:pic>
        <p:nvPicPr>
          <p:cNvPr id="3078" name="Picture 6">
            <a:extLst>
              <a:ext uri="{FF2B5EF4-FFF2-40B4-BE49-F238E27FC236}">
                <a16:creationId xmlns:a16="http://schemas.microsoft.com/office/drawing/2014/main" id="{DE57B860-2F13-4B25-88DA-D9AB0CC7E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54" r="10374" b="1"/>
          <a:stretch/>
        </p:blipFill>
        <p:spPr bwMode="auto">
          <a:xfrm>
            <a:off x="5478449" y="2492376"/>
            <a:ext cx="6073365"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10</a:t>
            </a:fld>
            <a:endParaRPr lang="en-CA" sz="1000"/>
          </a:p>
        </p:txBody>
      </p:sp>
    </p:spTree>
    <p:extLst>
      <p:ext uri="{BB962C8B-B14F-4D97-AF65-F5344CB8AC3E}">
        <p14:creationId xmlns:p14="http://schemas.microsoft.com/office/powerpoint/2010/main" val="421866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C996B3A-81D2-44CA-9E8E-8CA01142BC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14500" y="1841500"/>
            <a:ext cx="3111500" cy="4445000"/>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99B0362-89AD-439D-ACE2-64106BFB36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0" y="1841500"/>
            <a:ext cx="5549900" cy="4445000"/>
          </a:xfrm>
          <a:prstGeom prst="rect">
            <a:avLst/>
          </a:prstGeom>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Computer Game - AI</a:t>
            </a:r>
          </a:p>
        </p:txBody>
      </p:sp>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11</a:t>
            </a:fld>
            <a:endParaRPr lang="en-US"/>
          </a:p>
        </p:txBody>
      </p:sp>
    </p:spTree>
    <p:extLst>
      <p:ext uri="{BB962C8B-B14F-4D97-AF65-F5344CB8AC3E}">
        <p14:creationId xmlns:p14="http://schemas.microsoft.com/office/powerpoint/2010/main" val="10917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C996B3A-81D2-44CA-9E8E-8CA01142BC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14500" y="1841500"/>
            <a:ext cx="3111500" cy="4445000"/>
          </a:xfrm>
          <a:prstGeom prst="rect">
            <a:avLst/>
          </a:prstGeom>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dirty="0"/>
              <a:t>Game in AI – Not frivolous</a:t>
            </a:r>
          </a:p>
        </p:txBody>
      </p:sp>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12</a:t>
            </a:fld>
            <a:endParaRPr lang="en-US"/>
          </a:p>
        </p:txBody>
      </p:sp>
      <p:sp>
        <p:nvSpPr>
          <p:cNvPr id="4" name="TextBox 3">
            <a:extLst>
              <a:ext uri="{FF2B5EF4-FFF2-40B4-BE49-F238E27FC236}">
                <a16:creationId xmlns:a16="http://schemas.microsoft.com/office/drawing/2014/main" id="{44662E8B-1690-4487-A5A8-834788E41BF0}"/>
              </a:ext>
            </a:extLst>
          </p:cNvPr>
          <p:cNvSpPr txBox="1"/>
          <p:nvPr/>
        </p:nvSpPr>
        <p:spPr>
          <a:xfrm>
            <a:off x="5839968" y="2365248"/>
            <a:ext cx="5513832" cy="2585323"/>
          </a:xfrm>
          <a:prstGeom prst="rect">
            <a:avLst/>
          </a:prstGeom>
          <a:noFill/>
        </p:spPr>
        <p:txBody>
          <a:bodyPr wrap="square" rtlCol="0">
            <a:spAutoFit/>
          </a:bodyPr>
          <a:lstStyle/>
          <a:p>
            <a:r>
              <a:rPr lang="en-US" dirty="0"/>
              <a:t>Convenient Virtual Environment for research new ideas:</a:t>
            </a:r>
          </a:p>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Reliable</a:t>
            </a:r>
          </a:p>
          <a:p>
            <a:pPr marL="285750" indent="-285750">
              <a:buFont typeface="Arial" panose="020B0604020202020204" pitchFamily="34" charset="0"/>
              <a:buChar char="•"/>
            </a:pPr>
            <a:r>
              <a:rPr lang="en-US" dirty="0"/>
              <a:t>Flexible</a:t>
            </a:r>
          </a:p>
          <a:p>
            <a:pPr algn="l"/>
            <a:r>
              <a:rPr lang="en-US" dirty="0"/>
              <a:t>“</a:t>
            </a:r>
            <a:r>
              <a:rPr lang="en-US" sz="1800" b="0" i="0" u="none" strike="noStrike" baseline="0" dirty="0">
                <a:latin typeface="CMR10"/>
              </a:rPr>
              <a:t>because research in robotics requires solving many difficult problems related to low-level sensing and acting in the real world that are far removed from the cognitive aspects of Intelligence”  -- John Laird professor of University of Michigan</a:t>
            </a:r>
            <a:endParaRPr lang="en-US" dirty="0"/>
          </a:p>
        </p:txBody>
      </p:sp>
    </p:spTree>
    <p:extLst>
      <p:ext uri="{BB962C8B-B14F-4D97-AF65-F5344CB8AC3E}">
        <p14:creationId xmlns:p14="http://schemas.microsoft.com/office/powerpoint/2010/main" val="2605168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8"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Backgammon</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b="0" i="0" dirty="0">
                <a:effectLst/>
                <a:latin typeface="Arial" panose="020B0604020202020204" pitchFamily="34" charset="0"/>
              </a:rPr>
              <a:t>15 pieces</a:t>
            </a:r>
          </a:p>
          <a:p>
            <a:pPr marL="0" indent="0">
              <a:buNone/>
            </a:pPr>
            <a:r>
              <a:rPr lang="en-US" sz="2400" b="0" i="0" dirty="0">
                <a:effectLst/>
                <a:latin typeface="Arial" panose="020B0604020202020204" pitchFamily="34" charset="0"/>
              </a:rPr>
              <a:t>Take turn to dice and move</a:t>
            </a:r>
          </a:p>
          <a:p>
            <a:pPr marL="0" indent="0">
              <a:buNone/>
            </a:pPr>
            <a:r>
              <a:rPr lang="en-US" sz="2400" dirty="0">
                <a:latin typeface="Arial" panose="020B0604020202020204" pitchFamily="34" charset="0"/>
              </a:rPr>
              <a:t>Towards home</a:t>
            </a:r>
            <a:endParaRPr lang="en-US" sz="2400" b="0" i="0" dirty="0">
              <a:effectLst/>
              <a:latin typeface="Arial" panose="020B0604020202020204" pitchFamily="34" charset="0"/>
            </a:endParaRPr>
          </a:p>
          <a:p>
            <a:pPr marL="0" indent="0">
              <a:buNone/>
            </a:pPr>
            <a:endParaRPr lang="en-US" sz="2400" dirty="0"/>
          </a:p>
        </p:txBody>
      </p:sp>
      <p:pic>
        <p:nvPicPr>
          <p:cNvPr id="4102" name="Picture 6">
            <a:extLst>
              <a:ext uri="{FF2B5EF4-FFF2-40B4-BE49-F238E27FC236}">
                <a16:creationId xmlns:a16="http://schemas.microsoft.com/office/drawing/2014/main" id="{5D18A2E3-3E4E-4E3C-A46E-B30C401EFE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78" b="9091"/>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2</a:t>
            </a:fld>
            <a:endParaRPr lang="en-CA" sz="1000"/>
          </a:p>
        </p:txBody>
      </p:sp>
    </p:spTree>
    <p:extLst>
      <p:ext uri="{BB962C8B-B14F-4D97-AF65-F5344CB8AC3E}">
        <p14:creationId xmlns:p14="http://schemas.microsoft.com/office/powerpoint/2010/main" val="404562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TD-Gammon 1992 by Gerald </a:t>
            </a:r>
            <a:r>
              <a:rPr lang="en-US" sz="4000" dirty="0" err="1">
                <a:solidFill>
                  <a:srgbClr val="FFFFFF"/>
                </a:solidFill>
              </a:rPr>
              <a:t>Tesauro</a:t>
            </a:r>
            <a:r>
              <a:rPr lang="en-US" sz="4000" dirty="0">
                <a:solidFill>
                  <a:srgbClr val="FFFFFF"/>
                </a:solidFill>
              </a:rPr>
              <a:t> at IBM</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b="0" i="0" dirty="0">
                <a:effectLst/>
                <a:latin typeface="Arial" panose="020B0604020202020204" pitchFamily="34" charset="0"/>
              </a:rPr>
              <a:t>Excellent in </a:t>
            </a:r>
            <a:r>
              <a:rPr lang="en-US" sz="2400" b="0" i="0" dirty="0" err="1">
                <a:effectLst/>
                <a:latin typeface="Arial" panose="020B0604020202020204" pitchFamily="34" charset="0"/>
              </a:rPr>
              <a:t>BackGammon</a:t>
            </a:r>
            <a:endParaRPr lang="en-US" sz="2400" b="0" i="0" dirty="0">
              <a:effectLst/>
              <a:latin typeface="Arial" panose="020B0604020202020204" pitchFamily="34" charset="0"/>
            </a:endParaRPr>
          </a:p>
          <a:p>
            <a:pPr marL="0" indent="0">
              <a:buNone/>
            </a:pPr>
            <a:endParaRPr lang="en-US" sz="2400" dirty="0"/>
          </a:p>
        </p:txBody>
      </p:sp>
      <p:pic>
        <p:nvPicPr>
          <p:cNvPr id="7" name="Picture 2">
            <a:extLst>
              <a:ext uri="{FF2B5EF4-FFF2-40B4-BE49-F238E27FC236}">
                <a16:creationId xmlns:a16="http://schemas.microsoft.com/office/drawing/2014/main" id="{158F2FD5-BA67-4887-9DD1-374A0C0074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39" r="8524" b="2"/>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3</a:t>
            </a:fld>
            <a:endParaRPr lang="en-CA" sz="1000"/>
          </a:p>
        </p:txBody>
      </p:sp>
    </p:spTree>
    <p:extLst>
      <p:ext uri="{BB962C8B-B14F-4D97-AF65-F5344CB8AC3E}">
        <p14:creationId xmlns:p14="http://schemas.microsoft.com/office/powerpoint/2010/main" val="280956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dirty="0"/>
              <a:t>Texas Poker</a:t>
            </a:r>
          </a:p>
        </p:txBody>
      </p:sp>
      <p:pic>
        <p:nvPicPr>
          <p:cNvPr id="6" name="Content Placeholder 5">
            <a:extLst>
              <a:ext uri="{FF2B5EF4-FFF2-40B4-BE49-F238E27FC236}">
                <a16:creationId xmlns:a16="http://schemas.microsoft.com/office/drawing/2014/main" id="{26D74681-3E39-4445-B8F0-D2062BDFF83C}"/>
              </a:ext>
            </a:extLst>
          </p:cNvPr>
          <p:cNvPicPr>
            <a:picLocks noGrp="1" noChangeAspect="1"/>
          </p:cNvPicPr>
          <p:nvPr>
            <p:ph idx="1"/>
          </p:nvPr>
        </p:nvPicPr>
        <p:blipFill rotWithShape="1">
          <a:blip r:embed="rId3"/>
          <a:srcRect t="3337" r="-1" b="3622"/>
          <a:stretch/>
        </p:blipFill>
        <p:spPr>
          <a:xfrm>
            <a:off x="838200" y="1845426"/>
            <a:ext cx="10512547" cy="4450303"/>
          </a:xfrm>
          <a:prstGeom prst="rect">
            <a:avLst/>
          </a:prstGeom>
        </p:spPr>
      </p:pic>
      <p:sp>
        <p:nvSpPr>
          <p:cNvPr id="3" name="Slide Number Placeholder 2"/>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4292D9D0-E695-4D04-8152-0C0E77A81AC1}" type="slidenum">
              <a:rPr lang="en-US"/>
              <a:pPr defTabSz="457200">
                <a:spcAft>
                  <a:spcPts val="600"/>
                </a:spcAft>
              </a:pPr>
              <a:t>4</a:t>
            </a:fld>
            <a:endParaRPr lang="en-US"/>
          </a:p>
        </p:txBody>
      </p:sp>
    </p:spTree>
    <p:extLst>
      <p:ext uri="{BB962C8B-B14F-4D97-AF65-F5344CB8AC3E}">
        <p14:creationId xmlns:p14="http://schemas.microsoft.com/office/powerpoint/2010/main" val="118508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8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Rectangle 8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Texas Poker program plays Very Good</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b="0" i="0" dirty="0">
                <a:effectLst/>
                <a:latin typeface="Arial" panose="020B0604020202020204" pitchFamily="34" charset="0"/>
              </a:rPr>
              <a:t>Have a try at University of Alberta’s poker-playing programs (since 1995)</a:t>
            </a:r>
            <a:endParaRPr lang="en-US" sz="2400" b="0" i="0" dirty="0">
              <a:effectLst/>
              <a:latin typeface="Arial" panose="020B0604020202020204" pitchFamily="34" charset="0"/>
              <a:hlinkClick r:id="rId3"/>
            </a:endParaRPr>
          </a:p>
          <a:p>
            <a:pPr marL="0" indent="0">
              <a:buNone/>
            </a:pPr>
            <a:r>
              <a:rPr lang="en-US" sz="2400" b="0" i="0" dirty="0">
                <a:effectLst/>
                <a:latin typeface="Arial" panose="020B0604020202020204" pitchFamily="34" charset="0"/>
                <a:hlinkClick r:id="rId3"/>
              </a:rPr>
              <a:t>http://poker.cs.ualberta.ca</a:t>
            </a:r>
            <a:endParaRPr lang="en-US" sz="2400" b="0" i="0" dirty="0">
              <a:effectLst/>
              <a:latin typeface="Arial" panose="020B0604020202020204" pitchFamily="34" charset="0"/>
            </a:endParaRPr>
          </a:p>
          <a:p>
            <a:pPr marL="0" indent="0">
              <a:buNone/>
            </a:pPr>
            <a:endParaRPr lang="en-US" sz="2400" b="0" i="0" dirty="0">
              <a:effectLst/>
              <a:latin typeface="Arial" panose="020B0604020202020204" pitchFamily="34" charset="0"/>
            </a:endParaRPr>
          </a:p>
          <a:p>
            <a:pPr marL="0" indent="0">
              <a:buNone/>
            </a:pPr>
            <a:endParaRPr lang="en-US" sz="2400" dirty="0"/>
          </a:p>
        </p:txBody>
      </p:sp>
      <p:pic>
        <p:nvPicPr>
          <p:cNvPr id="6" name="Picture 5">
            <a:extLst>
              <a:ext uri="{FF2B5EF4-FFF2-40B4-BE49-F238E27FC236}">
                <a16:creationId xmlns:a16="http://schemas.microsoft.com/office/drawing/2014/main" id="{26D74681-3E39-4445-B8F0-D2062BDFF83C}"/>
              </a:ext>
            </a:extLst>
          </p:cNvPr>
          <p:cNvPicPr>
            <a:picLocks noChangeAspect="1"/>
          </p:cNvPicPr>
          <p:nvPr/>
        </p:nvPicPr>
        <p:blipFill rotWithShape="1">
          <a:blip r:embed="rId4"/>
          <a:srcRect l="26654" r="12026"/>
          <a:stretch/>
        </p:blipFill>
        <p:spPr>
          <a:xfrm>
            <a:off x="6098892" y="2492376"/>
            <a:ext cx="4802404" cy="3563372"/>
          </a:xfrm>
          <a:prstGeom prst="rect">
            <a:avLst/>
          </a:prstGeom>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5</a:t>
            </a:fld>
            <a:endParaRPr lang="en-CA" sz="1000"/>
          </a:p>
        </p:txBody>
      </p:sp>
    </p:spTree>
    <p:extLst>
      <p:ext uri="{BB962C8B-B14F-4D97-AF65-F5344CB8AC3E}">
        <p14:creationId xmlns:p14="http://schemas.microsoft.com/office/powerpoint/2010/main" val="320441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8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Rectangle 8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Pluribus</a:t>
            </a:r>
            <a:r>
              <a:rPr lang="en-US" sz="1600" b="0" i="0" dirty="0">
                <a:solidFill>
                  <a:srgbClr val="333333"/>
                </a:solidFill>
                <a:effectLst/>
                <a:latin typeface="Helvetica Neue"/>
              </a:rPr>
              <a:t> </a:t>
            </a:r>
            <a:r>
              <a:rPr lang="en-US" sz="4000" dirty="0">
                <a:solidFill>
                  <a:srgbClr val="FFFFFF"/>
                </a:solidFill>
              </a:rPr>
              <a:t>2019</a:t>
            </a:r>
            <a:r>
              <a:rPr lang="en-US" sz="800" b="0" i="0" dirty="0">
                <a:solidFill>
                  <a:srgbClr val="333333"/>
                </a:solidFill>
                <a:effectLst/>
                <a:latin typeface="Helvetica Neue"/>
              </a:rPr>
              <a:t> </a:t>
            </a:r>
            <a:r>
              <a:rPr lang="en-US" sz="4000" dirty="0">
                <a:solidFill>
                  <a:srgbClr val="FFFFFF"/>
                </a:solidFill>
              </a:rPr>
              <a:t>- beats leading professionals </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333333"/>
                </a:solidFill>
                <a:effectLst/>
                <a:latin typeface="Helvetica Neue"/>
              </a:rPr>
              <a:t>Darren Elias, who holds the record for most World Poker Tour titles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333333"/>
                </a:solidFill>
                <a:effectLst/>
                <a:latin typeface="Helvetica Neue"/>
              </a:rPr>
              <a:t>Chris "Jesus" Ferguson, winner of six World Series of Poker events</a:t>
            </a:r>
          </a:p>
        </p:txBody>
      </p:sp>
      <p:pic>
        <p:nvPicPr>
          <p:cNvPr id="6" name="Picture 5">
            <a:extLst>
              <a:ext uri="{FF2B5EF4-FFF2-40B4-BE49-F238E27FC236}">
                <a16:creationId xmlns:a16="http://schemas.microsoft.com/office/drawing/2014/main" id="{26D74681-3E39-4445-B8F0-D2062BDFF83C}"/>
              </a:ext>
            </a:extLst>
          </p:cNvPr>
          <p:cNvPicPr>
            <a:picLocks noChangeAspect="1"/>
          </p:cNvPicPr>
          <p:nvPr/>
        </p:nvPicPr>
        <p:blipFill rotWithShape="1">
          <a:blip r:embed="rId3"/>
          <a:srcRect l="26654" r="12026"/>
          <a:stretch/>
        </p:blipFill>
        <p:spPr>
          <a:xfrm>
            <a:off x="6098892" y="2492376"/>
            <a:ext cx="4802404" cy="3563372"/>
          </a:xfrm>
          <a:prstGeom prst="rect">
            <a:avLst/>
          </a:prstGeom>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6</a:t>
            </a:fld>
            <a:endParaRPr lang="en-CA" sz="1000"/>
          </a:p>
        </p:txBody>
      </p:sp>
    </p:spTree>
    <p:extLst>
      <p:ext uri="{BB962C8B-B14F-4D97-AF65-F5344CB8AC3E}">
        <p14:creationId xmlns:p14="http://schemas.microsoft.com/office/powerpoint/2010/main" val="381749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8"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Rectangle 14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Bridge - GIB 1955- by Matt Ginsberg</a:t>
            </a:r>
            <a:endParaRPr lang="en-CA" sz="4000" dirty="0">
              <a:solidFill>
                <a:srgbClr val="FFFFFF"/>
              </a:solidFill>
            </a:endParaRPr>
          </a:p>
        </p:txBody>
      </p:sp>
      <p:sp>
        <p:nvSpPr>
          <p:cNvPr id="4" name="Content Placeholder 2"/>
          <p:cNvSpPr>
            <a:spLocks noGrp="1"/>
          </p:cNvSpPr>
          <p:nvPr>
            <p:ph idx="1"/>
          </p:nvPr>
        </p:nvSpPr>
        <p:spPr>
          <a:xfrm>
            <a:off x="1119322" y="2494450"/>
            <a:ext cx="4359127" cy="3563159"/>
          </a:xfrm>
        </p:spPr>
        <p:txBody>
          <a:bodyPr>
            <a:normAutofit/>
          </a:bodyPr>
          <a:lstStyle/>
          <a:p>
            <a:pPr marL="0" indent="0">
              <a:buNone/>
            </a:pPr>
            <a:r>
              <a:rPr lang="en-US" sz="2400" b="0" i="0" dirty="0">
                <a:effectLst/>
                <a:latin typeface="Arial" panose="020B0604020202020204" pitchFamily="34" charset="0"/>
                <a:hlinkClick r:id="rId3"/>
              </a:rPr>
              <a:t>https://www.bridgebase.com</a:t>
            </a:r>
            <a:endParaRPr lang="en-US" sz="2400" b="0" i="0" dirty="0">
              <a:effectLst/>
              <a:latin typeface="Arial" panose="020B0604020202020204" pitchFamily="34" charset="0"/>
            </a:endParaRPr>
          </a:p>
          <a:p>
            <a:pPr marL="0" indent="0">
              <a:buNone/>
            </a:pPr>
            <a:endParaRPr lang="en-US" sz="2400" dirty="0">
              <a:latin typeface="Arial" panose="020B0604020202020204" pitchFamily="34" charset="0"/>
            </a:endParaRPr>
          </a:p>
          <a:p>
            <a:pPr marL="0" indent="0">
              <a:buNone/>
            </a:pPr>
            <a:r>
              <a:rPr lang="en-US" sz="2400" b="0" i="0" dirty="0">
                <a:effectLst/>
                <a:latin typeface="Arial" panose="020B0604020202020204" pitchFamily="34" charset="0"/>
              </a:rPr>
              <a:t>“Quirky, occasionally they bid and play well, often makes strange decisions.” Alder 2008</a:t>
            </a:r>
          </a:p>
          <a:p>
            <a:pPr marL="0" indent="0">
              <a:buNone/>
            </a:pPr>
            <a:endParaRPr lang="en-US" sz="2400" b="0" i="0" dirty="0">
              <a:effectLst/>
              <a:latin typeface="Arial" panose="020B0604020202020204" pitchFamily="34" charset="0"/>
            </a:endParaRPr>
          </a:p>
          <a:p>
            <a:pPr marL="0" indent="0">
              <a:buNone/>
            </a:pPr>
            <a:endParaRPr lang="en-US" sz="2400" dirty="0"/>
          </a:p>
        </p:txBody>
      </p:sp>
      <p:pic>
        <p:nvPicPr>
          <p:cNvPr id="3074" name="Picture 2" descr="Playing Bridge for Alzheimer's Research - Alzheimer's South Africa">
            <a:extLst>
              <a:ext uri="{FF2B5EF4-FFF2-40B4-BE49-F238E27FC236}">
                <a16:creationId xmlns:a16="http://schemas.microsoft.com/office/drawing/2014/main" id="{DC04B815-0FAD-4FE0-AC30-205B9EC3D8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95" r="335" b="2"/>
          <a:stretch/>
        </p:blipFill>
        <p:spPr bwMode="auto">
          <a:xfrm>
            <a:off x="6098892" y="2492376"/>
            <a:ext cx="5587586"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7</a:t>
            </a:fld>
            <a:endParaRPr lang="en-CA" sz="1000"/>
          </a:p>
        </p:txBody>
      </p:sp>
    </p:spTree>
    <p:extLst>
      <p:ext uri="{BB962C8B-B14F-4D97-AF65-F5344CB8AC3E}">
        <p14:creationId xmlns:p14="http://schemas.microsoft.com/office/powerpoint/2010/main" val="305223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Rectangle 14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Go – most challenging game for computers</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b="0" i="0" dirty="0">
                <a:effectLst/>
                <a:latin typeface="Arial" panose="020B0604020202020204" pitchFamily="34" charset="0"/>
              </a:rPr>
              <a:t>19x19</a:t>
            </a:r>
          </a:p>
        </p:txBody>
      </p:sp>
      <p:pic>
        <p:nvPicPr>
          <p:cNvPr id="3078" name="Picture 6">
            <a:extLst>
              <a:ext uri="{FF2B5EF4-FFF2-40B4-BE49-F238E27FC236}">
                <a16:creationId xmlns:a16="http://schemas.microsoft.com/office/drawing/2014/main" id="{DE57B860-2F13-4B25-88DA-D9AB0CC7E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54" r="10374" b="1"/>
          <a:stretch/>
        </p:blipFill>
        <p:spPr bwMode="auto">
          <a:xfrm>
            <a:off x="5478449" y="2492376"/>
            <a:ext cx="6073365"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8</a:t>
            </a:fld>
            <a:endParaRPr lang="en-CA" sz="1000"/>
          </a:p>
        </p:txBody>
      </p:sp>
    </p:spTree>
    <p:extLst>
      <p:ext uri="{BB962C8B-B14F-4D97-AF65-F5344CB8AC3E}">
        <p14:creationId xmlns:p14="http://schemas.microsoft.com/office/powerpoint/2010/main" val="304324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Rectangle 14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err="1">
                <a:solidFill>
                  <a:srgbClr val="FFFFFF"/>
                </a:solidFill>
              </a:rPr>
              <a:t>MoGo</a:t>
            </a:r>
            <a:r>
              <a:rPr lang="en-US" sz="4000" dirty="0">
                <a:solidFill>
                  <a:srgbClr val="FFFFFF"/>
                </a:solidFill>
              </a:rPr>
              <a:t> Titan 2008</a:t>
            </a:r>
            <a:endParaRPr lang="en-CA" sz="4000" dirty="0">
              <a:solidFill>
                <a:srgbClr val="FFFFFF"/>
              </a:solidFill>
            </a:endParaRPr>
          </a:p>
        </p:txBody>
      </p:sp>
      <p:sp>
        <p:nvSpPr>
          <p:cNvPr id="4" name="Content Placeholder 2"/>
          <p:cNvSpPr>
            <a:spLocks noGrp="1"/>
          </p:cNvSpPr>
          <p:nvPr>
            <p:ph idx="1"/>
          </p:nvPr>
        </p:nvSpPr>
        <p:spPr>
          <a:xfrm>
            <a:off x="1424904" y="2494450"/>
            <a:ext cx="4053545" cy="3563159"/>
          </a:xfrm>
        </p:spPr>
        <p:txBody>
          <a:bodyPr>
            <a:normAutofit/>
          </a:bodyPr>
          <a:lstStyle/>
          <a:p>
            <a:pPr marL="0" indent="0">
              <a:buNone/>
            </a:pPr>
            <a:r>
              <a:rPr lang="en-US" sz="2400" dirty="0" err="1"/>
              <a:t>MoGo</a:t>
            </a:r>
            <a:r>
              <a:rPr lang="en-US" sz="2400" dirty="0"/>
              <a:t> Titan 2008, beat professional Go player with handicap of nine stones</a:t>
            </a:r>
          </a:p>
        </p:txBody>
      </p:sp>
      <p:pic>
        <p:nvPicPr>
          <p:cNvPr id="3078" name="Picture 6">
            <a:extLst>
              <a:ext uri="{FF2B5EF4-FFF2-40B4-BE49-F238E27FC236}">
                <a16:creationId xmlns:a16="http://schemas.microsoft.com/office/drawing/2014/main" id="{DE57B860-2F13-4B25-88DA-D9AB0CC7E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54" r="10374" b="1"/>
          <a:stretch/>
        </p:blipFill>
        <p:spPr bwMode="auto">
          <a:xfrm>
            <a:off x="5478449" y="2492376"/>
            <a:ext cx="6073365" cy="35633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0707624" y="6382512"/>
            <a:ext cx="685800" cy="320040"/>
          </a:xfrm>
        </p:spPr>
        <p:txBody>
          <a:bodyPr>
            <a:normAutofit/>
          </a:bodyPr>
          <a:lstStyle/>
          <a:p>
            <a:pPr>
              <a:spcAft>
                <a:spcPts val="600"/>
              </a:spcAft>
            </a:pPr>
            <a:fld id="{4292D9D0-E695-4D04-8152-0C0E77A81AC1}" type="slidenum">
              <a:rPr lang="en-CA" sz="1000"/>
              <a:pPr>
                <a:spcAft>
                  <a:spcPts val="600"/>
                </a:spcAft>
              </a:pPr>
              <a:t>9</a:t>
            </a:fld>
            <a:endParaRPr lang="en-CA" sz="1000"/>
          </a:p>
        </p:txBody>
      </p:sp>
    </p:spTree>
    <p:extLst>
      <p:ext uri="{BB962C8B-B14F-4D97-AF65-F5344CB8AC3E}">
        <p14:creationId xmlns:p14="http://schemas.microsoft.com/office/powerpoint/2010/main" val="311898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TotalTime>
  <Words>986</Words>
  <Application>Microsoft Office PowerPoint</Application>
  <PresentationFormat>Widescreen</PresentationFormat>
  <Paragraphs>115</Paragraphs>
  <Slides>12</Slides>
  <Notes>12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CMR10</vt:lpstr>
      <vt:lpstr>CMSY10</vt:lpstr>
      <vt:lpstr>Deepmind Sans</vt:lpstr>
      <vt:lpstr>Google Sans</vt:lpstr>
      <vt:lpstr>Helvetica Neue</vt:lpstr>
      <vt:lpstr>Times-Bold</vt:lpstr>
      <vt:lpstr>Times-Roman</vt:lpstr>
      <vt:lpstr>Arial</vt:lpstr>
      <vt:lpstr>Arial</vt:lpstr>
      <vt:lpstr>Calibri</vt:lpstr>
      <vt:lpstr>Calibri Light</vt:lpstr>
      <vt:lpstr>Courier New</vt:lpstr>
      <vt:lpstr>Wingdings</vt:lpstr>
      <vt:lpstr>Office Theme</vt:lpstr>
      <vt:lpstr>Backgammon</vt:lpstr>
      <vt:lpstr>Backgammon</vt:lpstr>
      <vt:lpstr>TD-Gammon 1992 by Gerald Tesauro at IBM</vt:lpstr>
      <vt:lpstr>Texas Poker</vt:lpstr>
      <vt:lpstr>Texas Poker program plays Very Good</vt:lpstr>
      <vt:lpstr>Pluribus 2019 - beats leading professionals </vt:lpstr>
      <vt:lpstr>Bridge - GIB 1955- by Matt Ginsberg</vt:lpstr>
      <vt:lpstr>Go – most challenging game for computers</vt:lpstr>
      <vt:lpstr>MoGo Titan 2008</vt:lpstr>
      <vt:lpstr>AlphaGo</vt:lpstr>
      <vt:lpstr>Computer Game - AI</vt:lpstr>
      <vt:lpstr>Game in AI – Not frivolous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Backgammon</dc:title>
  <dc:creator>Wen Dong</dc:creator>
  <cp:lastModifiedBy>Wen Dong</cp:lastModifiedBy>
  <cp:revision>22</cp:revision>
  <dcterms:created xsi:type="dcterms:W3CDTF">2020-10-11T13:02:34Z</dcterms:created>
  <dcterms:modified xsi:type="dcterms:W3CDTF">2020-10-15T11:33:29Z</dcterms:modified>
</cp:coreProperties>
</file>