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3" r:id="rId2"/>
    <p:sldId id="265" r:id="rId3"/>
    <p:sldId id="266" r:id="rId4"/>
    <p:sldId id="267"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6" r:id="rId21"/>
    <p:sldId id="295" r:id="rId22"/>
    <p:sldId id="287" r:id="rId23"/>
    <p:sldId id="296" r:id="rId24"/>
    <p:sldId id="288" r:id="rId25"/>
    <p:sldId id="289" r:id="rId26"/>
    <p:sldId id="290" r:id="rId27"/>
    <p:sldId id="291" r:id="rId28"/>
    <p:sldId id="305" r:id="rId29"/>
    <p:sldId id="293" r:id="rId30"/>
    <p:sldId id="304" r:id="rId31"/>
    <p:sldId id="294" r:id="rId32"/>
    <p:sldId id="303" r:id="rId33"/>
    <p:sldId id="292" r:id="rId34"/>
    <p:sldId id="297" r:id="rId35"/>
    <p:sldId id="298" r:id="rId36"/>
    <p:sldId id="282" r:id="rId37"/>
    <p:sldId id="300" r:id="rId38"/>
    <p:sldId id="302" r:id="rId39"/>
    <p:sldId id="301" r:id="rId4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6821" autoAdjust="0"/>
  </p:normalViewPr>
  <p:slideViewPr>
    <p:cSldViewPr snapToGrid="0">
      <p:cViewPr varScale="1">
        <p:scale>
          <a:sx n="82" d="100"/>
          <a:sy n="82" d="100"/>
        </p:scale>
        <p:origin x="5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Teaching\computingconcepts\Slides\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15384615384617"/>
          <c:y val="5.6485355648535567E-2"/>
          <c:w val="0.68791208791208791"/>
          <c:h val="0.7594142259414226"/>
        </c:manualLayout>
      </c:layout>
      <c:scatterChart>
        <c:scatterStyle val="lineMarker"/>
        <c:varyColors val="0"/>
        <c:ser>
          <c:idx val="0"/>
          <c:order val="0"/>
          <c:tx>
            <c:strRef>
              <c:f>Sheet1!$B$1</c:f>
              <c:strCache>
                <c:ptCount val="1"/>
                <c:pt idx="0">
                  <c:v>Time (ms)</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0"/>
            <c:dispEq val="0"/>
          </c:trendline>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Sheet1!$B$2:$B$11</c:f>
              <c:numCache>
                <c:formatCode>General</c:formatCode>
                <c:ptCount val="10"/>
                <c:pt idx="0">
                  <c:v>100</c:v>
                </c:pt>
                <c:pt idx="1">
                  <c:v>400</c:v>
                </c:pt>
                <c:pt idx="2">
                  <c:v>900</c:v>
                </c:pt>
                <c:pt idx="3">
                  <c:v>1600</c:v>
                </c:pt>
                <c:pt idx="4">
                  <c:v>2500</c:v>
                </c:pt>
                <c:pt idx="5">
                  <c:v>3600</c:v>
                </c:pt>
                <c:pt idx="6">
                  <c:v>4900</c:v>
                </c:pt>
                <c:pt idx="7">
                  <c:v>6400</c:v>
                </c:pt>
                <c:pt idx="8">
                  <c:v>8100</c:v>
                </c:pt>
              </c:numCache>
            </c:numRef>
          </c:yVal>
          <c:smooth val="0"/>
          <c:extLst>
            <c:ext xmlns:c16="http://schemas.microsoft.com/office/drawing/2014/chart" uri="{C3380CC4-5D6E-409C-BE32-E72D297353CC}">
              <c16:uniqueId val="{00000000-9922-4691-A32C-110924158021}"/>
            </c:ext>
          </c:extLst>
        </c:ser>
        <c:ser>
          <c:idx val="1"/>
          <c:order val="1"/>
          <c:tx>
            <c:strRef>
              <c:f>Sheet1!$C$1</c:f>
              <c:strCache>
                <c:ptCount val="1"/>
              </c:strCache>
            </c:strRef>
          </c:tx>
          <c:spPr>
            <a:ln w="25400" cap="rnd">
              <a:noFill/>
              <a:round/>
            </a:ln>
            <a:effectLst/>
          </c:spPr>
          <c:marker>
            <c:symbol val="circle"/>
            <c:size val="5"/>
            <c:spPr>
              <a:solidFill>
                <a:schemeClr val="accent2"/>
              </a:solidFill>
              <a:ln w="9525">
                <a:solidFill>
                  <a:schemeClr val="accent2"/>
                </a:solidFill>
              </a:ln>
              <a:effectLst/>
            </c:spPr>
          </c:marker>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Sheet1!$C$2:$C$11</c:f>
              <c:numCache>
                <c:formatCode>General</c:formatCode>
                <c:ptCount val="10"/>
                <c:pt idx="0">
                  <c:v>200</c:v>
                </c:pt>
                <c:pt idx="1">
                  <c:v>600</c:v>
                </c:pt>
                <c:pt idx="2">
                  <c:v>1200</c:v>
                </c:pt>
                <c:pt idx="3">
                  <c:v>1900</c:v>
                </c:pt>
                <c:pt idx="4">
                  <c:v>3000</c:v>
                </c:pt>
                <c:pt idx="5">
                  <c:v>3800</c:v>
                </c:pt>
                <c:pt idx="6">
                  <c:v>5500</c:v>
                </c:pt>
                <c:pt idx="7">
                  <c:v>7000</c:v>
                </c:pt>
                <c:pt idx="8">
                  <c:v>8800</c:v>
                </c:pt>
              </c:numCache>
            </c:numRef>
          </c:yVal>
          <c:smooth val="0"/>
          <c:extLst>
            <c:ext xmlns:c16="http://schemas.microsoft.com/office/drawing/2014/chart" uri="{C3380CC4-5D6E-409C-BE32-E72D297353CC}">
              <c16:uniqueId val="{00000001-9922-4691-A32C-110924158021}"/>
            </c:ext>
          </c:extLst>
        </c:ser>
        <c:ser>
          <c:idx val="2"/>
          <c:order val="2"/>
          <c:tx>
            <c:strRef>
              <c:f>Sheet1!$D$1</c:f>
              <c:strCache>
                <c:ptCount val="1"/>
              </c:strCache>
            </c:strRef>
          </c:tx>
          <c:spPr>
            <a:ln w="25400" cap="rnd">
              <a:noFill/>
              <a:round/>
            </a:ln>
            <a:effectLst/>
          </c:spPr>
          <c:marker>
            <c:symbol val="circle"/>
            <c:size val="5"/>
            <c:spPr>
              <a:solidFill>
                <a:schemeClr val="accent3"/>
              </a:solidFill>
              <a:ln w="9525">
                <a:solidFill>
                  <a:schemeClr val="accent3"/>
                </a:solidFill>
              </a:ln>
              <a:effectLst/>
            </c:spPr>
          </c:marker>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Sheet1!$D$2:$D$11</c:f>
              <c:numCache>
                <c:formatCode>General</c:formatCode>
                <c:ptCount val="10"/>
                <c:pt idx="0">
                  <c:v>50</c:v>
                </c:pt>
                <c:pt idx="1">
                  <c:v>200</c:v>
                </c:pt>
                <c:pt idx="2">
                  <c:v>700</c:v>
                </c:pt>
                <c:pt idx="3">
                  <c:v>1200</c:v>
                </c:pt>
                <c:pt idx="4">
                  <c:v>2100</c:v>
                </c:pt>
                <c:pt idx="5">
                  <c:v>3200</c:v>
                </c:pt>
                <c:pt idx="6">
                  <c:v>4400</c:v>
                </c:pt>
                <c:pt idx="7">
                  <c:v>6000</c:v>
                </c:pt>
                <c:pt idx="8">
                  <c:v>7500</c:v>
                </c:pt>
              </c:numCache>
            </c:numRef>
          </c:yVal>
          <c:smooth val="0"/>
          <c:extLst>
            <c:ext xmlns:c16="http://schemas.microsoft.com/office/drawing/2014/chart" uri="{C3380CC4-5D6E-409C-BE32-E72D297353CC}">
              <c16:uniqueId val="{00000002-9922-4691-A32C-110924158021}"/>
            </c:ext>
          </c:extLst>
        </c:ser>
        <c:dLbls>
          <c:showLegendKey val="0"/>
          <c:showVal val="0"/>
          <c:showCatName val="0"/>
          <c:showSerName val="0"/>
          <c:showPercent val="0"/>
          <c:showBubbleSize val="0"/>
        </c:dLbls>
        <c:axId val="301116352"/>
        <c:axId val="301116744"/>
      </c:scatterChart>
      <c:valAx>
        <c:axId val="301116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a:t>Input Size</a:t>
                </a:r>
              </a:p>
            </c:rich>
          </c:tx>
          <c:layout>
            <c:manualLayout>
              <c:xMode val="edge"/>
              <c:yMode val="edge"/>
              <c:x val="0.46153846153846156"/>
              <c:y val="0.9058577405857740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116744"/>
        <c:crossesAt val="0"/>
        <c:crossBetween val="midCat"/>
        <c:minorUnit val="2"/>
      </c:valAx>
      <c:valAx>
        <c:axId val="301116744"/>
        <c:scaling>
          <c:orientation val="minMax"/>
          <c:max val="9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a:t>Time (ms)</a:t>
                </a:r>
              </a:p>
            </c:rich>
          </c:tx>
          <c:layout>
            <c:manualLayout>
              <c:xMode val="edge"/>
              <c:yMode val="edge"/>
              <c:x val="2.4175824175824177E-2"/>
              <c:y val="0.3117154811715481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116352"/>
        <c:crosses val="autoZero"/>
        <c:crossBetween val="midCat"/>
        <c:minorUnit val="2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74817363274553"/>
          <c:y val="0.11518230707996613"/>
          <c:w val="0.78027238294443169"/>
          <c:h val="0.8223550328614686"/>
        </c:manualLayout>
      </c:layout>
      <c:scatterChart>
        <c:scatterStyle val="smoothMarker"/>
        <c:varyColors val="0"/>
        <c:ser>
          <c:idx val="0"/>
          <c:order val="0"/>
          <c:spPr>
            <a:ln w="19050" cap="rnd">
              <a:solidFill>
                <a:schemeClr val="accent1"/>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functions'!$D$2:$D$39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yVal>
          <c:smooth val="1"/>
          <c:extLst>
            <c:ext xmlns:c16="http://schemas.microsoft.com/office/drawing/2014/chart" uri="{C3380CC4-5D6E-409C-BE32-E72D297353CC}">
              <c16:uniqueId val="{00000000-63FE-49DF-BF4A-511031C99335}"/>
            </c:ext>
          </c:extLst>
        </c:ser>
        <c:ser>
          <c:idx val="1"/>
          <c:order val="1"/>
          <c:spPr>
            <a:ln w="19050" cap="rnd">
              <a:solidFill>
                <a:schemeClr val="accent2"/>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functions'!$B$2:$B$39</c:f>
              <c:numCache>
                <c:formatCode>General</c:formatCode>
                <c:ptCount val="3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numCache>
            </c:numRef>
          </c:yVal>
          <c:smooth val="1"/>
          <c:extLst>
            <c:ext xmlns:c16="http://schemas.microsoft.com/office/drawing/2014/chart" uri="{C3380CC4-5D6E-409C-BE32-E72D297353CC}">
              <c16:uniqueId val="{00000001-63FE-49DF-BF4A-511031C99335}"/>
            </c:ext>
          </c:extLst>
        </c:ser>
        <c:ser>
          <c:idx val="2"/>
          <c:order val="2"/>
          <c:spPr>
            <a:ln w="19050" cap="rnd">
              <a:solidFill>
                <a:schemeClr val="accent3"/>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functions'!$C$2:$C$39</c:f>
              <c:numCache>
                <c:formatCode>General</c:formatCode>
                <c:ptCount val="38"/>
                <c:pt idx="0">
                  <c:v>0</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pt idx="20">
                  <c:v>19</c:v>
                </c:pt>
                <c:pt idx="21">
                  <c:v>20</c:v>
                </c:pt>
                <c:pt idx="22">
                  <c:v>21</c:v>
                </c:pt>
                <c:pt idx="23">
                  <c:v>22</c:v>
                </c:pt>
                <c:pt idx="24">
                  <c:v>23</c:v>
                </c:pt>
                <c:pt idx="25">
                  <c:v>24</c:v>
                </c:pt>
                <c:pt idx="26">
                  <c:v>25</c:v>
                </c:pt>
                <c:pt idx="27">
                  <c:v>26</c:v>
                </c:pt>
                <c:pt idx="28">
                  <c:v>27</c:v>
                </c:pt>
                <c:pt idx="29">
                  <c:v>28</c:v>
                </c:pt>
                <c:pt idx="30">
                  <c:v>29.000000000000004</c:v>
                </c:pt>
                <c:pt idx="31">
                  <c:v>30</c:v>
                </c:pt>
                <c:pt idx="32">
                  <c:v>31.000000000000004</c:v>
                </c:pt>
                <c:pt idx="33">
                  <c:v>32</c:v>
                </c:pt>
                <c:pt idx="34">
                  <c:v>33</c:v>
                </c:pt>
                <c:pt idx="35">
                  <c:v>34</c:v>
                </c:pt>
                <c:pt idx="36">
                  <c:v>35</c:v>
                </c:pt>
                <c:pt idx="37">
                  <c:v>36</c:v>
                </c:pt>
              </c:numCache>
            </c:numRef>
          </c:yVal>
          <c:smooth val="1"/>
          <c:extLst>
            <c:ext xmlns:c16="http://schemas.microsoft.com/office/drawing/2014/chart" uri="{C3380CC4-5D6E-409C-BE32-E72D297353CC}">
              <c16:uniqueId val="{00000002-63FE-49DF-BF4A-511031C99335}"/>
            </c:ext>
          </c:extLst>
        </c:ser>
        <c:ser>
          <c:idx val="3"/>
          <c:order val="3"/>
          <c:spPr>
            <a:ln w="19050" cap="rnd">
              <a:solidFill>
                <a:schemeClr val="accent4"/>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functions'!$E$2:$E$39</c:f>
              <c:numCache>
                <c:formatCode>General</c:formatCode>
                <c:ptCount val="38"/>
                <c:pt idx="0">
                  <c:v>0</c:v>
                </c:pt>
                <c:pt idx="1">
                  <c:v>0</c:v>
                </c:pt>
                <c:pt idx="2">
                  <c:v>2</c:v>
                </c:pt>
                <c:pt idx="3">
                  <c:v>8</c:v>
                </c:pt>
                <c:pt idx="4">
                  <c:v>24</c:v>
                </c:pt>
                <c:pt idx="5">
                  <c:v>64</c:v>
                </c:pt>
                <c:pt idx="6">
                  <c:v>160</c:v>
                </c:pt>
                <c:pt idx="7">
                  <c:v>384</c:v>
                </c:pt>
                <c:pt idx="8">
                  <c:v>896</c:v>
                </c:pt>
                <c:pt idx="9">
                  <c:v>2048</c:v>
                </c:pt>
                <c:pt idx="10">
                  <c:v>4608</c:v>
                </c:pt>
                <c:pt idx="11">
                  <c:v>10240</c:v>
                </c:pt>
                <c:pt idx="12">
                  <c:v>22528</c:v>
                </c:pt>
                <c:pt idx="13">
                  <c:v>49152</c:v>
                </c:pt>
                <c:pt idx="14">
                  <c:v>106496</c:v>
                </c:pt>
                <c:pt idx="15">
                  <c:v>229376</c:v>
                </c:pt>
                <c:pt idx="16">
                  <c:v>491520</c:v>
                </c:pt>
                <c:pt idx="17">
                  <c:v>1048576</c:v>
                </c:pt>
                <c:pt idx="18">
                  <c:v>2228224</c:v>
                </c:pt>
                <c:pt idx="19">
                  <c:v>4718592</c:v>
                </c:pt>
                <c:pt idx="20">
                  <c:v>9961472</c:v>
                </c:pt>
                <c:pt idx="21">
                  <c:v>20971520</c:v>
                </c:pt>
                <c:pt idx="22">
                  <c:v>44040192</c:v>
                </c:pt>
                <c:pt idx="23">
                  <c:v>92274688</c:v>
                </c:pt>
                <c:pt idx="24">
                  <c:v>192937984</c:v>
                </c:pt>
                <c:pt idx="25">
                  <c:v>402653184</c:v>
                </c:pt>
                <c:pt idx="26">
                  <c:v>838860800</c:v>
                </c:pt>
                <c:pt idx="27">
                  <c:v>1744830464</c:v>
                </c:pt>
                <c:pt idx="28">
                  <c:v>3623878656</c:v>
                </c:pt>
                <c:pt idx="29">
                  <c:v>7516192768</c:v>
                </c:pt>
                <c:pt idx="30">
                  <c:v>15569256448.000002</c:v>
                </c:pt>
                <c:pt idx="31">
                  <c:v>32212254720</c:v>
                </c:pt>
                <c:pt idx="32">
                  <c:v>66571993088.000008</c:v>
                </c:pt>
                <c:pt idx="33">
                  <c:v>137438953472</c:v>
                </c:pt>
                <c:pt idx="34">
                  <c:v>283467841536</c:v>
                </c:pt>
                <c:pt idx="35">
                  <c:v>584115552256</c:v>
                </c:pt>
                <c:pt idx="36">
                  <c:v>1202590842880</c:v>
                </c:pt>
                <c:pt idx="37">
                  <c:v>2473901162496</c:v>
                </c:pt>
              </c:numCache>
            </c:numRef>
          </c:yVal>
          <c:smooth val="1"/>
          <c:extLst>
            <c:ext xmlns:c16="http://schemas.microsoft.com/office/drawing/2014/chart" uri="{C3380CC4-5D6E-409C-BE32-E72D297353CC}">
              <c16:uniqueId val="{00000003-63FE-49DF-BF4A-511031C99335}"/>
            </c:ext>
          </c:extLst>
        </c:ser>
        <c:ser>
          <c:idx val="4"/>
          <c:order val="4"/>
          <c:spPr>
            <a:ln w="19050" cap="rnd">
              <a:solidFill>
                <a:schemeClr val="accent5"/>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functions'!$F$2:$F$39</c:f>
              <c:numCache>
                <c:formatCode>General</c:formatCode>
                <c:ptCount val="38"/>
                <c:pt idx="0">
                  <c:v>0</c:v>
                </c:pt>
                <c:pt idx="1">
                  <c:v>1</c:v>
                </c:pt>
                <c:pt idx="2">
                  <c:v>4</c:v>
                </c:pt>
                <c:pt idx="3">
                  <c:v>16</c:v>
                </c:pt>
                <c:pt idx="4">
                  <c:v>64</c:v>
                </c:pt>
                <c:pt idx="5">
                  <c:v>256</c:v>
                </c:pt>
                <c:pt idx="6">
                  <c:v>1024</c:v>
                </c:pt>
                <c:pt idx="7">
                  <c:v>4096</c:v>
                </c:pt>
                <c:pt idx="8">
                  <c:v>16384</c:v>
                </c:pt>
                <c:pt idx="9">
                  <c:v>65536</c:v>
                </c:pt>
                <c:pt idx="10">
                  <c:v>262144</c:v>
                </c:pt>
                <c:pt idx="11">
                  <c:v>1048576</c:v>
                </c:pt>
                <c:pt idx="12">
                  <c:v>4194304</c:v>
                </c:pt>
                <c:pt idx="13">
                  <c:v>16777216</c:v>
                </c:pt>
                <c:pt idx="14">
                  <c:v>67108864</c:v>
                </c:pt>
                <c:pt idx="15">
                  <c:v>268435456</c:v>
                </c:pt>
                <c:pt idx="16">
                  <c:v>1073741824</c:v>
                </c:pt>
                <c:pt idx="17">
                  <c:v>4294967296</c:v>
                </c:pt>
                <c:pt idx="18">
                  <c:v>17179869184</c:v>
                </c:pt>
                <c:pt idx="19">
                  <c:v>68719476736</c:v>
                </c:pt>
                <c:pt idx="20">
                  <c:v>274877906944</c:v>
                </c:pt>
                <c:pt idx="21">
                  <c:v>1099511627776</c:v>
                </c:pt>
                <c:pt idx="22">
                  <c:v>4398046511104</c:v>
                </c:pt>
                <c:pt idx="23">
                  <c:v>17592186044416</c:v>
                </c:pt>
                <c:pt idx="24">
                  <c:v>70368744177664</c:v>
                </c:pt>
                <c:pt idx="25">
                  <c:v>281474976710656</c:v>
                </c:pt>
                <c:pt idx="26">
                  <c:v>1125899906842624</c:v>
                </c:pt>
                <c:pt idx="27">
                  <c:v>4503599627370496</c:v>
                </c:pt>
                <c:pt idx="28">
                  <c:v>1.8014398509481984E+16</c:v>
                </c:pt>
                <c:pt idx="29">
                  <c:v>7.2057594037927936E+16</c:v>
                </c:pt>
                <c:pt idx="30">
                  <c:v>2.8823037615171174E+17</c:v>
                </c:pt>
                <c:pt idx="31">
                  <c:v>1.152921504606847E+18</c:v>
                </c:pt>
                <c:pt idx="32">
                  <c:v>4.6116860184273879E+18</c:v>
                </c:pt>
                <c:pt idx="33">
                  <c:v>1.8446744073709552E+19</c:v>
                </c:pt>
                <c:pt idx="34">
                  <c:v>7.3786976294838206E+19</c:v>
                </c:pt>
                <c:pt idx="35">
                  <c:v>2.9514790517935283E+20</c:v>
                </c:pt>
                <c:pt idx="36">
                  <c:v>1.1805916207174113E+21</c:v>
                </c:pt>
                <c:pt idx="37">
                  <c:v>4.7223664828696452E+21</c:v>
                </c:pt>
              </c:numCache>
            </c:numRef>
          </c:yVal>
          <c:smooth val="1"/>
          <c:extLst>
            <c:ext xmlns:c16="http://schemas.microsoft.com/office/drawing/2014/chart" uri="{C3380CC4-5D6E-409C-BE32-E72D297353CC}">
              <c16:uniqueId val="{00000004-63FE-49DF-BF4A-511031C99335}"/>
            </c:ext>
          </c:extLst>
        </c:ser>
        <c:ser>
          <c:idx val="5"/>
          <c:order val="5"/>
          <c:spPr>
            <a:ln w="19050" cap="rnd">
              <a:solidFill>
                <a:schemeClr val="accent6"/>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functions'!$G$2:$G$39</c:f>
              <c:numCache>
                <c:formatCode>General</c:formatCode>
                <c:ptCount val="38"/>
                <c:pt idx="0">
                  <c:v>0</c:v>
                </c:pt>
                <c:pt idx="1">
                  <c:v>1</c:v>
                </c:pt>
                <c:pt idx="2">
                  <c:v>8</c:v>
                </c:pt>
                <c:pt idx="3">
                  <c:v>64</c:v>
                </c:pt>
                <c:pt idx="4">
                  <c:v>512</c:v>
                </c:pt>
                <c:pt idx="5">
                  <c:v>4096</c:v>
                </c:pt>
                <c:pt idx="6">
                  <c:v>32768</c:v>
                </c:pt>
                <c:pt idx="7">
                  <c:v>262144</c:v>
                </c:pt>
                <c:pt idx="8">
                  <c:v>2097152</c:v>
                </c:pt>
                <c:pt idx="9">
                  <c:v>16777216</c:v>
                </c:pt>
                <c:pt idx="10">
                  <c:v>134217728</c:v>
                </c:pt>
                <c:pt idx="11">
                  <c:v>1073741824</c:v>
                </c:pt>
                <c:pt idx="12">
                  <c:v>8589934592</c:v>
                </c:pt>
                <c:pt idx="13">
                  <c:v>68719476736</c:v>
                </c:pt>
                <c:pt idx="14">
                  <c:v>549755813888</c:v>
                </c:pt>
                <c:pt idx="15">
                  <c:v>4398046511104</c:v>
                </c:pt>
                <c:pt idx="16">
                  <c:v>35184372088832</c:v>
                </c:pt>
                <c:pt idx="17">
                  <c:v>281474976710656</c:v>
                </c:pt>
                <c:pt idx="18">
                  <c:v>2251799813685248</c:v>
                </c:pt>
                <c:pt idx="19">
                  <c:v>1.8014398509481984E+16</c:v>
                </c:pt>
                <c:pt idx="20">
                  <c:v>1.4411518807585587E+17</c:v>
                </c:pt>
                <c:pt idx="21">
                  <c:v>1.152921504606847E+18</c:v>
                </c:pt>
                <c:pt idx="22">
                  <c:v>9.2233720368547758E+18</c:v>
                </c:pt>
                <c:pt idx="23">
                  <c:v>7.3786976294838206E+19</c:v>
                </c:pt>
                <c:pt idx="24">
                  <c:v>5.9029581035870565E+20</c:v>
                </c:pt>
                <c:pt idx="25">
                  <c:v>4.7223664828696452E+21</c:v>
                </c:pt>
                <c:pt idx="26">
                  <c:v>3.7778931862957162E+22</c:v>
                </c:pt>
                <c:pt idx="27">
                  <c:v>3.0223145490365729E+23</c:v>
                </c:pt>
                <c:pt idx="28">
                  <c:v>2.4178516392292583E+24</c:v>
                </c:pt>
                <c:pt idx="29">
                  <c:v>1.9342813113834067E+25</c:v>
                </c:pt>
                <c:pt idx="30">
                  <c:v>1.5474250491067253E+26</c:v>
                </c:pt>
                <c:pt idx="31">
                  <c:v>1.2379400392853803E+27</c:v>
                </c:pt>
                <c:pt idx="32">
                  <c:v>9.9035203142830422E+27</c:v>
                </c:pt>
                <c:pt idx="33">
                  <c:v>7.9228162514264338E+28</c:v>
                </c:pt>
                <c:pt idx="34">
                  <c:v>6.338253001141147E+29</c:v>
                </c:pt>
                <c:pt idx="35">
                  <c:v>5.0706024009129176E+30</c:v>
                </c:pt>
                <c:pt idx="36">
                  <c:v>4.0564819207303341E+31</c:v>
                </c:pt>
                <c:pt idx="37">
                  <c:v>3.2451855365842673E+32</c:v>
                </c:pt>
              </c:numCache>
            </c:numRef>
          </c:yVal>
          <c:smooth val="1"/>
          <c:extLst>
            <c:ext xmlns:c16="http://schemas.microsoft.com/office/drawing/2014/chart" uri="{C3380CC4-5D6E-409C-BE32-E72D297353CC}">
              <c16:uniqueId val="{00000005-63FE-49DF-BF4A-511031C99335}"/>
            </c:ext>
          </c:extLst>
        </c:ser>
        <c:ser>
          <c:idx val="6"/>
          <c:order val="6"/>
          <c:spPr>
            <a:ln w="19050" cap="rnd">
              <a:solidFill>
                <a:schemeClr val="accent1">
                  <a:lumMod val="60000"/>
                </a:schemeClr>
              </a:solidFill>
              <a:round/>
            </a:ln>
            <a:effectLst/>
          </c:spPr>
          <c:marker>
            <c:symbol val="none"/>
          </c:marker>
          <c:xVal>
            <c:numRef>
              <c:f>'Seven functions'!$A$2:$A$12</c:f>
              <c:numCache>
                <c:formatCode>General</c:formatCode>
                <c:ptCount val="11"/>
                <c:pt idx="0">
                  <c:v>0</c:v>
                </c:pt>
                <c:pt idx="1">
                  <c:v>1</c:v>
                </c:pt>
                <c:pt idx="2">
                  <c:v>2</c:v>
                </c:pt>
                <c:pt idx="3">
                  <c:v>4</c:v>
                </c:pt>
                <c:pt idx="4">
                  <c:v>8</c:v>
                </c:pt>
                <c:pt idx="5">
                  <c:v>16</c:v>
                </c:pt>
                <c:pt idx="6">
                  <c:v>32</c:v>
                </c:pt>
                <c:pt idx="7">
                  <c:v>64</c:v>
                </c:pt>
                <c:pt idx="8">
                  <c:v>128</c:v>
                </c:pt>
                <c:pt idx="9">
                  <c:v>256</c:v>
                </c:pt>
                <c:pt idx="10">
                  <c:v>512</c:v>
                </c:pt>
              </c:numCache>
            </c:numRef>
          </c:xVal>
          <c:yVal>
            <c:numRef>
              <c:f>'Seven functions'!$H$2:$H$12</c:f>
              <c:numCache>
                <c:formatCode>General</c:formatCode>
                <c:ptCount val="11"/>
                <c:pt idx="0">
                  <c:v>1</c:v>
                </c:pt>
                <c:pt idx="1">
                  <c:v>2</c:v>
                </c:pt>
                <c:pt idx="2">
                  <c:v>4</c:v>
                </c:pt>
                <c:pt idx="3">
                  <c:v>16</c:v>
                </c:pt>
                <c:pt idx="4">
                  <c:v>256</c:v>
                </c:pt>
                <c:pt idx="5">
                  <c:v>65536</c:v>
                </c:pt>
                <c:pt idx="6">
                  <c:v>4294967296</c:v>
                </c:pt>
                <c:pt idx="7">
                  <c:v>1.8446744073709552E+19</c:v>
                </c:pt>
                <c:pt idx="8">
                  <c:v>3.4028236692093846E+38</c:v>
                </c:pt>
                <c:pt idx="9">
                  <c:v>1.157920892373162E+77</c:v>
                </c:pt>
                <c:pt idx="10">
                  <c:v>1.3407807929942597E+154</c:v>
                </c:pt>
              </c:numCache>
            </c:numRef>
          </c:yVal>
          <c:smooth val="1"/>
          <c:extLst>
            <c:ext xmlns:c16="http://schemas.microsoft.com/office/drawing/2014/chart" uri="{C3380CC4-5D6E-409C-BE32-E72D297353CC}">
              <c16:uniqueId val="{00000006-63FE-49DF-BF4A-511031C99335}"/>
            </c:ext>
          </c:extLst>
        </c:ser>
        <c:dLbls>
          <c:showLegendKey val="0"/>
          <c:showVal val="0"/>
          <c:showCatName val="0"/>
          <c:showSerName val="0"/>
          <c:showPercent val="0"/>
          <c:showBubbleSize val="0"/>
        </c:dLbls>
        <c:axId val="192577304"/>
        <c:axId val="192575344"/>
      </c:scatterChart>
      <c:valAx>
        <c:axId val="192577304"/>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75344"/>
        <c:crosses val="autoZero"/>
        <c:crossBetween val="midCat"/>
      </c:valAx>
      <c:valAx>
        <c:axId val="192575344"/>
        <c:scaling>
          <c:logBase val="10"/>
          <c:orientation val="minMax"/>
          <c:max val="9.9999999999999988E+29"/>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773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Cases!$A$2:$A$15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Cases!$B$2:$B$15</c:f>
              <c:numCache>
                <c:formatCode>General</c:formatCode>
                <c:ptCount val="14"/>
                <c:pt idx="0">
                  <c:v>98</c:v>
                </c:pt>
                <c:pt idx="1">
                  <c:v>115</c:v>
                </c:pt>
                <c:pt idx="2">
                  <c:v>90</c:v>
                </c:pt>
                <c:pt idx="3">
                  <c:v>109</c:v>
                </c:pt>
                <c:pt idx="4">
                  <c:v>107</c:v>
                </c:pt>
                <c:pt idx="5">
                  <c:v>105</c:v>
                </c:pt>
                <c:pt idx="6">
                  <c:v>81</c:v>
                </c:pt>
                <c:pt idx="7">
                  <c:v>90</c:v>
                </c:pt>
                <c:pt idx="8">
                  <c:v>118</c:v>
                </c:pt>
                <c:pt idx="9">
                  <c:v>85</c:v>
                </c:pt>
                <c:pt idx="10">
                  <c:v>110</c:v>
                </c:pt>
                <c:pt idx="11">
                  <c:v>90</c:v>
                </c:pt>
                <c:pt idx="12">
                  <c:v>114</c:v>
                </c:pt>
                <c:pt idx="13">
                  <c:v>120</c:v>
                </c:pt>
              </c:numCache>
            </c:numRef>
          </c:val>
          <c:extLst>
            <c:ext xmlns:c16="http://schemas.microsoft.com/office/drawing/2014/chart" uri="{C3380CC4-5D6E-409C-BE32-E72D297353CC}">
              <c16:uniqueId val="{00000000-FD10-4025-9D33-B5840B35D624}"/>
            </c:ext>
          </c:extLst>
        </c:ser>
        <c:dLbls>
          <c:showLegendKey val="0"/>
          <c:showVal val="0"/>
          <c:showCatName val="0"/>
          <c:showSerName val="0"/>
          <c:showPercent val="0"/>
          <c:showBubbleSize val="0"/>
        </c:dLbls>
        <c:gapWidth val="219"/>
        <c:overlap val="-27"/>
        <c:axId val="342491416"/>
        <c:axId val="342488280"/>
      </c:barChart>
      <c:catAx>
        <c:axId val="34249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8280"/>
        <c:crosses val="autoZero"/>
        <c:auto val="1"/>
        <c:lblAlgn val="ctr"/>
        <c:lblOffset val="100"/>
        <c:noMultiLvlLbl val="0"/>
      </c:catAx>
      <c:valAx>
        <c:axId val="342488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91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36275793394677"/>
          <c:y val="3.9586139240631868E-2"/>
          <c:w val="0.77590415952104352"/>
          <c:h val="0.91777134286555473"/>
        </c:manualLayout>
      </c:layout>
      <c:scatterChart>
        <c:scatterStyle val="smoothMarker"/>
        <c:varyColors val="0"/>
        <c:ser>
          <c:idx val="0"/>
          <c:order val="0"/>
          <c:tx>
            <c:v>n^2</c:v>
          </c:tx>
          <c:spPr>
            <a:ln w="19050" cap="rnd">
              <a:solidFill>
                <a:schemeClr val="accent1"/>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functions'!$F$2:$F$39</c:f>
              <c:numCache>
                <c:formatCode>General</c:formatCode>
                <c:ptCount val="38"/>
                <c:pt idx="0">
                  <c:v>0</c:v>
                </c:pt>
                <c:pt idx="1">
                  <c:v>1</c:v>
                </c:pt>
                <c:pt idx="2">
                  <c:v>4</c:v>
                </c:pt>
                <c:pt idx="3">
                  <c:v>16</c:v>
                </c:pt>
                <c:pt idx="4">
                  <c:v>64</c:v>
                </c:pt>
                <c:pt idx="5">
                  <c:v>256</c:v>
                </c:pt>
                <c:pt idx="6">
                  <c:v>1024</c:v>
                </c:pt>
                <c:pt idx="7">
                  <c:v>4096</c:v>
                </c:pt>
                <c:pt idx="8">
                  <c:v>16384</c:v>
                </c:pt>
                <c:pt idx="9">
                  <c:v>65536</c:v>
                </c:pt>
                <c:pt idx="10">
                  <c:v>262144</c:v>
                </c:pt>
                <c:pt idx="11">
                  <c:v>1048576</c:v>
                </c:pt>
                <c:pt idx="12">
                  <c:v>4194304</c:v>
                </c:pt>
                <c:pt idx="13">
                  <c:v>16777216</c:v>
                </c:pt>
                <c:pt idx="14">
                  <c:v>67108864</c:v>
                </c:pt>
                <c:pt idx="15">
                  <c:v>268435456</c:v>
                </c:pt>
                <c:pt idx="16">
                  <c:v>1073741824</c:v>
                </c:pt>
                <c:pt idx="17">
                  <c:v>4294967296</c:v>
                </c:pt>
                <c:pt idx="18">
                  <c:v>17179869184</c:v>
                </c:pt>
                <c:pt idx="19">
                  <c:v>68719476736</c:v>
                </c:pt>
                <c:pt idx="20">
                  <c:v>274877906944</c:v>
                </c:pt>
                <c:pt idx="21">
                  <c:v>1099511627776</c:v>
                </c:pt>
                <c:pt idx="22">
                  <c:v>4398046511104</c:v>
                </c:pt>
                <c:pt idx="23">
                  <c:v>17592186044416</c:v>
                </c:pt>
                <c:pt idx="24">
                  <c:v>70368744177664</c:v>
                </c:pt>
                <c:pt idx="25">
                  <c:v>281474976710656</c:v>
                </c:pt>
                <c:pt idx="26">
                  <c:v>1125899906842624</c:v>
                </c:pt>
                <c:pt idx="27">
                  <c:v>4503599627370496</c:v>
                </c:pt>
                <c:pt idx="28">
                  <c:v>1.8014398509481984E+16</c:v>
                </c:pt>
                <c:pt idx="29">
                  <c:v>7.2057594037927936E+16</c:v>
                </c:pt>
                <c:pt idx="30">
                  <c:v>2.8823037615171174E+17</c:v>
                </c:pt>
                <c:pt idx="31">
                  <c:v>1.152921504606847E+18</c:v>
                </c:pt>
                <c:pt idx="32">
                  <c:v>4.6116860184273879E+18</c:v>
                </c:pt>
                <c:pt idx="33">
                  <c:v>1.8446744073709552E+19</c:v>
                </c:pt>
                <c:pt idx="34">
                  <c:v>7.3786976294838206E+19</c:v>
                </c:pt>
                <c:pt idx="35">
                  <c:v>2.9514790517935283E+20</c:v>
                </c:pt>
                <c:pt idx="36">
                  <c:v>1.1805916207174113E+21</c:v>
                </c:pt>
                <c:pt idx="37">
                  <c:v>4.7223664828696452E+21</c:v>
                </c:pt>
              </c:numCache>
            </c:numRef>
          </c:yVal>
          <c:smooth val="1"/>
          <c:extLst>
            <c:ext xmlns:c16="http://schemas.microsoft.com/office/drawing/2014/chart" uri="{C3380CC4-5D6E-409C-BE32-E72D297353CC}">
              <c16:uniqueId val="{00000000-123A-473E-BF84-39E1AC2766A7}"/>
            </c:ext>
          </c:extLst>
        </c:ser>
        <c:ser>
          <c:idx val="1"/>
          <c:order val="1"/>
          <c:tx>
            <c:v>3n^2</c:v>
          </c:tx>
          <c:spPr>
            <a:ln w="19050" cap="rnd">
              <a:solidFill>
                <a:schemeClr val="accent2"/>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functions'!$J$2:$J$39</c:f>
              <c:numCache>
                <c:formatCode>General</c:formatCode>
                <c:ptCount val="38"/>
                <c:pt idx="0">
                  <c:v>0</c:v>
                </c:pt>
                <c:pt idx="1">
                  <c:v>2</c:v>
                </c:pt>
                <c:pt idx="2">
                  <c:v>8</c:v>
                </c:pt>
                <c:pt idx="3">
                  <c:v>32</c:v>
                </c:pt>
                <c:pt idx="4">
                  <c:v>128</c:v>
                </c:pt>
                <c:pt idx="5">
                  <c:v>512</c:v>
                </c:pt>
                <c:pt idx="6">
                  <c:v>2048</c:v>
                </c:pt>
                <c:pt idx="7">
                  <c:v>8192</c:v>
                </c:pt>
                <c:pt idx="8">
                  <c:v>32768</c:v>
                </c:pt>
                <c:pt idx="9">
                  <c:v>131072</c:v>
                </c:pt>
                <c:pt idx="10">
                  <c:v>524288</c:v>
                </c:pt>
                <c:pt idx="11">
                  <c:v>2097152</c:v>
                </c:pt>
                <c:pt idx="12">
                  <c:v>8388608</c:v>
                </c:pt>
                <c:pt idx="13">
                  <c:v>33554432</c:v>
                </c:pt>
                <c:pt idx="14">
                  <c:v>134217728</c:v>
                </c:pt>
                <c:pt idx="15">
                  <c:v>536870912</c:v>
                </c:pt>
                <c:pt idx="16">
                  <c:v>2147483648</c:v>
                </c:pt>
                <c:pt idx="17">
                  <c:v>8589934592</c:v>
                </c:pt>
                <c:pt idx="18">
                  <c:v>34359738368</c:v>
                </c:pt>
                <c:pt idx="19">
                  <c:v>137438953472</c:v>
                </c:pt>
                <c:pt idx="20">
                  <c:v>549755813888</c:v>
                </c:pt>
                <c:pt idx="21">
                  <c:v>2199023255552</c:v>
                </c:pt>
                <c:pt idx="22">
                  <c:v>8796093022208</c:v>
                </c:pt>
                <c:pt idx="23">
                  <c:v>35184372088832</c:v>
                </c:pt>
                <c:pt idx="24">
                  <c:v>140737488355328</c:v>
                </c:pt>
                <c:pt idx="25">
                  <c:v>562949953421312</c:v>
                </c:pt>
                <c:pt idx="26">
                  <c:v>2251799813685248</c:v>
                </c:pt>
                <c:pt idx="27">
                  <c:v>9007199254740992</c:v>
                </c:pt>
                <c:pt idx="28">
                  <c:v>3.6028797018963968E+16</c:v>
                </c:pt>
                <c:pt idx="29">
                  <c:v>1.4411518807585587E+17</c:v>
                </c:pt>
                <c:pt idx="30">
                  <c:v>5.7646075230342349E+17</c:v>
                </c:pt>
                <c:pt idx="31">
                  <c:v>2.305843009213694E+18</c:v>
                </c:pt>
                <c:pt idx="32">
                  <c:v>9.2233720368547758E+18</c:v>
                </c:pt>
                <c:pt idx="33">
                  <c:v>3.6893488147419103E+19</c:v>
                </c:pt>
                <c:pt idx="34">
                  <c:v>1.4757395258967641E+20</c:v>
                </c:pt>
                <c:pt idx="35">
                  <c:v>5.9029581035870565E+20</c:v>
                </c:pt>
                <c:pt idx="36">
                  <c:v>2.3611832414348226E+21</c:v>
                </c:pt>
                <c:pt idx="37">
                  <c:v>9.4447329657392904E+21</c:v>
                </c:pt>
              </c:numCache>
            </c:numRef>
          </c:yVal>
          <c:smooth val="1"/>
          <c:extLst>
            <c:ext xmlns:c16="http://schemas.microsoft.com/office/drawing/2014/chart" uri="{C3380CC4-5D6E-409C-BE32-E72D297353CC}">
              <c16:uniqueId val="{00000001-123A-473E-BF84-39E1AC2766A7}"/>
            </c:ext>
          </c:extLst>
        </c:ser>
        <c:ser>
          <c:idx val="2"/>
          <c:order val="2"/>
          <c:tx>
            <c:v>0.5n^2</c:v>
          </c:tx>
          <c:spPr>
            <a:ln w="19050" cap="rnd">
              <a:solidFill>
                <a:schemeClr val="accent3"/>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functions'!$K$2:$K$39</c:f>
              <c:numCache>
                <c:formatCode>General</c:formatCode>
                <c:ptCount val="38"/>
                <c:pt idx="0">
                  <c:v>0</c:v>
                </c:pt>
                <c:pt idx="1">
                  <c:v>0.5</c:v>
                </c:pt>
                <c:pt idx="2">
                  <c:v>2</c:v>
                </c:pt>
                <c:pt idx="3">
                  <c:v>8</c:v>
                </c:pt>
                <c:pt idx="4">
                  <c:v>32</c:v>
                </c:pt>
                <c:pt idx="5">
                  <c:v>128</c:v>
                </c:pt>
                <c:pt idx="6">
                  <c:v>512</c:v>
                </c:pt>
                <c:pt idx="7">
                  <c:v>2048</c:v>
                </c:pt>
                <c:pt idx="8">
                  <c:v>8192</c:v>
                </c:pt>
                <c:pt idx="9">
                  <c:v>32768</c:v>
                </c:pt>
                <c:pt idx="10">
                  <c:v>131072</c:v>
                </c:pt>
                <c:pt idx="11">
                  <c:v>524288</c:v>
                </c:pt>
                <c:pt idx="12">
                  <c:v>2097152</c:v>
                </c:pt>
                <c:pt idx="13">
                  <c:v>8388608</c:v>
                </c:pt>
                <c:pt idx="14">
                  <c:v>33554432</c:v>
                </c:pt>
                <c:pt idx="15">
                  <c:v>134217728</c:v>
                </c:pt>
                <c:pt idx="16">
                  <c:v>536870912</c:v>
                </c:pt>
                <c:pt idx="17">
                  <c:v>2147483648</c:v>
                </c:pt>
                <c:pt idx="18">
                  <c:v>8589934592</c:v>
                </c:pt>
                <c:pt idx="19">
                  <c:v>34359738368</c:v>
                </c:pt>
                <c:pt idx="20">
                  <c:v>137438953472</c:v>
                </c:pt>
                <c:pt idx="21">
                  <c:v>549755813888</c:v>
                </c:pt>
                <c:pt idx="22">
                  <c:v>2199023255552</c:v>
                </c:pt>
                <c:pt idx="23">
                  <c:v>8796093022208</c:v>
                </c:pt>
                <c:pt idx="24">
                  <c:v>35184372088832</c:v>
                </c:pt>
                <c:pt idx="25">
                  <c:v>140737488355328</c:v>
                </c:pt>
                <c:pt idx="26">
                  <c:v>562949953421312</c:v>
                </c:pt>
                <c:pt idx="27">
                  <c:v>2251799813685248</c:v>
                </c:pt>
                <c:pt idx="28">
                  <c:v>9007199254740992</c:v>
                </c:pt>
                <c:pt idx="29">
                  <c:v>3.6028797018963968E+16</c:v>
                </c:pt>
                <c:pt idx="30">
                  <c:v>1.4411518807585587E+17</c:v>
                </c:pt>
                <c:pt idx="31">
                  <c:v>5.7646075230342349E+17</c:v>
                </c:pt>
                <c:pt idx="32">
                  <c:v>2.305843009213694E+18</c:v>
                </c:pt>
                <c:pt idx="33">
                  <c:v>9.2233720368547758E+18</c:v>
                </c:pt>
                <c:pt idx="34">
                  <c:v>3.6893488147419103E+19</c:v>
                </c:pt>
                <c:pt idx="35">
                  <c:v>1.4757395258967641E+20</c:v>
                </c:pt>
                <c:pt idx="36">
                  <c:v>5.9029581035870565E+20</c:v>
                </c:pt>
                <c:pt idx="37">
                  <c:v>2.3611832414348226E+21</c:v>
                </c:pt>
              </c:numCache>
            </c:numRef>
          </c:yVal>
          <c:smooth val="1"/>
          <c:extLst>
            <c:ext xmlns:c16="http://schemas.microsoft.com/office/drawing/2014/chart" uri="{C3380CC4-5D6E-409C-BE32-E72D297353CC}">
              <c16:uniqueId val="{00000002-123A-473E-BF84-39E1AC2766A7}"/>
            </c:ext>
          </c:extLst>
        </c:ser>
        <c:dLbls>
          <c:showLegendKey val="0"/>
          <c:showVal val="0"/>
          <c:showCatName val="0"/>
          <c:showSerName val="0"/>
          <c:showPercent val="0"/>
          <c:showBubbleSize val="0"/>
        </c:dLbls>
        <c:axId val="342487888"/>
        <c:axId val="342487104"/>
      </c:scatterChart>
      <c:valAx>
        <c:axId val="34248788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7104"/>
        <c:crosses val="autoZero"/>
        <c:crossBetween val="midCat"/>
      </c:valAx>
      <c:valAx>
        <c:axId val="34248710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7888"/>
        <c:crosses val="autoZero"/>
        <c:crossBetween val="midCat"/>
      </c:valAx>
      <c:spPr>
        <a:noFill/>
        <a:ln>
          <a:noFill/>
        </a:ln>
        <a:effectLst>
          <a:glow rad="88900">
            <a:schemeClr val="accent1">
              <a:alpha val="40000"/>
            </a:schemeClr>
          </a:glow>
          <a:outerShdw blurRad="101600" dist="50800" dir="5400000" sx="7000" sy="7000" algn="ctr" rotWithShape="0">
            <a:srgbClr val="000000">
              <a:alpha val="43137"/>
            </a:srgbClr>
          </a:outerShdw>
        </a:effectLst>
      </c:spPr>
    </c:plotArea>
    <c:legend>
      <c:legendPos val="r"/>
      <c:layout>
        <c:manualLayout>
          <c:xMode val="edge"/>
          <c:yMode val="edge"/>
          <c:x val="0.1845120999219359"/>
          <c:y val="6.3427082869912901E-2"/>
          <c:w val="0.17224043715846996"/>
          <c:h val="0.182187484149250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80927384076991E-2"/>
          <c:y val="4.8118985126859144E-2"/>
          <c:w val="0.90286351706036749"/>
          <c:h val="0.82907530259504958"/>
        </c:manualLayout>
      </c:layout>
      <c:barChart>
        <c:barDir val="col"/>
        <c:grouping val="clustered"/>
        <c:varyColors val="0"/>
        <c:ser>
          <c:idx val="0"/>
          <c:order val="0"/>
          <c:tx>
            <c:v>S</c:v>
          </c:tx>
          <c:spPr>
            <a:solidFill>
              <a:schemeClr val="accent1"/>
            </a:solidFill>
            <a:ln>
              <a:noFill/>
            </a:ln>
            <a:effectLst/>
          </c:spPr>
          <c:invertIfNegative val="0"/>
          <c:cat>
            <c:numRef>
              <c:f>'Seven functions'!$A$43:$A$49</c:f>
              <c:numCache>
                <c:formatCode>General</c:formatCode>
                <c:ptCount val="7"/>
                <c:pt idx="0">
                  <c:v>0</c:v>
                </c:pt>
                <c:pt idx="1">
                  <c:v>1</c:v>
                </c:pt>
                <c:pt idx="2">
                  <c:v>2</c:v>
                </c:pt>
                <c:pt idx="3">
                  <c:v>3</c:v>
                </c:pt>
                <c:pt idx="4">
                  <c:v>4</c:v>
                </c:pt>
                <c:pt idx="5">
                  <c:v>5</c:v>
                </c:pt>
                <c:pt idx="6">
                  <c:v>6</c:v>
                </c:pt>
              </c:numCache>
            </c:numRef>
          </c:cat>
          <c:val>
            <c:numRef>
              <c:f>'Seven functions'!$B$43:$B$49</c:f>
              <c:numCache>
                <c:formatCode>General</c:formatCode>
                <c:ptCount val="7"/>
                <c:pt idx="0">
                  <c:v>21</c:v>
                </c:pt>
                <c:pt idx="1">
                  <c:v>23</c:v>
                </c:pt>
                <c:pt idx="2">
                  <c:v>25</c:v>
                </c:pt>
                <c:pt idx="3">
                  <c:v>31</c:v>
                </c:pt>
                <c:pt idx="4">
                  <c:v>20</c:v>
                </c:pt>
                <c:pt idx="5">
                  <c:v>18</c:v>
                </c:pt>
                <c:pt idx="6">
                  <c:v>16</c:v>
                </c:pt>
              </c:numCache>
            </c:numRef>
          </c:val>
          <c:extLst>
            <c:ext xmlns:c16="http://schemas.microsoft.com/office/drawing/2014/chart" uri="{C3380CC4-5D6E-409C-BE32-E72D297353CC}">
              <c16:uniqueId val="{00000000-77D4-478B-9CC7-B9922F78F326}"/>
            </c:ext>
          </c:extLst>
        </c:ser>
        <c:ser>
          <c:idx val="1"/>
          <c:order val="1"/>
          <c:tx>
            <c:v>A</c:v>
          </c:tx>
          <c:spPr>
            <a:solidFill>
              <a:schemeClr val="accent2"/>
            </a:solidFill>
            <a:ln>
              <a:noFill/>
            </a:ln>
            <a:effectLst/>
          </c:spPr>
          <c:invertIfNegative val="0"/>
          <c:cat>
            <c:numRef>
              <c:f>'Seven functions'!$A$43:$A$49</c:f>
              <c:numCache>
                <c:formatCode>General</c:formatCode>
                <c:ptCount val="7"/>
                <c:pt idx="0">
                  <c:v>0</c:v>
                </c:pt>
                <c:pt idx="1">
                  <c:v>1</c:v>
                </c:pt>
                <c:pt idx="2">
                  <c:v>2</c:v>
                </c:pt>
                <c:pt idx="3">
                  <c:v>3</c:v>
                </c:pt>
                <c:pt idx="4">
                  <c:v>4</c:v>
                </c:pt>
                <c:pt idx="5">
                  <c:v>5</c:v>
                </c:pt>
                <c:pt idx="6">
                  <c:v>6</c:v>
                </c:pt>
              </c:numCache>
            </c:numRef>
          </c:cat>
          <c:val>
            <c:numRef>
              <c:f>'Seven functions'!$C$43:$C$49</c:f>
              <c:numCache>
                <c:formatCode>General</c:formatCode>
                <c:ptCount val="7"/>
                <c:pt idx="0">
                  <c:v>21</c:v>
                </c:pt>
                <c:pt idx="1">
                  <c:v>22</c:v>
                </c:pt>
                <c:pt idx="2">
                  <c:v>23</c:v>
                </c:pt>
                <c:pt idx="3">
                  <c:v>25</c:v>
                </c:pt>
                <c:pt idx="4">
                  <c:v>24</c:v>
                </c:pt>
                <c:pt idx="5">
                  <c:v>23</c:v>
                </c:pt>
                <c:pt idx="6">
                  <c:v>22</c:v>
                </c:pt>
              </c:numCache>
            </c:numRef>
          </c:val>
          <c:extLst>
            <c:ext xmlns:c16="http://schemas.microsoft.com/office/drawing/2014/chart" uri="{C3380CC4-5D6E-409C-BE32-E72D297353CC}">
              <c16:uniqueId val="{00000001-77D4-478B-9CC7-B9922F78F326}"/>
            </c:ext>
          </c:extLst>
        </c:ser>
        <c:dLbls>
          <c:showLegendKey val="0"/>
          <c:showVal val="0"/>
          <c:showCatName val="0"/>
          <c:showSerName val="0"/>
          <c:showPercent val="0"/>
          <c:showBubbleSize val="0"/>
        </c:dLbls>
        <c:gapWidth val="219"/>
        <c:overlap val="-27"/>
        <c:axId val="342489064"/>
        <c:axId val="342492592"/>
      </c:barChart>
      <c:catAx>
        <c:axId val="342489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92592"/>
        <c:crosses val="autoZero"/>
        <c:auto val="1"/>
        <c:lblAlgn val="ctr"/>
        <c:lblOffset val="100"/>
        <c:noMultiLvlLbl val="0"/>
      </c:catAx>
      <c:valAx>
        <c:axId val="34249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9064"/>
        <c:crosses val="autoZero"/>
        <c:crossBetween val="between"/>
      </c:valAx>
      <c:spPr>
        <a:noFill/>
        <a:ln>
          <a:noFill/>
        </a:ln>
        <a:effectLst/>
      </c:spPr>
    </c:plotArea>
    <c:legend>
      <c:legendPos val="b"/>
      <c:layout>
        <c:manualLayout>
          <c:xMode val="edge"/>
          <c:yMode val="edge"/>
          <c:x val="9.8692038495188122E-2"/>
          <c:y val="0.19965223097112858"/>
          <c:w val="0.12183309722267981"/>
          <c:h val="9.25170949026108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0.05554</cdr:x>
      <cdr:y>0.15217</cdr:y>
    </cdr:from>
    <cdr:to>
      <cdr:x>1</cdr:x>
      <cdr:y>0.15248</cdr:y>
    </cdr:to>
    <cdr:cxnSp macro="">
      <cdr:nvCxnSpPr>
        <cdr:cNvPr id="3" name="Straight Connector 2">
          <a:extLst xmlns:a="http://schemas.openxmlformats.org/drawingml/2006/main">
            <a:ext uri="{FF2B5EF4-FFF2-40B4-BE49-F238E27FC236}">
              <a16:creationId xmlns:a16="http://schemas.microsoft.com/office/drawing/2014/main" id="{4A602C55-C924-447D-A4BE-5B9BE398A7FD}"/>
            </a:ext>
          </a:extLst>
        </cdr:cNvPr>
        <cdr:cNvCxnSpPr/>
      </cdr:nvCxnSpPr>
      <cdr:spPr>
        <a:xfrm xmlns:a="http://schemas.openxmlformats.org/drawingml/2006/main">
          <a:off x="270938" y="618608"/>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0.05554</cdr:x>
      <cdr:y>0.41287</cdr:y>
    </cdr:from>
    <cdr:to>
      <cdr:x>1</cdr:x>
      <cdr:y>0.41318</cdr:y>
    </cdr:to>
    <cdr:cxnSp macro="">
      <cdr:nvCxnSpPr>
        <cdr:cNvPr id="6" name="Straight Connector 5">
          <a:extLst xmlns:a="http://schemas.openxmlformats.org/drawingml/2006/main">
            <a:ext uri="{FF2B5EF4-FFF2-40B4-BE49-F238E27FC236}">
              <a16:creationId xmlns:a16="http://schemas.microsoft.com/office/drawing/2014/main" id="{36BFEAA7-D772-4099-B2F3-AC1A497A9B95}"/>
            </a:ext>
          </a:extLst>
        </cdr:cNvPr>
        <cdr:cNvCxnSpPr/>
      </cdr:nvCxnSpPr>
      <cdr:spPr>
        <a:xfrm xmlns:a="http://schemas.openxmlformats.org/drawingml/2006/main">
          <a:off x="270938" y="1678401"/>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0.05554</cdr:x>
      <cdr:y>0.28489</cdr:y>
    </cdr:from>
    <cdr:to>
      <cdr:x>1</cdr:x>
      <cdr:y>0.2852</cdr:y>
    </cdr:to>
    <cdr:cxnSp macro="">
      <cdr:nvCxnSpPr>
        <cdr:cNvPr id="7" name="Straight Connector 6">
          <a:extLst xmlns:a="http://schemas.openxmlformats.org/drawingml/2006/main">
            <a:ext uri="{FF2B5EF4-FFF2-40B4-BE49-F238E27FC236}">
              <a16:creationId xmlns:a16="http://schemas.microsoft.com/office/drawing/2014/main" id="{C5399339-26FF-45E5-AF3A-2F496E3727A1}"/>
            </a:ext>
          </a:extLst>
        </cdr:cNvPr>
        <cdr:cNvCxnSpPr/>
      </cdr:nvCxnSpPr>
      <cdr:spPr>
        <a:xfrm xmlns:a="http://schemas.openxmlformats.org/drawingml/2006/main">
          <a:off x="270938" y="1158139"/>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ax="3408" units="cm"/>
          <inkml:channel name="Y" type="integer" max="1872" units="cm"/>
          <inkml:channel name="T" type="integer" max="2.14748E9" units="dev"/>
        </inkml:traceFormat>
        <inkml:channelProperties>
          <inkml:channelProperty channel="X" name="resolution" value="115.91837" units="1/cm"/>
          <inkml:channelProperty channel="Y" name="resolution" value="112.77109" units="1/cm"/>
          <inkml:channelProperty channel="T" name="resolution" value="1" units="1/dev"/>
        </inkml:channelProperties>
      </inkml:inkSource>
      <inkml:timestamp xml:id="ts0" timeString="2016-09-13T14:59:01.190"/>
    </inkml:context>
    <inkml:brush xml:id="br0">
      <inkml:brushProperty name="width" value="0.05292" units="cm"/>
      <inkml:brushProperty name="height" value="0.05292" units="cm"/>
      <inkml:brushProperty name="color" value="#FF0000"/>
    </inkml:brush>
  </inkml:definitions>
  <inkml:trace contextRef="#ctx0" brushRef="#br0">6141 17015 0,'-10'-10'16,"0"-1"-16,1 1 15,9 10-15,0 10 16,0-10-16,0 0 16</inkml:trace>
  <inkml:trace contextRef="#ctx0" brushRef="#br0" timeOffset="1171.34">2236 16913 0,'0'0'0,"0"0"16,0 0-16,0 0 15,0 0-15,0 31 16,0-31-16,0 0 0</inkml:trace>
  <inkml:trace contextRef="#ctx0" brushRef="#br0" timeOffset="61571.11">24516 15427 0,'0'0'0,"0"0"16,0 0-16,0 0 16,0 0-16,-10 10 0,10-10 15,0 0-15</inkml:trace>
  <inkml:trace contextRef="#ctx0" brushRef="#br0" timeOffset="62648.38">10355 16353 0,'0'0'15,"0"0"-15,0 0 16,0 0-16,0 0 16,0 0-16,0 0 15,0 0-15</inkml:trace>
  <inkml:trace contextRef="#ctx0" brushRef="#br0" timeOffset="70001.15">4174 17890 0,'0'0'16,"0"0"-16,0 0 15,0 0 1,0 0-16,0 0 0,0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2020-09-19</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java.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809414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10</a:t>
            </a:fld>
            <a:endParaRPr lang="en-CA"/>
          </a:p>
        </p:txBody>
      </p:sp>
    </p:spTree>
    <p:extLst>
      <p:ext uri="{BB962C8B-B14F-4D97-AF65-F5344CB8AC3E}">
        <p14:creationId xmlns:p14="http://schemas.microsoft.com/office/powerpoint/2010/main" val="344593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11</a:t>
            </a:fld>
            <a:endParaRPr lang="en-CA"/>
          </a:p>
        </p:txBody>
      </p:sp>
    </p:spTree>
    <p:extLst>
      <p:ext uri="{BB962C8B-B14F-4D97-AF65-F5344CB8AC3E}">
        <p14:creationId xmlns:p14="http://schemas.microsoft.com/office/powerpoint/2010/main" val="17774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By inspecting the </a:t>
            </a:r>
            <a:r>
              <a:rPr lang="en-US" sz="1200" dirty="0" err="1"/>
              <a:t>pseudocode</a:t>
            </a:r>
            <a:r>
              <a:rPr lang="en-US" sz="1200" dirty="0"/>
              <a:t>, we can determine the maximum number of primitive operations executed by an algorithm, as a function of the input size</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12</a:t>
            </a:fld>
            <a:endParaRPr lang="en-CA"/>
          </a:p>
        </p:txBody>
      </p:sp>
    </p:spTree>
    <p:extLst>
      <p:ext uri="{BB962C8B-B14F-4D97-AF65-F5344CB8AC3E}">
        <p14:creationId xmlns:p14="http://schemas.microsoft.com/office/powerpoint/2010/main" val="87433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 same algorithm is run over different inputs</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13</a:t>
            </a:fld>
            <a:endParaRPr lang="en-CA"/>
          </a:p>
        </p:txBody>
      </p:sp>
    </p:spTree>
    <p:extLst>
      <p:ext uri="{BB962C8B-B14F-4D97-AF65-F5344CB8AC3E}">
        <p14:creationId xmlns:p14="http://schemas.microsoft.com/office/powerpoint/2010/main" val="412602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14</a:t>
            </a:fld>
            <a:endParaRPr lang="en-CA"/>
          </a:p>
        </p:txBody>
      </p:sp>
    </p:spTree>
    <p:extLst>
      <p:ext uri="{BB962C8B-B14F-4D97-AF65-F5344CB8AC3E}">
        <p14:creationId xmlns:p14="http://schemas.microsoft.com/office/powerpoint/2010/main" val="230925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15</a:t>
            </a:fld>
            <a:endParaRPr lang="en-CA"/>
          </a:p>
        </p:txBody>
      </p:sp>
    </p:spTree>
    <p:extLst>
      <p:ext uri="{BB962C8B-B14F-4D97-AF65-F5344CB8AC3E}">
        <p14:creationId xmlns:p14="http://schemas.microsoft.com/office/powerpoint/2010/main" val="3479827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16</a:t>
            </a:fld>
            <a:endParaRPr lang="en-CA"/>
          </a:p>
        </p:txBody>
      </p:sp>
    </p:spTree>
    <p:extLst>
      <p:ext uri="{BB962C8B-B14F-4D97-AF65-F5344CB8AC3E}">
        <p14:creationId xmlns:p14="http://schemas.microsoft.com/office/powerpoint/2010/main" val="160993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17</a:t>
            </a:fld>
            <a:endParaRPr lang="en-CA"/>
          </a:p>
        </p:txBody>
      </p:sp>
    </p:spTree>
    <p:extLst>
      <p:ext uri="{BB962C8B-B14F-4D97-AF65-F5344CB8AC3E}">
        <p14:creationId xmlns:p14="http://schemas.microsoft.com/office/powerpoint/2010/main" val="191865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18</a:t>
            </a:fld>
            <a:endParaRPr lang="en-CA"/>
          </a:p>
        </p:txBody>
      </p:sp>
    </p:spTree>
    <p:extLst>
      <p:ext uri="{BB962C8B-B14F-4D97-AF65-F5344CB8AC3E}">
        <p14:creationId xmlns:p14="http://schemas.microsoft.com/office/powerpoint/2010/main" val="419045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a:t>
            </a:r>
            <a:r>
              <a:rPr lang="en-US" altLang="en-US" dirty="0">
                <a:sym typeface="Symbol" pitchFamily="18" charset="2"/>
              </a:rPr>
              <a:t>o(n</a:t>
            </a:r>
            <a:r>
              <a:rPr lang="en-US" altLang="en-US" baseline="30000" dirty="0">
                <a:sym typeface="Symbol" pitchFamily="18" charset="2"/>
              </a:rPr>
              <a:t>3</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To show that</a:t>
            </a:r>
            <a:r>
              <a:rPr lang="en-US" altLang="en-US" baseline="0" dirty="0">
                <a:sym typeface="Symbol" pitchFamily="18" charset="2"/>
              </a:rPr>
              <a:t> </a:t>
            </a:r>
            <a:r>
              <a:rPr lang="en-US" altLang="en-US" dirty="0">
                <a:sym typeface="Symbol" pitchFamily="18" charset="2"/>
              </a:rPr>
              <a:t>3n</a:t>
            </a:r>
            <a:r>
              <a:rPr lang="en-US" altLang="en-US" baseline="30000" dirty="0">
                <a:sym typeface="Symbol" pitchFamily="18" charset="2"/>
              </a:rPr>
              <a:t>3</a:t>
            </a:r>
            <a:r>
              <a:rPr lang="en-US" altLang="en-US" dirty="0">
                <a:sym typeface="Symbol" pitchFamily="18" charset="2"/>
              </a:rPr>
              <a:t> – 2n + 1 is o(n</a:t>
            </a:r>
            <a:r>
              <a:rPr lang="en-US" altLang="en-US" baseline="30000" dirty="0">
                <a:sym typeface="Symbol" pitchFamily="18" charset="2"/>
              </a:rPr>
              <a:t>3</a:t>
            </a:r>
            <a:r>
              <a:rPr lang="en-US" altLang="en-US" dirty="0">
                <a:sym typeface="Symbol" pitchFamily="18" charset="2"/>
              </a:rPr>
              <a:t>), we must show</a:t>
            </a:r>
            <a:r>
              <a:rPr lang="en-US" altLang="en-US" baseline="0" dirty="0">
                <a:sym typeface="Symbol" pitchFamily="18" charset="2"/>
              </a:rPr>
              <a:t> that for </a:t>
            </a:r>
            <a:r>
              <a:rPr lang="en-US" altLang="en-US" b="1" baseline="0" dirty="0">
                <a:sym typeface="Symbol" pitchFamily="18" charset="2"/>
              </a:rPr>
              <a:t>any</a:t>
            </a:r>
            <a:r>
              <a:rPr lang="en-US" altLang="en-US" b="0" baseline="0" dirty="0">
                <a:sym typeface="Symbol" pitchFamily="18" charset="2"/>
              </a:rPr>
              <a:t> constant c &gt; 0 there is n</a:t>
            </a:r>
            <a:r>
              <a:rPr lang="en-US" altLang="en-US" b="0" baseline="-25000" dirty="0">
                <a:sym typeface="Symbol" pitchFamily="18" charset="2"/>
              </a:rPr>
              <a:t>0</a:t>
            </a:r>
            <a:r>
              <a:rPr lang="en-US" altLang="en-US" baseline="0" dirty="0">
                <a:sym typeface="Symbol" pitchFamily="18" charset="2"/>
              </a:rPr>
              <a:t> &gt; 0 for which the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c</a:t>
            </a:r>
            <a:r>
              <a:rPr lang="en-US" altLang="en-US" baseline="0" dirty="0">
                <a:sym typeface="Symbol" pitchFamily="18" charset="2"/>
              </a:rPr>
              <a:t> n</a:t>
            </a:r>
            <a:r>
              <a:rPr lang="en-US" altLang="en-US" baseline="30000" dirty="0">
                <a:sym typeface="Symbol" pitchFamily="18" charset="2"/>
              </a:rPr>
              <a:t>3</a:t>
            </a:r>
            <a:r>
              <a:rPr lang="en-US" altLang="en-US" baseline="0" dirty="0">
                <a:sym typeface="Symbol" pitchFamily="18" charset="2"/>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Let c &gt; 0 be any constant. Take n</a:t>
            </a:r>
            <a:r>
              <a:rPr lang="en-US" altLang="en-US" baseline="-25000" dirty="0">
                <a:sym typeface="Symbol" pitchFamily="18" charset="2"/>
              </a:rPr>
              <a:t>0</a:t>
            </a:r>
            <a:r>
              <a:rPr lang="en-US" altLang="en-US" baseline="0" dirty="0">
                <a:sym typeface="Symbol" pitchFamily="18" charset="2"/>
              </a:rPr>
              <a:t> = (3+2+1)/c. Then, for </a:t>
            </a:r>
            <a:r>
              <a:rPr lang="en-US" altLang="en-US" dirty="0">
                <a:sym typeface="Symbol" pitchFamily="18" charset="2"/>
              </a:rPr>
              <a:t> n  n</a:t>
            </a:r>
            <a:r>
              <a:rPr lang="en-US" altLang="en-US" baseline="-25000" dirty="0">
                <a:sym typeface="Symbol" pitchFamily="18" charset="2"/>
              </a:rPr>
              <a:t>0 </a:t>
            </a:r>
            <a:r>
              <a:rPr lang="en-US" altLang="en-US" baseline="0" dirty="0">
                <a:sym typeface="Symbol" pitchFamily="18" charset="2"/>
              </a:rPr>
              <a:t>we have: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cn</a:t>
            </a:r>
            <a:r>
              <a:rPr lang="en-US" altLang="en-US" baseline="30000" dirty="0">
                <a:sym typeface="Symbol" pitchFamily="18" charset="2"/>
              </a:rPr>
              <a:t>3</a:t>
            </a:r>
            <a:r>
              <a:rPr lang="en-US" altLang="en-US" baseline="0" dirty="0">
                <a:sym typeface="Symbol" pitchFamily="18" charset="2"/>
              </a:rPr>
              <a:t> </a:t>
            </a:r>
            <a:r>
              <a:rPr lang="en-US" altLang="en-US" dirty="0">
                <a:sym typeface="Symbol" pitchFamily="18" charset="2"/>
              </a:rPr>
              <a:t>  3n</a:t>
            </a:r>
            <a:r>
              <a:rPr lang="en-US" altLang="en-US" baseline="30000" dirty="0">
                <a:sym typeface="Symbol" pitchFamily="18" charset="2"/>
              </a:rPr>
              <a:t>2</a:t>
            </a:r>
            <a:r>
              <a:rPr lang="en-US" altLang="en-US" dirty="0">
                <a:sym typeface="Symbol" pitchFamily="18" charset="2"/>
              </a:rPr>
              <a:t> + 2n</a:t>
            </a:r>
            <a:r>
              <a:rPr lang="en-US" altLang="en-US" baseline="30000" dirty="0">
                <a:sym typeface="Symbol" pitchFamily="18" charset="2"/>
              </a:rPr>
              <a:t>2</a:t>
            </a:r>
            <a:r>
              <a:rPr lang="en-US" altLang="en-US" dirty="0">
                <a:sym typeface="Symbol" pitchFamily="18" charset="2"/>
              </a:rPr>
              <a:t> +n</a:t>
            </a:r>
            <a:r>
              <a:rPr lang="en-US" altLang="en-US" baseline="30000" dirty="0">
                <a:sym typeface="Symbol" pitchFamily="18" charset="2"/>
              </a:rPr>
              <a:t>2</a:t>
            </a:r>
            <a:r>
              <a:rPr lang="en-US" altLang="en-US" dirty="0">
                <a:sym typeface="Symbol" pitchFamily="18" charset="2"/>
              </a:rPr>
              <a:t>   3n</a:t>
            </a:r>
            <a:r>
              <a:rPr lang="en-US" altLang="en-US" baseline="30000" dirty="0">
                <a:sym typeface="Symbol" pitchFamily="18" charset="2"/>
              </a:rPr>
              <a:t>2</a:t>
            </a:r>
            <a:r>
              <a:rPr lang="en-US" altLang="en-US" dirty="0">
                <a:sym typeface="Symbol" pitchFamily="18" charset="2"/>
              </a:rPr>
              <a:t> + 2n + 1   3n</a:t>
            </a:r>
            <a:r>
              <a:rPr lang="en-US" altLang="en-US" baseline="30000" dirty="0">
                <a:sym typeface="Symbol" pitchFamily="18" charset="2"/>
              </a:rPr>
              <a:t>2</a:t>
            </a:r>
            <a:r>
              <a:rPr lang="en-US" altLang="en-US" dirty="0">
                <a:sym typeface="Symbol" pitchFamily="18" charset="2"/>
              </a:rPr>
              <a:t> – 2n + 1</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a:t>
            </a:r>
            <a:r>
              <a:rPr lang="en-US" altLang="en-US" dirty="0">
                <a:sym typeface="Symbol" pitchFamily="18" charset="2"/>
              </a:rPr>
              <a:t>(n</a:t>
            </a:r>
            <a:r>
              <a:rPr lang="en-US" altLang="en-US" baseline="30000" dirty="0">
                <a:sym typeface="Symbol" pitchFamily="18" charset="2"/>
              </a:rPr>
              <a:t>3</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Let c &gt; 0 be any constant. Take n</a:t>
            </a:r>
            <a:r>
              <a:rPr lang="en-US" altLang="en-US" baseline="-25000" dirty="0">
                <a:sym typeface="Symbol" pitchFamily="18" charset="2"/>
              </a:rPr>
              <a:t>0</a:t>
            </a:r>
            <a:r>
              <a:rPr lang="en-US" altLang="en-US" baseline="0" dirty="0">
                <a:sym typeface="Symbol" pitchFamily="18" charset="2"/>
              </a:rPr>
              <a:t> = c. Then, for </a:t>
            </a:r>
            <a:r>
              <a:rPr lang="en-US" altLang="en-US" dirty="0">
                <a:sym typeface="Symbol" pitchFamily="18" charset="2"/>
              </a:rPr>
              <a:t> n  n</a:t>
            </a:r>
            <a:r>
              <a:rPr lang="en-US" altLang="en-US" baseline="-25000" dirty="0">
                <a:sym typeface="Symbol" pitchFamily="18" charset="2"/>
              </a:rPr>
              <a:t>0 </a:t>
            </a:r>
            <a:r>
              <a:rPr lang="en-US" altLang="en-US" baseline="0" dirty="0">
                <a:sym typeface="Symbol" pitchFamily="18" charset="2"/>
              </a:rPr>
              <a:t>we have: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3n - 2n + 1   </a:t>
            </a:r>
            <a:r>
              <a:rPr lang="en-US" altLang="en-US" dirty="0" err="1">
                <a:sym typeface="Symbol" pitchFamily="18" charset="2"/>
              </a:rPr>
              <a:t>cn</a:t>
            </a: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o(n</a:t>
            </a:r>
            <a:r>
              <a:rPr lang="en-US" altLang="en-US" baseline="30000" dirty="0">
                <a:sym typeface="Symbol" pitchFamily="18" charset="2"/>
              </a:rPr>
              <a:t>2</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To show that</a:t>
            </a:r>
            <a:r>
              <a:rPr lang="en-US" altLang="en-US" baseline="0" dirty="0">
                <a:sym typeface="Symbol" pitchFamily="18" charset="2"/>
              </a:rPr>
              <a:t>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is o(n</a:t>
            </a:r>
            <a:r>
              <a:rPr lang="en-US" altLang="en-US" baseline="30000" dirty="0">
                <a:sym typeface="Symbol" pitchFamily="18" charset="2"/>
              </a:rPr>
              <a:t>2</a:t>
            </a:r>
            <a:r>
              <a:rPr lang="en-US" altLang="en-US" dirty="0">
                <a:sym typeface="Symbol" pitchFamily="18" charset="2"/>
              </a:rPr>
              <a:t>), we must show</a:t>
            </a:r>
            <a:r>
              <a:rPr lang="en-US" altLang="en-US" baseline="0" dirty="0">
                <a:sym typeface="Symbol" pitchFamily="18" charset="2"/>
              </a:rPr>
              <a:t> that for </a:t>
            </a:r>
            <a:r>
              <a:rPr lang="en-US" altLang="en-US" b="1" baseline="0" dirty="0">
                <a:sym typeface="Symbol" pitchFamily="18" charset="2"/>
              </a:rPr>
              <a:t>any</a:t>
            </a:r>
            <a:r>
              <a:rPr lang="en-US" altLang="en-US" b="0" baseline="0" dirty="0">
                <a:sym typeface="Symbol" pitchFamily="18" charset="2"/>
              </a:rPr>
              <a:t> constant c &gt; 0 there is n</a:t>
            </a:r>
            <a:r>
              <a:rPr lang="en-US" altLang="en-US" b="0" baseline="-25000" dirty="0">
                <a:sym typeface="Symbol" pitchFamily="18" charset="2"/>
              </a:rPr>
              <a:t>0</a:t>
            </a:r>
            <a:r>
              <a:rPr lang="en-US" altLang="en-US" baseline="0" dirty="0">
                <a:sym typeface="Symbol" pitchFamily="18" charset="2"/>
              </a:rPr>
              <a:t> &gt; 0 for which the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c</a:t>
            </a:r>
            <a:r>
              <a:rPr lang="en-US" altLang="en-US" baseline="0" dirty="0">
                <a:sym typeface="Symbol" pitchFamily="18" charset="2"/>
              </a:rPr>
              <a:t> n</a:t>
            </a:r>
            <a:r>
              <a:rPr lang="en-US" altLang="en-US" baseline="30000" dirty="0">
                <a:sym typeface="Symbol" pitchFamily="18" charset="2"/>
              </a:rPr>
              <a:t>2</a:t>
            </a:r>
            <a:r>
              <a:rPr lang="en-US" altLang="en-US" baseline="0" dirty="0">
                <a:sym typeface="Symbol" pitchFamily="18" charset="2"/>
              </a:rPr>
              <a:t>. </a:t>
            </a:r>
            <a:endParaRPr lang="en-US" altLang="en-US" dirty="0">
              <a:sym typeface="Symbol" pitchFamily="18" charset="2"/>
            </a:endParaRPr>
          </a:p>
          <a:p>
            <a:r>
              <a:rPr lang="en-US" dirty="0"/>
              <a:t>Let</a:t>
            </a:r>
            <a:r>
              <a:rPr lang="en-US" baseline="0" dirty="0"/>
              <a:t> c = 1/(3+2+1) = 1/6. Then, cn2 = (1/6)n</a:t>
            </a:r>
            <a:r>
              <a:rPr lang="en-US" baseline="30000" dirty="0"/>
              <a:t>2</a:t>
            </a:r>
            <a:r>
              <a:rPr lang="en-US" baseline="0" dirty="0"/>
              <a:t>, and there is no </a:t>
            </a:r>
            <a:r>
              <a:rPr lang="en-US" altLang="en-US" b="0" baseline="0" dirty="0">
                <a:sym typeface="Symbol" pitchFamily="18" charset="2"/>
              </a:rPr>
              <a:t>n</a:t>
            </a:r>
            <a:r>
              <a:rPr lang="en-US" altLang="en-US" b="0" baseline="-25000" dirty="0">
                <a:sym typeface="Symbol" pitchFamily="18" charset="2"/>
              </a:rPr>
              <a:t>0</a:t>
            </a:r>
            <a:r>
              <a:rPr lang="en-US" altLang="en-US" baseline="0" dirty="0">
                <a:sym typeface="Symbol" pitchFamily="18" charset="2"/>
              </a:rPr>
              <a:t> &gt; 0 for which </a:t>
            </a:r>
            <a:r>
              <a:rPr lang="en-US" baseline="0" dirty="0"/>
              <a:t>(1/6)n</a:t>
            </a:r>
            <a:r>
              <a:rPr lang="en-US" baseline="30000" dirty="0"/>
              <a:t>2</a:t>
            </a:r>
            <a:r>
              <a:rPr lang="en-US" baseline="0" dirty="0"/>
              <a:t> </a:t>
            </a:r>
            <a:r>
              <a:rPr lang="en-US" altLang="en-US" dirty="0">
                <a:sym typeface="Symbol" pitchFamily="18" charset="2"/>
              </a:rPr>
              <a:t> 3n</a:t>
            </a:r>
            <a:r>
              <a:rPr lang="en-US" altLang="en-US" baseline="30000" dirty="0">
                <a:sym typeface="Symbol" pitchFamily="18" charset="2"/>
              </a:rPr>
              <a:t>2</a:t>
            </a:r>
            <a:r>
              <a:rPr lang="en-US" altLang="en-US" dirty="0">
                <a:sym typeface="Symbol" pitchFamily="18" charset="2"/>
              </a:rPr>
              <a:t> – 2n + 1</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063622E-DBFC-47E3-8C6E-70E04B2C4C20}" type="slidenum">
              <a:rPr lang="en-CA" smtClean="0"/>
              <a:t>19</a:t>
            </a:fld>
            <a:endParaRPr lang="en-CA"/>
          </a:p>
        </p:txBody>
      </p:sp>
    </p:spTree>
    <p:extLst>
      <p:ext uri="{BB962C8B-B14F-4D97-AF65-F5344CB8AC3E}">
        <p14:creationId xmlns:p14="http://schemas.microsoft.com/office/powerpoint/2010/main" val="60028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1539038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20</a:t>
            </a:fld>
            <a:endParaRPr lang="en-CA"/>
          </a:p>
        </p:txBody>
      </p:sp>
    </p:spTree>
    <p:extLst>
      <p:ext uri="{BB962C8B-B14F-4D97-AF65-F5344CB8AC3E}">
        <p14:creationId xmlns:p14="http://schemas.microsoft.com/office/powerpoint/2010/main" val="113950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21</a:t>
            </a:fld>
            <a:endParaRPr lang="en-CA"/>
          </a:p>
        </p:txBody>
      </p:sp>
    </p:spTree>
    <p:extLst>
      <p:ext uri="{BB962C8B-B14F-4D97-AF65-F5344CB8AC3E}">
        <p14:creationId xmlns:p14="http://schemas.microsoft.com/office/powerpoint/2010/main" val="391200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22</a:t>
            </a:fld>
            <a:endParaRPr lang="en-CA"/>
          </a:p>
        </p:txBody>
      </p:sp>
    </p:spTree>
    <p:extLst>
      <p:ext uri="{BB962C8B-B14F-4D97-AF65-F5344CB8AC3E}">
        <p14:creationId xmlns:p14="http://schemas.microsoft.com/office/powerpoint/2010/main" val="2931918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23</a:t>
            </a:fld>
            <a:endParaRPr lang="en-CA"/>
          </a:p>
        </p:txBody>
      </p:sp>
    </p:spTree>
    <p:extLst>
      <p:ext uri="{BB962C8B-B14F-4D97-AF65-F5344CB8AC3E}">
        <p14:creationId xmlns:p14="http://schemas.microsoft.com/office/powerpoint/2010/main" val="352494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24</a:t>
            </a:fld>
            <a:endParaRPr lang="en-CA"/>
          </a:p>
        </p:txBody>
      </p:sp>
    </p:spTree>
    <p:extLst>
      <p:ext uri="{BB962C8B-B14F-4D97-AF65-F5344CB8AC3E}">
        <p14:creationId xmlns:p14="http://schemas.microsoft.com/office/powerpoint/2010/main" val="9441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i="0" dirty="0">
                    <a:latin typeface="Cambria Math" panose="02040503050406030204" pitchFamily="18" charset="0"/>
                  </a:rPr>
                  <a:t>In</a:t>
                </a:r>
                <a:r>
                  <a:rPr lang="en-CA" i="0" baseline="0" dirty="0">
                    <a:latin typeface="Cambria Math" panose="02040503050406030204" pitchFamily="18" charset="0"/>
                  </a:rPr>
                  <a:t> the quadratic algorithm, the double sum gives  a number of steps proportional to  </a:t>
                </a:r>
                <a14:m>
                  <m:oMath xmlns:m="http://schemas.openxmlformats.org/officeDocument/2006/math">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oMath>
                </a14:m>
                <a:r>
                  <a:rPr lang="en-CA" i="0" dirty="0">
                    <a:latin typeface="Cambria Math" panose="02040503050406030204" pitchFamily="18" charset="0"/>
                  </a:rPr>
                  <a:t>, which is </a:t>
                </a:r>
                <a14:m>
                  <m:oMath xmlns:m="http://schemas.openxmlformats.org/officeDocument/2006/math">
                    <m:r>
                      <a:rPr lang="en-CA" b="0" i="1" baseline="0" smtClean="0">
                        <a:latin typeface="Cambria Math" panose="02040503050406030204" pitchFamily="18" charset="0"/>
                      </a:rPr>
                      <m:t>𝑂</m:t>
                    </m:r>
                    <m:r>
                      <a:rPr lang="en-CA" b="0" i="1" baseline="0" smtClean="0">
                        <a:latin typeface="Cambria Math" panose="02040503050406030204" pitchFamily="18" charset="0"/>
                      </a:rPr>
                      <m:t>(</m:t>
                    </m:r>
                    <m:sSup>
                      <m:sSupPr>
                        <m:ctrlPr>
                          <a:rPr lang="en-CA" b="0" i="1" baseline="0" smtClean="0">
                            <a:latin typeface="Cambria Math" panose="02040503050406030204" pitchFamily="18" charset="0"/>
                          </a:rPr>
                        </m:ctrlPr>
                      </m:sSupPr>
                      <m:e>
                        <m:r>
                          <a:rPr lang="en-CA" b="0" i="1" baseline="0" smtClean="0">
                            <a:latin typeface="Cambria Math" panose="02040503050406030204" pitchFamily="18" charset="0"/>
                          </a:rPr>
                          <m:t>𝑛</m:t>
                        </m:r>
                      </m:e>
                      <m:sup>
                        <m:r>
                          <a:rPr lang="en-CA" b="0" i="1" baseline="0" smtClean="0">
                            <a:latin typeface="Cambria Math" panose="02040503050406030204" pitchFamily="18" charset="0"/>
                          </a:rPr>
                          <m:t>2</m:t>
                        </m:r>
                      </m:sup>
                    </m:sSup>
                    <m:r>
                      <a:rPr lang="en-CA" b="0" i="1" baseline="0" smtClean="0">
                        <a:latin typeface="Cambria Math" panose="02040503050406030204" pitchFamily="18" charset="0"/>
                      </a:rPr>
                      <m:t>)</m:t>
                    </m:r>
                  </m:oMath>
                </a14:m>
                <a:r>
                  <a:rPr lang="en-CA" i="0" dirty="0">
                    <a:latin typeface="Cambria Math" panose="02040503050406030204" pitchFamily="18" charset="0"/>
                  </a:rPr>
                  <a:t>. This can be proved by induction (see</a:t>
                </a:r>
                <a:r>
                  <a:rPr lang="en-CA" i="0" baseline="0" dirty="0">
                    <a:latin typeface="Cambria Math" panose="02040503050406030204" pitchFamily="18" charset="0"/>
                  </a:rPr>
                  <a:t> the slide on proving by induction).</a:t>
                </a:r>
                <a:endParaRPr lang="en-CA" i="0" dirty="0">
                  <a:latin typeface="Cambria Math" panose="02040503050406030204" pitchFamily="18" charset="0"/>
                </a:endParaRPr>
              </a:p>
              <a:p>
                <a:endParaRPr lang="en-CA" i="1" dirty="0">
                  <a:latin typeface="Cambria Math" panose="02040503050406030204" pitchFamily="18" charset="0"/>
                </a:endParaRPr>
              </a:p>
              <a:p>
                <a:r>
                  <a:rPr lang="en-CA" i="0" dirty="0">
                    <a:latin typeface="Cambria Math" panose="02040503050406030204" pitchFamily="18" charset="0"/>
                  </a:rPr>
                  <a:t>For the cubic</a:t>
                </a:r>
                <a:r>
                  <a:rPr lang="en-CA" i="0" baseline="0" dirty="0">
                    <a:latin typeface="Cambria Math" panose="02040503050406030204" pitchFamily="18" charset="0"/>
                  </a:rPr>
                  <a:t> algorithm, we have:</a:t>
                </a:r>
                <a:endParaRPr lang="en-CA" i="0" dirty="0">
                  <a:latin typeface="Cambria Math" panose="02040503050406030204" pitchFamily="18" charset="0"/>
                </a:endParaRPr>
              </a:p>
              <a:p>
                <a14:m>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r>
                          <a:rPr lang="en-US" b="0" i="1" smtClean="0">
                            <a:latin typeface="Cambria Math" panose="02040503050406030204" pitchFamily="18" charset="0"/>
                          </a:rPr>
                          <m:t>1</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r>
                  <a:rPr lang="en-CA" dirty="0"/>
                  <a:t> can be proved by double induction</a:t>
                </a:r>
                <a:r>
                  <a:rPr lang="en-CA" baseline="0" dirty="0"/>
                  <a:t> on </a:t>
                </a:r>
                <a:r>
                  <a:rPr lang="en-CA" baseline="0" dirty="0" err="1"/>
                  <a:t>i</a:t>
                </a:r>
                <a:r>
                  <a:rPr lang="en-CA" baseline="0" dirty="0"/>
                  <a:t> and j.</a:t>
                </a:r>
              </a:p>
              <a:p>
                <a:r>
                  <a:rPr lang="en-US" baseline="0" dirty="0"/>
                  <a:t>First, we should prove that </a:t>
                </a:r>
                <a14:m>
                  <m:oMath xmlns:m="http://schemas.openxmlformats.org/officeDocument/2006/math">
                    <m:nary>
                      <m:naryPr>
                        <m:chr m:val="∑"/>
                        <m:limLoc m:val="subSup"/>
                        <m:ctrlPr>
                          <a:rPr lang="en-US" i="1" baseline="0" smtClean="0">
                            <a:latin typeface="Cambria Math" panose="02040503050406030204" pitchFamily="18" charset="0"/>
                          </a:rPr>
                        </m:ctrlPr>
                      </m:naryPr>
                      <m:sub>
                        <m:r>
                          <m:rPr>
                            <m:brk m:alnAt="25"/>
                          </m:rPr>
                          <a:rPr lang="en-US" b="0" i="1" baseline="0" smtClean="0">
                            <a:latin typeface="Cambria Math" panose="02040503050406030204" pitchFamily="18" charset="0"/>
                          </a:rPr>
                          <m:t>𝑗</m:t>
                        </m:r>
                        <m:r>
                          <a:rPr lang="en-US" b="0" i="1" baseline="0" smtClean="0">
                            <a:latin typeface="Cambria Math" panose="02040503050406030204" pitchFamily="18" charset="0"/>
                          </a:rPr>
                          <m:t>=</m:t>
                        </m:r>
                        <m:r>
                          <a:rPr lang="en-US" b="0" i="1" baseline="0" smtClean="0">
                            <a:latin typeface="Cambria Math" panose="02040503050406030204" pitchFamily="18" charset="0"/>
                          </a:rPr>
                          <m:t>𝑖</m:t>
                        </m:r>
                      </m:sub>
                      <m:sup>
                        <m:r>
                          <a:rPr lang="en-US" b="0" i="1" baseline="0" smtClean="0">
                            <a:latin typeface="Cambria Math" panose="02040503050406030204" pitchFamily="18" charset="0"/>
                          </a:rPr>
                          <m:t>𝑛</m:t>
                        </m:r>
                        <m:r>
                          <a:rPr lang="en-US" b="0" i="1" baseline="0" smtClean="0">
                            <a:latin typeface="Cambria Math" panose="02040503050406030204" pitchFamily="18" charset="0"/>
                          </a:rPr>
                          <m:t>−1</m:t>
                        </m:r>
                      </m:sup>
                      <m:e>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𝑗</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e>
                        </m:d>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num>
                          <m:den>
                            <m:r>
                              <a:rPr lang="en-US" b="0" i="1" baseline="0" smtClean="0">
                                <a:latin typeface="Cambria Math" panose="02040503050406030204" pitchFamily="18" charset="0"/>
                              </a:rPr>
                              <m:t>2</m:t>
                            </m:r>
                          </m:den>
                        </m:f>
                      </m:e>
                    </m:nary>
                  </m:oMath>
                </a14:m>
                <a:r>
                  <a:rPr lang="en-CA" dirty="0"/>
                  <a:t>.</a:t>
                </a:r>
              </a:p>
              <a:p>
                <a:r>
                  <a:rPr lang="en-US" dirty="0"/>
                  <a:t>Then,</a:t>
                </a:r>
                <a:r>
                  <a:rPr lang="en-US" baseline="0" dirty="0"/>
                  <a:t> we should prove that </a:t>
                </a:r>
                <a14:m>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num>
                          <m:den>
                            <m:r>
                              <a:rPr lang="en-US" b="0" i="1" baseline="0" smtClean="0">
                                <a:latin typeface="Cambria Math" panose="02040503050406030204" pitchFamily="18" charset="0"/>
                              </a:rPr>
                              <m:t>2</m:t>
                            </m:r>
                          </m:den>
                        </m:f>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endParaRPr lang="en-CA" dirty="0"/>
              </a:p>
              <a:p>
                <a:r>
                  <a:rPr lang="en-US" dirty="0"/>
                  <a:t>A direct proof can be found in</a:t>
                </a:r>
                <a:r>
                  <a:rPr lang="en-US" baseline="0" dirty="0"/>
                  <a:t> (Weiss, 2012)</a:t>
                </a:r>
                <a:endParaRPr lang="en-CA" dirty="0"/>
              </a:p>
            </p:txBody>
          </p:sp>
        </mc:Choice>
        <mc:Fallback xmlns="">
          <p:sp>
            <p:nvSpPr>
              <p:cNvPr id="3" name="Notes Placeholder 2"/>
              <p:cNvSpPr>
                <a:spLocks noGrp="1"/>
              </p:cNvSpPr>
              <p:nvPr>
                <p:ph type="body" idx="1"/>
              </p:nvPr>
            </p:nvSpPr>
            <p:spPr/>
            <p:txBody>
              <a:bodyPr/>
              <a:lstStyle/>
              <a:p>
                <a:r>
                  <a:rPr lang="en-US" dirty="0" smtClean="0"/>
                  <a:t>Note:</a:t>
                </a:r>
              </a:p>
              <a:p>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𝑖=0</a:t>
                </a:r>
                <a:r>
                  <a:rPr lang="en-CA" b="0" i="0" smtClean="0">
                    <a:latin typeface="Cambria Math" panose="02040503050406030204" pitchFamily="18" charset="0"/>
                  </a:rPr>
                  <a:t>)</a:t>
                </a:r>
                <a:r>
                  <a:rPr lang="en-US" b="0" i="0" smtClean="0">
                    <a:latin typeface="Cambria Math" panose="02040503050406030204" pitchFamily="18" charset="0"/>
                  </a:rPr>
                  <a:t>^(</a:t>
                </a:r>
                <a:r>
                  <a:rPr lang="en-US" b="0" i="0" smtClean="0">
                    <a:latin typeface="Cambria Math" panose="02040503050406030204" pitchFamily="18" charset="0"/>
                  </a:rPr>
                  <a:t>𝑛−1)</a:t>
                </a:r>
                <a:r>
                  <a:rPr lang="en-CA" b="0" i="0" smtClean="0">
                    <a:latin typeface="Cambria Math" panose="02040503050406030204" pitchFamily="18" charset="0"/>
                  </a:rPr>
                  <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𝑗=𝑖</a:t>
                </a:r>
                <a:r>
                  <a:rPr lang="en-CA" b="0" i="0" smtClean="0">
                    <a:latin typeface="Cambria Math" panose="02040503050406030204" pitchFamily="18" charset="0"/>
                  </a:rPr>
                  <a:t>)</a:t>
                </a:r>
                <a:r>
                  <a:rPr lang="en-US" b="0" i="0" smtClean="0">
                    <a:latin typeface="Cambria Math" panose="02040503050406030204" pitchFamily="18" charset="0"/>
                  </a:rPr>
                  <a:t>^(𝑛−1)</a:t>
                </a:r>
                <a:r>
                  <a:rPr lang="en-CA" b="0" i="0" smtClean="0">
                    <a:latin typeface="Cambria Math" panose="02040503050406030204" pitchFamily="18" charset="0"/>
                  </a:rPr>
                  <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𝑘=𝑖</a:t>
                </a:r>
                <a:r>
                  <a:rPr lang="en-CA" b="0" i="0" smtClean="0">
                    <a:latin typeface="Cambria Math" panose="02040503050406030204" pitchFamily="18" charset="0"/>
                  </a:rPr>
                  <a:t>)</a:t>
                </a:r>
                <a:r>
                  <a:rPr lang="en-US" b="0" i="0" smtClean="0">
                    <a:latin typeface="Cambria Math" panose="02040503050406030204" pitchFamily="18" charset="0"/>
                  </a:rPr>
                  <a:t>^𝑗▒1=(𝑛^3+3𝑛^2+2𝑛)/6</a:t>
                </a:r>
                <a:r>
                  <a:rPr lang="en-CA" dirty="0" smtClean="0"/>
                  <a:t> can be proved by double induction</a:t>
                </a:r>
                <a:r>
                  <a:rPr lang="en-CA" baseline="0" dirty="0" smtClean="0"/>
                  <a:t> on </a:t>
                </a:r>
                <a:r>
                  <a:rPr lang="en-CA" baseline="0" dirty="0" err="1" smtClean="0"/>
                  <a:t>i</a:t>
                </a:r>
                <a:r>
                  <a:rPr lang="en-CA" baseline="0" dirty="0" smtClean="0"/>
                  <a:t> and j.</a:t>
                </a:r>
              </a:p>
              <a:p>
                <a:r>
                  <a:rPr lang="en-US" baseline="0" dirty="0" smtClean="0"/>
                  <a:t>First, we should prove that </a:t>
                </a:r>
                <a:r>
                  <a:rPr lang="en-US" i="0" baseline="0" smtClean="0">
                    <a:latin typeface="Cambria Math" panose="02040503050406030204" pitchFamily="18" charset="0"/>
                  </a:rPr>
                  <a:t>∑26_(</a:t>
                </a:r>
                <a:r>
                  <a:rPr lang="en-US" b="0" i="0" baseline="0" smtClean="0">
                    <a:latin typeface="Cambria Math" panose="02040503050406030204" pitchFamily="18" charset="0"/>
                  </a:rPr>
                  <a:t>𝑗=𝑖)^(𝑛−1)▒〖(𝑗−𝑖+1)=((𝑛−𝑖+1)(𝑛−𝑖))/2〗</a:t>
                </a:r>
                <a:r>
                  <a:rPr lang="en-CA" dirty="0" smtClean="0"/>
                  <a:t>.</a:t>
                </a:r>
              </a:p>
              <a:p>
                <a:r>
                  <a:rPr lang="en-US" dirty="0" smtClean="0"/>
                  <a:t>Then,</a:t>
                </a:r>
                <a:r>
                  <a:rPr lang="en-US" baseline="0" dirty="0" smtClean="0"/>
                  <a:t> we should prove that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𝑖=0</a:t>
                </a:r>
                <a:r>
                  <a:rPr lang="en-CA" b="0" i="0" smtClean="0">
                    <a:latin typeface="Cambria Math" panose="02040503050406030204" pitchFamily="18" charset="0"/>
                  </a:rPr>
                  <a:t>)</a:t>
                </a:r>
                <a:r>
                  <a:rPr lang="en-US" b="0" i="0" smtClean="0">
                    <a:latin typeface="Cambria Math" panose="02040503050406030204" pitchFamily="18" charset="0"/>
                  </a:rPr>
                  <a:t>^(</a:t>
                </a:r>
                <a:r>
                  <a:rPr lang="en-US" b="0" i="0" smtClean="0">
                    <a:latin typeface="Cambria Math" panose="02040503050406030204" pitchFamily="18" charset="0"/>
                  </a:rPr>
                  <a:t>𝑛−1)▒</a:t>
                </a:r>
                <a:r>
                  <a:rPr lang="en-US" b="0" i="0" baseline="0" smtClean="0">
                    <a:latin typeface="Cambria Math" panose="02040503050406030204" pitchFamily="18" charset="0"/>
                  </a:rPr>
                  <a:t>(</a:t>
                </a:r>
                <a:r>
                  <a:rPr lang="en-US" b="0" i="0" baseline="0" smtClean="0">
                    <a:latin typeface="Cambria Math" panose="02040503050406030204" pitchFamily="18" charset="0"/>
                  </a:rPr>
                  <a:t>(𝑛−𝑖+1)(𝑛−𝑖)</a:t>
                </a:r>
                <a:r>
                  <a:rPr lang="en-US" b="0" i="0" baseline="0" smtClean="0">
                    <a:latin typeface="Cambria Math" panose="02040503050406030204" pitchFamily="18" charset="0"/>
                  </a:rPr>
                  <a:t>)/</a:t>
                </a:r>
                <a:r>
                  <a:rPr lang="en-US" b="0" i="0" baseline="0" smtClean="0">
                    <a:latin typeface="Cambria Math" panose="02040503050406030204" pitchFamily="18" charset="0"/>
                  </a:rPr>
                  <a:t>2</a:t>
                </a:r>
                <a:r>
                  <a:rPr lang="en-US" b="0" i="0" smtClean="0">
                    <a:latin typeface="Cambria Math" panose="02040503050406030204" pitchFamily="18" charset="0"/>
                  </a:rPr>
                  <a:t>=(</a:t>
                </a:r>
                <a:r>
                  <a:rPr lang="en-US" b="0" i="0" smtClean="0">
                    <a:latin typeface="Cambria Math" panose="02040503050406030204" pitchFamily="18" charset="0"/>
                  </a:rPr>
                  <a:t>𝑛^3+3𝑛^2+2𝑛</a:t>
                </a:r>
                <a:r>
                  <a:rPr lang="en-US" b="0" i="0" smtClean="0">
                    <a:latin typeface="Cambria Math" panose="02040503050406030204" pitchFamily="18" charset="0"/>
                  </a:rPr>
                  <a:t>)/</a:t>
                </a:r>
                <a:r>
                  <a:rPr lang="en-US" b="0" i="0" smtClean="0">
                    <a:latin typeface="Cambria Math" panose="02040503050406030204" pitchFamily="18" charset="0"/>
                  </a:rPr>
                  <a:t>6</a:t>
                </a:r>
                <a:endParaRPr lang="en-CA" dirty="0" smtClean="0"/>
              </a:p>
              <a:p>
                <a:r>
                  <a:rPr lang="en-US" dirty="0" smtClean="0"/>
                  <a:t>A direct proof can be found in</a:t>
                </a:r>
                <a:r>
                  <a:rPr lang="en-US" baseline="0" dirty="0" smtClean="0"/>
                  <a:t> (Weiss, 2012)</a:t>
                </a:r>
                <a:endParaRPr lang="en-CA" dirty="0"/>
              </a:p>
            </p:txBody>
          </p:sp>
        </mc:Fallback>
      </mc:AlternateContent>
      <p:sp>
        <p:nvSpPr>
          <p:cNvPr id="4" name="Slide Number Placeholder 3"/>
          <p:cNvSpPr>
            <a:spLocks noGrp="1"/>
          </p:cNvSpPr>
          <p:nvPr>
            <p:ph type="sldNum" sz="quarter" idx="10"/>
          </p:nvPr>
        </p:nvSpPr>
        <p:spPr/>
        <p:txBody>
          <a:bodyPr/>
          <a:lstStyle/>
          <a:p>
            <a:fld id="{E063622E-DBFC-47E3-8C6E-70E04B2C4C20}" type="slidenum">
              <a:rPr lang="en-CA" smtClean="0"/>
              <a:t>25</a:t>
            </a:fld>
            <a:endParaRPr lang="en-CA"/>
          </a:p>
        </p:txBody>
      </p:sp>
    </p:spTree>
    <p:extLst>
      <p:ext uri="{BB962C8B-B14F-4D97-AF65-F5344CB8AC3E}">
        <p14:creationId xmlns:p14="http://schemas.microsoft.com/office/powerpoint/2010/main" val="2980441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Finding the O-notation</a:t>
            </a:r>
            <a:r>
              <a:rPr lang="en-CA" baseline="0" dirty="0"/>
              <a:t> of functions like </a:t>
            </a:r>
            <a:r>
              <a:rPr lang="en-US" dirty="0"/>
              <a:t>T(n) = 2T(n/2) + n will be studied later</a:t>
            </a:r>
            <a:r>
              <a:rPr lang="en-US" baseline="0" dirty="0"/>
              <a:t> in Chapter 5.</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26</a:t>
            </a:fld>
            <a:endParaRPr lang="en-CA"/>
          </a:p>
        </p:txBody>
      </p:sp>
    </p:spTree>
    <p:extLst>
      <p:ext uri="{BB962C8B-B14F-4D97-AF65-F5344CB8AC3E}">
        <p14:creationId xmlns:p14="http://schemas.microsoft.com/office/powerpoint/2010/main" val="127382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27</a:t>
            </a:fld>
            <a:endParaRPr lang="en-CA"/>
          </a:p>
        </p:txBody>
      </p:sp>
    </p:spTree>
    <p:extLst>
      <p:ext uri="{BB962C8B-B14F-4D97-AF65-F5344CB8AC3E}">
        <p14:creationId xmlns:p14="http://schemas.microsoft.com/office/powerpoint/2010/main" val="346833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worst case analysis, we take the maximum number of operations that the algorithm would execute. In conditional statements such as “if”, we take the maximum between “then” and “else”.</a:t>
            </a:r>
          </a:p>
          <a:p>
            <a:endParaRPr lang="en-US" baseline="0" dirty="0"/>
          </a:p>
          <a:p>
            <a:r>
              <a:rPr lang="en-US" baseline="0" dirty="0"/>
              <a:t>In conditional statements like “while”, we take the maximum number of times the while loop will be executed when the conditions are true. In the example above, it will be when 7 is not in the array. In that case, the while will be executed until the end of the array is reached, which gives </a:t>
            </a:r>
            <a:r>
              <a:rPr lang="en-US" baseline="0" dirty="0" err="1"/>
              <a:t>cn</a:t>
            </a:r>
            <a:r>
              <a:rPr lang="en-US" baseline="0" dirty="0"/>
              <a:t> operations.</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28</a:t>
            </a:fld>
            <a:endParaRPr lang="en-CA"/>
          </a:p>
        </p:txBody>
      </p:sp>
    </p:spTree>
    <p:extLst>
      <p:ext uri="{BB962C8B-B14F-4D97-AF65-F5344CB8AC3E}">
        <p14:creationId xmlns:p14="http://schemas.microsoft.com/office/powerpoint/2010/main" val="270259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http://www.oracle.com/technetwork/topics/newtojava/documentation/index.html</a:t>
            </a:r>
            <a:r>
              <a:rPr lang="en-CA" baseline="0" dirty="0"/>
              <a:t>  -  June 2015</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29</a:t>
            </a:fld>
            <a:endParaRPr lang="en-CA"/>
          </a:p>
        </p:txBody>
      </p:sp>
    </p:spTree>
    <p:extLst>
      <p:ext uri="{BB962C8B-B14F-4D97-AF65-F5344CB8AC3E}">
        <p14:creationId xmlns:p14="http://schemas.microsoft.com/office/powerpoint/2010/main" val="343060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Though they do things at different speed and process different amounts of data,</a:t>
            </a:r>
            <a:endParaRPr lang="en-US" sz="1200" dirty="0"/>
          </a:p>
          <a:p>
            <a:r>
              <a:rPr lang="en-US" sz="1200" dirty="0"/>
              <a:t>NASA’s supercomputer and my little smartphone have</a:t>
            </a:r>
            <a:r>
              <a:rPr lang="en-US" sz="1200" baseline="0" dirty="0"/>
              <a:t> a common limitation: they both decide recursive languages.</a:t>
            </a:r>
          </a:p>
          <a:p>
            <a:r>
              <a:rPr lang="en-US" sz="1200" baseline="0" dirty="0"/>
              <a:t>But they don’t decide recursively enumerable languages.</a:t>
            </a:r>
          </a:p>
          <a:p>
            <a:endParaRPr lang="en-US" sz="1200" dirty="0"/>
          </a:p>
          <a:p>
            <a:r>
              <a:rPr lang="en-US" sz="1200" dirty="0"/>
              <a:t>A TM has an </a:t>
            </a:r>
            <a:r>
              <a:rPr lang="en-US" sz="1200" dirty="0">
                <a:solidFill>
                  <a:srgbClr val="FF0000"/>
                </a:solidFill>
              </a:rPr>
              <a:t>infinite</a:t>
            </a:r>
            <a:r>
              <a:rPr lang="en-US" sz="1200" dirty="0"/>
              <a:t> tape</a:t>
            </a:r>
          </a:p>
          <a:p>
            <a:pPr lvl="1"/>
            <a:r>
              <a:rPr lang="en-US" sz="1200" dirty="0"/>
              <a:t>And so, an </a:t>
            </a:r>
            <a:r>
              <a:rPr lang="en-US" sz="1200" dirty="0">
                <a:solidFill>
                  <a:schemeClr val="tx2">
                    <a:lumMod val="60000"/>
                    <a:lumOff val="40000"/>
                  </a:schemeClr>
                </a:solidFill>
              </a:rPr>
              <a:t>unbounded</a:t>
            </a:r>
            <a:r>
              <a:rPr lang="en-US" sz="1200" dirty="0"/>
              <a:t> memory!</a:t>
            </a:r>
          </a:p>
          <a:p>
            <a:r>
              <a:rPr lang="en-US" sz="1200" dirty="0"/>
              <a:t>A Real Computer doesn’t though</a:t>
            </a:r>
          </a:p>
          <a:p>
            <a:pPr lvl="1"/>
            <a:r>
              <a:rPr lang="en-US" sz="1200" dirty="0"/>
              <a:t>But we can always expand its memory </a:t>
            </a:r>
          </a:p>
          <a:p>
            <a:pPr lvl="1"/>
            <a:r>
              <a:rPr lang="en-US" sz="1200" dirty="0"/>
              <a:t>We just need to get more $$$ though, and add more memory</a:t>
            </a:r>
          </a:p>
          <a:p>
            <a:r>
              <a:rPr lang="en-US" sz="1200" dirty="0"/>
              <a:t>Here, we’ll assume our computer has an unbounded memory</a:t>
            </a:r>
          </a:p>
          <a:p>
            <a:r>
              <a:rPr lang="en-US" sz="1200" dirty="0"/>
              <a:t>It’ll run </a:t>
            </a:r>
            <a:r>
              <a:rPr lang="en-US" sz="1200" dirty="0">
                <a:solidFill>
                  <a:schemeClr val="tx2">
                    <a:lumMod val="60000"/>
                    <a:lumOff val="40000"/>
                  </a:schemeClr>
                </a:solidFill>
              </a:rPr>
              <a:t>any</a:t>
            </a:r>
            <a:r>
              <a:rPr lang="en-US" sz="1200" dirty="0"/>
              <a:t> algorithm we can imagine, as long as it runs</a:t>
            </a:r>
            <a:r>
              <a:rPr lang="en-US" sz="1200" baseline="0" dirty="0"/>
              <a:t> in finite time</a:t>
            </a:r>
            <a:endParaRPr lang="en-US" sz="1200" dirty="0"/>
          </a:p>
          <a:p>
            <a:r>
              <a:rPr lang="en-US" sz="1200" dirty="0"/>
              <a:t>We’ll call it Random Access Machine (RAM)</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117250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30000" dirty="0"/>
              <a:t>*</a:t>
            </a:r>
            <a:r>
              <a:rPr lang="en-CA" dirty="0"/>
              <a:t>Source: </a:t>
            </a:r>
            <a:r>
              <a:rPr lang="en-CA" dirty="0">
                <a:hlinkClick r:id="rId3"/>
              </a:rPr>
              <a:t>www.java.com</a:t>
            </a:r>
            <a:r>
              <a:rPr lang="en-CA" dirty="0"/>
              <a:t> – June 2015</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30</a:t>
            </a:fld>
            <a:endParaRPr lang="en-CA"/>
          </a:p>
        </p:txBody>
      </p:sp>
    </p:spTree>
    <p:extLst>
      <p:ext uri="{BB962C8B-B14F-4D97-AF65-F5344CB8AC3E}">
        <p14:creationId xmlns:p14="http://schemas.microsoft.com/office/powerpoint/2010/main" val="55598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31</a:t>
            </a:fld>
            <a:endParaRPr lang="en-CA"/>
          </a:p>
        </p:txBody>
      </p:sp>
    </p:spTree>
    <p:extLst>
      <p:ext uri="{BB962C8B-B14F-4D97-AF65-F5344CB8AC3E}">
        <p14:creationId xmlns:p14="http://schemas.microsoft.com/office/powerpoint/2010/main" val="376564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32</a:t>
            </a:fld>
            <a:endParaRPr lang="en-CA"/>
          </a:p>
        </p:txBody>
      </p:sp>
    </p:spTree>
    <p:extLst>
      <p:ext uri="{BB962C8B-B14F-4D97-AF65-F5344CB8AC3E}">
        <p14:creationId xmlns:p14="http://schemas.microsoft.com/office/powerpoint/2010/main" val="1025640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all</a:t>
            </a:r>
            <a:r>
              <a:rPr lang="en-CA" baseline="0" dirty="0"/>
              <a:t> of our Java implementations will be run on the Standard Edition (Java SE 8).</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33</a:t>
            </a:fld>
            <a:endParaRPr lang="en-CA"/>
          </a:p>
        </p:txBody>
      </p:sp>
    </p:spTree>
    <p:extLst>
      <p:ext uri="{BB962C8B-B14F-4D97-AF65-F5344CB8AC3E}">
        <p14:creationId xmlns:p14="http://schemas.microsoft.com/office/powerpoint/2010/main" val="1326606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34</a:t>
            </a:fld>
            <a:endParaRPr lang="en-CA"/>
          </a:p>
        </p:txBody>
      </p:sp>
    </p:spTree>
    <p:extLst>
      <p:ext uri="{BB962C8B-B14F-4D97-AF65-F5344CB8AC3E}">
        <p14:creationId xmlns:p14="http://schemas.microsoft.com/office/powerpoint/2010/main" val="2463266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SWT:</a:t>
            </a:r>
            <a:r>
              <a:rPr lang="en-CA" baseline="0" dirty="0"/>
              <a:t> Standard Widget Toolkit. </a:t>
            </a:r>
            <a:r>
              <a:rPr lang="en-CA" baseline="0"/>
              <a:t>SWT is an open source widget toolkit for Java designed to provide efficient, portable access to the user-interface facilities of the operating systems</a:t>
            </a:r>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35</a:t>
            </a:fld>
            <a:endParaRPr lang="en-CA"/>
          </a:p>
        </p:txBody>
      </p:sp>
    </p:spTree>
    <p:extLst>
      <p:ext uri="{BB962C8B-B14F-4D97-AF65-F5344CB8AC3E}">
        <p14:creationId xmlns:p14="http://schemas.microsoft.com/office/powerpoint/2010/main" val="4053192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36</a:t>
            </a:fld>
            <a:endParaRPr lang="en-CA"/>
          </a:p>
        </p:txBody>
      </p:sp>
    </p:spTree>
    <p:extLst>
      <p:ext uri="{BB962C8B-B14F-4D97-AF65-F5344CB8AC3E}">
        <p14:creationId xmlns:p14="http://schemas.microsoft.com/office/powerpoint/2010/main" val="4078396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37</a:t>
            </a:fld>
            <a:endParaRPr lang="en-CA"/>
          </a:p>
        </p:txBody>
      </p:sp>
    </p:spTree>
    <p:extLst>
      <p:ext uri="{BB962C8B-B14F-4D97-AF65-F5344CB8AC3E}">
        <p14:creationId xmlns:p14="http://schemas.microsoft.com/office/powerpoint/2010/main" val="271739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38</a:t>
            </a:fld>
            <a:endParaRPr lang="en-CA"/>
          </a:p>
        </p:txBody>
      </p:sp>
    </p:spTree>
    <p:extLst>
      <p:ext uri="{BB962C8B-B14F-4D97-AF65-F5344CB8AC3E}">
        <p14:creationId xmlns:p14="http://schemas.microsoft.com/office/powerpoint/2010/main" val="3393903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39</a:t>
            </a:fld>
            <a:endParaRPr lang="en-CA"/>
          </a:p>
        </p:txBody>
      </p:sp>
    </p:spTree>
    <p:extLst>
      <p:ext uri="{BB962C8B-B14F-4D97-AF65-F5344CB8AC3E}">
        <p14:creationId xmlns:p14="http://schemas.microsoft.com/office/powerpoint/2010/main" val="241867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model of computing was proposed in 1936 by Alan Turing. It is called the “universal model” for computing.</a:t>
            </a:r>
            <a:r>
              <a:rPr lang="en-CA" baseline="0" dirty="0"/>
              <a:t> </a:t>
            </a:r>
          </a:p>
          <a:p>
            <a:r>
              <a:rPr lang="en-CA" baseline="0" dirty="0"/>
              <a:t>More details about it will be studied later in this course.</a:t>
            </a:r>
          </a:p>
          <a:p>
            <a:endParaRPr lang="en-CA" baseline="0" dirty="0"/>
          </a:p>
          <a:p>
            <a:r>
              <a:rPr lang="en-US" baseline="0" dirty="0"/>
              <a:t>A context-free grammar defines a context-free language.</a:t>
            </a:r>
          </a:p>
          <a:p>
            <a:r>
              <a:rPr lang="en-US" baseline="0" dirty="0"/>
              <a:t>Most programming languages like Java, C/C++ are 99% context free.</a:t>
            </a:r>
          </a:p>
          <a:p>
            <a:r>
              <a:rPr lang="en-US" baseline="0" dirty="0"/>
              <a:t>The 1% is in little tricks and clinches to resolve some issues of ambiguity and implementation.</a:t>
            </a:r>
          </a:p>
          <a:p>
            <a:endParaRPr lang="en-US" baseline="0" dirty="0"/>
          </a:p>
          <a:p>
            <a:r>
              <a:rPr lang="en-US" baseline="0" dirty="0"/>
              <a:t>Though a program can be seen as a </a:t>
            </a:r>
            <a:r>
              <a:rPr lang="en-US" i="1" baseline="0" dirty="0"/>
              <a:t>string</a:t>
            </a:r>
            <a:r>
              <a:rPr lang="en-US" i="0" baseline="0" dirty="0"/>
              <a:t> in a language (e.g., my program is a string of Java).</a:t>
            </a:r>
          </a:p>
          <a:p>
            <a:endParaRPr lang="en-US" i="0" baseline="0" dirty="0"/>
          </a:p>
          <a:p>
            <a:r>
              <a:rPr lang="en-US" i="0" baseline="0" dirty="0"/>
              <a:t>An algorithm is better written in </a:t>
            </a:r>
            <a:r>
              <a:rPr lang="en-US" i="0" baseline="0" dirty="0" err="1"/>
              <a:t>pseudocode</a:t>
            </a:r>
            <a:r>
              <a:rPr lang="en-US" i="0" baseline="0" dirty="0"/>
              <a:t>. </a:t>
            </a:r>
          </a:p>
          <a:p>
            <a:r>
              <a:rPr lang="en-US" i="0" baseline="0" dirty="0"/>
              <a:t>Every algorithm written in </a:t>
            </a:r>
            <a:r>
              <a:rPr lang="en-US" i="0" baseline="0" dirty="0" err="1"/>
              <a:t>pseudocode</a:t>
            </a:r>
            <a:r>
              <a:rPr lang="en-US" i="0" baseline="0" dirty="0"/>
              <a:t> can be run in the RAM,</a:t>
            </a:r>
          </a:p>
          <a:p>
            <a:r>
              <a:rPr lang="en-US" i="0" baseline="0" dirty="0"/>
              <a:t>And translated into a program in a specific programming language.</a:t>
            </a:r>
          </a:p>
          <a:p>
            <a:r>
              <a:rPr lang="en-US" i="0" baseline="0" dirty="0" err="1"/>
              <a:t>Pseudocode</a:t>
            </a:r>
            <a:r>
              <a:rPr lang="en-US" i="0" baseline="0" dirty="0"/>
              <a:t> helps understanding by omitting irrelevant details (e.g., libraries, semicolons, or details about primitive operations).</a:t>
            </a:r>
          </a:p>
          <a:p>
            <a:endParaRPr lang="en-CA" baseline="0" dirty="0"/>
          </a:p>
          <a:p>
            <a:endParaRPr lang="en-US" baseline="0" dirty="0"/>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305929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pPr>
            <a:r>
              <a:rPr lang="en-US" b="1" dirty="0"/>
              <a:t>Correctness:</a:t>
            </a:r>
            <a:endParaRPr lang="en-US" dirty="0"/>
          </a:p>
          <a:p>
            <a:pPr eaLnBrk="1" hangingPunct="1"/>
            <a:r>
              <a:rPr lang="en-US" dirty="0"/>
              <a:t>An algorithm is correct if it solves the given computational problem.</a:t>
            </a:r>
          </a:p>
          <a:p>
            <a:pPr eaLnBrk="1" hangingPunct="1"/>
            <a:r>
              <a:rPr lang="en-US" dirty="0"/>
              <a:t>For every input (set of values) it produces the </a:t>
            </a:r>
            <a:r>
              <a:rPr lang="en-US" i="1" dirty="0"/>
              <a:t>desired</a:t>
            </a:r>
            <a:r>
              <a:rPr lang="en-US" dirty="0"/>
              <a:t> output (another set of values)</a:t>
            </a:r>
          </a:p>
          <a:p>
            <a:pPr eaLnBrk="1" hangingPunct="1"/>
            <a:r>
              <a:rPr lang="en-US" dirty="0"/>
              <a:t>The algorithm is correct if it terminates in finite time</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58498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 tree, the input size could be the number of external nodes (leaves), or the number of internal nodes.</a:t>
            </a:r>
          </a:p>
          <a:p>
            <a:endParaRPr lang="en-US" baseline="0" dirty="0"/>
          </a:p>
          <a:p>
            <a:r>
              <a:rPr lang="en-US" baseline="0" dirty="0"/>
              <a:t>Strictly speaking, the input size is the number of bits used to store the data structure that contains the input data. For example, for a linked list, it will be the total number of bits used to store each node multiplied by the number of nodes in the list. Each node may contain several items, including links to the next and previous nodes, and a composite object for the element (e.g., employee number, name, address, etc.). </a:t>
            </a:r>
          </a:p>
          <a:p>
            <a:r>
              <a:rPr lang="en-US" baseline="0" dirty="0"/>
              <a:t>In case of a tree, the number of bits will be given by those in the element of each node, and the links for parent, children and other properties. The same applies to graphs, matrices, and other data structures. </a:t>
            </a:r>
          </a:p>
          <a:p>
            <a:endParaRPr lang="en-US" baseline="0" dirty="0"/>
          </a:p>
          <a:p>
            <a:r>
              <a:rPr lang="en-US" baseline="0" dirty="0"/>
              <a:t>In any case, the number of nodes of a tree or graph, or the number of elements in an array or matrix will increase proportional to the number of items in the data structure. The size of each node/element, will only change the input size by a </a:t>
            </a:r>
            <a:r>
              <a:rPr lang="en-US" i="1" baseline="0" dirty="0"/>
              <a:t>constant</a:t>
            </a:r>
            <a:r>
              <a:rPr lang="en-US" i="0" baseline="0" dirty="0"/>
              <a:t>. For theoretical (asymptotic) analysis, these constants are disregarded.</a:t>
            </a:r>
            <a:endParaRPr lang="en-US" baseline="0" dirty="0"/>
          </a:p>
          <a:p>
            <a:endParaRPr lang="en-US" baseline="0" dirty="0"/>
          </a:p>
          <a:p>
            <a:r>
              <a:rPr lang="en-US" baseline="0" dirty="0"/>
              <a:t>In case of an integer, it will be the number of bits, and possibly the sign. Floating point numbers may have some additional bits for the exponent and point. </a:t>
            </a:r>
          </a:p>
          <a:p>
            <a:endParaRPr lang="en-US" baseline="0" dirty="0"/>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362461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of</a:t>
            </a:r>
            <a:r>
              <a:rPr lang="en-US" baseline="0" dirty="0"/>
              <a:t> experimental analysis</a:t>
            </a:r>
            <a:r>
              <a:rPr lang="en-CA" baseline="0" dirty="0"/>
              <a:t>:</a:t>
            </a:r>
          </a:p>
          <a:p>
            <a:pPr marL="171450" indent="-171450" eaLnBrk="1" hangingPunct="1">
              <a:lnSpc>
                <a:spcPct val="90000"/>
              </a:lnSpc>
              <a:buFont typeface="Arial" panose="020B0604020202020204" pitchFamily="34" charset="0"/>
              <a:buChar char="•"/>
            </a:pPr>
            <a:r>
              <a:rPr lang="en-US" dirty="0"/>
              <a:t>It is necessary to implement the algorithm, which may be difficult</a:t>
            </a:r>
          </a:p>
          <a:p>
            <a:pPr marL="171450" indent="-171450" eaLnBrk="1" hangingPunct="1">
              <a:lnSpc>
                <a:spcPct val="90000"/>
              </a:lnSpc>
              <a:buFont typeface="Arial" panose="020B0604020202020204" pitchFamily="34" charset="0"/>
              <a:buChar char="•"/>
            </a:pPr>
            <a:r>
              <a:rPr lang="en-US" dirty="0"/>
              <a:t>Results may not be indicative of the running time on other inputs not included in the experiment. </a:t>
            </a:r>
          </a:p>
          <a:p>
            <a:pPr marL="171450" indent="-171450" eaLnBrk="1" hangingPunct="1">
              <a:lnSpc>
                <a:spcPct val="90000"/>
              </a:lnSpc>
              <a:buFont typeface="Arial" panose="020B0604020202020204" pitchFamily="34" charset="0"/>
              <a:buChar char="•"/>
            </a:pPr>
            <a:r>
              <a:rPr lang="en-US" dirty="0"/>
              <a:t>In order to compare two algorithms, the same hardware and software environments must be used</a:t>
            </a:r>
          </a:p>
          <a:p>
            <a:endParaRPr lang="en-US" baseline="0" dirty="0"/>
          </a:p>
        </p:txBody>
      </p:sp>
      <p:sp>
        <p:nvSpPr>
          <p:cNvPr id="4" name="Slide Number Placeholder 3"/>
          <p:cNvSpPr>
            <a:spLocks noGrp="1"/>
          </p:cNvSpPr>
          <p:nvPr>
            <p:ph type="sldNum" sz="quarter" idx="10"/>
          </p:nvPr>
        </p:nvSpPr>
        <p:spPr/>
        <p:txBody>
          <a:bodyPr/>
          <a:lstStyle/>
          <a:p>
            <a:fld id="{E063622E-DBFC-47E3-8C6E-70E04B2C4C20}" type="slidenum">
              <a:rPr lang="en-CA" smtClean="0"/>
              <a:t>7</a:t>
            </a:fld>
            <a:endParaRPr lang="en-CA"/>
          </a:p>
        </p:txBody>
      </p:sp>
    </p:spTree>
    <p:extLst>
      <p:ext uri="{BB962C8B-B14F-4D97-AF65-F5344CB8AC3E}">
        <p14:creationId xmlns:p14="http://schemas.microsoft.com/office/powerpoint/2010/main" val="249459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8</a:t>
            </a:fld>
            <a:endParaRPr lang="en-CA"/>
          </a:p>
        </p:txBody>
      </p:sp>
    </p:spTree>
    <p:extLst>
      <p:ext uri="{BB962C8B-B14F-4D97-AF65-F5344CB8AC3E}">
        <p14:creationId xmlns:p14="http://schemas.microsoft.com/office/powerpoint/2010/main" val="41984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Pseudocode</a:t>
            </a:r>
            <a:r>
              <a:rPr lang="en-US" dirty="0"/>
              <a:t> provides a h</a:t>
            </a:r>
            <a:r>
              <a:rPr lang="en-US" sz="1200" dirty="0"/>
              <a:t>igh-level description of an algorithm</a:t>
            </a:r>
          </a:p>
          <a:p>
            <a:pPr marL="171450" indent="-171450" eaLnBrk="1" hangingPunct="1">
              <a:lnSpc>
                <a:spcPct val="90000"/>
              </a:lnSpc>
              <a:buFont typeface="Arial" panose="020B0604020202020204" pitchFamily="34" charset="0"/>
              <a:buChar char="•"/>
            </a:pPr>
            <a:r>
              <a:rPr lang="en-US" sz="1200" dirty="0"/>
              <a:t>It</a:t>
            </a:r>
            <a:r>
              <a:rPr lang="en-US" sz="1200" baseline="0" dirty="0"/>
              <a:t> is m</a:t>
            </a:r>
            <a:r>
              <a:rPr lang="en-US" sz="1200" dirty="0"/>
              <a:t>ore structured than English prose</a:t>
            </a:r>
          </a:p>
          <a:p>
            <a:pPr marL="171450" indent="-171450" eaLnBrk="1" hangingPunct="1">
              <a:lnSpc>
                <a:spcPct val="90000"/>
              </a:lnSpc>
              <a:buFont typeface="Arial" panose="020B0604020202020204" pitchFamily="34" charset="0"/>
              <a:buChar char="•"/>
            </a:pPr>
            <a:r>
              <a:rPr lang="en-US" sz="1200" dirty="0"/>
              <a:t>But less detailed than a program</a:t>
            </a:r>
          </a:p>
          <a:p>
            <a:pPr marL="171450" indent="-171450" eaLnBrk="1" hangingPunct="1">
              <a:lnSpc>
                <a:spcPct val="90000"/>
              </a:lnSpc>
              <a:buFont typeface="Arial" panose="020B0604020202020204" pitchFamily="34" charset="0"/>
              <a:buChar char="•"/>
            </a:pPr>
            <a:r>
              <a:rPr lang="en-US" sz="1200" dirty="0"/>
              <a:t>I</a:t>
            </a:r>
            <a:r>
              <a:rPr lang="en-US" sz="1200" baseline="0" dirty="0"/>
              <a:t>t is the p</a:t>
            </a:r>
            <a:r>
              <a:rPr lang="en-US" sz="1200" dirty="0"/>
              <a:t>referred notation for describing algorithms</a:t>
            </a:r>
          </a:p>
          <a:p>
            <a:pPr marL="171450" indent="-171450" eaLnBrk="1" hangingPunct="1">
              <a:lnSpc>
                <a:spcPct val="90000"/>
              </a:lnSpc>
              <a:buFont typeface="Arial" panose="020B0604020202020204" pitchFamily="34" charset="0"/>
              <a:buChar char="•"/>
            </a:pPr>
            <a:r>
              <a:rPr lang="en-US" sz="1200" dirty="0"/>
              <a:t>It hides program design issues</a:t>
            </a:r>
          </a:p>
          <a:p>
            <a:pPr eaLnBrk="1" hangingPunct="1">
              <a:lnSpc>
                <a:spcPct val="90000"/>
              </a:lnSpc>
            </a:pPr>
            <a:endParaRPr lang="en-US" sz="1200" dirty="0"/>
          </a:p>
          <a:p>
            <a:pPr marL="171450" indent="-171450">
              <a:buFont typeface="Arial" pitchFamily="34" charset="0"/>
              <a:buChar char="•"/>
            </a:pPr>
            <a:r>
              <a:rPr lang="en-US" sz="1200" dirty="0"/>
              <a:t>Pseudo code can be translated into </a:t>
            </a:r>
            <a:r>
              <a:rPr lang="en-US" sz="1200" dirty="0">
                <a:solidFill>
                  <a:srgbClr val="C00000"/>
                </a:solidFill>
              </a:rPr>
              <a:t>any</a:t>
            </a:r>
            <a:r>
              <a:rPr lang="en-US" sz="1200" dirty="0"/>
              <a:t> programming language</a:t>
            </a:r>
          </a:p>
          <a:p>
            <a:pPr marL="171450" indent="-171450">
              <a:buFont typeface="Arial" pitchFamily="34" charset="0"/>
              <a:buChar char="•"/>
            </a:pPr>
            <a:r>
              <a:rPr lang="en-US" sz="1200" dirty="0"/>
              <a:t>Java is the preferred programming language</a:t>
            </a:r>
          </a:p>
          <a:p>
            <a:endParaRPr lang="en-US" dirty="0"/>
          </a:p>
        </p:txBody>
      </p:sp>
      <p:sp>
        <p:nvSpPr>
          <p:cNvPr id="4" name="Slide Number Placeholder 3"/>
          <p:cNvSpPr>
            <a:spLocks noGrp="1"/>
          </p:cNvSpPr>
          <p:nvPr>
            <p:ph type="sldNum" sz="quarter" idx="10"/>
          </p:nvPr>
        </p:nvSpPr>
        <p:spPr/>
        <p:txBody>
          <a:bodyPr/>
          <a:lstStyle/>
          <a:p>
            <a:fld id="{E063622E-DBFC-47E3-8C6E-70E04B2C4C20}" type="slidenum">
              <a:rPr lang="en-CA" smtClean="0"/>
              <a:t>9</a:t>
            </a:fld>
            <a:endParaRPr lang="en-CA"/>
          </a:p>
        </p:txBody>
      </p:sp>
    </p:spTree>
    <p:extLst>
      <p:ext uri="{BB962C8B-B14F-4D97-AF65-F5344CB8AC3E}">
        <p14:creationId xmlns:p14="http://schemas.microsoft.com/office/powerpoint/2010/main" val="217387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2020-09-19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2020-09-19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2020-09-19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2020-09-19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2020-09-19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2020-09-19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2020-09-19</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upload.wikimedia.org/wikipedia/commons/1/1f/Columbia_Supercomputer_-_NASA_Advanced_Supercomputing_Facility.jp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java.co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oracle.com/technetwork/java/javaee/overview/index.html"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www.oracle.com/" TargetMode="External"/><Relationship Id="rId4" Type="http://schemas.openxmlformats.org/officeDocument/2006/relationships/image" Target="../media/image30.gif"/></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127.0.0.1:49236/help/nav/0"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127.0.0.1:49236/help/nav/0_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hyperlink" Target="http://www.oracle.com/technetwork/java/javaee/overview/index.html" TargetMode="External"/><Relationship Id="rId4" Type="http://schemas.openxmlformats.org/officeDocument/2006/relationships/hyperlink" Target="http://www.oracle.com/technetwork/java/index.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  Algorithm Analysis</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Contents</a:t>
            </a:r>
          </a:p>
          <a:p>
            <a:r>
              <a:rPr lang="en-US" dirty="0"/>
              <a:t>Introduction to computing</a:t>
            </a:r>
          </a:p>
          <a:p>
            <a:r>
              <a:rPr lang="en-US" dirty="0"/>
              <a:t>Algorithms</a:t>
            </a:r>
          </a:p>
          <a:p>
            <a:r>
              <a:rPr lang="en-US" dirty="0"/>
              <a:t>Experimental analysis</a:t>
            </a:r>
          </a:p>
          <a:p>
            <a:r>
              <a:rPr lang="en-US" dirty="0" err="1"/>
              <a:t>Pseudocode</a:t>
            </a:r>
            <a:endParaRPr lang="en-US" dirty="0"/>
          </a:p>
          <a:p>
            <a:r>
              <a:rPr lang="en-US" dirty="0"/>
              <a:t>Random access machine</a:t>
            </a:r>
          </a:p>
          <a:p>
            <a:r>
              <a:rPr lang="en-US" dirty="0"/>
              <a:t>Functions in algorithm analysis</a:t>
            </a:r>
          </a:p>
          <a:p>
            <a:r>
              <a:rPr lang="en-US" dirty="0"/>
              <a:t>Asymptotic analysis</a:t>
            </a:r>
          </a:p>
          <a:p>
            <a:r>
              <a:rPr lang="en-US" dirty="0"/>
              <a:t>Asymptotic notation</a:t>
            </a:r>
          </a:p>
          <a:p>
            <a:pPr lvl="1"/>
            <a:r>
              <a:rPr lang="en-US" dirty="0"/>
              <a:t>Big-Oh, Big-Omega, Big-Theta, Little-Oh, Little-Omega</a:t>
            </a:r>
          </a:p>
          <a:p>
            <a:r>
              <a:rPr lang="en-US" dirty="0"/>
              <a:t>Examples</a:t>
            </a:r>
          </a:p>
          <a:p>
            <a:pPr lvl="1"/>
            <a:r>
              <a:rPr lang="en-US" dirty="0"/>
              <a:t>Search</a:t>
            </a:r>
          </a:p>
          <a:p>
            <a:pPr lvl="1"/>
            <a:r>
              <a:rPr lang="en-US" dirty="0"/>
              <a:t>Prefix averages</a:t>
            </a:r>
          </a:p>
          <a:p>
            <a:pPr lvl="1"/>
            <a:r>
              <a:rPr lang="en-US" dirty="0"/>
              <a:t>Maximum contiguous subsequence sum</a:t>
            </a:r>
          </a:p>
          <a:p>
            <a:r>
              <a:rPr lang="en-US" dirty="0"/>
              <a:t>Java and Eclipse</a:t>
            </a:r>
          </a:p>
        </p:txBody>
      </p:sp>
      <p:sp>
        <p:nvSpPr>
          <p:cNvPr id="4" name="Slide Number Placeholder 3"/>
          <p:cNvSpPr>
            <a:spLocks noGrp="1"/>
          </p:cNvSpPr>
          <p:nvPr>
            <p:ph type="sldNum" sz="quarter" idx="12"/>
          </p:nvPr>
        </p:nvSpPr>
        <p:spPr/>
        <p:txBody>
          <a:bodyPr/>
          <a:lstStyle/>
          <a:p>
            <a:fld id="{4292D9D0-E695-4D04-8152-0C0E77A81AC1}" type="slidenum">
              <a:rPr lang="en-CA" smtClean="0"/>
              <a:t>1</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401442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Machine (RAM)</a:t>
            </a:r>
            <a:endParaRPr lang="en-CA" dirty="0"/>
          </a:p>
        </p:txBody>
      </p:sp>
      <p:sp>
        <p:nvSpPr>
          <p:cNvPr id="4" name="Rectangle 2051" descr="Rectangle: Click to edit Master text styles&#10;Second level&#10;Third level&#10;Fourth level&#10;Fifth level"/>
          <p:cNvSpPr txBox="1">
            <a:spLocks noChangeArrowheads="1"/>
          </p:cNvSpPr>
          <p:nvPr/>
        </p:nvSpPr>
        <p:spPr>
          <a:xfrm>
            <a:off x="1347470" y="1450054"/>
            <a:ext cx="4857749" cy="42192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has a </a:t>
            </a:r>
            <a:r>
              <a:rPr lang="en-US" b="1" dirty="0">
                <a:solidFill>
                  <a:schemeClr val="accent2"/>
                </a:solidFill>
              </a:rPr>
              <a:t>CPU </a:t>
            </a:r>
            <a:r>
              <a:rPr lang="en-US" dirty="0"/>
              <a:t>– equivalent to that of a conventional computer</a:t>
            </a:r>
            <a:endParaRPr lang="en-US" b="1" dirty="0">
              <a:solidFill>
                <a:schemeClr val="accent2"/>
              </a:solidFill>
            </a:endParaRPr>
          </a:p>
          <a:p>
            <a:r>
              <a:rPr lang="en-US" dirty="0"/>
              <a:t>A potentially unbounded bank of </a:t>
            </a:r>
            <a:r>
              <a:rPr lang="en-US" b="1" dirty="0">
                <a:solidFill>
                  <a:schemeClr val="accent2"/>
                </a:solidFill>
              </a:rPr>
              <a:t>memory</a:t>
            </a:r>
            <a:r>
              <a:rPr lang="en-US" dirty="0"/>
              <a:t> cells</a:t>
            </a:r>
          </a:p>
          <a:p>
            <a:r>
              <a:rPr lang="en-US" dirty="0"/>
              <a:t>Each memory cell:</a:t>
            </a:r>
          </a:p>
          <a:p>
            <a:pPr lvl="1"/>
            <a:r>
              <a:rPr lang="en-US" dirty="0"/>
              <a:t>can hold an arbitrary number or character</a:t>
            </a:r>
          </a:p>
          <a:p>
            <a:pPr lvl="1"/>
            <a:r>
              <a:rPr lang="en-US" dirty="0"/>
              <a:t>is referenced by a number or index</a:t>
            </a:r>
          </a:p>
          <a:p>
            <a:pPr lvl="1"/>
            <a:r>
              <a:rPr lang="en-US" dirty="0"/>
              <a:t>Can be accessed in unit time</a:t>
            </a:r>
          </a:p>
          <a:p>
            <a:endParaRPr lang="en-US" dirty="0"/>
          </a:p>
        </p:txBody>
      </p:sp>
      <p:sp>
        <p:nvSpPr>
          <p:cNvPr id="7" name="AutoShape 2139"/>
          <p:cNvSpPr>
            <a:spLocks noChangeArrowheads="1"/>
          </p:cNvSpPr>
          <p:nvPr/>
        </p:nvSpPr>
        <p:spPr bwMode="auto">
          <a:xfrm>
            <a:off x="9711552" y="3045189"/>
            <a:ext cx="1664020" cy="1445782"/>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8" name="AutoShape 2140"/>
          <p:cNvSpPr>
            <a:spLocks noChangeArrowheads="1"/>
          </p:cNvSpPr>
          <p:nvPr/>
        </p:nvSpPr>
        <p:spPr bwMode="auto">
          <a:xfrm>
            <a:off x="9378748" y="3406634"/>
            <a:ext cx="1664020" cy="1445782"/>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9" name="Text Box 2141"/>
          <p:cNvSpPr txBox="1">
            <a:spLocks noChangeArrowheads="1"/>
          </p:cNvSpPr>
          <p:nvPr/>
        </p:nvSpPr>
        <p:spPr bwMode="auto">
          <a:xfrm>
            <a:off x="9011276" y="3406634"/>
            <a:ext cx="367471" cy="542168"/>
          </a:xfrm>
          <a:prstGeom prst="rect">
            <a:avLst/>
          </a:prstGeom>
          <a:noFill/>
          <a:ln w="9525">
            <a:noFill/>
            <a:miter lim="800000"/>
            <a:headEnd/>
            <a:tailEnd/>
          </a:ln>
        </p:spPr>
        <p:txBody>
          <a:bodyPr wrap="none">
            <a:spAutoFit/>
          </a:bodyPr>
          <a:lstStyle/>
          <a:p>
            <a:r>
              <a:rPr lang="en-US">
                <a:latin typeface="Times New Roman" pitchFamily="18" charset="0"/>
              </a:rPr>
              <a:t>0</a:t>
            </a:r>
          </a:p>
        </p:txBody>
      </p:sp>
      <p:sp>
        <p:nvSpPr>
          <p:cNvPr id="10" name="Text Box 2142"/>
          <p:cNvSpPr txBox="1">
            <a:spLocks noChangeArrowheads="1"/>
          </p:cNvSpPr>
          <p:nvPr/>
        </p:nvSpPr>
        <p:spPr bwMode="auto">
          <a:xfrm>
            <a:off x="9177678" y="3135550"/>
            <a:ext cx="367471" cy="542168"/>
          </a:xfrm>
          <a:prstGeom prst="rect">
            <a:avLst/>
          </a:prstGeom>
          <a:noFill/>
          <a:ln w="9525">
            <a:noFill/>
            <a:miter lim="800000"/>
            <a:headEnd/>
            <a:tailEnd/>
          </a:ln>
        </p:spPr>
        <p:txBody>
          <a:bodyPr wrap="none">
            <a:spAutoFit/>
          </a:bodyPr>
          <a:lstStyle/>
          <a:p>
            <a:r>
              <a:rPr lang="en-US">
                <a:latin typeface="Times New Roman" pitchFamily="18" charset="0"/>
              </a:rPr>
              <a:t>1</a:t>
            </a:r>
          </a:p>
        </p:txBody>
      </p:sp>
      <p:sp>
        <p:nvSpPr>
          <p:cNvPr id="11" name="Text Box 2143"/>
          <p:cNvSpPr txBox="1">
            <a:spLocks noChangeArrowheads="1"/>
          </p:cNvSpPr>
          <p:nvPr/>
        </p:nvSpPr>
        <p:spPr bwMode="auto">
          <a:xfrm>
            <a:off x="9344080" y="2864466"/>
            <a:ext cx="367471" cy="542168"/>
          </a:xfrm>
          <a:prstGeom prst="rect">
            <a:avLst/>
          </a:prstGeom>
          <a:noFill/>
          <a:ln w="9525">
            <a:noFill/>
            <a:miter lim="800000"/>
            <a:headEnd/>
            <a:tailEnd/>
          </a:ln>
        </p:spPr>
        <p:txBody>
          <a:bodyPr wrap="none">
            <a:spAutoFit/>
          </a:bodyPr>
          <a:lstStyle/>
          <a:p>
            <a:r>
              <a:rPr lang="en-US">
                <a:latin typeface="Times New Roman" pitchFamily="18" charset="0"/>
              </a:rPr>
              <a:t>2</a:t>
            </a:r>
          </a:p>
        </p:txBody>
      </p:sp>
      <p:sp>
        <p:nvSpPr>
          <p:cNvPr id="12" name="Oval 2144"/>
          <p:cNvSpPr>
            <a:spLocks noChangeArrowheads="1"/>
          </p:cNvSpPr>
          <p:nvPr/>
        </p:nvSpPr>
        <p:spPr bwMode="auto">
          <a:xfrm>
            <a:off x="9711552" y="2864466"/>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3" name="Oval 2145"/>
          <p:cNvSpPr>
            <a:spLocks noChangeArrowheads="1"/>
          </p:cNvSpPr>
          <p:nvPr/>
        </p:nvSpPr>
        <p:spPr bwMode="auto">
          <a:xfrm>
            <a:off x="9877954" y="2683743"/>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4" name="Oval 2146"/>
          <p:cNvSpPr>
            <a:spLocks noChangeArrowheads="1"/>
          </p:cNvSpPr>
          <p:nvPr/>
        </p:nvSpPr>
        <p:spPr bwMode="auto">
          <a:xfrm>
            <a:off x="10044356" y="2503021"/>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5" name="AutoShape 2147"/>
          <p:cNvSpPr>
            <a:spLocks noChangeArrowheads="1"/>
          </p:cNvSpPr>
          <p:nvPr/>
        </p:nvSpPr>
        <p:spPr bwMode="auto">
          <a:xfrm flipV="1">
            <a:off x="8879541" y="1576817"/>
            <a:ext cx="1164814" cy="8132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899" y="1087281"/>
            <a:ext cx="1828571" cy="1828571"/>
          </a:xfrm>
          <a:prstGeom prst="rect">
            <a:avLst/>
          </a:prstGeom>
        </p:spPr>
      </p:pic>
      <p:sp>
        <p:nvSpPr>
          <p:cNvPr id="3" name="Slide Number Placeholder 2"/>
          <p:cNvSpPr>
            <a:spLocks noGrp="1"/>
          </p:cNvSpPr>
          <p:nvPr>
            <p:ph type="sldNum" sz="quarter" idx="12"/>
          </p:nvPr>
        </p:nvSpPr>
        <p:spPr/>
        <p:txBody>
          <a:bodyPr/>
          <a:lstStyle/>
          <a:p>
            <a:fld id="{4292D9D0-E695-4D04-8152-0C0E77A81AC1}" type="slidenum">
              <a:rPr lang="en-CA" smtClean="0"/>
              <a:t>10</a:t>
            </a:fld>
            <a:endParaRPr lang="en-CA" dirty="0"/>
          </a:p>
        </p:txBody>
      </p:sp>
    </p:spTree>
    <p:extLst>
      <p:ext uri="{BB962C8B-B14F-4D97-AF65-F5344CB8AC3E}">
        <p14:creationId xmlns:p14="http://schemas.microsoft.com/office/powerpoint/2010/main" val="216656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984185717"/>
              </p:ext>
            </p:extLst>
          </p:nvPr>
        </p:nvGraphicFramePr>
        <p:xfrm>
          <a:off x="7064735" y="1099458"/>
          <a:ext cx="4919473" cy="464800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Most important functions used in Algorithm Analysis</a:t>
            </a:r>
            <a:endParaRPr lang="en-CA" dirty="0"/>
          </a:p>
        </p:txBody>
      </p:sp>
      <p:sp>
        <p:nvSpPr>
          <p:cNvPr id="4" name="Rectangle 3" descr="Rectangle: Click to edit Master text styles&#10;Second level&#10;Third level&#10;Fourth level&#10;Fifth level"/>
          <p:cNvSpPr txBox="1">
            <a:spLocks noChangeArrowheads="1"/>
          </p:cNvSpPr>
          <p:nvPr/>
        </p:nvSpPr>
        <p:spPr>
          <a:xfrm>
            <a:off x="1352843" y="1135806"/>
            <a:ext cx="3810000" cy="4114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dirty="0"/>
              <a:t>The following functions often appear in algorithm analysis:</a:t>
            </a:r>
          </a:p>
          <a:p>
            <a:pPr lvl="1">
              <a:lnSpc>
                <a:spcPct val="80000"/>
              </a:lnSpc>
            </a:pPr>
            <a:r>
              <a:rPr lang="en-US" sz="2000" dirty="0"/>
              <a:t>Constant </a:t>
            </a:r>
            <a:r>
              <a:rPr lang="en-US" sz="2000" dirty="0">
                <a:sym typeface="Symbol" pitchFamily="18" charset="2"/>
              </a:rPr>
              <a:t> </a:t>
            </a:r>
            <a:r>
              <a:rPr lang="en-US" sz="2000" b="1" i="1" dirty="0">
                <a:latin typeface="Times New Roman" pitchFamily="18" charset="0"/>
                <a:sym typeface="Symbol" pitchFamily="18" charset="2"/>
              </a:rPr>
              <a:t>1  </a:t>
            </a:r>
            <a:r>
              <a:rPr lang="en-US" sz="2000" dirty="0">
                <a:latin typeface="Tahoma" pitchFamily="34" charset="0"/>
                <a:ea typeface="Tahoma" pitchFamily="34" charset="0"/>
                <a:cs typeface="Tahoma" pitchFamily="34" charset="0"/>
                <a:sym typeface="Symbol" pitchFamily="18" charset="2"/>
              </a:rPr>
              <a:t>(or </a:t>
            </a:r>
            <a:r>
              <a:rPr lang="en-US" sz="2000" b="1" i="1" dirty="0">
                <a:latin typeface="Times New Roman" pitchFamily="18" charset="0"/>
                <a:sym typeface="Symbol" pitchFamily="18" charset="2"/>
              </a:rPr>
              <a:t>c</a:t>
            </a:r>
            <a:r>
              <a:rPr lang="en-US" sz="2000" dirty="0">
                <a:sym typeface="Symbol" pitchFamily="18" charset="2"/>
              </a:rPr>
              <a:t>)</a:t>
            </a:r>
          </a:p>
          <a:p>
            <a:pPr lvl="1">
              <a:lnSpc>
                <a:spcPct val="80000"/>
              </a:lnSpc>
            </a:pPr>
            <a:r>
              <a:rPr lang="en-US" sz="2000" dirty="0"/>
              <a:t>Logarithmic </a:t>
            </a:r>
            <a:r>
              <a:rPr lang="en-US" sz="2000" dirty="0">
                <a:sym typeface="Symbol" pitchFamily="18" charset="2"/>
              </a:rPr>
              <a:t> log </a:t>
            </a:r>
            <a:r>
              <a:rPr lang="en-US" sz="2000" b="1" i="1" dirty="0">
                <a:latin typeface="Times New Roman" pitchFamily="18" charset="0"/>
                <a:sym typeface="Symbol" pitchFamily="18" charset="2"/>
              </a:rPr>
              <a:t>n</a:t>
            </a:r>
            <a:endParaRPr lang="en-US" sz="2000" dirty="0"/>
          </a:p>
          <a:p>
            <a:pPr lvl="1">
              <a:lnSpc>
                <a:spcPct val="80000"/>
              </a:lnSpc>
            </a:pPr>
            <a:r>
              <a:rPr lang="en-US" sz="2000" dirty="0"/>
              <a:t>Linear </a:t>
            </a:r>
            <a:r>
              <a:rPr lang="en-US" sz="2000" dirty="0">
                <a:sym typeface="Symbol" pitchFamily="18" charset="2"/>
              </a:rPr>
              <a:t> </a:t>
            </a:r>
            <a:r>
              <a:rPr lang="en-US" sz="2000" b="1" i="1" dirty="0">
                <a:latin typeface="Times New Roman" pitchFamily="18" charset="0"/>
                <a:sym typeface="Symbol" pitchFamily="18" charset="2"/>
              </a:rPr>
              <a:t>n</a:t>
            </a:r>
          </a:p>
          <a:p>
            <a:pPr lvl="1">
              <a:lnSpc>
                <a:spcPct val="80000"/>
              </a:lnSpc>
            </a:pPr>
            <a:r>
              <a:rPr lang="en-US" sz="2000" dirty="0"/>
              <a:t>N-Log-N </a:t>
            </a:r>
            <a:r>
              <a:rPr lang="en-US" sz="2000" dirty="0">
                <a:sym typeface="Symbol" pitchFamily="18" charset="2"/>
              </a:rPr>
              <a:t> </a:t>
            </a:r>
            <a:r>
              <a:rPr lang="en-US" sz="2000" b="1" i="1" dirty="0">
                <a:latin typeface="Times New Roman" pitchFamily="18" charset="0"/>
                <a:sym typeface="Symbol" pitchFamily="18" charset="2"/>
              </a:rPr>
              <a:t>n </a:t>
            </a:r>
            <a:r>
              <a:rPr lang="en-US" sz="2000" dirty="0">
                <a:sym typeface="Symbol" pitchFamily="18" charset="2"/>
              </a:rPr>
              <a:t>log </a:t>
            </a:r>
            <a:r>
              <a:rPr lang="en-US" sz="2000" b="1" i="1" dirty="0">
                <a:latin typeface="Times New Roman" pitchFamily="18" charset="0"/>
                <a:sym typeface="Symbol" pitchFamily="18" charset="2"/>
              </a:rPr>
              <a:t>n</a:t>
            </a:r>
          </a:p>
          <a:p>
            <a:pPr lvl="1">
              <a:lnSpc>
                <a:spcPct val="80000"/>
              </a:lnSpc>
            </a:pPr>
            <a:r>
              <a:rPr lang="en-US" sz="2000" dirty="0"/>
              <a:t>Quadratic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2</a:t>
            </a:r>
          </a:p>
          <a:p>
            <a:pPr lvl="1">
              <a:lnSpc>
                <a:spcPct val="80000"/>
              </a:lnSpc>
            </a:pPr>
            <a:r>
              <a:rPr lang="en-US" sz="2000" dirty="0"/>
              <a:t>Cubic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3</a:t>
            </a:r>
          </a:p>
          <a:p>
            <a:pPr lvl="1">
              <a:lnSpc>
                <a:spcPct val="80000"/>
              </a:lnSpc>
            </a:pPr>
            <a:r>
              <a:rPr lang="en-US" sz="2000" dirty="0"/>
              <a:t>Exponential </a:t>
            </a:r>
            <a:r>
              <a:rPr lang="en-US" sz="2000" dirty="0">
                <a:sym typeface="Symbol" pitchFamily="18" charset="2"/>
              </a:rPr>
              <a:t> </a:t>
            </a:r>
            <a:r>
              <a:rPr lang="en-US" sz="2000" b="1" dirty="0">
                <a:latin typeface="Times New Roman" pitchFamily="18" charset="0"/>
                <a:sym typeface="Symbol" pitchFamily="18" charset="2"/>
              </a:rPr>
              <a:t>2</a:t>
            </a:r>
            <a:r>
              <a:rPr lang="en-US" sz="2000" i="1" baseline="30000" dirty="0">
                <a:latin typeface="Times New Roman" pitchFamily="18" charset="0"/>
                <a:sym typeface="Symbol" pitchFamily="18" charset="2"/>
              </a:rPr>
              <a:t>n</a:t>
            </a:r>
          </a:p>
          <a:p>
            <a:pPr lvl="1">
              <a:lnSpc>
                <a:spcPct val="80000"/>
              </a:lnSpc>
            </a:pPr>
            <a:endParaRPr lang="en-US" sz="2000" b="1" baseline="30000" dirty="0">
              <a:latin typeface="Times New Roman" pitchFamily="18" charset="0"/>
            </a:endParaRPr>
          </a:p>
          <a:p>
            <a:pPr>
              <a:lnSpc>
                <a:spcPct val="80000"/>
              </a:lnSpc>
            </a:pPr>
            <a:r>
              <a:rPr lang="en-US" sz="2400" dirty="0"/>
              <a:t>In a log-log chart, the slope of the line corresponds to the growth rate of the function</a:t>
            </a:r>
            <a:br>
              <a:rPr lang="en-US" sz="2400" dirty="0"/>
            </a:br>
            <a:r>
              <a:rPr lang="en-US" sz="2400" dirty="0"/>
              <a:t>(except exponential)</a:t>
            </a:r>
          </a:p>
          <a:p>
            <a:pPr marL="0" indent="0">
              <a:lnSpc>
                <a:spcPct val="80000"/>
              </a:lnSpc>
              <a:buNone/>
            </a:pPr>
            <a:endParaRPr lang="en-US" sz="2400" dirty="0"/>
          </a:p>
        </p:txBody>
      </p:sp>
      <p:grpSp>
        <p:nvGrpSpPr>
          <p:cNvPr id="5" name="Group 4"/>
          <p:cNvGrpSpPr/>
          <p:nvPr/>
        </p:nvGrpSpPr>
        <p:grpSpPr>
          <a:xfrm>
            <a:off x="6901242" y="1904584"/>
            <a:ext cx="4806896" cy="4069196"/>
            <a:chOff x="3798907" y="1867750"/>
            <a:chExt cx="4806896" cy="4069196"/>
          </a:xfrm>
        </p:grpSpPr>
        <p:sp>
          <p:nvSpPr>
            <p:cNvPr id="8" name="TextBox 7"/>
            <p:cNvSpPr txBox="1"/>
            <p:nvPr/>
          </p:nvSpPr>
          <p:spPr>
            <a:xfrm>
              <a:off x="5333550" y="2037027"/>
              <a:ext cx="466794" cy="338554"/>
            </a:xfrm>
            <a:prstGeom prst="rect">
              <a:avLst/>
            </a:prstGeom>
            <a:noFill/>
          </p:spPr>
          <p:txBody>
            <a:bodyPr wrap="square" rtlCol="0">
              <a:spAutoFit/>
            </a:bodyPr>
            <a:lstStyle/>
            <a:p>
              <a:r>
                <a:rPr lang="en-US" sz="1600" dirty="0"/>
                <a:t>2</a:t>
              </a:r>
              <a:r>
                <a:rPr lang="en-US" sz="1800" baseline="30000" dirty="0"/>
                <a:t>n</a:t>
              </a:r>
              <a:endParaRPr lang="en-CA" sz="1800" baseline="30000" dirty="0"/>
            </a:p>
          </p:txBody>
        </p:sp>
        <p:sp>
          <p:nvSpPr>
            <p:cNvPr id="9" name="TextBox 8"/>
            <p:cNvSpPr txBox="1"/>
            <p:nvPr/>
          </p:nvSpPr>
          <p:spPr>
            <a:xfrm>
              <a:off x="7381806" y="1867750"/>
              <a:ext cx="466794" cy="338554"/>
            </a:xfrm>
            <a:prstGeom prst="rect">
              <a:avLst/>
            </a:prstGeom>
            <a:noFill/>
          </p:spPr>
          <p:txBody>
            <a:bodyPr wrap="square" rtlCol="0">
              <a:spAutoFit/>
            </a:bodyPr>
            <a:lstStyle/>
            <a:p>
              <a:r>
                <a:rPr lang="en-US" sz="1600" dirty="0"/>
                <a:t>n</a:t>
              </a:r>
              <a:r>
                <a:rPr lang="en-US" sz="1800" baseline="30000" dirty="0"/>
                <a:t>3</a:t>
              </a:r>
              <a:endParaRPr lang="en-CA" sz="1800" baseline="30000" dirty="0"/>
            </a:p>
          </p:txBody>
        </p:sp>
        <p:sp>
          <p:nvSpPr>
            <p:cNvPr id="10" name="TextBox 9"/>
            <p:cNvSpPr txBox="1"/>
            <p:nvPr/>
          </p:nvSpPr>
          <p:spPr>
            <a:xfrm>
              <a:off x="7719305" y="2728887"/>
              <a:ext cx="466794" cy="338554"/>
            </a:xfrm>
            <a:prstGeom prst="rect">
              <a:avLst/>
            </a:prstGeom>
            <a:noFill/>
          </p:spPr>
          <p:txBody>
            <a:bodyPr wrap="square" rtlCol="0">
              <a:spAutoFit/>
            </a:bodyPr>
            <a:lstStyle/>
            <a:p>
              <a:r>
                <a:rPr lang="en-US" sz="1600" dirty="0"/>
                <a:t>n</a:t>
              </a:r>
              <a:r>
                <a:rPr lang="en-US" sz="1800" baseline="30000" dirty="0"/>
                <a:t>2</a:t>
              </a:r>
              <a:endParaRPr lang="en-CA" sz="1800" baseline="30000" dirty="0"/>
            </a:p>
          </p:txBody>
        </p:sp>
        <p:sp>
          <p:nvSpPr>
            <p:cNvPr id="11" name="TextBox 10"/>
            <p:cNvSpPr txBox="1"/>
            <p:nvPr/>
          </p:nvSpPr>
          <p:spPr>
            <a:xfrm rot="20366713">
              <a:off x="7250151" y="3759369"/>
              <a:ext cx="990600" cy="338554"/>
            </a:xfrm>
            <a:prstGeom prst="rect">
              <a:avLst/>
            </a:prstGeom>
            <a:noFill/>
          </p:spPr>
          <p:txBody>
            <a:bodyPr wrap="square" rtlCol="0">
              <a:spAutoFit/>
            </a:bodyPr>
            <a:lstStyle/>
            <a:p>
              <a:r>
                <a:rPr lang="en-US" sz="1600" dirty="0"/>
                <a:t>n log n</a:t>
              </a:r>
              <a:endParaRPr lang="en-CA" sz="1800" baseline="30000" dirty="0"/>
            </a:p>
          </p:txBody>
        </p:sp>
        <p:sp>
          <p:nvSpPr>
            <p:cNvPr id="12" name="TextBox 11"/>
            <p:cNvSpPr txBox="1"/>
            <p:nvPr/>
          </p:nvSpPr>
          <p:spPr>
            <a:xfrm>
              <a:off x="7719305" y="4006116"/>
              <a:ext cx="318334" cy="338554"/>
            </a:xfrm>
            <a:prstGeom prst="rect">
              <a:avLst/>
            </a:prstGeom>
            <a:noFill/>
          </p:spPr>
          <p:txBody>
            <a:bodyPr wrap="square" rtlCol="0">
              <a:spAutoFit/>
            </a:bodyPr>
            <a:lstStyle/>
            <a:p>
              <a:r>
                <a:rPr lang="en-US" sz="1600" dirty="0"/>
                <a:t>n</a:t>
              </a:r>
              <a:endParaRPr lang="en-CA" sz="1800" baseline="30000" dirty="0"/>
            </a:p>
          </p:txBody>
        </p:sp>
        <p:sp>
          <p:nvSpPr>
            <p:cNvPr id="13" name="TextBox 12"/>
            <p:cNvSpPr txBox="1"/>
            <p:nvPr/>
          </p:nvSpPr>
          <p:spPr>
            <a:xfrm rot="16200000">
              <a:off x="3503634" y="3157119"/>
              <a:ext cx="867545" cy="276999"/>
            </a:xfrm>
            <a:prstGeom prst="rect">
              <a:avLst/>
            </a:prstGeom>
            <a:noFill/>
          </p:spPr>
          <p:txBody>
            <a:bodyPr wrap="none" rtlCol="0">
              <a:spAutoFit/>
            </a:bodyPr>
            <a:lstStyle/>
            <a:p>
              <a:r>
                <a:rPr lang="en-US" sz="1200" dirty="0">
                  <a:solidFill>
                    <a:srgbClr val="000000"/>
                  </a:solidFill>
                </a:rPr>
                <a:t>T(n) = time</a:t>
              </a:r>
              <a:endParaRPr lang="en-CA" sz="1200" dirty="0">
                <a:solidFill>
                  <a:srgbClr val="000000"/>
                </a:solidFill>
              </a:endParaRPr>
            </a:p>
          </p:txBody>
        </p:sp>
        <p:sp>
          <p:nvSpPr>
            <p:cNvPr id="14" name="TextBox 13"/>
            <p:cNvSpPr txBox="1"/>
            <p:nvPr/>
          </p:nvSpPr>
          <p:spPr>
            <a:xfrm>
              <a:off x="6097659" y="5659947"/>
              <a:ext cx="1168653" cy="276999"/>
            </a:xfrm>
            <a:prstGeom prst="rect">
              <a:avLst/>
            </a:prstGeom>
            <a:noFill/>
          </p:spPr>
          <p:txBody>
            <a:bodyPr wrap="none" rtlCol="0">
              <a:spAutoFit/>
            </a:bodyPr>
            <a:lstStyle/>
            <a:p>
              <a:r>
                <a:rPr lang="en-US" sz="1200" dirty="0">
                  <a:solidFill>
                    <a:schemeClr val="tx1">
                      <a:lumMod val="75000"/>
                    </a:schemeClr>
                  </a:solidFill>
                </a:rPr>
                <a:t>n = size of input</a:t>
              </a:r>
              <a:endParaRPr lang="en-CA" sz="1200" dirty="0">
                <a:solidFill>
                  <a:schemeClr val="tx1">
                    <a:lumMod val="75000"/>
                  </a:schemeClr>
                </a:solidFill>
              </a:endParaRPr>
            </a:p>
          </p:txBody>
        </p:sp>
        <p:sp>
          <p:nvSpPr>
            <p:cNvPr id="15" name="TextBox 14"/>
            <p:cNvSpPr txBox="1"/>
            <p:nvPr/>
          </p:nvSpPr>
          <p:spPr>
            <a:xfrm>
              <a:off x="7615203" y="4875218"/>
              <a:ext cx="990600" cy="338554"/>
            </a:xfrm>
            <a:prstGeom prst="rect">
              <a:avLst/>
            </a:prstGeom>
            <a:noFill/>
          </p:spPr>
          <p:txBody>
            <a:bodyPr wrap="square" rtlCol="0">
              <a:spAutoFit/>
            </a:bodyPr>
            <a:lstStyle/>
            <a:p>
              <a:r>
                <a:rPr lang="en-US" sz="1600" dirty="0"/>
                <a:t>log n</a:t>
              </a:r>
              <a:endParaRPr lang="en-CA" sz="1800" baseline="30000" dirty="0"/>
            </a:p>
          </p:txBody>
        </p:sp>
        <p:sp>
          <p:nvSpPr>
            <p:cNvPr id="16" name="TextBox 15"/>
            <p:cNvSpPr txBox="1"/>
            <p:nvPr/>
          </p:nvSpPr>
          <p:spPr>
            <a:xfrm>
              <a:off x="7878472" y="5124841"/>
              <a:ext cx="304800" cy="338554"/>
            </a:xfrm>
            <a:prstGeom prst="rect">
              <a:avLst/>
            </a:prstGeom>
            <a:noFill/>
          </p:spPr>
          <p:txBody>
            <a:bodyPr wrap="square" rtlCol="0">
              <a:spAutoFit/>
            </a:bodyPr>
            <a:lstStyle/>
            <a:p>
              <a:r>
                <a:rPr lang="en-US" sz="1600" dirty="0"/>
                <a:t>c</a:t>
              </a:r>
              <a:endParaRPr lang="en-CA" sz="1800" baseline="30000" dirty="0"/>
            </a:p>
          </p:txBody>
        </p:sp>
      </p:grpSp>
      <p:sp>
        <p:nvSpPr>
          <p:cNvPr id="3" name="Slide Number Placeholder 2"/>
          <p:cNvSpPr>
            <a:spLocks noGrp="1"/>
          </p:cNvSpPr>
          <p:nvPr>
            <p:ph type="sldNum" sz="quarter" idx="12"/>
          </p:nvPr>
        </p:nvSpPr>
        <p:spPr/>
        <p:txBody>
          <a:bodyPr/>
          <a:lstStyle/>
          <a:p>
            <a:fld id="{4292D9D0-E695-4D04-8152-0C0E77A81AC1}" type="slidenum">
              <a:rPr lang="en-CA" smtClean="0"/>
              <a:t>11</a:t>
            </a:fld>
            <a:endParaRPr lang="en-CA" dirty="0"/>
          </a:p>
        </p:txBody>
      </p:sp>
    </p:spTree>
    <p:extLst>
      <p:ext uri="{BB962C8B-B14F-4D97-AF65-F5344CB8AC3E}">
        <p14:creationId xmlns:p14="http://schemas.microsoft.com/office/powerpoint/2010/main" val="226814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operations</a:t>
            </a:r>
            <a:endParaRPr lang="en-CA" dirty="0"/>
          </a:p>
        </p:txBody>
      </p:sp>
      <p:sp>
        <p:nvSpPr>
          <p:cNvPr id="4" name="Rectangle 3" descr="Rectangle: Click to edit Master text styles&#10;Second level&#10;Third level&#10;Fourth level&#10;Fifth level"/>
          <p:cNvSpPr txBox="1">
            <a:spLocks noChangeArrowheads="1"/>
          </p:cNvSpPr>
          <p:nvPr/>
        </p:nvSpPr>
        <p:spPr>
          <a:xfrm>
            <a:off x="588264" y="920496"/>
            <a:ext cx="3910584"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Basic computations performed by an algorithm</a:t>
            </a:r>
          </a:p>
          <a:p>
            <a:r>
              <a:rPr lang="en-US" sz="2400" dirty="0"/>
              <a:t>Identifiable in </a:t>
            </a:r>
            <a:r>
              <a:rPr lang="en-US" sz="2400" dirty="0" err="1"/>
              <a:t>pseudocode</a:t>
            </a:r>
            <a:endParaRPr lang="en-US" sz="2400" dirty="0"/>
          </a:p>
          <a:p>
            <a:r>
              <a:rPr lang="en-US" sz="2400" dirty="0"/>
              <a:t>Largely independent of the programming language</a:t>
            </a:r>
          </a:p>
          <a:p>
            <a:r>
              <a:rPr lang="en-US" sz="2400" dirty="0"/>
              <a:t>Exact definition not important (we will see why later)</a:t>
            </a:r>
          </a:p>
          <a:p>
            <a:r>
              <a:rPr lang="en-US" sz="2400" dirty="0"/>
              <a:t>Take a constant amount of time in the RAM model (one unit of time or constant time)</a:t>
            </a:r>
          </a:p>
          <a:p>
            <a:pPr lvl="1"/>
            <a:endParaRPr lang="en-US" sz="2600" dirty="0"/>
          </a:p>
        </p:txBody>
      </p:sp>
      <mc:AlternateContent xmlns:mc="http://schemas.openxmlformats.org/markup-compatibility/2006" xmlns:a14="http://schemas.microsoft.com/office/drawing/2010/main">
        <mc:Choice Requires="a14">
          <p:sp>
            <p:nvSpPr>
              <p:cNvPr id="5" name="Rectangle 4" descr="Rectangle: Click to edit Master text styles&#10;Second level&#10;Third level&#10;Fourth level&#10;Fifth level"/>
              <p:cNvSpPr txBox="1">
                <a:spLocks noChangeArrowheads="1"/>
              </p:cNvSpPr>
              <p:nvPr/>
            </p:nvSpPr>
            <p:spPr>
              <a:xfrm>
                <a:off x="4247606" y="920496"/>
                <a:ext cx="31242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Examples:</a:t>
                </a:r>
              </a:p>
              <a:p>
                <a:pPr lvl="1"/>
                <a:r>
                  <a:rPr lang="en-US" sz="1600" dirty="0"/>
                  <a:t>Evaluating an expression</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𝑎</m:t>
                    </m:r>
                    <m:r>
                      <a:rPr lang="en-CA" sz="1600" b="0" i="1" smtClean="0">
                        <a:latin typeface="Cambria Math" panose="02040503050406030204" pitchFamily="18" charset="0"/>
                      </a:rPr>
                      <m:t>−5+</m:t>
                    </m:r>
                    <m:r>
                      <a:rPr lang="en-CA" sz="1600" b="0" i="1" smtClean="0">
                        <a:latin typeface="Cambria Math" panose="02040503050406030204" pitchFamily="18" charset="0"/>
                      </a:rPr>
                      <m:t>𝑐</m:t>
                    </m:r>
                    <m:rad>
                      <m:radPr>
                        <m:degHide m:val="on"/>
                        <m:ctrlPr>
                          <a:rPr lang="en-CA" sz="1600" b="0" i="1" smtClean="0">
                            <a:latin typeface="Cambria Math" panose="02040503050406030204" pitchFamily="18" charset="0"/>
                          </a:rPr>
                        </m:ctrlPr>
                      </m:radPr>
                      <m:deg/>
                      <m:e>
                        <m:r>
                          <a:rPr lang="en-CA" sz="1600" b="0" i="1" smtClean="0">
                            <a:latin typeface="Cambria Math" panose="02040503050406030204" pitchFamily="18" charset="0"/>
                          </a:rPr>
                          <m:t>𝑏</m:t>
                        </m:r>
                      </m:e>
                    </m:rad>
                  </m:oMath>
                </a14:m>
                <a:endParaRPr lang="en-US" sz="1600" dirty="0"/>
              </a:p>
              <a:p>
                <a:pPr lvl="1"/>
                <a:endParaRPr lang="en-US" sz="700" dirty="0"/>
              </a:p>
              <a:p>
                <a:pPr lvl="1"/>
                <a:r>
                  <a:rPr lang="en-US" sz="1600" dirty="0"/>
                  <a:t>Assigning a value to a variable</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𝑎</m:t>
                    </m:r>
                    <m:r>
                      <a:rPr lang="en-CA" sz="1600" b="0" i="1" smtClean="0">
                        <a:latin typeface="Cambria Math" panose="02040503050406030204" pitchFamily="18" charset="0"/>
                        <a:ea typeface="Cambria Math" panose="02040503050406030204" pitchFamily="18" charset="0"/>
                      </a:rPr>
                      <m:t>←23</m:t>
                    </m:r>
                  </m:oMath>
                </a14:m>
                <a:endParaRPr lang="en-US" sz="1600" dirty="0"/>
              </a:p>
              <a:p>
                <a:pPr lvl="1"/>
                <a:endParaRPr lang="en-US" sz="800" dirty="0"/>
              </a:p>
              <a:p>
                <a:pPr lvl="1"/>
                <a:r>
                  <a:rPr lang="en-US" sz="1600" dirty="0"/>
                  <a:t>Indexing into an array</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𝐴</m:t>
                    </m:r>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𝑖</m:t>
                        </m:r>
                      </m:e>
                    </m:d>
                  </m:oMath>
                </a14:m>
                <a:endParaRPr lang="en-US" sz="1600" dirty="0"/>
              </a:p>
              <a:p>
                <a:pPr lvl="1"/>
                <a:endParaRPr lang="en-US" sz="800" dirty="0"/>
              </a:p>
              <a:p>
                <a:pPr lvl="1"/>
                <a:r>
                  <a:rPr lang="en-US" sz="1600" dirty="0"/>
                  <a:t>Calling a method</a:t>
                </a:r>
              </a:p>
              <a:p>
                <a:pPr lvl="1">
                  <a:buFont typeface="Wingdings" panose="05000000000000000000" pitchFamily="2" charset="2"/>
                  <a:buNone/>
                </a:pPr>
                <a:r>
                  <a:rPr lang="en-US" sz="1600" dirty="0"/>
                  <a:t>e.g. </a:t>
                </a:r>
                <a:r>
                  <a:rPr lang="en-US" sz="1600" i="1" dirty="0" err="1">
                    <a:latin typeface="Times New Roman" panose="02020603050405020304" pitchFamily="18" charset="0"/>
                    <a:cs typeface="Times New Roman" panose="02020603050405020304" pitchFamily="18" charset="0"/>
                  </a:rPr>
                  <a:t>v.method</a:t>
                </a:r>
                <a:r>
                  <a:rPr lang="en-US" sz="1600" i="1" dirty="0">
                    <a:latin typeface="Times New Roman" panose="02020603050405020304" pitchFamily="18" charset="0"/>
                    <a:cs typeface="Times New Roman" panose="02020603050405020304" pitchFamily="18" charset="0"/>
                  </a:rPr>
                  <a:t>()</a:t>
                </a:r>
                <a:endParaRPr lang="en-US" sz="1600" i="1" dirty="0"/>
              </a:p>
              <a:p>
                <a:pPr lvl="1"/>
                <a:endParaRPr lang="en-US" sz="800" dirty="0"/>
              </a:p>
              <a:p>
                <a:pPr lvl="1"/>
                <a:r>
                  <a:rPr lang="en-US" sz="1600" dirty="0"/>
                  <a:t>Returning from a method</a:t>
                </a:r>
              </a:p>
              <a:p>
                <a:pPr marL="354012" lvl="1" indent="0">
                  <a:buNone/>
                </a:pPr>
                <a:r>
                  <a:rPr lang="en-US" sz="1600" dirty="0"/>
                  <a:t>e.g. </a:t>
                </a:r>
                <a:r>
                  <a:rPr lang="en-US" sz="1600" i="1" dirty="0">
                    <a:latin typeface="Times New Roman" panose="02020603050405020304" pitchFamily="18" charset="0"/>
                    <a:cs typeface="Times New Roman" panose="02020603050405020304" pitchFamily="18" charset="0"/>
                  </a:rPr>
                  <a:t>return a</a:t>
                </a:r>
                <a:endParaRPr lang="en-US" sz="1600" i="1" dirty="0"/>
              </a:p>
            </p:txBody>
          </p:sp>
        </mc:Choice>
        <mc:Fallback xmlns="">
          <p:sp>
            <p:nvSpPr>
              <p:cNvPr id="5" name="Rectangle 4" descr="Rectangle: Click to edit Master text styles&#10;Second level&#10;Third level&#10;Fourth level&#10;Fifth level"/>
              <p:cNvSpPr txBox="1">
                <a:spLocks noRot="1" noChangeAspect="1" noMove="1" noResize="1" noEditPoints="1" noAdjustHandles="1" noChangeArrowheads="1" noChangeShapeType="1" noTextEdit="1"/>
              </p:cNvSpPr>
              <p:nvPr/>
            </p:nvSpPr>
            <p:spPr>
              <a:xfrm>
                <a:off x="4247606" y="920496"/>
                <a:ext cx="3124200" cy="4114800"/>
              </a:xfrm>
              <a:prstGeom prst="rect">
                <a:avLst/>
              </a:prstGeom>
              <a:blipFill rotWithShape="0">
                <a:blip r:embed="rId3"/>
                <a:stretch>
                  <a:fillRect t="-1481" b="-2074"/>
                </a:stretch>
              </a:blipFill>
            </p:spPr>
            <p:txBody>
              <a:bodyPr/>
              <a:lstStyle/>
              <a:p>
                <a:r>
                  <a:rPr lang="en-CA">
                    <a:noFill/>
                  </a:rPr>
                  <a:t> </a:t>
                </a:r>
              </a:p>
            </p:txBody>
          </p:sp>
        </mc:Fallback>
      </mc:AlternateContent>
      <p:sp>
        <p:nvSpPr>
          <p:cNvPr id="6" name="Rectangle 4" descr="Rectangle: Click to edit Master text styles&#10;Second level&#10;Third level&#10;Fourth level&#10;Fifth level"/>
          <p:cNvSpPr txBox="1">
            <a:spLocks noChangeArrowheads="1"/>
          </p:cNvSpPr>
          <p:nvPr/>
        </p:nvSpPr>
        <p:spPr>
          <a:xfrm>
            <a:off x="7371806" y="1550791"/>
            <a:ext cx="4608576" cy="3276600"/>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lang="en-US" sz="1800" b="1" dirty="0">
                <a:solidFill>
                  <a:srgbClr val="000000"/>
                </a:solidFill>
              </a:rPr>
              <a:t>Algorithm</a:t>
            </a:r>
            <a:r>
              <a:rPr lang="en-US" sz="1800" dirty="0"/>
              <a:t> </a:t>
            </a:r>
            <a:r>
              <a:rPr lang="en-US" sz="1800" b="1" i="1" dirty="0" err="1">
                <a:solidFill>
                  <a:schemeClr val="tx2"/>
                </a:solidFill>
              </a:rPr>
              <a:t>arrayMax</a:t>
            </a:r>
            <a:r>
              <a:rPr lang="en-US" sz="1800" dirty="0">
                <a:solidFill>
                  <a:schemeClr val="tx2"/>
                </a:solidFill>
              </a:rPr>
              <a:t>(</a:t>
            </a:r>
            <a:r>
              <a:rPr lang="en-US" sz="1800" b="1" i="1" dirty="0">
                <a:solidFill>
                  <a:schemeClr val="tx2"/>
                </a:solidFill>
              </a:rPr>
              <a:t>A</a:t>
            </a:r>
            <a:r>
              <a:rPr lang="en-US" sz="1800" dirty="0">
                <a:solidFill>
                  <a:schemeClr val="tx2"/>
                </a:solidFill>
              </a:rPr>
              <a:t>, </a:t>
            </a:r>
            <a:r>
              <a:rPr lang="en-US" sz="1800" b="1" i="1" dirty="0">
                <a:solidFill>
                  <a:schemeClr val="tx2"/>
                </a:solidFill>
              </a:rPr>
              <a:t>n</a:t>
            </a:r>
            <a:r>
              <a:rPr lang="en-US" sz="1800" dirty="0">
                <a:solidFill>
                  <a:schemeClr val="tx2"/>
                </a:solidFill>
              </a:rPr>
              <a:t>)</a:t>
            </a:r>
          </a:p>
          <a:p>
            <a:pPr>
              <a:lnSpc>
                <a:spcPct val="0"/>
              </a:lnSpc>
              <a:spcBef>
                <a:spcPct val="0"/>
              </a:spcBef>
              <a:buFontTx/>
              <a:buNone/>
            </a:pPr>
            <a:r>
              <a:rPr lang="en-US" sz="1800" b="1" dirty="0">
                <a:solidFill>
                  <a:schemeClr val="tx2"/>
                </a:solidFill>
              </a:rPr>
              <a:t>	</a:t>
            </a:r>
            <a:r>
              <a:rPr lang="en-US" sz="1800" b="1" dirty="0">
                <a:solidFill>
                  <a:srgbClr val="000000"/>
                </a:solidFill>
              </a:rPr>
              <a:t>			       </a:t>
            </a:r>
            <a:r>
              <a:rPr lang="en-US" sz="1800" dirty="0"/>
              <a:t># operations</a:t>
            </a:r>
          </a:p>
          <a:p>
            <a:pPr>
              <a:spcBef>
                <a:spcPct val="0"/>
              </a:spcBef>
              <a:buFontTx/>
              <a:buNone/>
            </a:pPr>
            <a:r>
              <a:rPr lang="en-US" sz="1800" dirty="0">
                <a:solidFill>
                  <a:schemeClr val="tx2"/>
                </a:solidFill>
              </a:rPr>
              <a:t>	</a:t>
            </a:r>
            <a:r>
              <a:rPr lang="en-US" sz="1800" i="1" dirty="0" err="1"/>
              <a:t>currentMax</a:t>
            </a:r>
            <a:r>
              <a:rPr lang="en-US" sz="1800" dirty="0"/>
              <a:t> </a:t>
            </a:r>
            <a:r>
              <a:rPr lang="en-US" sz="1800" dirty="0">
                <a:sym typeface="Symbol" pitchFamily="18" charset="2"/>
              </a:rPr>
              <a:t> </a:t>
            </a:r>
            <a:r>
              <a:rPr lang="en-US" sz="1800" b="1" i="1" dirty="0">
                <a:sym typeface="Symbol" pitchFamily="18" charset="2"/>
              </a:rPr>
              <a:t>A</a:t>
            </a:r>
            <a:r>
              <a:rPr lang="en-US" sz="1800" dirty="0">
                <a:sym typeface="Symbol" pitchFamily="18" charset="2"/>
              </a:rPr>
              <a:t>[0]	            2</a:t>
            </a:r>
            <a:endParaRPr lang="en-US" sz="1800" dirty="0"/>
          </a:p>
          <a:p>
            <a:pPr>
              <a:spcBef>
                <a:spcPct val="0"/>
              </a:spcBef>
              <a:buFontTx/>
              <a:buNone/>
            </a:pPr>
            <a:r>
              <a:rPr lang="en-US" sz="1800" dirty="0"/>
              <a:t>	</a:t>
            </a:r>
            <a:r>
              <a:rPr lang="en-US" sz="1800" b="1" dirty="0"/>
              <a:t>for</a:t>
            </a:r>
            <a:r>
              <a:rPr lang="en-US" sz="1800" dirty="0"/>
              <a:t> </a:t>
            </a:r>
            <a:r>
              <a:rPr lang="en-US" sz="1800" i="1" dirty="0" err="1"/>
              <a:t>i</a:t>
            </a:r>
            <a:r>
              <a:rPr lang="en-US" sz="1800" dirty="0"/>
              <a:t> </a:t>
            </a:r>
            <a:r>
              <a:rPr lang="en-US" sz="1800" dirty="0">
                <a:sym typeface="Symbol" pitchFamily="18" charset="2"/>
              </a:rPr>
              <a:t> 1 </a:t>
            </a:r>
            <a:r>
              <a:rPr lang="en-US" sz="1800" b="1" dirty="0">
                <a:sym typeface="Symbol" pitchFamily="18" charset="2"/>
              </a:rPr>
              <a:t>to</a:t>
            </a:r>
            <a:r>
              <a:rPr lang="en-US" sz="1800" dirty="0">
                <a:sym typeface="Symbol" pitchFamily="18" charset="2"/>
              </a:rPr>
              <a:t> </a:t>
            </a:r>
            <a:r>
              <a:rPr lang="en-US" sz="1800" i="1" dirty="0">
                <a:sym typeface="Symbol" pitchFamily="18" charset="2"/>
              </a:rPr>
              <a:t>n</a:t>
            </a:r>
            <a:r>
              <a:rPr lang="en-US" sz="1800" dirty="0">
                <a:sym typeface="Symbol" pitchFamily="18" charset="2"/>
              </a:rPr>
              <a:t>  1 </a:t>
            </a:r>
            <a:r>
              <a:rPr lang="en-US" sz="1800" b="1" dirty="0">
                <a:sym typeface="Symbol" pitchFamily="18" charset="2"/>
              </a:rPr>
              <a:t>do	           </a:t>
            </a:r>
            <a:r>
              <a:rPr lang="en-US" sz="1800" dirty="0">
                <a:sym typeface="Symbol" pitchFamily="18" charset="2"/>
              </a:rPr>
              <a:t>2</a:t>
            </a:r>
            <a:r>
              <a:rPr lang="en-US" sz="1800" b="1" i="1" dirty="0">
                <a:sym typeface="Symbol" pitchFamily="18" charset="2"/>
              </a:rPr>
              <a:t>n</a:t>
            </a:r>
            <a:endParaRPr lang="en-US" sz="1800" b="1" dirty="0">
              <a:sym typeface="Symbol" pitchFamily="18" charset="2"/>
            </a:endParaRPr>
          </a:p>
          <a:p>
            <a:pPr>
              <a:spcBef>
                <a:spcPct val="0"/>
              </a:spcBef>
              <a:buFontTx/>
              <a:buNone/>
            </a:pP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i="1" dirty="0">
                <a:sym typeface="Symbol" pitchFamily="18" charset="2"/>
              </a:rPr>
              <a:t>A</a:t>
            </a:r>
            <a:r>
              <a:rPr lang="en-US" sz="1800" dirty="0">
                <a:sym typeface="Symbol" pitchFamily="18" charset="2"/>
              </a:rPr>
              <a:t>[</a:t>
            </a:r>
            <a:r>
              <a:rPr lang="en-US" sz="1800" i="1" dirty="0" err="1">
                <a:sym typeface="Symbol" pitchFamily="18" charset="2"/>
              </a:rPr>
              <a:t>i</a:t>
            </a:r>
            <a:r>
              <a:rPr lang="en-US" sz="1800" dirty="0">
                <a:sym typeface="Symbol" pitchFamily="18" charset="2"/>
              </a:rPr>
              <a:t>]  </a:t>
            </a:r>
            <a:r>
              <a:rPr lang="en-US" sz="1800" i="1" dirty="0" err="1">
                <a:sym typeface="Symbol" pitchFamily="18" charset="2"/>
              </a:rPr>
              <a:t>currentMax</a:t>
            </a:r>
            <a:r>
              <a:rPr lang="en-US" sz="1800" dirty="0">
                <a:sym typeface="Symbol" pitchFamily="18" charset="2"/>
              </a:rPr>
              <a:t> </a:t>
            </a:r>
            <a:r>
              <a:rPr lang="en-US" sz="1800" b="1" dirty="0">
                <a:sym typeface="Symbol" pitchFamily="18" charset="2"/>
              </a:rPr>
              <a:t>then      </a:t>
            </a:r>
            <a:r>
              <a:rPr lang="en-US" sz="1800" dirty="0">
                <a:sym typeface="Symbol" pitchFamily="18" charset="2"/>
              </a:rPr>
              <a:t>2(</a:t>
            </a:r>
            <a:r>
              <a:rPr lang="en-US" sz="1800" b="1" i="1" dirty="0">
                <a:sym typeface="Symbol" pitchFamily="18" charset="2"/>
              </a:rPr>
              <a:t>n</a:t>
            </a:r>
            <a:r>
              <a:rPr lang="en-US" sz="1800" dirty="0">
                <a:sym typeface="Symbol" pitchFamily="18" charset="2"/>
              </a:rPr>
              <a:t>  1)</a:t>
            </a:r>
            <a:endParaRPr lang="en-US" sz="1800" b="1" dirty="0">
              <a:sym typeface="Symbol" pitchFamily="18" charset="2"/>
            </a:endParaRPr>
          </a:p>
          <a:p>
            <a:pPr>
              <a:spcBef>
                <a:spcPct val="0"/>
              </a:spcBef>
              <a:buFontTx/>
              <a:buNone/>
            </a:pPr>
            <a:r>
              <a:rPr lang="en-US" sz="1800" dirty="0">
                <a:sym typeface="Symbol" pitchFamily="18" charset="2"/>
              </a:rPr>
              <a:t>	        </a:t>
            </a:r>
            <a:r>
              <a:rPr lang="en-US" sz="1800" i="1" dirty="0" err="1">
                <a:sym typeface="Symbol" pitchFamily="18" charset="2"/>
              </a:rPr>
              <a:t>currentMax</a:t>
            </a:r>
            <a:r>
              <a:rPr lang="en-US" sz="1800" dirty="0">
                <a:sym typeface="Symbol" pitchFamily="18" charset="2"/>
              </a:rPr>
              <a:t>  </a:t>
            </a:r>
            <a:r>
              <a:rPr lang="en-US" sz="1800" i="1" dirty="0">
                <a:sym typeface="Symbol" pitchFamily="18" charset="2"/>
              </a:rPr>
              <a:t>A</a:t>
            </a:r>
            <a:r>
              <a:rPr lang="en-US" sz="1800" dirty="0">
                <a:sym typeface="Symbol" pitchFamily="18" charset="2"/>
              </a:rPr>
              <a:t>[</a:t>
            </a:r>
            <a:r>
              <a:rPr lang="en-US" sz="1800" i="1" dirty="0" err="1">
                <a:sym typeface="Symbol" pitchFamily="18" charset="2"/>
              </a:rPr>
              <a:t>i</a:t>
            </a:r>
            <a:r>
              <a:rPr lang="en-US" sz="1800" dirty="0">
                <a:sym typeface="Symbol" pitchFamily="18" charset="2"/>
              </a:rPr>
              <a:t>]	        2(</a:t>
            </a:r>
            <a:r>
              <a:rPr lang="en-US" sz="1800" b="1" i="1" dirty="0">
                <a:sym typeface="Symbol" pitchFamily="18" charset="2"/>
              </a:rPr>
              <a:t>n</a:t>
            </a:r>
            <a:r>
              <a:rPr lang="en-US" sz="1800" dirty="0">
                <a:sym typeface="Symbol" pitchFamily="18" charset="2"/>
              </a:rPr>
              <a:t>  1)</a:t>
            </a:r>
          </a:p>
          <a:p>
            <a:pPr>
              <a:spcBef>
                <a:spcPct val="0"/>
              </a:spcBef>
              <a:buFontTx/>
              <a:buNone/>
            </a:pPr>
            <a:r>
              <a:rPr lang="en-US" sz="1800" dirty="0">
                <a:sym typeface="Symbol" pitchFamily="18" charset="2"/>
              </a:rPr>
              <a:t>	    { increment counter </a:t>
            </a:r>
            <a:r>
              <a:rPr lang="en-US" sz="1800" i="1" dirty="0" err="1">
                <a:sym typeface="Symbol" pitchFamily="18" charset="2"/>
              </a:rPr>
              <a:t>i</a:t>
            </a:r>
            <a:r>
              <a:rPr lang="en-US" sz="1800" dirty="0">
                <a:sym typeface="Symbol" pitchFamily="18" charset="2"/>
              </a:rPr>
              <a:t> }	        2(</a:t>
            </a:r>
            <a:r>
              <a:rPr lang="en-US" sz="1800" b="1" i="1" dirty="0">
                <a:sym typeface="Symbol" pitchFamily="18" charset="2"/>
              </a:rPr>
              <a:t>n</a:t>
            </a:r>
            <a:r>
              <a:rPr lang="en-US" sz="1800" dirty="0">
                <a:sym typeface="Symbol" pitchFamily="18" charset="2"/>
              </a:rPr>
              <a:t>  1)</a:t>
            </a:r>
          </a:p>
          <a:p>
            <a:pPr>
              <a:spcBef>
                <a:spcPct val="0"/>
              </a:spcBef>
              <a:buFontTx/>
              <a:buNone/>
            </a:pPr>
            <a:r>
              <a:rPr lang="en-US" sz="1800" dirty="0">
                <a:sym typeface="Symbol" pitchFamily="18" charset="2"/>
              </a:rPr>
              <a:t>	</a:t>
            </a:r>
            <a:r>
              <a:rPr lang="en-US" sz="1800" b="1" dirty="0">
                <a:sym typeface="Symbol" pitchFamily="18" charset="2"/>
              </a:rPr>
              <a:t>return </a:t>
            </a:r>
            <a:r>
              <a:rPr lang="en-US" sz="1800" i="1" dirty="0" err="1">
                <a:sym typeface="Symbol" pitchFamily="18" charset="2"/>
              </a:rPr>
              <a:t>currentMax</a:t>
            </a:r>
            <a:r>
              <a:rPr lang="en-US" sz="1800" b="1" i="1" dirty="0">
                <a:sym typeface="Symbol" pitchFamily="18" charset="2"/>
              </a:rPr>
              <a:t>	         </a:t>
            </a:r>
            <a:r>
              <a:rPr lang="en-US" sz="1800" i="1" u="sng" dirty="0">
                <a:sym typeface="Symbol" pitchFamily="18" charset="2"/>
              </a:rPr>
              <a:t>    </a:t>
            </a:r>
            <a:r>
              <a:rPr lang="en-US" sz="1800" u="sng" dirty="0">
                <a:sym typeface="Symbol" pitchFamily="18" charset="2"/>
              </a:rPr>
              <a:t>1     _</a:t>
            </a:r>
            <a:r>
              <a:rPr lang="en-US" sz="1800" dirty="0">
                <a:sym typeface="Symbol" pitchFamily="18" charset="2"/>
              </a:rPr>
              <a:t> </a:t>
            </a:r>
            <a:r>
              <a:rPr lang="en-US" sz="1800" b="1" dirty="0">
                <a:sym typeface="Symbol" pitchFamily="18" charset="2"/>
              </a:rPr>
              <a:t>  </a:t>
            </a:r>
            <a:r>
              <a:rPr lang="en-US" sz="1800" b="1" u="sng" dirty="0">
                <a:sym typeface="Symbol" pitchFamily="18" charset="2"/>
              </a:rPr>
              <a:t>        </a:t>
            </a:r>
            <a:endParaRPr lang="en-US" sz="1800" dirty="0">
              <a:sym typeface="Symbol" pitchFamily="18" charset="2"/>
            </a:endParaRPr>
          </a:p>
          <a:p>
            <a:pPr>
              <a:lnSpc>
                <a:spcPct val="150000"/>
              </a:lnSpc>
              <a:spcBef>
                <a:spcPct val="0"/>
              </a:spcBef>
              <a:buFontTx/>
              <a:buNone/>
            </a:pPr>
            <a:r>
              <a:rPr lang="en-US" sz="1800" dirty="0">
                <a:sym typeface="Symbol" pitchFamily="18" charset="2"/>
              </a:rPr>
              <a:t>			    Total: </a:t>
            </a:r>
            <a:r>
              <a:rPr lang="en-US" sz="1800" i="1" dirty="0">
                <a:sym typeface="Symbol" pitchFamily="18" charset="2"/>
              </a:rPr>
              <a:t>T</a:t>
            </a:r>
            <a:r>
              <a:rPr lang="en-US" sz="1800" dirty="0">
                <a:sym typeface="Symbol" pitchFamily="18" charset="2"/>
              </a:rPr>
              <a:t>(</a:t>
            </a:r>
            <a:r>
              <a:rPr lang="en-US" sz="1800" b="1" i="1" dirty="0">
                <a:sym typeface="Symbol" pitchFamily="18" charset="2"/>
              </a:rPr>
              <a:t>n</a:t>
            </a:r>
            <a:r>
              <a:rPr lang="en-US" sz="1800" dirty="0">
                <a:sym typeface="Symbol" pitchFamily="18" charset="2"/>
              </a:rPr>
              <a:t>) = 8</a:t>
            </a:r>
            <a:r>
              <a:rPr lang="en-US" sz="1800" b="1" i="1" dirty="0">
                <a:sym typeface="Symbol" pitchFamily="18" charset="2"/>
              </a:rPr>
              <a:t>n</a:t>
            </a:r>
            <a:r>
              <a:rPr lang="en-US" sz="1800" dirty="0">
                <a:sym typeface="Symbol" pitchFamily="18" charset="2"/>
              </a:rPr>
              <a:t>  3</a:t>
            </a:r>
          </a:p>
        </p:txBody>
      </p:sp>
      <p:sp>
        <p:nvSpPr>
          <p:cNvPr id="3" name="Slide Number Placeholder 2"/>
          <p:cNvSpPr>
            <a:spLocks noGrp="1"/>
          </p:cNvSpPr>
          <p:nvPr>
            <p:ph type="sldNum" sz="quarter" idx="12"/>
          </p:nvPr>
        </p:nvSpPr>
        <p:spPr/>
        <p:txBody>
          <a:bodyPr/>
          <a:lstStyle/>
          <a:p>
            <a:fld id="{4292D9D0-E695-4D04-8152-0C0E77A81AC1}" type="slidenum">
              <a:rPr lang="en-CA" smtClean="0"/>
              <a:t>12</a:t>
            </a:fld>
            <a:endParaRPr lang="en-CA" dirty="0"/>
          </a:p>
        </p:txBody>
      </p:sp>
      <p:sp>
        <p:nvSpPr>
          <p:cNvPr id="7" name="TextBox 6"/>
          <p:cNvSpPr txBox="1"/>
          <p:nvPr/>
        </p:nvSpPr>
        <p:spPr>
          <a:xfrm>
            <a:off x="7371806" y="973555"/>
            <a:ext cx="3046027" cy="369332"/>
          </a:xfrm>
          <a:prstGeom prst="rect">
            <a:avLst/>
          </a:prstGeom>
          <a:noFill/>
        </p:spPr>
        <p:txBody>
          <a:bodyPr wrap="none" rtlCol="0">
            <a:spAutoFit/>
          </a:bodyPr>
          <a:lstStyle/>
          <a:p>
            <a:r>
              <a:rPr lang="en-CA" dirty="0"/>
              <a:t>Counting primitive operations:</a:t>
            </a:r>
          </a:p>
        </p:txBody>
      </p:sp>
    </p:spTree>
    <p:extLst>
      <p:ext uri="{BB962C8B-B14F-4D97-AF65-F5344CB8AC3E}">
        <p14:creationId xmlns:p14="http://schemas.microsoft.com/office/powerpoint/2010/main" val="109227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analysis</a:t>
            </a:r>
            <a:endParaRPr lang="en-CA" dirty="0"/>
          </a:p>
        </p:txBody>
      </p:sp>
      <p:sp>
        <p:nvSpPr>
          <p:cNvPr id="3" name="Content Placeholder 2"/>
          <p:cNvSpPr>
            <a:spLocks noGrp="1"/>
          </p:cNvSpPr>
          <p:nvPr>
            <p:ph idx="1"/>
          </p:nvPr>
        </p:nvSpPr>
        <p:spPr>
          <a:xfrm>
            <a:off x="6421506" y="957944"/>
            <a:ext cx="5402632" cy="5323114"/>
          </a:xfrm>
        </p:spPr>
        <p:txBody>
          <a:bodyPr/>
          <a:lstStyle/>
          <a:p>
            <a:pPr marL="0" indent="0">
              <a:buNone/>
            </a:pPr>
            <a:r>
              <a:rPr lang="en-CA" dirty="0"/>
              <a:t>Three cases</a:t>
            </a:r>
          </a:p>
          <a:p>
            <a:r>
              <a:rPr lang="en-CA" sz="2400" dirty="0"/>
              <a:t>Worst case: </a:t>
            </a:r>
          </a:p>
          <a:p>
            <a:pPr lvl="1"/>
            <a:r>
              <a:rPr lang="en-CA" sz="2000" dirty="0"/>
              <a:t>among all possible inputs, the one which takes the largest amount of time. </a:t>
            </a:r>
          </a:p>
          <a:p>
            <a:r>
              <a:rPr lang="en-CA" sz="2400" dirty="0"/>
              <a:t>Best case: </a:t>
            </a:r>
          </a:p>
          <a:p>
            <a:pPr lvl="1"/>
            <a:r>
              <a:rPr lang="en-CA" sz="2000" dirty="0"/>
              <a:t>The input for which the algorithm runs the fastest</a:t>
            </a:r>
          </a:p>
          <a:p>
            <a:r>
              <a:rPr lang="en-CA" sz="2400" dirty="0"/>
              <a:t>Average case: </a:t>
            </a:r>
          </a:p>
          <a:p>
            <a:pPr lvl="1"/>
            <a:r>
              <a:rPr lang="en-CA" sz="2000" dirty="0"/>
              <a:t>The average is over all possible inputs</a:t>
            </a:r>
          </a:p>
          <a:p>
            <a:pPr lvl="1"/>
            <a:r>
              <a:rPr lang="en-CA" sz="2000" dirty="0"/>
              <a:t>Can be considered as the expected value of T(n), which is a random variable</a:t>
            </a:r>
          </a:p>
        </p:txBody>
      </p:sp>
      <p:graphicFrame>
        <p:nvGraphicFramePr>
          <p:cNvPr id="4" name="Chart 3"/>
          <p:cNvGraphicFramePr>
            <a:graphicFrameLocks/>
          </p:cNvGraphicFramePr>
          <p:nvPr>
            <p:extLst>
              <p:ext uri="{D42A27DB-BD31-4B8C-83A1-F6EECF244321}">
                <p14:modId xmlns:p14="http://schemas.microsoft.com/office/powerpoint/2010/main" val="720555162"/>
              </p:ext>
            </p:extLst>
          </p:nvPr>
        </p:nvGraphicFramePr>
        <p:xfrm>
          <a:off x="706524" y="957944"/>
          <a:ext cx="4877848" cy="40651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81048" y="957944"/>
            <a:ext cx="2207014" cy="369332"/>
          </a:xfrm>
          <a:prstGeom prst="rect">
            <a:avLst/>
          </a:prstGeom>
          <a:noFill/>
        </p:spPr>
        <p:txBody>
          <a:bodyPr wrap="none" rtlCol="0">
            <a:spAutoFit/>
          </a:bodyPr>
          <a:lstStyle/>
          <a:p>
            <a:r>
              <a:rPr lang="en-CA" dirty="0"/>
              <a:t>Experimental analysis</a:t>
            </a:r>
          </a:p>
        </p:txBody>
      </p:sp>
      <p:sp>
        <p:nvSpPr>
          <p:cNvPr id="6" name="TextBox 5"/>
          <p:cNvSpPr txBox="1"/>
          <p:nvPr/>
        </p:nvSpPr>
        <p:spPr>
          <a:xfrm>
            <a:off x="2676082" y="4871545"/>
            <a:ext cx="1483098" cy="369332"/>
          </a:xfrm>
          <a:prstGeom prst="rect">
            <a:avLst/>
          </a:prstGeom>
          <a:noFill/>
        </p:spPr>
        <p:txBody>
          <a:bodyPr wrap="none" rtlCol="0">
            <a:spAutoFit/>
          </a:bodyPr>
          <a:lstStyle/>
          <a:p>
            <a:r>
              <a:rPr lang="en-CA" dirty="0"/>
              <a:t>Input number</a:t>
            </a:r>
          </a:p>
        </p:txBody>
      </p:sp>
      <p:sp>
        <p:nvSpPr>
          <p:cNvPr id="8" name="TextBox 7"/>
          <p:cNvSpPr txBox="1"/>
          <p:nvPr/>
        </p:nvSpPr>
        <p:spPr>
          <a:xfrm rot="16200000">
            <a:off x="-45404" y="2459421"/>
            <a:ext cx="1441420" cy="369332"/>
          </a:xfrm>
          <a:prstGeom prst="rect">
            <a:avLst/>
          </a:prstGeom>
          <a:noFill/>
        </p:spPr>
        <p:txBody>
          <a:bodyPr wrap="none" rtlCol="0">
            <a:spAutoFit/>
          </a:bodyPr>
          <a:lstStyle/>
          <a:p>
            <a:r>
              <a:rPr lang="en-CA" dirty="0"/>
              <a:t>Running time</a:t>
            </a:r>
          </a:p>
        </p:txBody>
      </p:sp>
      <p:sp>
        <p:nvSpPr>
          <p:cNvPr id="7" name="Slide Number Placeholder 6"/>
          <p:cNvSpPr>
            <a:spLocks noGrp="1"/>
          </p:cNvSpPr>
          <p:nvPr>
            <p:ph type="sldNum" sz="quarter" idx="12"/>
          </p:nvPr>
        </p:nvSpPr>
        <p:spPr/>
        <p:txBody>
          <a:bodyPr/>
          <a:lstStyle/>
          <a:p>
            <a:fld id="{4292D9D0-E695-4D04-8152-0C0E77A81AC1}" type="slidenum">
              <a:rPr lang="en-CA" smtClean="0"/>
              <a:t>13</a:t>
            </a:fld>
            <a:endParaRPr lang="en-CA" dirty="0"/>
          </a:p>
        </p:txBody>
      </p:sp>
    </p:spTree>
    <p:extLst>
      <p:ext uri="{BB962C8B-B14F-4D97-AF65-F5344CB8AC3E}">
        <p14:creationId xmlns:p14="http://schemas.microsoft.com/office/powerpoint/2010/main" val="381713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notation</a:t>
            </a:r>
            <a:endParaRPr lang="en-CA"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892635128"/>
                  </p:ext>
                </p:extLst>
              </p:nvPr>
            </p:nvGraphicFramePr>
            <p:xfrm>
              <a:off x="1579416" y="1131718"/>
              <a:ext cx="8716489" cy="4389120"/>
            </p:xfrm>
            <a:graphic>
              <a:graphicData uri="http://schemas.openxmlformats.org/drawingml/2006/table">
                <a:tbl>
                  <a:tblPr firstRow="1" bandRow="1">
                    <a:tableStyleId>{5C22544A-7EE6-4342-B048-85BDC9FD1C3A}</a:tableStyleId>
                  </a:tblPr>
                  <a:tblGrid>
                    <a:gridCol w="1115910">
                      <a:extLst>
                        <a:ext uri="{9D8B030D-6E8A-4147-A177-3AD203B41FA5}">
                          <a16:colId xmlns:a16="http://schemas.microsoft.com/office/drawing/2014/main" val="20000"/>
                        </a:ext>
                      </a:extLst>
                    </a:gridCol>
                    <a:gridCol w="1078712">
                      <a:extLst>
                        <a:ext uri="{9D8B030D-6E8A-4147-A177-3AD203B41FA5}">
                          <a16:colId xmlns:a16="http://schemas.microsoft.com/office/drawing/2014/main" val="20001"/>
                        </a:ext>
                      </a:extLst>
                    </a:gridCol>
                    <a:gridCol w="1227499">
                      <a:extLst>
                        <a:ext uri="{9D8B030D-6E8A-4147-A177-3AD203B41FA5}">
                          <a16:colId xmlns:a16="http://schemas.microsoft.com/office/drawing/2014/main" val="20002"/>
                        </a:ext>
                      </a:extLst>
                    </a:gridCol>
                    <a:gridCol w="1983838">
                      <a:extLst>
                        <a:ext uri="{9D8B030D-6E8A-4147-A177-3AD203B41FA5}">
                          <a16:colId xmlns:a16="http://schemas.microsoft.com/office/drawing/2014/main" val="20003"/>
                        </a:ext>
                      </a:extLst>
                    </a:gridCol>
                    <a:gridCol w="3310530">
                      <a:extLst>
                        <a:ext uri="{9D8B030D-6E8A-4147-A177-3AD203B41FA5}">
                          <a16:colId xmlns:a16="http://schemas.microsoft.com/office/drawing/2014/main" val="20004"/>
                        </a:ext>
                      </a:extLst>
                    </a:gridCol>
                  </a:tblGrid>
                  <a:tr h="143230">
                    <a:tc>
                      <a:txBody>
                        <a:bodyPr/>
                        <a:lstStyle/>
                        <a:p>
                          <a:pPr algn="ctr"/>
                          <a:r>
                            <a:rPr lang="en-CA" dirty="0"/>
                            <a:t>Name</a:t>
                          </a:r>
                        </a:p>
                      </a:txBody>
                      <a:tcPr/>
                    </a:tc>
                    <a:tc>
                      <a:txBody>
                        <a:bodyPr/>
                        <a:lstStyle/>
                        <a:p>
                          <a:pPr algn="ctr"/>
                          <a:r>
                            <a:rPr lang="en-CA" dirty="0"/>
                            <a:t>Notation/use</a:t>
                          </a:r>
                        </a:p>
                      </a:txBody>
                      <a:tcPr/>
                    </a:tc>
                    <a:tc>
                      <a:txBody>
                        <a:bodyPr/>
                        <a:lstStyle/>
                        <a:p>
                          <a:pPr algn="ctr"/>
                          <a:r>
                            <a:rPr lang="en-CA" dirty="0"/>
                            <a:t>Informal</a:t>
                          </a:r>
                          <a:r>
                            <a:rPr lang="en-CA" baseline="0" dirty="0"/>
                            <a:t> name</a:t>
                          </a:r>
                          <a:endParaRPr lang="en-CA" dirty="0"/>
                        </a:p>
                      </a:txBody>
                      <a:tcPr/>
                    </a:tc>
                    <a:tc>
                      <a:txBody>
                        <a:bodyPr/>
                        <a:lstStyle/>
                        <a:p>
                          <a:pPr algn="ctr"/>
                          <a:r>
                            <a:rPr lang="en-CA" dirty="0"/>
                            <a:t>Bound</a:t>
                          </a:r>
                        </a:p>
                      </a:txBody>
                      <a:tcPr/>
                    </a:tc>
                    <a:tc>
                      <a:txBody>
                        <a:bodyPr/>
                        <a:lstStyle/>
                        <a:p>
                          <a:pPr algn="ctr"/>
                          <a:r>
                            <a:rPr lang="en-CA" dirty="0"/>
                            <a:t>Notes</a:t>
                          </a:r>
                        </a:p>
                      </a:txBody>
                      <a:tcPr/>
                    </a:tc>
                    <a:extLst>
                      <a:ext uri="{0D108BD9-81ED-4DB2-BD59-A6C34878D82A}">
                        <a16:rowId xmlns:a16="http://schemas.microsoft.com/office/drawing/2014/main" val="10000"/>
                      </a:ext>
                    </a:extLst>
                  </a:tr>
                  <a:tr h="370840">
                    <a:tc>
                      <a:txBody>
                        <a:bodyPr/>
                        <a:lstStyle/>
                        <a:p>
                          <a:r>
                            <a:rPr lang="en-CA" dirty="0"/>
                            <a:t>Big-Oh</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b="0" dirty="0">
                            <a:ea typeface="Cambria Math" panose="02040503050406030204" pitchFamily="18" charset="0"/>
                          </a:endParaRPr>
                        </a:p>
                      </a:txBody>
                      <a:tcPr/>
                    </a:tc>
                    <a:tc>
                      <a:txBody>
                        <a:bodyPr/>
                        <a:lstStyle/>
                        <a:p>
                          <a:pPr algn="ctr"/>
                          <a:r>
                            <a:rPr lang="en-CA" dirty="0"/>
                            <a:t>order of</a:t>
                          </a:r>
                        </a:p>
                      </a:txBody>
                      <a:tcPr/>
                    </a:tc>
                    <a:tc>
                      <a:txBody>
                        <a:bodyPr/>
                        <a:lstStyle/>
                        <a:p>
                          <a:r>
                            <a:rPr lang="en-CA" dirty="0"/>
                            <a:t>Upper</a:t>
                          </a:r>
                          <a:r>
                            <a:rPr lang="en-CA" baseline="0" dirty="0"/>
                            <a:t> bound – tight</a:t>
                          </a:r>
                          <a:endParaRPr lang="en-CA" dirty="0"/>
                        </a:p>
                      </a:txBody>
                      <a:tcPr/>
                    </a:tc>
                    <a:tc>
                      <a:txBody>
                        <a:bodyPr/>
                        <a:lstStyle/>
                        <a:p>
                          <a:r>
                            <a:rPr lang="en-CA" dirty="0"/>
                            <a:t>The most commonly used notation for assessing the complexity</a:t>
                          </a:r>
                          <a:r>
                            <a:rPr lang="en-CA" baseline="0" dirty="0"/>
                            <a:t> of an algorithm</a:t>
                          </a:r>
                          <a:endParaRPr lang="en-CA"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Big-Theta</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Upper and lower</a:t>
                          </a:r>
                          <a:r>
                            <a:rPr lang="en-CA" baseline="0" dirty="0"/>
                            <a:t> bound – tight </a:t>
                          </a:r>
                          <a:endParaRPr lang="en-CA" dirty="0"/>
                        </a:p>
                      </a:txBody>
                      <a:tcPr/>
                    </a:tc>
                    <a:tc>
                      <a:txBody>
                        <a:bodyPr/>
                        <a:lstStyle/>
                        <a:p>
                          <a:r>
                            <a:rPr lang="en-CA" dirty="0"/>
                            <a:t>The</a:t>
                          </a:r>
                          <a:r>
                            <a:rPr lang="en-CA" baseline="0" dirty="0"/>
                            <a:t> most accurate asymptotic notation </a:t>
                          </a:r>
                          <a:endParaRPr lang="en-CA"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Big-Omega</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Lower</a:t>
                          </a:r>
                          <a:r>
                            <a:rPr lang="en-CA" baseline="0" dirty="0"/>
                            <a:t> bound – tight</a:t>
                          </a:r>
                          <a:endParaRPr lang="en-CA" dirty="0"/>
                        </a:p>
                      </a:txBody>
                      <a:tcPr/>
                    </a:tc>
                    <a:tc>
                      <a:txBody>
                        <a:bodyPr/>
                        <a:lstStyle/>
                        <a:p>
                          <a:r>
                            <a:rPr lang="en-CA" dirty="0"/>
                            <a:t>Most</a:t>
                          </a:r>
                          <a:r>
                            <a:rPr lang="en-CA" baseline="0" dirty="0"/>
                            <a:t>ly used for determining lower bounds on problems rather than algorithms (e.g., sorting)</a:t>
                          </a:r>
                          <a:endParaRPr lang="en-CA" dirty="0"/>
                        </a:p>
                      </a:txBody>
                      <a:tcPr/>
                    </a:tc>
                    <a:extLst>
                      <a:ext uri="{0D108BD9-81ED-4DB2-BD59-A6C34878D82A}">
                        <a16:rowId xmlns:a16="http://schemas.microsoft.com/office/drawing/2014/main" val="10003"/>
                      </a:ext>
                    </a:extLst>
                  </a:tr>
                  <a:tr h="370840">
                    <a:tc>
                      <a:txBody>
                        <a:bodyPr/>
                        <a:lstStyle/>
                        <a:p>
                          <a:r>
                            <a:rPr lang="en-CA" dirty="0"/>
                            <a:t>Little-Oh</a:t>
                          </a:r>
                        </a:p>
                      </a:txBody>
                      <a:tcPr/>
                    </a:tc>
                    <a:tc>
                      <a:txBody>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𝜊</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Upper bound – loose</a:t>
                          </a:r>
                        </a:p>
                      </a:txBody>
                      <a:tcPr/>
                    </a:tc>
                    <a:tc>
                      <a:txBody>
                        <a:bodyPr/>
                        <a:lstStyle/>
                        <a:p>
                          <a:r>
                            <a:rPr lang="en-CA" dirty="0"/>
                            <a:t>Used</a:t>
                          </a:r>
                          <a:r>
                            <a:rPr lang="en-CA" baseline="0" dirty="0"/>
                            <a:t> when it is difficult to obtain a tight upper bound</a:t>
                          </a:r>
                          <a:endParaRPr lang="en-CA" dirty="0"/>
                        </a:p>
                      </a:txBody>
                      <a:tcPr/>
                    </a:tc>
                    <a:extLst>
                      <a:ext uri="{0D108BD9-81ED-4DB2-BD59-A6C34878D82A}">
                        <a16:rowId xmlns:a16="http://schemas.microsoft.com/office/drawing/2014/main" val="10004"/>
                      </a:ext>
                    </a:extLst>
                  </a:tr>
                  <a:tr h="370840">
                    <a:tc>
                      <a:txBody>
                        <a:bodyPr/>
                        <a:lstStyle/>
                        <a:p>
                          <a:r>
                            <a:rPr lang="en-CA" dirty="0"/>
                            <a:t>Little-Omega</a:t>
                          </a:r>
                        </a:p>
                      </a:txBody>
                      <a:tcPr/>
                    </a:tc>
                    <a:tc>
                      <a:txBody>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Lower bound</a:t>
                          </a:r>
                          <a:r>
                            <a:rPr lang="en-CA" baseline="0" dirty="0"/>
                            <a:t> – loose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Used</a:t>
                          </a:r>
                          <a:r>
                            <a:rPr lang="en-CA" baseline="0" dirty="0"/>
                            <a:t> when it is difficult to obtain a tight lower bound</a:t>
                          </a:r>
                          <a:endParaRPr lang="en-CA"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892635128"/>
                  </p:ext>
                </p:extLst>
              </p:nvPr>
            </p:nvGraphicFramePr>
            <p:xfrm>
              <a:off x="1579416" y="1131718"/>
              <a:ext cx="8716489" cy="4389120"/>
            </p:xfrm>
            <a:graphic>
              <a:graphicData uri="http://schemas.openxmlformats.org/drawingml/2006/table">
                <a:tbl>
                  <a:tblPr firstRow="1" bandRow="1">
                    <a:tableStyleId>{5C22544A-7EE6-4342-B048-85BDC9FD1C3A}</a:tableStyleId>
                  </a:tblPr>
                  <a:tblGrid>
                    <a:gridCol w="1115910"/>
                    <a:gridCol w="1078712"/>
                    <a:gridCol w="1227499"/>
                    <a:gridCol w="1983838"/>
                    <a:gridCol w="3310530"/>
                  </a:tblGrid>
                  <a:tr h="640080">
                    <a:tc>
                      <a:txBody>
                        <a:bodyPr/>
                        <a:lstStyle/>
                        <a:p>
                          <a:pPr algn="ctr"/>
                          <a:r>
                            <a:rPr lang="en-CA" dirty="0" smtClean="0"/>
                            <a:t>Name</a:t>
                          </a:r>
                          <a:endParaRPr lang="en-CA" dirty="0"/>
                        </a:p>
                      </a:txBody>
                      <a:tcPr/>
                    </a:tc>
                    <a:tc>
                      <a:txBody>
                        <a:bodyPr/>
                        <a:lstStyle/>
                        <a:p>
                          <a:pPr algn="ctr"/>
                          <a:r>
                            <a:rPr lang="en-CA" dirty="0" smtClean="0"/>
                            <a:t>Notation/use</a:t>
                          </a:r>
                          <a:endParaRPr lang="en-CA" dirty="0"/>
                        </a:p>
                      </a:txBody>
                      <a:tcPr/>
                    </a:tc>
                    <a:tc>
                      <a:txBody>
                        <a:bodyPr/>
                        <a:lstStyle/>
                        <a:p>
                          <a:pPr algn="ctr"/>
                          <a:r>
                            <a:rPr lang="en-CA" dirty="0" smtClean="0"/>
                            <a:t>Informal</a:t>
                          </a:r>
                          <a:r>
                            <a:rPr lang="en-CA" baseline="0" dirty="0" smtClean="0"/>
                            <a:t> name</a:t>
                          </a:r>
                          <a:endParaRPr lang="en-CA" dirty="0"/>
                        </a:p>
                      </a:txBody>
                      <a:tcPr/>
                    </a:tc>
                    <a:tc>
                      <a:txBody>
                        <a:bodyPr/>
                        <a:lstStyle/>
                        <a:p>
                          <a:pPr algn="ctr"/>
                          <a:r>
                            <a:rPr lang="en-CA" dirty="0" smtClean="0"/>
                            <a:t>Bound</a:t>
                          </a:r>
                          <a:endParaRPr lang="en-CA" dirty="0"/>
                        </a:p>
                      </a:txBody>
                      <a:tcPr/>
                    </a:tc>
                    <a:tc>
                      <a:txBody>
                        <a:bodyPr/>
                        <a:lstStyle/>
                        <a:p>
                          <a:pPr algn="ctr"/>
                          <a:r>
                            <a:rPr lang="en-CA" dirty="0" smtClean="0"/>
                            <a:t>Notes</a:t>
                          </a:r>
                          <a:endParaRPr lang="en-CA" dirty="0"/>
                        </a:p>
                      </a:txBody>
                      <a:tcPr/>
                    </a:tc>
                  </a:tr>
                  <a:tr h="914400">
                    <a:tc>
                      <a:txBody>
                        <a:bodyPr/>
                        <a:lstStyle/>
                        <a:p>
                          <a:r>
                            <a:rPr lang="en-CA" dirty="0" smtClean="0"/>
                            <a:t>Big-Oh</a:t>
                          </a:r>
                          <a:endParaRPr lang="en-CA" dirty="0"/>
                        </a:p>
                      </a:txBody>
                      <a:tcPr/>
                    </a:tc>
                    <a:tc>
                      <a:txBody>
                        <a:bodyPr/>
                        <a:lstStyle/>
                        <a:p>
                          <a:endParaRPr lang="en-US"/>
                        </a:p>
                      </a:txBody>
                      <a:tcPr>
                        <a:blipFill rotWithShape="0">
                          <a:blip r:embed="rId3"/>
                          <a:stretch>
                            <a:fillRect l="-103955" t="-73333" r="-607345" b="-321333"/>
                          </a:stretch>
                        </a:blipFill>
                      </a:tcPr>
                    </a:tc>
                    <a:tc>
                      <a:txBody>
                        <a:bodyPr/>
                        <a:lstStyle/>
                        <a:p>
                          <a:pPr algn="ctr"/>
                          <a:r>
                            <a:rPr lang="en-CA" dirty="0" smtClean="0"/>
                            <a:t>order of</a:t>
                          </a:r>
                          <a:endParaRPr lang="en-CA" dirty="0"/>
                        </a:p>
                      </a:txBody>
                      <a:tcPr/>
                    </a:tc>
                    <a:tc>
                      <a:txBody>
                        <a:bodyPr/>
                        <a:lstStyle/>
                        <a:p>
                          <a:r>
                            <a:rPr lang="en-CA" dirty="0" smtClean="0"/>
                            <a:t>Upper</a:t>
                          </a:r>
                          <a:r>
                            <a:rPr lang="en-CA" baseline="0" dirty="0" smtClean="0"/>
                            <a:t> bound – tight</a:t>
                          </a:r>
                          <a:endParaRPr lang="en-CA" dirty="0"/>
                        </a:p>
                      </a:txBody>
                      <a:tcPr/>
                    </a:tc>
                    <a:tc>
                      <a:txBody>
                        <a:bodyPr/>
                        <a:lstStyle/>
                        <a:p>
                          <a:r>
                            <a:rPr lang="en-CA" dirty="0" smtClean="0"/>
                            <a:t>The most commonly used notation for assessing the complexity</a:t>
                          </a:r>
                          <a:r>
                            <a:rPr lang="en-CA" baseline="0" dirty="0" smtClean="0"/>
                            <a:t> of an algorithm</a:t>
                          </a:r>
                          <a:endParaRPr lang="en-CA"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Big-Theta</a:t>
                          </a:r>
                        </a:p>
                      </a:txBody>
                      <a:tcPr/>
                    </a:tc>
                    <a:tc>
                      <a:txBody>
                        <a:bodyPr/>
                        <a:lstStyle/>
                        <a:p>
                          <a:endParaRPr lang="en-US"/>
                        </a:p>
                      </a:txBody>
                      <a:tcPr>
                        <a:blipFill rotWithShape="0">
                          <a:blip r:embed="rId3"/>
                          <a:stretch>
                            <a:fillRect l="-103955" t="-245283" r="-607345" b="-354717"/>
                          </a:stretch>
                        </a:blipFill>
                      </a:tcPr>
                    </a:tc>
                    <a:tc>
                      <a:txBody>
                        <a:bodyPr/>
                        <a:lstStyle/>
                        <a:p>
                          <a:endParaRPr lang="en-CA"/>
                        </a:p>
                      </a:txBody>
                      <a:tcPr/>
                    </a:tc>
                    <a:tc>
                      <a:txBody>
                        <a:bodyPr/>
                        <a:lstStyle/>
                        <a:p>
                          <a:r>
                            <a:rPr lang="en-CA" dirty="0" smtClean="0"/>
                            <a:t>Upper and lower</a:t>
                          </a:r>
                          <a:r>
                            <a:rPr lang="en-CA" baseline="0" dirty="0" smtClean="0"/>
                            <a:t> bound – tight </a:t>
                          </a:r>
                          <a:endParaRPr lang="en-CA" dirty="0"/>
                        </a:p>
                      </a:txBody>
                      <a:tcPr/>
                    </a:tc>
                    <a:tc>
                      <a:txBody>
                        <a:bodyPr/>
                        <a:lstStyle/>
                        <a:p>
                          <a:r>
                            <a:rPr lang="en-CA" dirty="0" smtClean="0"/>
                            <a:t>The</a:t>
                          </a:r>
                          <a:r>
                            <a:rPr lang="en-CA" baseline="0" dirty="0" smtClean="0"/>
                            <a:t> most accurate asymptotic notation </a:t>
                          </a:r>
                          <a:endParaRPr lang="en-CA" dirty="0"/>
                        </a:p>
                      </a:txBody>
                      <a:tcPr/>
                    </a:tc>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Big-Omega</a:t>
                          </a:r>
                        </a:p>
                      </a:txBody>
                      <a:tcPr/>
                    </a:tc>
                    <a:tc>
                      <a:txBody>
                        <a:bodyPr/>
                        <a:lstStyle/>
                        <a:p>
                          <a:endParaRPr lang="en-US"/>
                        </a:p>
                      </a:txBody>
                      <a:tcPr>
                        <a:blipFill rotWithShape="0">
                          <a:blip r:embed="rId3"/>
                          <a:stretch>
                            <a:fillRect l="-103955" t="-244000" r="-607345" b="-150667"/>
                          </a:stretch>
                        </a:blipFill>
                      </a:tcPr>
                    </a:tc>
                    <a:tc>
                      <a:txBody>
                        <a:bodyPr/>
                        <a:lstStyle/>
                        <a:p>
                          <a:endParaRPr lang="en-CA"/>
                        </a:p>
                      </a:txBody>
                      <a:tcPr/>
                    </a:tc>
                    <a:tc>
                      <a:txBody>
                        <a:bodyPr/>
                        <a:lstStyle/>
                        <a:p>
                          <a:r>
                            <a:rPr lang="en-CA" dirty="0" smtClean="0"/>
                            <a:t>Lower</a:t>
                          </a:r>
                          <a:r>
                            <a:rPr lang="en-CA" baseline="0" dirty="0" smtClean="0"/>
                            <a:t> bound – tight</a:t>
                          </a:r>
                          <a:endParaRPr lang="en-CA" dirty="0"/>
                        </a:p>
                      </a:txBody>
                      <a:tcPr/>
                    </a:tc>
                    <a:tc>
                      <a:txBody>
                        <a:bodyPr/>
                        <a:lstStyle/>
                        <a:p>
                          <a:r>
                            <a:rPr lang="en-CA" dirty="0" smtClean="0"/>
                            <a:t>Most</a:t>
                          </a:r>
                          <a:r>
                            <a:rPr lang="en-CA" baseline="0" dirty="0" smtClean="0"/>
                            <a:t>ly used for determining lower bounds on problems rather than algorithms (e.g., sorting)</a:t>
                          </a:r>
                          <a:endParaRPr lang="en-CA" dirty="0"/>
                        </a:p>
                      </a:txBody>
                      <a:tcPr/>
                    </a:tc>
                  </a:tr>
                  <a:tr h="640080">
                    <a:tc>
                      <a:txBody>
                        <a:bodyPr/>
                        <a:lstStyle/>
                        <a:p>
                          <a:r>
                            <a:rPr lang="en-CA" dirty="0" smtClean="0"/>
                            <a:t>Little-Oh</a:t>
                          </a:r>
                          <a:endParaRPr lang="en-CA" dirty="0"/>
                        </a:p>
                      </a:txBody>
                      <a:tcPr/>
                    </a:tc>
                    <a:tc>
                      <a:txBody>
                        <a:bodyPr/>
                        <a:lstStyle/>
                        <a:p>
                          <a:endParaRPr lang="en-US"/>
                        </a:p>
                      </a:txBody>
                      <a:tcPr>
                        <a:blipFill rotWithShape="0">
                          <a:blip r:embed="rId3"/>
                          <a:stretch>
                            <a:fillRect l="-103955" t="-491429" r="-607345" b="-115238"/>
                          </a:stretch>
                        </a:blipFill>
                      </a:tcPr>
                    </a:tc>
                    <a:tc>
                      <a:txBody>
                        <a:bodyPr/>
                        <a:lstStyle/>
                        <a:p>
                          <a:endParaRPr lang="en-CA"/>
                        </a:p>
                      </a:txBody>
                      <a:tcPr/>
                    </a:tc>
                    <a:tc>
                      <a:txBody>
                        <a:bodyPr/>
                        <a:lstStyle/>
                        <a:p>
                          <a:r>
                            <a:rPr lang="en-CA" dirty="0" smtClean="0"/>
                            <a:t>Upper bound – loose</a:t>
                          </a:r>
                          <a:endParaRPr lang="en-CA" dirty="0"/>
                        </a:p>
                      </a:txBody>
                      <a:tcPr/>
                    </a:tc>
                    <a:tc>
                      <a:txBody>
                        <a:bodyPr/>
                        <a:lstStyle/>
                        <a:p>
                          <a:r>
                            <a:rPr lang="en-CA" dirty="0" smtClean="0"/>
                            <a:t>Used</a:t>
                          </a:r>
                          <a:r>
                            <a:rPr lang="en-CA" baseline="0" dirty="0" smtClean="0"/>
                            <a:t> when it is difficult to obtain a tight upper bound</a:t>
                          </a:r>
                          <a:endParaRPr lang="en-CA" dirty="0"/>
                        </a:p>
                      </a:txBody>
                      <a:tcPr/>
                    </a:tc>
                  </a:tr>
                  <a:tr h="640080">
                    <a:tc>
                      <a:txBody>
                        <a:bodyPr/>
                        <a:lstStyle/>
                        <a:p>
                          <a:r>
                            <a:rPr lang="en-CA" dirty="0" smtClean="0"/>
                            <a:t>Little-Omega</a:t>
                          </a:r>
                          <a:endParaRPr lang="en-CA" dirty="0"/>
                        </a:p>
                      </a:txBody>
                      <a:tcPr/>
                    </a:tc>
                    <a:tc>
                      <a:txBody>
                        <a:bodyPr/>
                        <a:lstStyle/>
                        <a:p>
                          <a:endParaRPr lang="en-US"/>
                        </a:p>
                      </a:txBody>
                      <a:tcPr>
                        <a:blipFill rotWithShape="0">
                          <a:blip r:embed="rId3"/>
                          <a:stretch>
                            <a:fillRect l="-103955" t="-591429" r="-607345" b="-15238"/>
                          </a:stretch>
                        </a:blipFill>
                      </a:tcPr>
                    </a:tc>
                    <a:tc>
                      <a:txBody>
                        <a:bodyPr/>
                        <a:lstStyle/>
                        <a:p>
                          <a:endParaRPr lang="en-CA"/>
                        </a:p>
                      </a:txBody>
                      <a:tcPr/>
                    </a:tc>
                    <a:tc>
                      <a:txBody>
                        <a:bodyPr/>
                        <a:lstStyle/>
                        <a:p>
                          <a:r>
                            <a:rPr lang="en-CA" dirty="0" smtClean="0"/>
                            <a:t>Lower bound</a:t>
                          </a:r>
                          <a:r>
                            <a:rPr lang="en-CA" baseline="0" dirty="0" smtClean="0"/>
                            <a:t> – loose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Used</a:t>
                          </a:r>
                          <a:r>
                            <a:rPr lang="en-CA" baseline="0" dirty="0" smtClean="0"/>
                            <a:t> when it is difficult to obtain a tight lower bound</a:t>
                          </a:r>
                          <a:endParaRPr lang="en-CA" dirty="0" smtClean="0"/>
                        </a:p>
                      </a:txBody>
                      <a:tcPr/>
                    </a:tc>
                  </a:tr>
                </a:tbl>
              </a:graphicData>
            </a:graphic>
          </p:graphicFrame>
        </mc:Fallback>
      </mc:AlternateContent>
      <p:sp>
        <p:nvSpPr>
          <p:cNvPr id="3" name="Slide Number Placeholder 2"/>
          <p:cNvSpPr>
            <a:spLocks noGrp="1"/>
          </p:cNvSpPr>
          <p:nvPr>
            <p:ph type="sldNum" sz="quarter" idx="12"/>
          </p:nvPr>
        </p:nvSpPr>
        <p:spPr/>
        <p:txBody>
          <a:bodyPr/>
          <a:lstStyle/>
          <a:p>
            <a:fld id="{4292D9D0-E695-4D04-8152-0C0E77A81AC1}" type="slidenum">
              <a:rPr lang="en-CA" smtClean="0"/>
              <a:t>14</a:t>
            </a:fld>
            <a:endParaRPr lang="en-CA" dirty="0"/>
          </a:p>
        </p:txBody>
      </p:sp>
    </p:spTree>
    <p:extLst>
      <p:ext uri="{BB962C8B-B14F-4D97-AF65-F5344CB8AC3E}">
        <p14:creationId xmlns:p14="http://schemas.microsoft.com/office/powerpoint/2010/main" val="268809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Big-Oh notation</a:t>
            </a:r>
            <a:endParaRPr lang="en-CA" dirty="0"/>
          </a:p>
        </p:txBody>
      </p:sp>
      <p:sp>
        <p:nvSpPr>
          <p:cNvPr id="4" name="Rectangle 3" descr="Rectangle: Click to edit Master text styles&#10;Second level&#10;Third level&#10;Fourth level&#10;Fifth level"/>
          <p:cNvSpPr txBox="1">
            <a:spLocks noChangeArrowheads="1"/>
          </p:cNvSpPr>
          <p:nvPr/>
        </p:nvSpPr>
        <p:spPr>
          <a:xfrm>
            <a:off x="859972" y="1186543"/>
            <a:ext cx="4270168" cy="495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Given functions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and </a:t>
            </a:r>
            <a:r>
              <a:rPr lang="en-US" sz="2400" b="1" i="1" dirty="0">
                <a:latin typeface="Times New Roman" pitchFamily="18" charset="0"/>
                <a:sym typeface="Symbol" pitchFamily="18" charset="2"/>
              </a:rPr>
              <a:t>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sym typeface="Symbol" pitchFamily="18" charset="2"/>
              </a:rPr>
              <a:t>, </a:t>
            </a:r>
            <a:r>
              <a:rPr lang="en-US" sz="2400" dirty="0"/>
              <a:t>we say that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is </a:t>
            </a:r>
            <a:r>
              <a:rPr lang="en-US" sz="2400" b="1" i="1" dirty="0">
                <a:latin typeface="Times New Roman" pitchFamily="18" charset="0"/>
                <a:sym typeface="Symbol" pitchFamily="18" charset="2"/>
              </a:rPr>
              <a:t>O</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sym typeface="Symbol" pitchFamily="18" charset="2"/>
              </a:rPr>
              <a:t> </a:t>
            </a:r>
            <a:r>
              <a:rPr lang="en-US" sz="2400" dirty="0"/>
              <a:t>if there are positive constants </a:t>
            </a:r>
            <a:r>
              <a:rPr lang="en-US" sz="2400" b="1" i="1" dirty="0">
                <a:latin typeface="Times New Roman" pitchFamily="18" charset="0"/>
                <a:sym typeface="Symbol" pitchFamily="18" charset="2"/>
              </a:rPr>
              <a:t>c</a:t>
            </a:r>
            <a:r>
              <a:rPr lang="en-US" sz="2400" dirty="0"/>
              <a:t> and </a:t>
            </a:r>
            <a:r>
              <a:rPr lang="en-US" sz="2400" b="1" i="1" dirty="0">
                <a:latin typeface="Times New Roman" pitchFamily="18" charset="0"/>
                <a:sym typeface="Symbol" pitchFamily="18" charset="2"/>
              </a:rPr>
              <a:t>n</a:t>
            </a:r>
            <a:r>
              <a:rPr lang="en-US" sz="2400" b="1" baseline="-25000" dirty="0">
                <a:latin typeface="Times New Roman" pitchFamily="18" charset="0"/>
                <a:sym typeface="Symbol" pitchFamily="18" charset="2"/>
              </a:rPr>
              <a:t>0</a:t>
            </a:r>
            <a:r>
              <a:rPr lang="en-US" sz="2400" dirty="0"/>
              <a:t> such that</a:t>
            </a:r>
          </a:p>
          <a:p>
            <a:pPr>
              <a:buFont typeface="Wingdings" pitchFamily="2" charset="2"/>
              <a:buNone/>
            </a:pPr>
            <a:r>
              <a:rPr lang="en-US" b="1" i="1" dirty="0">
                <a:latin typeface="Times New Roman" pitchFamily="18" charset="0"/>
                <a:sym typeface="Symbol" pitchFamily="18" charset="2"/>
              </a:rPr>
              <a:t>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t> </a:t>
            </a:r>
            <a:r>
              <a:rPr lang="en-US" sz="2400" dirty="0">
                <a:latin typeface="Symbol" pitchFamily="18" charset="2"/>
                <a:sym typeface="Symbol" pitchFamily="18" charset="2"/>
              </a:rPr>
              <a:t></a:t>
            </a:r>
            <a:r>
              <a:rPr lang="en-US" sz="2400" dirty="0"/>
              <a:t> </a:t>
            </a:r>
            <a:r>
              <a:rPr lang="en-US" sz="2400" b="1" i="1" dirty="0">
                <a:latin typeface="Times New Roman" pitchFamily="18" charset="0"/>
                <a:sym typeface="Symbol" pitchFamily="18" charset="2"/>
              </a:rPr>
              <a:t>cg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for </a:t>
            </a:r>
            <a:r>
              <a:rPr lang="en-US" sz="2400" b="1" i="1" dirty="0">
                <a:latin typeface="Times New Roman" pitchFamily="18" charset="0"/>
                <a:sym typeface="Symbol" pitchFamily="18" charset="2"/>
              </a:rPr>
              <a:t>n </a:t>
            </a:r>
            <a:r>
              <a:rPr lang="en-US" sz="2400" dirty="0">
                <a:latin typeface="Symbol" pitchFamily="18" charset="2"/>
                <a:sym typeface="Symbol" pitchFamily="18" charset="2"/>
              </a:rPr>
              <a:t></a:t>
            </a:r>
            <a:r>
              <a:rPr lang="en-US" sz="2400" dirty="0"/>
              <a:t> </a:t>
            </a:r>
            <a:r>
              <a:rPr lang="en-US" sz="2400" b="1" i="1" dirty="0">
                <a:latin typeface="Times New Roman" pitchFamily="18" charset="0"/>
                <a:sym typeface="Symbol" pitchFamily="18" charset="2"/>
              </a:rPr>
              <a:t>n</a:t>
            </a:r>
            <a:r>
              <a:rPr lang="en-US" sz="2400" b="1" baseline="-25000" dirty="0">
                <a:latin typeface="Times New Roman" pitchFamily="18" charset="0"/>
                <a:sym typeface="Symbol" pitchFamily="18" charset="2"/>
              </a:rPr>
              <a:t>0</a:t>
            </a:r>
          </a:p>
          <a:p>
            <a:r>
              <a:rPr lang="en-US" sz="2400" dirty="0"/>
              <a:t>Example: </a:t>
            </a:r>
            <a:r>
              <a:rPr lang="en-US" sz="2400" dirty="0">
                <a:latin typeface="Times New Roman" pitchFamily="18" charset="0"/>
                <a:sym typeface="Symbol" pitchFamily="18" charset="2"/>
              </a:rPr>
              <a:t>2</a:t>
            </a:r>
            <a:r>
              <a:rPr lang="en-US" sz="2400" b="1" i="1" dirty="0">
                <a:latin typeface="Times New Roman" pitchFamily="18" charset="0"/>
                <a:sym typeface="Symbol" pitchFamily="18" charset="2"/>
              </a:rPr>
              <a:t>n</a:t>
            </a:r>
            <a:r>
              <a:rPr lang="en-US" sz="2400" b="1" dirty="0">
                <a:latin typeface="Times New Roman" pitchFamily="18" charset="0"/>
                <a:sym typeface="Symbol" pitchFamily="18" charset="2"/>
              </a:rPr>
              <a:t> </a:t>
            </a:r>
            <a:r>
              <a:rPr lang="en-US" sz="2400" dirty="0">
                <a:latin typeface="Symbol" pitchFamily="18" charset="2"/>
                <a:sym typeface="Symbol" pitchFamily="18" charset="2"/>
              </a:rPr>
              <a:t>+</a:t>
            </a:r>
            <a:r>
              <a:rPr lang="en-US" sz="2400" b="1" dirty="0">
                <a:latin typeface="Times New Roman" pitchFamily="18" charset="0"/>
                <a:sym typeface="Symbol" pitchFamily="18" charset="2"/>
              </a:rPr>
              <a:t> </a:t>
            </a:r>
            <a:r>
              <a:rPr lang="en-US" sz="2400" dirty="0">
                <a:latin typeface="Times New Roman" pitchFamily="18" charset="0"/>
                <a:sym typeface="Symbol" pitchFamily="18" charset="2"/>
              </a:rPr>
              <a:t>10</a:t>
            </a:r>
            <a:r>
              <a:rPr lang="en-US" sz="2400" dirty="0">
                <a:sym typeface="Symbol" pitchFamily="18" charset="2"/>
              </a:rPr>
              <a:t> is </a:t>
            </a:r>
            <a:r>
              <a:rPr lang="en-US" sz="2400" b="1" i="1" dirty="0">
                <a:latin typeface="Times New Roman" pitchFamily="18" charset="0"/>
                <a:sym typeface="Symbol" pitchFamily="18" charset="2"/>
              </a:rPr>
              <a:t>O</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p>
          <a:p>
            <a:pPr lvl="1"/>
            <a:r>
              <a:rPr lang="en-US" sz="2000" dirty="0">
                <a:latin typeface="Times New Roman" pitchFamily="18" charset="0"/>
                <a:sym typeface="Symbol" pitchFamily="18" charset="2"/>
              </a:rPr>
              <a:t>2</a:t>
            </a:r>
            <a:r>
              <a:rPr lang="en-US" sz="2000" b="1" i="1" dirty="0">
                <a:latin typeface="Times New Roman" pitchFamily="18" charset="0"/>
                <a:sym typeface="Symbol" pitchFamily="18" charset="2"/>
              </a:rPr>
              <a:t>n</a:t>
            </a:r>
            <a:r>
              <a:rPr lang="en-US" sz="2000" b="1" dirty="0">
                <a:latin typeface="Times New Roman" pitchFamily="18" charset="0"/>
                <a:sym typeface="Symbol" pitchFamily="18" charset="2"/>
              </a:rPr>
              <a:t> </a:t>
            </a:r>
            <a:r>
              <a:rPr lang="en-US" sz="2000" dirty="0">
                <a:latin typeface="Symbol" pitchFamily="18" charset="2"/>
                <a:sym typeface="Symbol" pitchFamily="18" charset="2"/>
              </a:rPr>
              <a:t>+</a:t>
            </a:r>
            <a:r>
              <a:rPr lang="en-US" sz="2000" b="1" dirty="0">
                <a:latin typeface="Times New Roman" pitchFamily="18" charset="0"/>
                <a:sym typeface="Symbol" pitchFamily="18" charset="2"/>
              </a:rPr>
              <a:t> </a:t>
            </a:r>
            <a:r>
              <a:rPr lang="en-US" sz="2000" dirty="0">
                <a:latin typeface="Times New Roman" pitchFamily="18" charset="0"/>
                <a:sym typeface="Symbol" pitchFamily="18" charset="2"/>
              </a:rPr>
              <a:t>10</a:t>
            </a:r>
            <a:r>
              <a:rPr lang="en-US" sz="2000" b="1" i="1"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t> </a:t>
            </a:r>
            <a:r>
              <a:rPr lang="en-US" sz="2000" b="1" i="1" dirty="0" err="1">
                <a:latin typeface="Times New Roman" pitchFamily="18" charset="0"/>
                <a:sym typeface="Symbol" pitchFamily="18" charset="2"/>
              </a:rPr>
              <a:t>cn</a:t>
            </a:r>
            <a:endParaRPr lang="en-US" sz="2000" b="1" i="1" dirty="0">
              <a:latin typeface="Times New Roman" pitchFamily="18" charset="0"/>
              <a:sym typeface="Symbol" pitchFamily="18" charset="2"/>
            </a:endParaRPr>
          </a:p>
          <a:p>
            <a:pPr lvl="1"/>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c</a:t>
            </a:r>
            <a:r>
              <a:rPr lang="en-US" sz="2000"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latin typeface="Times New Roman" pitchFamily="18" charset="0"/>
                <a:sym typeface="Symbol" pitchFamily="18" charset="2"/>
              </a:rPr>
              <a:t> 2) </a:t>
            </a:r>
            <a:r>
              <a:rPr lang="en-US" sz="2000" b="1" i="1" dirty="0">
                <a:latin typeface="Times New Roman" pitchFamily="18" charset="0"/>
                <a:sym typeface="Symbol" pitchFamily="18" charset="2"/>
              </a:rPr>
              <a:t>n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p>
          <a:p>
            <a:pPr lvl="1"/>
            <a:r>
              <a:rPr lang="en-US" sz="2000" b="1" i="1" dirty="0">
                <a:latin typeface="Times New Roman" pitchFamily="18" charset="0"/>
                <a:sym typeface="Symbol" pitchFamily="18" charset="2"/>
              </a:rPr>
              <a:t>n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r>
              <a:rPr lang="en-US" sz="2000" dirty="0">
                <a:latin typeface="Symbol" pitchFamily="18" charset="2"/>
                <a:sym typeface="Symbol" pitchFamily="18" charset="2"/>
              </a:rPr>
              <a:t>/</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c</a:t>
            </a:r>
            <a:r>
              <a:rPr lang="en-US" sz="2000"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latin typeface="Times New Roman" pitchFamily="18" charset="0"/>
                <a:sym typeface="Symbol" pitchFamily="18" charset="2"/>
              </a:rPr>
              <a:t> 2)</a:t>
            </a:r>
          </a:p>
          <a:p>
            <a:pPr lvl="1"/>
            <a:r>
              <a:rPr lang="en-US" sz="2000" dirty="0"/>
              <a:t>Pick </a:t>
            </a:r>
            <a:r>
              <a:rPr lang="en-US" sz="2000" b="1" i="1" dirty="0">
                <a:latin typeface="Times New Roman" pitchFamily="18" charset="0"/>
                <a:sym typeface="Symbol" pitchFamily="18" charset="2"/>
              </a:rPr>
              <a:t>c </a:t>
            </a:r>
            <a:r>
              <a:rPr lang="en-US" sz="2000" dirty="0">
                <a:latin typeface="Symbol" pitchFamily="18" charset="2"/>
                <a:sym typeface="Symbol" pitchFamily="18" charset="2"/>
              </a:rPr>
              <a:t>= </a:t>
            </a:r>
            <a:r>
              <a:rPr lang="en-US" sz="2000" dirty="0">
                <a:latin typeface="Times New Roman" pitchFamily="18" charset="0"/>
                <a:sym typeface="Symbol" pitchFamily="18" charset="2"/>
              </a:rPr>
              <a:t>3 </a:t>
            </a:r>
            <a:r>
              <a:rPr lang="en-US" sz="2000" dirty="0"/>
              <a:t>and </a:t>
            </a:r>
            <a:r>
              <a:rPr lang="en-US" sz="2000" b="1" i="1" dirty="0">
                <a:latin typeface="Times New Roman" pitchFamily="18" charset="0"/>
                <a:sym typeface="Symbol" pitchFamily="18" charset="2"/>
              </a:rPr>
              <a:t>n</a:t>
            </a:r>
            <a:r>
              <a:rPr lang="en-US" sz="2000" b="1" baseline="-25000" dirty="0">
                <a:latin typeface="Times New Roman" pitchFamily="18" charset="0"/>
                <a:sym typeface="Symbol" pitchFamily="18" charset="2"/>
              </a:rPr>
              <a:t>0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p>
          <a:p>
            <a:pPr lvl="1"/>
            <a:r>
              <a:rPr lang="en-US" sz="2000" dirty="0">
                <a:sym typeface="Symbol" pitchFamily="18" charset="2"/>
              </a:rPr>
              <a:t>It follows that</a:t>
            </a:r>
          </a:p>
          <a:p>
            <a:pPr marL="354012" lvl="1" indent="0">
              <a:buNone/>
            </a:pPr>
            <a:r>
              <a:rPr lang="en-US" sz="2800" dirty="0">
                <a:sym typeface="Symbol" pitchFamily="18" charset="2"/>
              </a:rPr>
              <a:t> </a:t>
            </a:r>
            <a:r>
              <a:rPr lang="en-US" sz="2000" dirty="0">
                <a:latin typeface="Times New Roman" pitchFamily="18" charset="0"/>
                <a:sym typeface="Symbol" pitchFamily="18" charset="2"/>
              </a:rPr>
              <a:t>2</a:t>
            </a:r>
            <a:r>
              <a:rPr lang="en-US" sz="2000" b="1" i="1" dirty="0">
                <a:latin typeface="Times New Roman" pitchFamily="18" charset="0"/>
                <a:sym typeface="Symbol" pitchFamily="18" charset="2"/>
              </a:rPr>
              <a:t>n</a:t>
            </a:r>
            <a:r>
              <a:rPr lang="en-US" sz="2000" b="1" dirty="0">
                <a:latin typeface="Times New Roman" pitchFamily="18" charset="0"/>
                <a:sym typeface="Symbol" pitchFamily="18" charset="2"/>
              </a:rPr>
              <a:t> </a:t>
            </a:r>
            <a:r>
              <a:rPr lang="en-US" sz="2000" dirty="0">
                <a:latin typeface="Symbol" pitchFamily="18" charset="2"/>
                <a:sym typeface="Symbol" pitchFamily="18" charset="2"/>
              </a:rPr>
              <a:t>+</a:t>
            </a:r>
            <a:r>
              <a:rPr lang="en-US" sz="2000" b="1" dirty="0">
                <a:latin typeface="Times New Roman" pitchFamily="18" charset="0"/>
                <a:sym typeface="Symbol" pitchFamily="18" charset="2"/>
              </a:rPr>
              <a:t> </a:t>
            </a:r>
            <a:r>
              <a:rPr lang="en-US" sz="2000" dirty="0">
                <a:latin typeface="Times New Roman" pitchFamily="18" charset="0"/>
                <a:sym typeface="Symbol" pitchFamily="18" charset="2"/>
              </a:rPr>
              <a:t>10 ≤ 3</a:t>
            </a:r>
            <a:r>
              <a:rPr lang="en-US" sz="2000" b="1" i="1" dirty="0">
                <a:latin typeface="Times New Roman" pitchFamily="18" charset="0"/>
                <a:sym typeface="Symbol" pitchFamily="18" charset="2"/>
              </a:rPr>
              <a:t>n </a:t>
            </a:r>
            <a:r>
              <a:rPr lang="en-US" sz="2000" dirty="0"/>
              <a:t>for </a:t>
            </a:r>
            <a:r>
              <a:rPr lang="en-US" sz="2000" b="1" i="1" dirty="0">
                <a:latin typeface="Times New Roman" pitchFamily="18" charset="0"/>
                <a:sym typeface="Symbol" pitchFamily="18" charset="2"/>
              </a:rPr>
              <a:t>n </a:t>
            </a:r>
            <a:r>
              <a:rPr lang="en-US" sz="2000" dirty="0">
                <a:latin typeface="Symbol" pitchFamily="18" charset="2"/>
                <a:sym typeface="Symbol" pitchFamily="18" charset="2"/>
              </a:rPr>
              <a:t></a:t>
            </a:r>
            <a:r>
              <a:rPr lang="en-US" sz="2000" dirty="0"/>
              <a:t> 10</a:t>
            </a:r>
            <a:endParaRPr lang="en-US" sz="2000" b="1" baseline="-25000" dirty="0">
              <a:latin typeface="Times New Roman" pitchFamily="18" charset="0"/>
              <a:sym typeface="Symbol" pitchFamily="18" charset="2"/>
            </a:endParaRPr>
          </a:p>
          <a:p>
            <a:pPr marL="354012" lvl="1" indent="0">
              <a:buNone/>
            </a:pPr>
            <a:endParaRPr lang="en-US" sz="1600" b="1" i="1"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870103227"/>
              </p:ext>
            </p:extLst>
          </p:nvPr>
        </p:nvGraphicFramePr>
        <p:xfrm>
          <a:off x="5536685" y="1107049"/>
          <a:ext cx="5324475" cy="4286250"/>
        </p:xfrm>
        <a:graphic>
          <a:graphicData uri="http://schemas.openxmlformats.org/presentationml/2006/ole">
            <mc:AlternateContent xmlns:mc="http://schemas.openxmlformats.org/markup-compatibility/2006">
              <mc:Choice xmlns:v="urn:schemas-microsoft-com:vml" Requires="v">
                <p:oleObj spid="_x0000_s1222" name="Chart" r:id="rId4" imgW="8676000" imgH="6547680" progId="Excel.Sheet.8">
                  <p:embed followColorScheme="full"/>
                </p:oleObj>
              </mc:Choice>
              <mc:Fallback>
                <p:oleObj name="Chart" r:id="rId4" imgW="8676000" imgH="6547680" progId="Excel.Shee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6685" y="1107049"/>
                        <a:ext cx="5324475" cy="428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rot="19479688">
            <a:off x="8866796" y="1969386"/>
            <a:ext cx="1254815" cy="369332"/>
          </a:xfrm>
          <a:prstGeom prst="rect">
            <a:avLst/>
          </a:prstGeom>
          <a:noFill/>
        </p:spPr>
        <p:txBody>
          <a:bodyPr wrap="square" rtlCol="0">
            <a:spAutoFit/>
          </a:bodyPr>
          <a:lstStyle/>
          <a:p>
            <a:r>
              <a:rPr lang="en-US" sz="1800" b="1" i="1" dirty="0">
                <a:latin typeface="Times New Roman" pitchFamily="18" charset="0"/>
                <a:sym typeface="Symbol" pitchFamily="18" charset="2"/>
              </a:rPr>
              <a:t>cg</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3</a:t>
            </a:r>
            <a:r>
              <a:rPr lang="en-US" sz="1800" b="1" i="1" dirty="0">
                <a:latin typeface="Times New Roman" pitchFamily="18" charset="0"/>
                <a:sym typeface="Symbol" pitchFamily="18" charset="2"/>
              </a:rPr>
              <a:t>n</a:t>
            </a:r>
            <a:endParaRPr lang="en-CA" sz="1800" b="1" i="1" dirty="0"/>
          </a:p>
        </p:txBody>
      </p:sp>
      <p:sp>
        <p:nvSpPr>
          <p:cNvPr id="7" name="Rectangle 6"/>
          <p:cNvSpPr/>
          <p:nvPr/>
        </p:nvSpPr>
        <p:spPr>
          <a:xfrm rot="19300609">
            <a:off x="8848649" y="2836974"/>
            <a:ext cx="1013419" cy="369332"/>
          </a:xfrm>
          <a:prstGeom prst="rect">
            <a:avLst/>
          </a:prstGeom>
        </p:spPr>
        <p:txBody>
          <a:bodyPr wrap="none">
            <a:spAutoFit/>
          </a:bodyPr>
          <a:lstStyle/>
          <a:p>
            <a:r>
              <a:rPr lang="en-US" sz="1800" b="1" i="1" dirty="0">
                <a:latin typeface="Times New Roman" pitchFamily="18" charset="0"/>
                <a:sym typeface="Symbol" pitchFamily="18" charset="2"/>
              </a:rPr>
              <a:t>g</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a:t>
            </a:r>
            <a:endParaRPr lang="en-CA" sz="1800" dirty="0"/>
          </a:p>
        </p:txBody>
      </p:sp>
      <p:sp>
        <p:nvSpPr>
          <p:cNvPr id="8" name="Rectangle 7"/>
          <p:cNvSpPr/>
          <p:nvPr/>
        </p:nvSpPr>
        <p:spPr>
          <a:xfrm rot="19478261">
            <a:off x="8718858" y="2331435"/>
            <a:ext cx="1495922" cy="369332"/>
          </a:xfrm>
          <a:prstGeom prst="rect">
            <a:avLst/>
          </a:prstGeom>
        </p:spPr>
        <p:txBody>
          <a:bodyPr wrap="none">
            <a:spAutoFit/>
          </a:bodyPr>
          <a:lstStyle/>
          <a:p>
            <a:r>
              <a:rPr lang="en-US" sz="1800" b="1" i="1" dirty="0">
                <a:latin typeface="Times New Roman" pitchFamily="18" charset="0"/>
                <a:sym typeface="Symbol" pitchFamily="18" charset="2"/>
              </a:rPr>
              <a:t>f</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2</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+ 10</a:t>
            </a:r>
            <a:endParaRPr lang="en-CA" sz="1800" dirty="0"/>
          </a:p>
        </p:txBody>
      </p:sp>
      <p:sp>
        <p:nvSpPr>
          <p:cNvPr id="3" name="Slide Number Placeholder 2"/>
          <p:cNvSpPr>
            <a:spLocks noGrp="1"/>
          </p:cNvSpPr>
          <p:nvPr>
            <p:ph type="sldNum" sz="quarter" idx="12"/>
          </p:nvPr>
        </p:nvSpPr>
        <p:spPr/>
        <p:txBody>
          <a:bodyPr/>
          <a:lstStyle/>
          <a:p>
            <a:fld id="{4292D9D0-E695-4D04-8152-0C0E77A81AC1}" type="slidenum">
              <a:rPr lang="en-CA" smtClean="0"/>
              <a:t>15</a:t>
            </a:fld>
            <a:endParaRPr lang="en-CA" dirty="0"/>
          </a:p>
        </p:txBody>
      </p:sp>
    </p:spTree>
    <p:extLst>
      <p:ext uri="{BB962C8B-B14F-4D97-AF65-F5344CB8AC3E}">
        <p14:creationId xmlns:p14="http://schemas.microsoft.com/office/powerpoint/2010/main" val="21480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Big-Oh rules - properties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325" y="1054925"/>
                <a:ext cx="10515600" cy="5323114"/>
              </a:xfrm>
            </p:spPr>
            <p:txBody>
              <a:bodyPr>
                <a:normAutofit fontScale="92500" lnSpcReduction="10000"/>
              </a:bodyPr>
              <a:lstStyle/>
              <a:p>
                <a:r>
                  <a:rPr lang="en-US" dirty="0"/>
                  <a:t>The statement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 </a:t>
                </a:r>
                <a:r>
                  <a:rPr lang="en-US" dirty="0"/>
                  <a:t>is </a:t>
                </a:r>
                <a:r>
                  <a:rPr lang="en-US" b="1" i="1" dirty="0">
                    <a:sym typeface="Symbol" pitchFamily="18" charset="2"/>
                  </a:rPr>
                  <a:t>O</a:t>
                </a:r>
                <a:r>
                  <a:rPr lang="en-US" dirty="0">
                    <a:sym typeface="Symbol" pitchFamily="18" charset="2"/>
                  </a:rPr>
                  <a:t>(</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means that the growth rate of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 </a:t>
                </a:r>
                <a:r>
                  <a:rPr lang="en-US" dirty="0"/>
                  <a:t>is </a:t>
                </a:r>
                <a:r>
                  <a:rPr lang="en-US" dirty="0">
                    <a:solidFill>
                      <a:srgbClr val="00B0F0"/>
                    </a:solidFill>
                  </a:rPr>
                  <a:t>no more than </a:t>
                </a:r>
                <a:r>
                  <a:rPr lang="en-US" dirty="0"/>
                  <a:t>the growth rate of </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a:t>
                </a:r>
              </a:p>
              <a:p>
                <a:r>
                  <a:rPr lang="en-US" b="1" i="1" dirty="0">
                    <a:sym typeface="Symbol" pitchFamily="18" charset="2"/>
                  </a:rPr>
                  <a:t>O</a:t>
                </a:r>
                <a:r>
                  <a:rPr lang="en-US" dirty="0">
                    <a:sym typeface="Symbol" pitchFamily="18" charset="2"/>
                  </a:rPr>
                  <a:t>(</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 is a </a:t>
                </a:r>
                <a:r>
                  <a:rPr lang="en-US" i="1" dirty="0">
                    <a:sym typeface="Symbol" pitchFamily="18" charset="2"/>
                  </a:rPr>
                  <a:t>set </a:t>
                </a:r>
                <a:r>
                  <a:rPr lang="en-US" dirty="0">
                    <a:sym typeface="Symbol" pitchFamily="18" charset="2"/>
                  </a:rPr>
                  <a:t>or</a:t>
                </a:r>
                <a:r>
                  <a:rPr lang="en-US" i="1" dirty="0">
                    <a:sym typeface="Symbol" pitchFamily="18" charset="2"/>
                  </a:rPr>
                  <a:t> class </a:t>
                </a:r>
                <a:r>
                  <a:rPr lang="en-US" dirty="0">
                    <a:sym typeface="Symbol" pitchFamily="18" charset="2"/>
                  </a:rPr>
                  <a:t>of functions: it contains all the functions that have the </a:t>
                </a:r>
                <a:r>
                  <a:rPr lang="en-US" i="1" dirty="0">
                    <a:sym typeface="Symbol" pitchFamily="18" charset="2"/>
                  </a:rPr>
                  <a:t>same growth rate</a:t>
                </a:r>
                <a:r>
                  <a:rPr lang="en-US" dirty="0">
                    <a:sym typeface="Symbol" pitchFamily="18" charset="2"/>
                  </a:rPr>
                  <a:t> </a:t>
                </a:r>
              </a:p>
              <a:p>
                <a:pPr>
                  <a:tabLst>
                    <a:tab pos="1028700" algn="l"/>
                  </a:tabLst>
                </a:pPr>
                <a:r>
                  <a:rPr lang="en-US" dirty="0"/>
                  <a:t>If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 </a:t>
                </a:r>
                <a:r>
                  <a:rPr lang="en-US" dirty="0">
                    <a:solidFill>
                      <a:srgbClr val="0070C0"/>
                    </a:solidFill>
                  </a:rPr>
                  <a:t>polynomial</a:t>
                </a:r>
                <a:r>
                  <a:rPr lang="en-US" dirty="0"/>
                  <a:t> of degree </a:t>
                </a:r>
                <a:r>
                  <a:rPr lang="en-US" b="1" i="1" dirty="0">
                    <a:sym typeface="Symbol" pitchFamily="18" charset="2"/>
                  </a:rPr>
                  <a:t>d</a:t>
                </a:r>
                <a:r>
                  <a:rPr lang="en-US" dirty="0"/>
                  <a:t>, then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t>
                </a:r>
                <a:r>
                  <a:rPr lang="en-US" b="1" i="1" dirty="0">
                    <a:sym typeface="Symbol" pitchFamily="18" charset="2"/>
                  </a:rPr>
                  <a:t>O</a:t>
                </a:r>
                <a:r>
                  <a:rPr lang="en-US" dirty="0">
                    <a:sym typeface="Symbol" pitchFamily="18" charset="2"/>
                  </a:rPr>
                  <a:t>(</a:t>
                </a:r>
                <a:r>
                  <a:rPr lang="en-US" b="1" i="1" dirty="0" err="1">
                    <a:sym typeface="Symbol" pitchFamily="18" charset="2"/>
                  </a:rPr>
                  <a:t>n</a:t>
                </a:r>
                <a:r>
                  <a:rPr lang="en-US" b="1" i="1" baseline="30000" dirty="0" err="1">
                    <a:sym typeface="Symbol" pitchFamily="18" charset="2"/>
                  </a:rPr>
                  <a:t>d</a:t>
                </a:r>
                <a:r>
                  <a:rPr lang="en-US" dirty="0">
                    <a:sym typeface="Symbol" pitchFamily="18" charset="2"/>
                  </a:rPr>
                  <a:t>)</a:t>
                </a:r>
                <a:r>
                  <a:rPr lang="en-US" dirty="0"/>
                  <a:t> </a:t>
                </a:r>
              </a:p>
              <a:p>
                <a:pPr lvl="1">
                  <a:tabLst>
                    <a:tab pos="1028700" algn="l"/>
                  </a:tabLst>
                </a:pPr>
                <a:r>
                  <a:rPr lang="en-US" dirty="0"/>
                  <a:t>If </a:t>
                </a:r>
                <a:r>
                  <a:rPr lang="en-US" b="1" i="1" dirty="0">
                    <a:sym typeface="Symbol" pitchFamily="18" charset="2"/>
                  </a:rPr>
                  <a:t>d = </a:t>
                </a:r>
                <a:r>
                  <a:rPr lang="en-US" b="1" dirty="0">
                    <a:sym typeface="Symbol" pitchFamily="18" charset="2"/>
                  </a:rPr>
                  <a:t>0</a:t>
                </a:r>
                <a:r>
                  <a:rPr lang="en-US" dirty="0"/>
                  <a:t>, then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t>
                </a:r>
                <a:r>
                  <a:rPr lang="en-US" b="1" i="1" dirty="0">
                    <a:sym typeface="Symbol" pitchFamily="18" charset="2"/>
                  </a:rPr>
                  <a:t>O</a:t>
                </a:r>
                <a:r>
                  <a:rPr lang="en-US" dirty="0">
                    <a:sym typeface="Symbol" pitchFamily="18" charset="2"/>
                  </a:rPr>
                  <a:t>(</a:t>
                </a:r>
                <a:r>
                  <a:rPr lang="en-US" b="1" dirty="0">
                    <a:sym typeface="Symbol" pitchFamily="18" charset="2"/>
                  </a:rPr>
                  <a:t>1</a:t>
                </a:r>
                <a:r>
                  <a:rPr lang="en-US" dirty="0">
                    <a:sym typeface="Symbol" pitchFamily="18" charset="2"/>
                  </a:rPr>
                  <a:t>)</a:t>
                </a:r>
              </a:p>
              <a:p>
                <a:pPr lvl="1">
                  <a:tabLst>
                    <a:tab pos="1028700" algn="l"/>
                  </a:tabLst>
                </a:pPr>
                <a:r>
                  <a:rPr lang="en-US" dirty="0">
                    <a:sym typeface="Symbol" pitchFamily="18" charset="2"/>
                  </a:rPr>
                  <a:t>Example: </a:t>
                </a:r>
                <a14:m>
                  <m:oMath xmlns:m="http://schemas.openxmlformats.org/officeDocument/2006/math">
                    <m:sSup>
                      <m:sSupPr>
                        <m:ctrlPr>
                          <a:rPr lang="en-US" i="1" smtClean="0">
                            <a:latin typeface="Cambria Math" panose="02040503050406030204" pitchFamily="18" charset="0"/>
                            <a:sym typeface="Symbol" pitchFamily="18" charset="2"/>
                          </a:rPr>
                        </m:ctrlPr>
                      </m:sSupPr>
                      <m:e>
                        <m:r>
                          <a:rPr lang="en-CA" b="0" i="1" smtClean="0">
                            <a:latin typeface="Cambria Math" panose="02040503050406030204" pitchFamily="18" charset="0"/>
                            <a:sym typeface="Symbol" pitchFamily="18" charset="2"/>
                          </a:rPr>
                          <m:t>𝑛</m:t>
                        </m:r>
                      </m:e>
                      <m:sup>
                        <m:r>
                          <a:rPr lang="en-CA" b="0" i="1" smtClean="0">
                            <a:latin typeface="Cambria Math" panose="02040503050406030204" pitchFamily="18" charset="0"/>
                            <a:sym typeface="Symbol" pitchFamily="18" charset="2"/>
                          </a:rPr>
                          <m:t>2</m:t>
                        </m:r>
                      </m:sup>
                    </m:sSup>
                    <m:r>
                      <a:rPr lang="en-CA" b="0" i="1" smtClean="0">
                        <a:latin typeface="Cambria Math" panose="02040503050406030204" pitchFamily="18" charset="0"/>
                        <a:sym typeface="Symbol" pitchFamily="18" charset="2"/>
                      </a:rPr>
                      <m:t>+3</m:t>
                    </m:r>
                    <m:r>
                      <a:rPr lang="en-CA" b="0" i="1" smtClean="0">
                        <a:latin typeface="Cambria Math" panose="02040503050406030204" pitchFamily="18" charset="0"/>
                        <a:sym typeface="Symbol" pitchFamily="18" charset="2"/>
                      </a:rPr>
                      <m:t>𝑛</m:t>
                    </m:r>
                    <m:r>
                      <a:rPr lang="en-CA" b="0" i="1" smtClean="0">
                        <a:latin typeface="Cambria Math" panose="02040503050406030204" pitchFamily="18" charset="0"/>
                        <a:sym typeface="Symbol" pitchFamily="18" charset="2"/>
                      </a:rPr>
                      <m:t>−1</m:t>
                    </m:r>
                  </m:oMath>
                </a14:m>
                <a:r>
                  <a:rPr lang="en-US" dirty="0">
                    <a:sym typeface="Symbol" pitchFamily="18" charset="2"/>
                  </a:rPr>
                  <a:t> is </a:t>
                </a:r>
                <a:r>
                  <a:rPr lang="en-US" b="1" i="1" dirty="0">
                    <a:sym typeface="Symbol" pitchFamily="18" charset="2"/>
                  </a:rPr>
                  <a:t>O</a:t>
                </a:r>
                <a:r>
                  <a:rPr lang="en-US" dirty="0">
                    <a:sym typeface="Symbol" pitchFamily="18" charset="2"/>
                  </a:rPr>
                  <a:t>(</a:t>
                </a:r>
                <a:r>
                  <a:rPr lang="en-US" b="1" i="1" dirty="0">
                    <a:sym typeface="Symbol" pitchFamily="18" charset="2"/>
                  </a:rPr>
                  <a:t>n</a:t>
                </a:r>
                <a:r>
                  <a:rPr lang="en-US" b="1" i="1" baseline="30000" dirty="0">
                    <a:sym typeface="Symbol" pitchFamily="18" charset="2"/>
                  </a:rPr>
                  <a:t>2</a:t>
                </a:r>
                <a:r>
                  <a:rPr lang="en-US" dirty="0">
                    <a:sym typeface="Symbol" pitchFamily="18" charset="2"/>
                  </a:rPr>
                  <a:t>)</a:t>
                </a:r>
                <a:r>
                  <a:rPr lang="en-US" dirty="0"/>
                  <a:t> </a:t>
                </a:r>
              </a:p>
              <a:p>
                <a:pPr>
                  <a:tabLst>
                    <a:tab pos="1028700" algn="l"/>
                  </a:tabLst>
                </a:pPr>
                <a:r>
                  <a:rPr lang="en-US" dirty="0"/>
                  <a:t>We always use the </a:t>
                </a:r>
                <a:r>
                  <a:rPr lang="en-US" i="1" dirty="0">
                    <a:solidFill>
                      <a:srgbClr val="0070C0"/>
                    </a:solidFill>
                  </a:rPr>
                  <a:t>simplest</a:t>
                </a:r>
                <a:r>
                  <a:rPr lang="en-US" dirty="0">
                    <a:solidFill>
                      <a:srgbClr val="0070C0"/>
                    </a:solidFill>
                  </a:rPr>
                  <a:t> </a:t>
                </a:r>
                <a:r>
                  <a:rPr lang="en-US" dirty="0"/>
                  <a:t>expression of the class/set</a:t>
                </a:r>
              </a:p>
              <a:p>
                <a:pPr lvl="1">
                  <a:tabLst>
                    <a:tab pos="1028700" algn="l"/>
                  </a:tabLst>
                </a:pPr>
                <a:r>
                  <a:rPr lang="en-US" dirty="0"/>
                  <a:t>E.g., we state </a:t>
                </a:r>
                <a:r>
                  <a:rPr lang="en-CA" dirty="0"/>
                  <a:t>2n + 3 is O(n) instead of O(4n) or O(3n+1)</a:t>
                </a:r>
              </a:p>
              <a:p>
                <a:pPr>
                  <a:tabLst>
                    <a:tab pos="1028700" algn="l"/>
                  </a:tabLst>
                </a:pPr>
                <a:r>
                  <a:rPr lang="en-CA" dirty="0"/>
                  <a:t>We always use the </a:t>
                </a:r>
                <a:r>
                  <a:rPr lang="en-CA" i="1" dirty="0">
                    <a:solidFill>
                      <a:srgbClr val="0070C0"/>
                    </a:solidFill>
                  </a:rPr>
                  <a:t>smallest</a:t>
                </a:r>
                <a:r>
                  <a:rPr lang="en-CA" dirty="0">
                    <a:solidFill>
                      <a:srgbClr val="0070C0"/>
                    </a:solidFill>
                  </a:rPr>
                  <a:t> </a:t>
                </a:r>
                <a:r>
                  <a:rPr lang="en-CA" dirty="0"/>
                  <a:t>possible class/set of functions</a:t>
                </a:r>
              </a:p>
              <a:p>
                <a:pPr lvl="1">
                  <a:tabLst>
                    <a:tab pos="1028700" algn="l"/>
                  </a:tabLst>
                </a:pPr>
                <a:r>
                  <a:rPr lang="en-CA" dirty="0"/>
                  <a:t>E.g., we state </a:t>
                </a:r>
                <a:r>
                  <a:rPr lang="en-US" dirty="0"/>
                  <a:t>2n is O(n) instead of O(n</a:t>
                </a:r>
                <a:r>
                  <a:rPr lang="en-US" baseline="30000" dirty="0"/>
                  <a:t>2</a:t>
                </a:r>
                <a:r>
                  <a:rPr lang="en-US" dirty="0"/>
                  <a:t>) or O(n</a:t>
                </a:r>
                <a:r>
                  <a:rPr lang="en-US" baseline="30000" dirty="0"/>
                  <a:t>3</a:t>
                </a:r>
                <a:r>
                  <a:rPr lang="en-US" dirty="0"/>
                  <a:t>)</a:t>
                </a:r>
              </a:p>
              <a:p>
                <a:pPr>
                  <a:tabLst>
                    <a:tab pos="1028700" algn="l"/>
                  </a:tabLst>
                </a:pPr>
                <a:r>
                  <a:rPr lang="en-US" dirty="0">
                    <a:solidFill>
                      <a:srgbClr val="0070C0"/>
                    </a:solidFill>
                  </a:rPr>
                  <a:t>Linearity</a:t>
                </a:r>
                <a:r>
                  <a:rPr lang="en-US" dirty="0"/>
                  <a:t> of asymptotic notation</a:t>
                </a:r>
              </a:p>
              <a:p>
                <a:pPr lvl="1">
                  <a:tabLst>
                    <a:tab pos="1028700" algn="l"/>
                  </a:tabLst>
                </a:pPr>
                <a:r>
                  <a:rPr lang="en-US" dirty="0"/>
                  <a:t>O(f(n)) + O(g(n)) = O(f(n) + g(n)) = O(max{f(n),g(n)}), where “max” is </a:t>
                </a:r>
                <a:r>
                  <a:rPr lang="en-US" dirty="0" err="1"/>
                  <a:t>wrt</a:t>
                </a:r>
                <a:r>
                  <a:rPr lang="en-US" dirty="0"/>
                  <a:t> “growth rate”</a:t>
                </a:r>
              </a:p>
              <a:p>
                <a:pPr lvl="1">
                  <a:tabLst>
                    <a:tab pos="1028700" algn="l"/>
                  </a:tabLst>
                </a:pPr>
                <a:r>
                  <a:rPr lang="en-US" dirty="0"/>
                  <a:t>Example: O(n) + O(n</a:t>
                </a:r>
                <a:r>
                  <a:rPr lang="en-US" baseline="30000" dirty="0"/>
                  <a:t>2</a:t>
                </a:r>
                <a:r>
                  <a:rPr lang="en-US" dirty="0"/>
                  <a:t>) = O(n + n</a:t>
                </a:r>
                <a:r>
                  <a:rPr lang="en-US" baseline="30000" dirty="0"/>
                  <a:t>2</a:t>
                </a:r>
                <a:r>
                  <a:rPr lang="en-US" dirty="0"/>
                  <a:t>) = O(n</a:t>
                </a:r>
                <a:r>
                  <a:rPr lang="en-US" baseline="30000" dirty="0"/>
                  <a:t>2</a:t>
                </a:r>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325" y="1054925"/>
                <a:ext cx="10515600" cy="5323114"/>
              </a:xfrm>
              <a:blipFill rotWithShape="0">
                <a:blip r:embed="rId3"/>
                <a:stretch>
                  <a:fillRect l="-928" t="-2291" b="-1260"/>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4292D9D0-E695-4D04-8152-0C0E77A81AC1}" type="slidenum">
              <a:rPr lang="en-CA" smtClean="0"/>
              <a:t>16</a:t>
            </a:fld>
            <a:endParaRPr lang="en-CA"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04960" y="5553720"/>
              <a:ext cx="8021160" cy="887040"/>
            </p14:xfrm>
          </p:contentPart>
        </mc:Choice>
        <mc:Fallback xmlns="">
          <p:pic>
            <p:nvPicPr>
              <p:cNvPr id="5" name="Ink 4"/>
              <p:cNvPicPr/>
              <p:nvPr/>
            </p:nvPicPr>
            <p:blipFill>
              <a:blip r:embed="rId5"/>
              <a:stretch>
                <a:fillRect/>
              </a:stretch>
            </p:blipFill>
            <p:spPr>
              <a:xfrm>
                <a:off x="795600" y="5544360"/>
                <a:ext cx="8039880" cy="905760"/>
              </a:xfrm>
              <a:prstGeom prst="rect">
                <a:avLst/>
              </a:prstGeom>
            </p:spPr>
          </p:pic>
        </mc:Fallback>
      </mc:AlternateContent>
    </p:spTree>
    <p:extLst>
      <p:ext uri="{BB962C8B-B14F-4D97-AF65-F5344CB8AC3E}">
        <p14:creationId xmlns:p14="http://schemas.microsoft.com/office/powerpoint/2010/main" val="235449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and Big-Theta notations</a:t>
            </a:r>
            <a:endParaRPr lang="en-CA" dirty="0"/>
          </a:p>
        </p:txBody>
      </p:sp>
      <p:sp>
        <p:nvSpPr>
          <p:cNvPr id="3" name="Content Placeholder 2"/>
          <p:cNvSpPr>
            <a:spLocks noGrp="1"/>
          </p:cNvSpPr>
          <p:nvPr>
            <p:ph idx="1"/>
          </p:nvPr>
        </p:nvSpPr>
        <p:spPr/>
        <p:txBody>
          <a:bodyPr/>
          <a:lstStyle/>
          <a:p>
            <a:pPr>
              <a:spcBef>
                <a:spcPct val="20000"/>
              </a:spcBef>
              <a:buClr>
                <a:schemeClr val="hlink"/>
              </a:buClr>
              <a:buSzPct val="110000"/>
            </a:pPr>
            <a:r>
              <a:rPr lang="en-US" altLang="en-US" b="1" dirty="0"/>
              <a:t>big-Omega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there is a constant c &gt; 0 and an integer constant n</a:t>
            </a:r>
            <a:r>
              <a:rPr lang="en-US" altLang="en-US" baseline="-25000" dirty="0">
                <a:sym typeface="Symbol" pitchFamily="18" charset="2"/>
              </a:rPr>
              <a:t>0</a:t>
            </a:r>
            <a:r>
              <a:rPr lang="en-US" altLang="en-US" dirty="0">
                <a:sym typeface="Symbol" pitchFamily="18" charset="2"/>
              </a:rPr>
              <a:t>  1 </a:t>
            </a:r>
            <a:br>
              <a:rPr lang="en-US" altLang="en-US" dirty="0">
                <a:sym typeface="Symbol" pitchFamily="18" charset="2"/>
              </a:rPr>
            </a:br>
            <a:r>
              <a:rPr lang="en-US" altLang="en-US" dirty="0">
                <a:sym typeface="Symbol" pitchFamily="18" charset="2"/>
              </a:rPr>
              <a:t>such that f(n)  c g(n) for n  n</a:t>
            </a:r>
            <a:r>
              <a:rPr lang="en-US" altLang="en-US" baseline="-25000" dirty="0">
                <a:sym typeface="Symbol" pitchFamily="18" charset="2"/>
              </a:rPr>
              <a:t>0</a:t>
            </a:r>
          </a:p>
          <a:p>
            <a:pPr marL="742950" lvl="1" indent="-285750">
              <a:spcBef>
                <a:spcPct val="20000"/>
              </a:spcBef>
              <a:buClr>
                <a:schemeClr val="tx1"/>
              </a:buClr>
              <a:buSzPct val="60000"/>
              <a:buNone/>
            </a:pPr>
            <a:r>
              <a:rPr lang="en-US" altLang="en-US" dirty="0">
                <a:sym typeface="Symbol" pitchFamily="18" charset="2"/>
              </a:rPr>
              <a:t>Example: 3n</a:t>
            </a:r>
            <a:r>
              <a:rPr lang="en-US" altLang="en-US" baseline="30000" dirty="0">
                <a:sym typeface="Symbol" pitchFamily="18" charset="2"/>
              </a:rPr>
              <a:t>3</a:t>
            </a:r>
            <a:r>
              <a:rPr lang="en-US" altLang="en-US" dirty="0">
                <a:sym typeface="Symbol" pitchFamily="18" charset="2"/>
              </a:rPr>
              <a:t> – 2n + 1 is (n</a:t>
            </a:r>
            <a:r>
              <a:rPr lang="en-US" altLang="en-US" baseline="30000" dirty="0">
                <a:sym typeface="Symbol" pitchFamily="18" charset="2"/>
              </a:rPr>
              <a:t>3</a:t>
            </a:r>
            <a:r>
              <a:rPr lang="en-US" altLang="en-US" dirty="0">
                <a:sym typeface="Symbol" pitchFamily="18" charset="2"/>
              </a:rPr>
              <a:t>) </a:t>
            </a:r>
          </a:p>
          <a:p>
            <a:pPr>
              <a:spcBef>
                <a:spcPct val="20000"/>
              </a:spcBef>
              <a:buClr>
                <a:schemeClr val="hlink"/>
              </a:buClr>
              <a:buSzPct val="110000"/>
            </a:pPr>
            <a:r>
              <a:rPr lang="en-US" altLang="en-US" b="1" dirty="0"/>
              <a:t>big-Theta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there are constants c’ &gt; 0 and   c’’ &gt; 0 and an integer constant n</a:t>
            </a:r>
            <a:r>
              <a:rPr lang="en-US" altLang="en-US" baseline="-25000" dirty="0">
                <a:sym typeface="Symbol" pitchFamily="18" charset="2"/>
              </a:rPr>
              <a:t>0</a:t>
            </a:r>
            <a:r>
              <a:rPr lang="en-US" altLang="en-US" dirty="0">
                <a:sym typeface="Symbol" pitchFamily="18" charset="2"/>
              </a:rPr>
              <a:t>  1 such that c’ g(n)  f(n)  c’’ g(n) for n  n</a:t>
            </a:r>
            <a:r>
              <a:rPr lang="en-US" altLang="en-US" baseline="-25000" dirty="0">
                <a:sym typeface="Symbol" pitchFamily="18" charset="2"/>
              </a:rPr>
              <a:t>0</a:t>
            </a:r>
          </a:p>
          <a:p>
            <a:pPr marL="742950" lvl="1" indent="-285750">
              <a:spcBef>
                <a:spcPct val="20000"/>
              </a:spcBef>
              <a:buClr>
                <a:schemeClr val="tx1"/>
              </a:buClr>
              <a:buSzPct val="60000"/>
              <a:buFont typeface="Wingdings" pitchFamily="2" charset="2"/>
              <a:buChar char="n"/>
            </a:pPr>
            <a:r>
              <a:rPr lang="en-US" dirty="0">
                <a:sym typeface="Symbol" pitchFamily="18" charset="2"/>
              </a:rPr>
              <a:t>Example: 5n log n – 2n is </a:t>
            </a:r>
            <a:r>
              <a:rPr lang="en-US" altLang="en-US" dirty="0">
                <a:sym typeface="Symbol" pitchFamily="18" charset="2"/>
              </a:rPr>
              <a:t>(n log n)</a:t>
            </a:r>
          </a:p>
          <a:p>
            <a:pPr marL="457200" lvl="1" indent="0">
              <a:spcBef>
                <a:spcPct val="20000"/>
              </a:spcBef>
              <a:buClr>
                <a:schemeClr val="tx1"/>
              </a:buClr>
              <a:buSzPct val="60000"/>
              <a:buNone/>
            </a:pPr>
            <a:endParaRPr lang="en-US" altLang="en-US" dirty="0">
              <a:sym typeface="Symbol" pitchFamily="18" charset="2"/>
            </a:endParaRPr>
          </a:p>
          <a:p>
            <a:pPr marL="434975" indent="-285750">
              <a:spcBef>
                <a:spcPct val="20000"/>
              </a:spcBef>
              <a:buClr>
                <a:schemeClr val="tx1"/>
              </a:buClr>
              <a:buSzPct val="60000"/>
              <a:buFont typeface="Wingdings" pitchFamily="2" charset="2"/>
              <a:buChar char="n"/>
            </a:pPr>
            <a:r>
              <a:rPr lang="en-US" dirty="0">
                <a:sym typeface="Symbol" pitchFamily="18" charset="2"/>
              </a:rPr>
              <a:t>Important axiom:</a:t>
            </a:r>
            <a:endParaRPr lang="en-CA" dirty="0">
              <a:sym typeface="Symbol" pitchFamily="18" charset="2"/>
            </a:endParaRPr>
          </a:p>
          <a:p>
            <a:pPr marL="742950" lvl="1" indent="-285750">
              <a:spcBef>
                <a:spcPct val="20000"/>
              </a:spcBef>
              <a:buClr>
                <a:schemeClr val="tx1"/>
              </a:buClr>
              <a:buSzPct val="60000"/>
              <a:buFont typeface="Wingdings" pitchFamily="2" charset="2"/>
              <a:buChar char="n"/>
            </a:pPr>
            <a:r>
              <a:rPr lang="en-CA" dirty="0">
                <a:sym typeface="Symbol" pitchFamily="18" charset="2"/>
              </a:rPr>
              <a:t>f(n) is O(g(n)) and (g(n))  f(n) is (g(n)</a:t>
            </a:r>
          </a:p>
          <a:p>
            <a:pPr marL="742950" lvl="1" indent="-285750">
              <a:spcBef>
                <a:spcPct val="20000"/>
              </a:spcBef>
              <a:buClr>
                <a:schemeClr val="tx1"/>
              </a:buClr>
              <a:buSzPct val="60000"/>
              <a:buFont typeface="Wingdings" pitchFamily="2" charset="2"/>
              <a:buChar char="n"/>
            </a:pPr>
            <a:r>
              <a:rPr lang="en-US" sz="2400" dirty="0">
                <a:sym typeface="Symbol" pitchFamily="18" charset="2"/>
              </a:rPr>
              <a:t>Example: 5n</a:t>
            </a:r>
            <a:r>
              <a:rPr lang="en-US" sz="2400" baseline="30000" dirty="0">
                <a:sym typeface="Symbol" pitchFamily="18" charset="2"/>
              </a:rPr>
              <a:t>2</a:t>
            </a:r>
            <a:r>
              <a:rPr lang="en-US" sz="2400" dirty="0">
                <a:sym typeface="Symbol" pitchFamily="18" charset="2"/>
              </a:rPr>
              <a:t> is O(n</a:t>
            </a:r>
            <a:r>
              <a:rPr lang="en-US" sz="2400" baseline="30000" dirty="0">
                <a:sym typeface="Symbol" pitchFamily="18" charset="2"/>
              </a:rPr>
              <a:t>2</a:t>
            </a:r>
            <a:r>
              <a:rPr lang="en-US" sz="2400" dirty="0">
                <a:sym typeface="Symbol" pitchFamily="18" charset="2"/>
              </a:rPr>
              <a:t>) and </a:t>
            </a:r>
            <a:r>
              <a:rPr lang="en-CA" sz="2400" dirty="0">
                <a:sym typeface="Symbol" pitchFamily="18" charset="2"/>
              </a:rPr>
              <a:t>(n</a:t>
            </a:r>
            <a:r>
              <a:rPr lang="en-CA" sz="2400" baseline="30000" dirty="0">
                <a:sym typeface="Symbol" pitchFamily="18" charset="2"/>
              </a:rPr>
              <a:t>2</a:t>
            </a:r>
            <a:r>
              <a:rPr lang="en-CA" sz="2400" dirty="0">
                <a:sym typeface="Symbol" pitchFamily="18" charset="2"/>
              </a:rPr>
              <a:t>)  5n</a:t>
            </a:r>
            <a:r>
              <a:rPr lang="en-CA" sz="2400" baseline="30000" dirty="0">
                <a:sym typeface="Symbol" pitchFamily="18" charset="2"/>
              </a:rPr>
              <a:t>2</a:t>
            </a:r>
            <a:r>
              <a:rPr lang="en-CA" sz="2400" dirty="0">
                <a:sym typeface="Symbol" pitchFamily="18" charset="2"/>
              </a:rPr>
              <a:t> is (n</a:t>
            </a:r>
            <a:r>
              <a:rPr lang="en-CA" sz="2400" baseline="30000" dirty="0">
                <a:sym typeface="Symbol" pitchFamily="18" charset="2"/>
              </a:rPr>
              <a:t>2</a:t>
            </a:r>
            <a:r>
              <a:rPr lang="en-CA" sz="2400" dirty="0">
                <a:sym typeface="Symbol" pitchFamily="18" charset="2"/>
              </a:rPr>
              <a:t>)  </a:t>
            </a:r>
            <a:r>
              <a:rPr lang="en-US" sz="2400" dirty="0">
                <a:sym typeface="Symbol" pitchFamily="18" charset="2"/>
              </a:rPr>
              <a:t> </a:t>
            </a:r>
          </a:p>
        </p:txBody>
      </p:sp>
      <p:sp>
        <p:nvSpPr>
          <p:cNvPr id="4" name="Slide Number Placeholder 3"/>
          <p:cNvSpPr>
            <a:spLocks noGrp="1"/>
          </p:cNvSpPr>
          <p:nvPr>
            <p:ph type="sldNum" sz="quarter" idx="12"/>
          </p:nvPr>
        </p:nvSpPr>
        <p:spPr/>
        <p:txBody>
          <a:bodyPr/>
          <a:lstStyle/>
          <a:p>
            <a:fld id="{4292D9D0-E695-4D04-8152-0C0E77A81AC1}" type="slidenum">
              <a:rPr lang="en-CA" smtClean="0"/>
              <a:t>17</a:t>
            </a:fld>
            <a:endParaRPr lang="en-CA" dirty="0"/>
          </a:p>
        </p:txBody>
      </p:sp>
    </p:spTree>
    <p:extLst>
      <p:ext uri="{BB962C8B-B14F-4D97-AF65-F5344CB8AC3E}">
        <p14:creationId xmlns:p14="http://schemas.microsoft.com/office/powerpoint/2010/main" val="53004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notation – graphical comparison</a:t>
            </a:r>
            <a:endParaRPr lang="en-CA" dirty="0"/>
          </a:p>
        </p:txBody>
      </p:sp>
      <p:sp>
        <p:nvSpPr>
          <p:cNvPr id="4" name="Rectangle 4"/>
          <p:cNvSpPr>
            <a:spLocks noChangeArrowheads="1"/>
          </p:cNvSpPr>
          <p:nvPr/>
        </p:nvSpPr>
        <p:spPr bwMode="auto">
          <a:xfrm>
            <a:off x="162458" y="1148495"/>
            <a:ext cx="3447641" cy="4495800"/>
          </a:xfrm>
          <a:prstGeom prst="rect">
            <a:avLst/>
          </a:prstGeom>
          <a:solidFill>
            <a:schemeClr val="bg1"/>
          </a:solidFill>
          <a:ln w="9525">
            <a:noFill/>
            <a:miter lim="800000"/>
            <a:headEnd/>
            <a:tailEnd/>
          </a:ln>
        </p:spPr>
        <p:txBody>
          <a:bodyPr/>
          <a:lstStyle/>
          <a:p>
            <a:pPr marL="342900" indent="-342900">
              <a:spcBef>
                <a:spcPct val="20000"/>
              </a:spcBef>
              <a:buClr>
                <a:schemeClr val="hlink"/>
              </a:buClr>
              <a:buSzPct val="110000"/>
              <a:buFont typeface="Wingdings" pitchFamily="2" charset="2"/>
              <a:buNone/>
            </a:pPr>
            <a:r>
              <a:rPr lang="en-US" altLang="en-US" b="1" dirty="0"/>
              <a:t>	</a:t>
            </a:r>
            <a:r>
              <a:rPr lang="en-US" altLang="en-US" sz="2000" b="1" dirty="0">
                <a:solidFill>
                  <a:schemeClr val="tx2"/>
                </a:solidFill>
              </a:rPr>
              <a:t>Big-Oh</a:t>
            </a:r>
            <a:endParaRPr lang="en-US" altLang="en-US" sz="2000" b="1" dirty="0"/>
          </a:p>
          <a:p>
            <a:pPr marL="742950" lvl="1" indent="-285750">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O(g(n))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less than or equal</a:t>
            </a:r>
            <a:r>
              <a:rPr lang="en-US" altLang="en-US" sz="2000" dirty="0">
                <a:sym typeface="Symbol" pitchFamily="18" charset="2"/>
              </a:rPr>
              <a:t> to g(n)</a:t>
            </a:r>
            <a:endParaRPr lang="en-US" altLang="en-US" sz="1800" b="1" dirty="0"/>
          </a:p>
          <a:p>
            <a:pPr marL="342900" indent="-342900">
              <a:spcBef>
                <a:spcPct val="20000"/>
              </a:spcBef>
              <a:buClr>
                <a:schemeClr val="hlink"/>
              </a:buClr>
              <a:buSzPct val="110000"/>
              <a:buFont typeface="Wingdings" pitchFamily="2" charset="2"/>
              <a:buNone/>
            </a:pPr>
            <a:r>
              <a:rPr lang="en-US" altLang="en-US" sz="2000" b="1" dirty="0"/>
              <a:t>	</a:t>
            </a:r>
            <a:r>
              <a:rPr lang="en-US" altLang="en-US" sz="2000" b="1" dirty="0">
                <a:solidFill>
                  <a:schemeClr val="tx2"/>
                </a:solidFill>
              </a:rPr>
              <a:t>Big-Omega</a:t>
            </a:r>
            <a:endParaRPr lang="en-US" altLang="en-US" sz="2000" b="1" dirty="0"/>
          </a:p>
          <a:p>
            <a:pPr marL="742950" lvl="1" indent="-285750">
              <a:lnSpc>
                <a:spcPct val="90000"/>
              </a:lnSpc>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greater than or equal</a:t>
            </a:r>
            <a:r>
              <a:rPr lang="en-US" altLang="en-US" sz="2000" dirty="0">
                <a:sym typeface="Symbol" pitchFamily="18" charset="2"/>
              </a:rPr>
              <a:t> to g(n)</a:t>
            </a:r>
            <a:endParaRPr lang="en-US" altLang="en-US" sz="2000" baseline="-25000" dirty="0">
              <a:sym typeface="Symbol" pitchFamily="18" charset="2"/>
            </a:endParaRPr>
          </a:p>
          <a:p>
            <a:pPr marL="342900" indent="-342900">
              <a:lnSpc>
                <a:spcPct val="90000"/>
              </a:lnSpc>
              <a:spcBef>
                <a:spcPct val="20000"/>
              </a:spcBef>
              <a:buClr>
                <a:schemeClr val="hlink"/>
              </a:buClr>
              <a:buSzPct val="110000"/>
              <a:buFont typeface="Wingdings" pitchFamily="2" charset="2"/>
              <a:buNone/>
            </a:pPr>
            <a:r>
              <a:rPr lang="en-US" altLang="en-US" sz="2000" b="1" dirty="0"/>
              <a:t>	</a:t>
            </a:r>
            <a:r>
              <a:rPr lang="en-US" altLang="en-US" sz="2000" b="1" dirty="0">
                <a:solidFill>
                  <a:schemeClr val="tx2"/>
                </a:solidFill>
              </a:rPr>
              <a:t>Big-Theta</a:t>
            </a:r>
            <a:endParaRPr lang="en-US" altLang="en-US" sz="2000" b="1" dirty="0"/>
          </a:p>
          <a:p>
            <a:pPr marL="742950" lvl="1" indent="-285750">
              <a:lnSpc>
                <a:spcPct val="90000"/>
              </a:lnSpc>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equal</a:t>
            </a:r>
            <a:r>
              <a:rPr lang="en-US" altLang="en-US" sz="2000" dirty="0">
                <a:sym typeface="Symbol" pitchFamily="18" charset="2"/>
              </a:rPr>
              <a:t> to g(n)</a:t>
            </a:r>
            <a:endParaRPr lang="en-US" altLang="en-US" sz="2000" dirty="0"/>
          </a:p>
          <a:p>
            <a:pPr marL="342900" indent="-342900">
              <a:lnSpc>
                <a:spcPct val="90000"/>
              </a:lnSpc>
              <a:spcBef>
                <a:spcPct val="20000"/>
              </a:spcBef>
              <a:buClr>
                <a:schemeClr val="hlink"/>
              </a:buClr>
              <a:buSzPct val="110000"/>
              <a:buFont typeface="Wingdings" pitchFamily="2" charset="2"/>
              <a:buNone/>
            </a:pPr>
            <a:endParaRPr lang="en-US" altLang="en-US" sz="2800" dirty="0">
              <a:sym typeface="Symbol" pitchFamily="18" charset="2"/>
            </a:endParaRPr>
          </a:p>
        </p:txBody>
      </p:sp>
      <p:grpSp>
        <p:nvGrpSpPr>
          <p:cNvPr id="9" name="Group 8"/>
          <p:cNvGrpSpPr/>
          <p:nvPr/>
        </p:nvGrpSpPr>
        <p:grpSpPr>
          <a:xfrm>
            <a:off x="3374452" y="1307203"/>
            <a:ext cx="4845380" cy="4847730"/>
            <a:chOff x="3562350" y="1428750"/>
            <a:chExt cx="5886450" cy="5276850"/>
          </a:xfrm>
        </p:grpSpPr>
        <p:pic>
          <p:nvPicPr>
            <p:cNvPr id="5" name="Picture 5"/>
            <p:cNvPicPr>
              <a:picLocks noChangeAspect="1" noChangeArrowheads="1"/>
            </p:cNvPicPr>
            <p:nvPr/>
          </p:nvPicPr>
          <p:blipFill>
            <a:blip r:embed="rId3" cstate="print"/>
            <a:srcRect/>
            <a:stretch>
              <a:fillRect/>
            </a:stretch>
          </p:blipFill>
          <p:spPr bwMode="auto">
            <a:xfrm>
              <a:off x="3562350" y="1428750"/>
              <a:ext cx="5886450" cy="5276850"/>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6" name="TextBox 5"/>
                <p:cNvSpPr txBox="1"/>
                <p:nvPr/>
              </p:nvSpPr>
              <p:spPr>
                <a:xfrm rot="18856151">
                  <a:off x="6719905" y="3476971"/>
                  <a:ext cx="13984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𝑐</m:t>
                        </m:r>
                        <m:r>
                          <a:rPr lang="en-CA" b="0" i="1" smtClean="0">
                            <a:latin typeface="Cambria Math" panose="02040503050406030204" pitchFamily="18" charset="0"/>
                          </a:rPr>
                          <m:t>"</m:t>
                        </m:r>
                        <m:r>
                          <a:rPr lang="en-CA" b="0" i="1" smtClean="0">
                            <a:latin typeface="Cambria Math" panose="02040503050406030204" pitchFamily="18" charset="0"/>
                          </a:rPr>
                          <m:t>𝑔</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)=2</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6" name="TextBox 5"/>
                <p:cNvSpPr txBox="1">
                  <a:spLocks noRot="1" noChangeAspect="1" noMove="1" noResize="1" noEditPoints="1" noAdjustHandles="1" noChangeArrowheads="1" noChangeShapeType="1" noTextEdit="1"/>
                </p:cNvSpPr>
                <p:nvPr/>
              </p:nvSpPr>
              <p:spPr>
                <a:xfrm rot="18856151">
                  <a:off x="6719905" y="3476971"/>
                  <a:ext cx="1398460" cy="276999"/>
                </a:xfrm>
                <a:prstGeom prst="rect">
                  <a:avLst/>
                </a:prstGeom>
                <a:blipFill rotWithShape="0">
                  <a:blip r:embed="rId4"/>
                  <a:stretch>
                    <a:fillRect l="-7429" t="-7303" r="-3429" b="-162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9347625">
                  <a:off x="7613330" y="4174957"/>
                  <a:ext cx="1061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𝑓</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7" name="TextBox 6"/>
                <p:cNvSpPr txBox="1">
                  <a:spLocks noRot="1" noChangeAspect="1" noMove="1" noResize="1" noEditPoints="1" noAdjustHandles="1" noChangeArrowheads="1" noChangeShapeType="1" noTextEdit="1"/>
                </p:cNvSpPr>
                <p:nvPr/>
              </p:nvSpPr>
              <p:spPr>
                <a:xfrm rot="19347625">
                  <a:off x="7613330" y="4174957"/>
                  <a:ext cx="1061380" cy="276999"/>
                </a:xfrm>
                <a:prstGeom prst="rect">
                  <a:avLst/>
                </a:prstGeom>
                <a:blipFill rotWithShape="0">
                  <a:blip r:embed="rId5"/>
                  <a:stretch>
                    <a:fillRect l="-10000" t="-14754" r="-11429" b="-204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rot="20201593">
                  <a:off x="7134525" y="5092149"/>
                  <a:ext cx="15427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𝑐</m:t>
                        </m:r>
                        <m:r>
                          <a:rPr lang="en-CA" b="0" i="1" smtClean="0">
                            <a:latin typeface="Cambria Math" panose="02040503050406030204" pitchFamily="18" charset="0"/>
                          </a:rPr>
                          <m:t>′</m:t>
                        </m:r>
                        <m:r>
                          <a:rPr lang="en-CA" b="0" i="1" smtClean="0">
                            <a:latin typeface="Cambria Math" panose="02040503050406030204" pitchFamily="18" charset="0"/>
                          </a:rPr>
                          <m:t>𝑔</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)=0.5</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8" name="TextBox 7"/>
                <p:cNvSpPr txBox="1">
                  <a:spLocks noRot="1" noChangeAspect="1" noMove="1" noResize="1" noEditPoints="1" noAdjustHandles="1" noChangeArrowheads="1" noChangeShapeType="1" noTextEdit="1"/>
                </p:cNvSpPr>
                <p:nvPr/>
              </p:nvSpPr>
              <p:spPr>
                <a:xfrm rot="20201593">
                  <a:off x="7134525" y="5092149"/>
                  <a:ext cx="1542730" cy="276999"/>
                </a:xfrm>
                <a:prstGeom prst="rect">
                  <a:avLst/>
                </a:prstGeom>
                <a:blipFill rotWithShape="0">
                  <a:blip r:embed="rId6"/>
                  <a:stretch>
                    <a:fillRect l="-9135" t="-14876" r="-16346" b="-21488"/>
                  </a:stretch>
                </a:blipFill>
              </p:spPr>
              <p:txBody>
                <a:bodyPr/>
                <a:lstStyle/>
                <a:p>
                  <a:r>
                    <a:rPr lang="en-CA">
                      <a:noFill/>
                    </a:rPr>
                    <a:t> </a:t>
                  </a:r>
                </a:p>
              </p:txBody>
            </p:sp>
          </mc:Fallback>
        </mc:AlternateContent>
      </p:grpSp>
      <p:sp>
        <p:nvSpPr>
          <p:cNvPr id="11" name="TextBox 10"/>
          <p:cNvSpPr txBox="1"/>
          <p:nvPr/>
        </p:nvSpPr>
        <p:spPr>
          <a:xfrm>
            <a:off x="4880758" y="1307203"/>
            <a:ext cx="1463542" cy="369332"/>
          </a:xfrm>
          <a:prstGeom prst="rect">
            <a:avLst/>
          </a:prstGeom>
          <a:noFill/>
        </p:spPr>
        <p:txBody>
          <a:bodyPr wrap="none" rtlCol="0">
            <a:spAutoFit/>
          </a:bodyPr>
          <a:lstStyle/>
          <a:p>
            <a:r>
              <a:rPr lang="en-CA" dirty="0"/>
              <a:t>Normal scale:</a:t>
            </a:r>
          </a:p>
        </p:txBody>
      </p:sp>
      <p:sp>
        <p:nvSpPr>
          <p:cNvPr id="12" name="TextBox 11"/>
          <p:cNvSpPr txBox="1"/>
          <p:nvPr/>
        </p:nvSpPr>
        <p:spPr>
          <a:xfrm>
            <a:off x="8789978" y="1480911"/>
            <a:ext cx="1447512" cy="369332"/>
          </a:xfrm>
          <a:prstGeom prst="rect">
            <a:avLst/>
          </a:prstGeom>
          <a:noFill/>
        </p:spPr>
        <p:txBody>
          <a:bodyPr wrap="none" rtlCol="0">
            <a:spAutoFit/>
          </a:bodyPr>
          <a:lstStyle/>
          <a:p>
            <a:r>
              <a:rPr lang="en-CA" dirty="0"/>
              <a:t>Log-log scale:</a:t>
            </a:r>
          </a:p>
        </p:txBody>
      </p:sp>
      <p:graphicFrame>
        <p:nvGraphicFramePr>
          <p:cNvPr id="14" name="Chart 13"/>
          <p:cNvGraphicFramePr>
            <a:graphicFrameLocks/>
          </p:cNvGraphicFramePr>
          <p:nvPr>
            <p:extLst>
              <p:ext uri="{D42A27DB-BD31-4B8C-83A1-F6EECF244321}">
                <p14:modId xmlns:p14="http://schemas.microsoft.com/office/powerpoint/2010/main" val="3385301091"/>
              </p:ext>
            </p:extLst>
          </p:nvPr>
        </p:nvGraphicFramePr>
        <p:xfrm>
          <a:off x="7922944" y="1966561"/>
          <a:ext cx="4067175" cy="3529013"/>
        </p:xfrm>
        <a:graphic>
          <a:graphicData uri="http://schemas.openxmlformats.org/drawingml/2006/chart">
            <c:chart xmlns:c="http://schemas.openxmlformats.org/drawingml/2006/chart" xmlns:r="http://schemas.openxmlformats.org/officeDocument/2006/relationships" r:id="rId7"/>
          </a:graphicData>
        </a:graphic>
      </p:graphicFrame>
      <p:sp>
        <p:nvSpPr>
          <p:cNvPr id="3" name="Slide Number Placeholder 2"/>
          <p:cNvSpPr>
            <a:spLocks noGrp="1"/>
          </p:cNvSpPr>
          <p:nvPr>
            <p:ph type="sldNum" sz="quarter" idx="12"/>
          </p:nvPr>
        </p:nvSpPr>
        <p:spPr/>
        <p:txBody>
          <a:bodyPr/>
          <a:lstStyle/>
          <a:p>
            <a:fld id="{4292D9D0-E695-4D04-8152-0C0E77A81AC1}" type="slidenum">
              <a:rPr lang="en-CA" smtClean="0"/>
              <a:t>18</a:t>
            </a:fld>
            <a:endParaRPr lang="en-CA" dirty="0"/>
          </a:p>
        </p:txBody>
      </p:sp>
    </p:spTree>
    <p:extLst>
      <p:ext uri="{BB962C8B-B14F-4D97-AF65-F5344CB8AC3E}">
        <p14:creationId xmlns:p14="http://schemas.microsoft.com/office/powerpoint/2010/main" val="39969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Little-Oh and Little-Omega notations</a:t>
            </a:r>
            <a:endParaRPr lang="en-CA" dirty="0"/>
          </a:p>
        </p:txBody>
      </p:sp>
      <p:sp>
        <p:nvSpPr>
          <p:cNvPr id="3" name="Content Placeholder 2"/>
          <p:cNvSpPr>
            <a:spLocks noGrp="1"/>
          </p:cNvSpPr>
          <p:nvPr>
            <p:ph idx="1"/>
          </p:nvPr>
        </p:nvSpPr>
        <p:spPr/>
        <p:txBody>
          <a:bodyPr>
            <a:normAutofit lnSpcReduction="10000"/>
          </a:bodyPr>
          <a:lstStyle/>
          <a:p>
            <a:pPr>
              <a:spcBef>
                <a:spcPct val="20000"/>
              </a:spcBef>
              <a:buClr>
                <a:schemeClr val="hlink"/>
              </a:buClr>
              <a:buSzPct val="110000"/>
            </a:pPr>
            <a:r>
              <a:rPr lang="en-US" altLang="en-US" b="1" dirty="0"/>
              <a:t>Little-Oh</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o(g(n)) if </a:t>
            </a:r>
            <a:r>
              <a:rPr lang="en-US" altLang="en-US" i="1" dirty="0">
                <a:sym typeface="Symbol" pitchFamily="18" charset="2"/>
              </a:rPr>
              <a:t>for any</a:t>
            </a:r>
            <a:r>
              <a:rPr lang="en-US" altLang="en-US" dirty="0">
                <a:sym typeface="Symbol" pitchFamily="18" charset="2"/>
              </a:rPr>
              <a:t> constant c &gt; 0, there is a constant n</a:t>
            </a:r>
            <a:r>
              <a:rPr lang="en-US" altLang="en-US" baseline="-25000" dirty="0">
                <a:sym typeface="Symbol" pitchFamily="18" charset="2"/>
              </a:rPr>
              <a:t>0</a:t>
            </a:r>
            <a:r>
              <a:rPr lang="en-US" altLang="en-US" dirty="0">
                <a:sym typeface="Symbol" pitchFamily="18" charset="2"/>
              </a:rPr>
              <a:t> &gt; 0 </a:t>
            </a:r>
            <a:br>
              <a:rPr lang="en-US" altLang="en-US" dirty="0">
                <a:sym typeface="Symbol" pitchFamily="18" charset="2"/>
              </a:rPr>
            </a:br>
            <a:r>
              <a:rPr lang="en-US" altLang="en-US" dirty="0">
                <a:sym typeface="Symbol" pitchFamily="18" charset="2"/>
              </a:rPr>
              <a:t>such that f(n) &lt; c g(n) for n  n</a:t>
            </a:r>
            <a:r>
              <a:rPr lang="en-US" altLang="en-US" baseline="-25000" dirty="0">
                <a:sym typeface="Symbol" pitchFamily="18" charset="2"/>
              </a:rPr>
              <a:t>0</a:t>
            </a:r>
          </a:p>
          <a:p>
            <a:pPr marL="742950" lvl="1" indent="-285750">
              <a:spcBef>
                <a:spcPct val="20000"/>
              </a:spcBef>
              <a:buClr>
                <a:schemeClr val="tx1"/>
              </a:buClr>
              <a:buSzPct val="60000"/>
              <a:buNone/>
            </a:pPr>
            <a:r>
              <a:rPr lang="en-US" altLang="en-US" dirty="0">
                <a:sym typeface="Symbol" pitchFamily="18" charset="2"/>
              </a:rPr>
              <a:t>Example: 3n</a:t>
            </a:r>
            <a:r>
              <a:rPr lang="en-US" altLang="en-US" baseline="30000" dirty="0">
                <a:sym typeface="Symbol" pitchFamily="18" charset="2"/>
              </a:rPr>
              <a:t>2</a:t>
            </a:r>
            <a:r>
              <a:rPr lang="en-US" altLang="en-US" dirty="0">
                <a:sym typeface="Symbol" pitchFamily="18" charset="2"/>
              </a:rPr>
              <a:t> – 2n + 1 is o(n</a:t>
            </a:r>
            <a:r>
              <a:rPr lang="en-US" altLang="en-US" baseline="30000" dirty="0">
                <a:sym typeface="Symbol" pitchFamily="18" charset="2"/>
              </a:rPr>
              <a:t>3</a:t>
            </a:r>
            <a:r>
              <a:rPr lang="en-US" altLang="en-US" dirty="0">
                <a:sym typeface="Symbol" pitchFamily="18" charset="2"/>
              </a:rPr>
              <a:t>), while 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o(n</a:t>
            </a:r>
            <a:r>
              <a:rPr lang="en-US" altLang="en-US" baseline="30000" dirty="0">
                <a:sym typeface="Symbol" pitchFamily="18" charset="2"/>
              </a:rPr>
              <a:t>2</a:t>
            </a:r>
            <a:r>
              <a:rPr lang="en-US" altLang="en-US" dirty="0">
                <a:sym typeface="Symbol" pitchFamily="18" charset="2"/>
              </a:rPr>
              <a:t>)</a:t>
            </a:r>
          </a:p>
          <a:p>
            <a:pPr>
              <a:spcBef>
                <a:spcPct val="20000"/>
              </a:spcBef>
              <a:buClr>
                <a:schemeClr val="hlink"/>
              </a:buClr>
              <a:buSzPct val="110000"/>
            </a:pPr>
            <a:r>
              <a:rPr lang="en-US" altLang="en-US" b="1" dirty="0"/>
              <a:t>Little-Omega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for any constant c &gt; 0, there is a constant n</a:t>
            </a:r>
            <a:r>
              <a:rPr lang="en-US" altLang="en-US" baseline="-25000" dirty="0">
                <a:sym typeface="Symbol" pitchFamily="18" charset="2"/>
              </a:rPr>
              <a:t>0</a:t>
            </a:r>
            <a:r>
              <a:rPr lang="en-US" altLang="en-US" dirty="0">
                <a:sym typeface="Symbol" pitchFamily="18" charset="2"/>
              </a:rPr>
              <a:t> &gt; 0 such that   f(n) &gt; c g(n) for n  n</a:t>
            </a:r>
            <a:r>
              <a:rPr lang="en-US" altLang="en-US" baseline="-25000" dirty="0">
                <a:sym typeface="Symbol" pitchFamily="18" charset="2"/>
              </a:rPr>
              <a:t>0</a:t>
            </a:r>
          </a:p>
          <a:p>
            <a:pPr marL="742950" lvl="1" indent="-285750">
              <a:spcBef>
                <a:spcPct val="20000"/>
              </a:spcBef>
              <a:buClr>
                <a:schemeClr val="tx1"/>
              </a:buClr>
              <a:buSzPct val="60000"/>
              <a:buFont typeface="Wingdings" pitchFamily="2" charset="2"/>
              <a:buChar char="n"/>
            </a:pPr>
            <a:r>
              <a:rPr lang="en-US" altLang="en-US" dirty="0">
                <a:sym typeface="Symbol" pitchFamily="18" charset="2"/>
              </a:rPr>
              <a:t>Example: 3n</a:t>
            </a:r>
            <a:r>
              <a:rPr lang="en-US" altLang="en-US" baseline="30000" dirty="0">
                <a:sym typeface="Symbol" pitchFamily="18" charset="2"/>
              </a:rPr>
              <a:t>2</a:t>
            </a:r>
            <a:r>
              <a:rPr lang="en-US" altLang="en-US" dirty="0">
                <a:sym typeface="Symbol" pitchFamily="18" charset="2"/>
              </a:rPr>
              <a:t> – 2n + 1 is (n), while 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(n</a:t>
            </a:r>
            <a:r>
              <a:rPr lang="en-US" altLang="en-US" baseline="30000" dirty="0">
                <a:sym typeface="Symbol" pitchFamily="18" charset="2"/>
              </a:rPr>
              <a:t>2</a:t>
            </a:r>
            <a:r>
              <a:rPr lang="en-US" altLang="en-US" dirty="0">
                <a:sym typeface="Symbol" pitchFamily="18" charset="2"/>
              </a:rPr>
              <a:t>)</a:t>
            </a:r>
          </a:p>
          <a:p>
            <a:pPr marL="149225" indent="0">
              <a:spcBef>
                <a:spcPct val="20000"/>
              </a:spcBef>
              <a:buClr>
                <a:schemeClr val="tx1"/>
              </a:buClr>
              <a:buSzPct val="60000"/>
              <a:buNone/>
            </a:pPr>
            <a:r>
              <a:rPr lang="en-US" altLang="en-US" dirty="0">
                <a:sym typeface="Symbol" pitchFamily="18" charset="2"/>
              </a:rPr>
              <a:t>Important axiom:</a:t>
            </a:r>
          </a:p>
          <a:p>
            <a:pPr marL="149225" indent="0">
              <a:spcBef>
                <a:spcPct val="20000"/>
              </a:spcBef>
              <a:buClr>
                <a:schemeClr val="tx1"/>
              </a:buClr>
              <a:buSzPct val="60000"/>
              <a:buNone/>
            </a:pPr>
            <a:r>
              <a:rPr lang="en-US" altLang="en-US" dirty="0">
                <a:sym typeface="Symbol" pitchFamily="18" charset="2"/>
              </a:rPr>
              <a:t>	</a:t>
            </a:r>
            <a:r>
              <a:rPr lang="en-US" altLang="en-US" sz="2400" dirty="0">
                <a:sym typeface="Symbol" pitchFamily="18" charset="2"/>
              </a:rPr>
              <a:t>f(n) is o(g(n)) </a:t>
            </a:r>
            <a:r>
              <a:rPr lang="en-CA" sz="2400" dirty="0">
                <a:sym typeface="Symbol" pitchFamily="18" charset="2"/>
              </a:rPr>
              <a:t> g(n) is</a:t>
            </a:r>
            <a:r>
              <a:rPr lang="en-US" altLang="en-US" sz="2400" dirty="0">
                <a:sym typeface="Symbol" pitchFamily="18" charset="2"/>
              </a:rPr>
              <a:t> (f(n))</a:t>
            </a:r>
          </a:p>
          <a:p>
            <a:pPr marL="434975" indent="-285750">
              <a:spcBef>
                <a:spcPct val="20000"/>
              </a:spcBef>
              <a:buClr>
                <a:schemeClr val="tx1"/>
              </a:buClr>
              <a:buSzPct val="60000"/>
              <a:buFont typeface="Wingdings" pitchFamily="2" charset="2"/>
              <a:buChar char="n"/>
            </a:pPr>
            <a:r>
              <a:rPr lang="en-US" dirty="0">
                <a:sym typeface="Symbol" pitchFamily="18" charset="2"/>
              </a:rPr>
              <a:t>Comparison with O and </a:t>
            </a:r>
            <a:r>
              <a:rPr lang="en-CA" dirty="0">
                <a:sym typeface="Symbol" pitchFamily="18" charset="2"/>
              </a:rPr>
              <a:t></a:t>
            </a:r>
          </a:p>
          <a:p>
            <a:pPr marL="742950" lvl="1" indent="-285750">
              <a:spcBef>
                <a:spcPct val="20000"/>
              </a:spcBef>
              <a:buClr>
                <a:schemeClr val="tx1"/>
              </a:buClr>
              <a:buSzPct val="60000"/>
              <a:buFont typeface="Wingdings" pitchFamily="2" charset="2"/>
              <a:buChar char="n"/>
            </a:pPr>
            <a:r>
              <a:rPr lang="en-CA" dirty="0">
                <a:sym typeface="Symbol" pitchFamily="18" charset="2"/>
              </a:rPr>
              <a:t>For </a:t>
            </a:r>
            <a:r>
              <a:rPr lang="en-US" dirty="0">
                <a:sym typeface="Symbol" pitchFamily="18" charset="2"/>
              </a:rPr>
              <a:t>O and </a:t>
            </a:r>
            <a:r>
              <a:rPr lang="en-CA" dirty="0">
                <a:sym typeface="Symbol" pitchFamily="18" charset="2"/>
              </a:rPr>
              <a:t>, the inequality holds if </a:t>
            </a:r>
            <a:r>
              <a:rPr lang="en-CA" b="1" dirty="0">
                <a:sym typeface="Symbol" pitchFamily="18" charset="2"/>
              </a:rPr>
              <a:t>there exists</a:t>
            </a:r>
            <a:r>
              <a:rPr lang="en-CA" dirty="0">
                <a:sym typeface="Symbol" pitchFamily="18" charset="2"/>
              </a:rPr>
              <a:t> a constant c &gt; 0</a:t>
            </a:r>
          </a:p>
          <a:p>
            <a:pPr marL="742950" lvl="1" indent="-285750">
              <a:spcBef>
                <a:spcPct val="20000"/>
              </a:spcBef>
              <a:buClr>
                <a:schemeClr val="tx1"/>
              </a:buClr>
              <a:buSzPct val="60000"/>
              <a:buFont typeface="Wingdings" pitchFamily="2" charset="2"/>
              <a:buChar char="n"/>
            </a:pPr>
            <a:r>
              <a:rPr lang="en-US" dirty="0">
                <a:sym typeface="Symbol" pitchFamily="18" charset="2"/>
              </a:rPr>
              <a:t>For o and </a:t>
            </a:r>
            <a:r>
              <a:rPr lang="en-US" altLang="en-US" dirty="0">
                <a:sym typeface="Symbol" pitchFamily="18" charset="2"/>
              </a:rPr>
              <a:t> , the inequality holds </a:t>
            </a:r>
            <a:r>
              <a:rPr lang="en-US" altLang="en-US" b="1" dirty="0">
                <a:sym typeface="Symbol" pitchFamily="18" charset="2"/>
              </a:rPr>
              <a:t>for all</a:t>
            </a:r>
            <a:r>
              <a:rPr lang="en-US" altLang="en-US" dirty="0">
                <a:sym typeface="Symbol" pitchFamily="18" charset="2"/>
              </a:rPr>
              <a:t> constants c &gt; 0</a:t>
            </a:r>
            <a:endParaRPr lang="en-US" dirty="0">
              <a:sym typeface="Symbol" pitchFamily="18" charset="2"/>
            </a:endParaRPr>
          </a:p>
          <a:p>
            <a:endParaRPr lang="en-CA" dirty="0"/>
          </a:p>
        </p:txBody>
      </p:sp>
      <p:sp>
        <p:nvSpPr>
          <p:cNvPr id="4" name="Slide Number Placeholder 3"/>
          <p:cNvSpPr>
            <a:spLocks noGrp="1"/>
          </p:cNvSpPr>
          <p:nvPr>
            <p:ph type="sldNum" sz="quarter" idx="12"/>
          </p:nvPr>
        </p:nvSpPr>
        <p:spPr/>
        <p:txBody>
          <a:bodyPr/>
          <a:lstStyle/>
          <a:p>
            <a:fld id="{4292D9D0-E695-4D04-8152-0C0E77A81AC1}" type="slidenum">
              <a:rPr lang="en-CA" smtClean="0"/>
              <a:t>19</a:t>
            </a:fld>
            <a:endParaRPr lang="en-CA" dirty="0"/>
          </a:p>
        </p:txBody>
      </p:sp>
    </p:spTree>
    <p:extLst>
      <p:ext uri="{BB962C8B-B14F-4D97-AF65-F5344CB8AC3E}">
        <p14:creationId xmlns:p14="http://schemas.microsoft.com/office/powerpoint/2010/main" val="267807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What is computer science?</a:t>
            </a:r>
            <a:endParaRPr lang="en-CA" dirty="0"/>
          </a:p>
        </p:txBody>
      </p:sp>
      <p:sp>
        <p:nvSpPr>
          <p:cNvPr id="4" name="Content Placeholder 2"/>
          <p:cNvSpPr>
            <a:spLocks noGrp="1"/>
          </p:cNvSpPr>
          <p:nvPr>
            <p:ph idx="1"/>
          </p:nvPr>
        </p:nvSpPr>
        <p:spPr>
          <a:xfrm>
            <a:off x="2098967" y="5867400"/>
            <a:ext cx="7772400" cy="457200"/>
          </a:xfrm>
        </p:spPr>
        <p:txBody>
          <a:bodyPr>
            <a:normAutofit lnSpcReduction="10000"/>
          </a:bodyPr>
          <a:lstStyle/>
          <a:p>
            <a:pPr marL="0" indent="0" algn="ctr">
              <a:buNone/>
            </a:pPr>
            <a:r>
              <a:rPr lang="en-US" sz="2800" dirty="0">
                <a:solidFill>
                  <a:srgbClr val="C00000"/>
                </a:solidFill>
              </a:rPr>
              <a:t>None of these!</a:t>
            </a:r>
          </a:p>
        </p:txBody>
      </p:sp>
      <p:sp>
        <p:nvSpPr>
          <p:cNvPr id="5" name="TextBox 4"/>
          <p:cNvSpPr txBox="1"/>
          <p:nvPr/>
        </p:nvSpPr>
        <p:spPr>
          <a:xfrm>
            <a:off x="1560745" y="1000246"/>
            <a:ext cx="2971800" cy="707886"/>
          </a:xfrm>
          <a:prstGeom prst="rect">
            <a:avLst/>
          </a:prstGeom>
          <a:noFill/>
        </p:spPr>
        <p:txBody>
          <a:bodyPr wrap="square" rtlCol="0">
            <a:spAutoFit/>
          </a:bodyPr>
          <a:lstStyle/>
          <a:p>
            <a:r>
              <a:rPr lang="en-US" sz="2000" dirty="0"/>
              <a:t>My computer crashed </a:t>
            </a:r>
            <a:r>
              <a:rPr lang="en-US" sz="2000" dirty="0">
                <a:sym typeface="Wingdings" pitchFamily="2" charset="2"/>
              </a:rPr>
              <a:t></a:t>
            </a:r>
          </a:p>
          <a:p>
            <a:r>
              <a:rPr lang="en-US" sz="2000" dirty="0">
                <a:sym typeface="Wingdings" pitchFamily="2" charset="2"/>
              </a:rPr>
              <a:t>How do I fix it?</a:t>
            </a:r>
            <a:endParaRPr lang="en-US" sz="2000" dirty="0"/>
          </a:p>
        </p:txBody>
      </p:sp>
      <p:sp>
        <p:nvSpPr>
          <p:cNvPr id="6" name="TextBox 5"/>
          <p:cNvSpPr txBox="1"/>
          <p:nvPr/>
        </p:nvSpPr>
        <p:spPr>
          <a:xfrm>
            <a:off x="6552327" y="871648"/>
            <a:ext cx="3124200" cy="707886"/>
          </a:xfrm>
          <a:prstGeom prst="rect">
            <a:avLst/>
          </a:prstGeom>
          <a:noFill/>
        </p:spPr>
        <p:txBody>
          <a:bodyPr wrap="square" rtlCol="0">
            <a:spAutoFit/>
          </a:bodyPr>
          <a:lstStyle/>
          <a:p>
            <a:r>
              <a:rPr lang="en-US" sz="2000" dirty="0"/>
              <a:t>How do I insert an equation in MS Word? </a:t>
            </a:r>
            <a:r>
              <a:rPr lang="en-US" sz="2000" dirty="0">
                <a:sym typeface="Wingdings" pitchFamily="2" charset="2"/>
              </a:rPr>
              <a:t></a:t>
            </a:r>
            <a:endParaRPr lang="en-US" sz="2000"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613" y="1732292"/>
            <a:ext cx="4038600" cy="367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C:\Users\LRueda\AppData\Local\Microsoft\Windows\Temporary Internet Files\Content.IE5\HNSBY3VT\MC90036613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5945" y="2263793"/>
            <a:ext cx="3200400" cy="26160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292D9D0-E695-4D04-8152-0C0E77A81AC1}" type="slidenum">
              <a:rPr lang="en-CA" smtClean="0"/>
              <a:t>2</a:t>
            </a:fld>
            <a:endParaRPr lang="en-CA" dirty="0"/>
          </a:p>
        </p:txBody>
      </p:sp>
    </p:spTree>
    <p:extLst>
      <p:ext uri="{BB962C8B-B14F-4D97-AF65-F5344CB8AC3E}">
        <p14:creationId xmlns:p14="http://schemas.microsoft.com/office/powerpoint/2010/main" val="112822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Search in a Map (sorted list)</a:t>
            </a:r>
            <a:endParaRPr lang="en-CA" dirty="0"/>
          </a:p>
        </p:txBody>
      </p:sp>
      <p:sp>
        <p:nvSpPr>
          <p:cNvPr id="3" name="Content Placeholder 2"/>
          <p:cNvSpPr>
            <a:spLocks noGrp="1"/>
          </p:cNvSpPr>
          <p:nvPr>
            <p:ph idx="1"/>
          </p:nvPr>
        </p:nvSpPr>
        <p:spPr>
          <a:xfrm>
            <a:off x="838199" y="1066800"/>
            <a:ext cx="4239415" cy="5323114"/>
          </a:xfrm>
        </p:spPr>
        <p:txBody>
          <a:bodyPr>
            <a:normAutofit fontScale="92500"/>
          </a:bodyPr>
          <a:lstStyle/>
          <a:p>
            <a:r>
              <a:rPr lang="en-US" sz="2400" dirty="0"/>
              <a:t>Problem: Given a </a:t>
            </a:r>
            <a:r>
              <a:rPr lang="en-US" sz="2400" dirty="0">
                <a:solidFill>
                  <a:srgbClr val="C00000"/>
                </a:solidFill>
              </a:rPr>
              <a:t>sorted</a:t>
            </a:r>
            <a:r>
              <a:rPr lang="en-US" sz="2400" dirty="0"/>
              <a:t> array S of integers (a map), find a key k in that map.</a:t>
            </a:r>
          </a:p>
          <a:p>
            <a:r>
              <a:rPr lang="en-US" sz="2400" dirty="0"/>
              <a:t>One of the most important problems in computer science</a:t>
            </a:r>
          </a:p>
          <a:p>
            <a:endParaRPr lang="en-US" sz="2400" dirty="0"/>
          </a:p>
          <a:p>
            <a:r>
              <a:rPr lang="en-US" sz="2400" dirty="0"/>
              <a:t>Solution 1: Linear search</a:t>
            </a:r>
          </a:p>
          <a:p>
            <a:pPr lvl="1"/>
            <a:r>
              <a:rPr lang="en-US" sz="2000" dirty="0"/>
              <a:t>Scan the elements in the list one by one</a:t>
            </a:r>
          </a:p>
          <a:p>
            <a:pPr lvl="1"/>
            <a:r>
              <a:rPr lang="en-US" sz="2000" dirty="0"/>
              <a:t>Until the key k is found</a:t>
            </a:r>
          </a:p>
          <a:p>
            <a:r>
              <a:rPr lang="en-US" sz="2400" dirty="0"/>
              <a:t>Example:</a:t>
            </a:r>
          </a:p>
          <a:p>
            <a:endParaRPr lang="en-US" sz="2400" dirty="0"/>
          </a:p>
          <a:p>
            <a:endParaRPr lang="en-US" sz="2400" dirty="0"/>
          </a:p>
          <a:p>
            <a:r>
              <a:rPr lang="en-US" sz="2400" dirty="0"/>
              <a:t>Linear search runs in </a:t>
            </a:r>
            <a:r>
              <a:rPr lang="en-US" sz="2400" i="1" dirty="0"/>
              <a:t>linear</a:t>
            </a:r>
            <a:r>
              <a:rPr lang="en-US" sz="2400" dirty="0"/>
              <a:t> time.</a:t>
            </a:r>
            <a:endParaRPr lang="en-CA" sz="2400" dirty="0"/>
          </a:p>
        </p:txBody>
      </p:sp>
      <p:sp>
        <p:nvSpPr>
          <p:cNvPr id="4" name="Rectangle 3" descr="Rectangle: Click to edit Master text styles&#10;Second level&#10;Third level&#10;Fourth level&#10;Fifth level"/>
          <p:cNvSpPr txBox="1">
            <a:spLocks noChangeArrowheads="1"/>
          </p:cNvSpPr>
          <p:nvPr/>
        </p:nvSpPr>
        <p:spPr>
          <a:xfrm>
            <a:off x="5705671" y="957944"/>
            <a:ext cx="5651441" cy="486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1800" b="1" dirty="0"/>
              <a:t>Algorithm </a:t>
            </a:r>
            <a:r>
              <a:rPr lang="en-US" sz="1800" dirty="0" err="1"/>
              <a:t>linearSearch</a:t>
            </a:r>
            <a:r>
              <a:rPr lang="en-US" sz="1800" dirty="0"/>
              <a:t>(S, </a:t>
            </a:r>
            <a:r>
              <a:rPr lang="en-US" sz="1800" i="1" dirty="0"/>
              <a:t>k, n</a:t>
            </a:r>
            <a:r>
              <a:rPr lang="en-US" sz="1800" dirty="0"/>
              <a:t>):		</a:t>
            </a:r>
          </a:p>
          <a:p>
            <a:pPr>
              <a:lnSpc>
                <a:spcPct val="80000"/>
              </a:lnSpc>
              <a:buFont typeface="Wingdings" pitchFamily="2" charset="2"/>
              <a:buNone/>
            </a:pPr>
            <a:r>
              <a:rPr lang="en-US" sz="1800" b="1" dirty="0"/>
              <a:t>Input:</a:t>
            </a:r>
            <a:r>
              <a:rPr lang="en-US" sz="1800" b="1" i="1" dirty="0"/>
              <a:t> </a:t>
            </a:r>
            <a:r>
              <a:rPr lang="en-US" sz="1800" dirty="0"/>
              <a:t>Sorted array S of size </a:t>
            </a:r>
            <a:r>
              <a:rPr lang="en-US" sz="1800" i="1" dirty="0"/>
              <a:t>n</a:t>
            </a:r>
            <a:r>
              <a:rPr lang="en-US" sz="1800" dirty="0"/>
              <a:t>, and key </a:t>
            </a:r>
            <a:r>
              <a:rPr lang="en-US" sz="1800" i="1" dirty="0"/>
              <a:t>k	</a:t>
            </a:r>
            <a:endParaRPr lang="en-US" sz="1800" dirty="0"/>
          </a:p>
          <a:p>
            <a:pPr>
              <a:lnSpc>
                <a:spcPct val="80000"/>
              </a:lnSpc>
              <a:buFont typeface="Wingdings" pitchFamily="2" charset="2"/>
              <a:buNone/>
            </a:pPr>
            <a:r>
              <a:rPr lang="en-US" sz="1800" b="1" dirty="0"/>
              <a:t>Output:</a:t>
            </a:r>
            <a:r>
              <a:rPr lang="en-US" sz="1800" b="1" i="1" dirty="0"/>
              <a:t> </a:t>
            </a:r>
            <a:r>
              <a:rPr lang="en-US" sz="1800" dirty="0"/>
              <a:t> Null or the element found</a:t>
            </a:r>
            <a:r>
              <a:rPr lang="en-US" sz="1800" i="1" dirty="0"/>
              <a:t>	</a:t>
            </a:r>
            <a:r>
              <a:rPr lang="en-US" sz="1800" dirty="0"/>
              <a:t>	</a:t>
            </a:r>
          </a:p>
          <a:p>
            <a:pPr marL="0" indent="0" fontAlgn="t">
              <a:buNone/>
            </a:pPr>
            <a:r>
              <a:rPr lang="en-US" sz="1800" i="1" dirty="0" err="1"/>
              <a:t>i</a:t>
            </a:r>
            <a:r>
              <a:rPr lang="en-US" sz="1800" dirty="0"/>
              <a:t> </a:t>
            </a:r>
            <a:r>
              <a:rPr lang="en-US" sz="1800" dirty="0">
                <a:sym typeface="Symbol" panose="05050102010706020507" pitchFamily="18" charset="2"/>
              </a:rPr>
              <a:t></a:t>
            </a:r>
            <a:r>
              <a:rPr lang="en-US" sz="1800" dirty="0"/>
              <a:t> 0</a:t>
            </a:r>
            <a:endParaRPr lang="en-CA" sz="1800" dirty="0"/>
          </a:p>
          <a:p>
            <a:pPr marL="0" indent="0" fontAlgn="t">
              <a:buNone/>
            </a:pPr>
            <a:r>
              <a:rPr lang="en-US" sz="1800" b="1" dirty="0"/>
              <a:t>while</a:t>
            </a:r>
            <a:r>
              <a:rPr lang="en-US" sz="1800" dirty="0"/>
              <a:t> </a:t>
            </a:r>
            <a:r>
              <a:rPr lang="en-US" sz="1800" i="1" dirty="0" err="1"/>
              <a:t>i</a:t>
            </a:r>
            <a:r>
              <a:rPr lang="en-US" sz="1800" dirty="0"/>
              <a:t> &lt; </a:t>
            </a:r>
            <a:r>
              <a:rPr lang="en-US" sz="1800" i="1" dirty="0"/>
              <a:t>n</a:t>
            </a:r>
            <a:r>
              <a:rPr lang="en-US" sz="1800" dirty="0"/>
              <a:t> </a:t>
            </a:r>
            <a:r>
              <a:rPr lang="en-US" sz="1800" b="1" dirty="0"/>
              <a:t>and</a:t>
            </a:r>
            <a:r>
              <a:rPr lang="en-US" sz="1800" dirty="0"/>
              <a:t> </a:t>
            </a:r>
            <a:r>
              <a:rPr lang="en-US" sz="1800" i="1" dirty="0"/>
              <a:t>S</a:t>
            </a:r>
            <a:r>
              <a:rPr lang="en-US" sz="1800" dirty="0"/>
              <a:t>[</a:t>
            </a:r>
            <a:r>
              <a:rPr lang="en-US" sz="1800" i="1" dirty="0" err="1"/>
              <a:t>i</a:t>
            </a:r>
            <a:r>
              <a:rPr lang="en-US" sz="1800" dirty="0"/>
              <a:t>]!= </a:t>
            </a:r>
            <a:r>
              <a:rPr lang="en-US" sz="1800" i="1" dirty="0"/>
              <a:t>k</a:t>
            </a:r>
            <a:r>
              <a:rPr lang="en-US" sz="1800" dirty="0"/>
              <a:t> </a:t>
            </a:r>
          </a:p>
          <a:p>
            <a:pPr marL="0" indent="0" fontAlgn="t">
              <a:buNone/>
            </a:pPr>
            <a:r>
              <a:rPr lang="en-US" sz="1800" i="1" dirty="0"/>
              <a:t>      </a:t>
            </a:r>
            <a:r>
              <a:rPr lang="en-US" sz="1800" i="1" dirty="0" err="1"/>
              <a:t>i</a:t>
            </a:r>
            <a:r>
              <a:rPr lang="en-US" sz="1800" dirty="0"/>
              <a:t> </a:t>
            </a:r>
            <a:r>
              <a:rPr lang="en-US" sz="1800" dirty="0">
                <a:sym typeface="Symbol" panose="05050102010706020507" pitchFamily="18" charset="2"/>
              </a:rPr>
              <a:t></a:t>
            </a:r>
            <a:r>
              <a:rPr lang="en-US" sz="1800" dirty="0"/>
              <a:t> </a:t>
            </a:r>
            <a:r>
              <a:rPr lang="en-US" sz="1800" i="1" dirty="0" err="1"/>
              <a:t>i</a:t>
            </a:r>
            <a:r>
              <a:rPr lang="en-US" sz="1800" dirty="0"/>
              <a:t> + 1</a:t>
            </a:r>
            <a:endParaRPr lang="en-CA" sz="1800" dirty="0"/>
          </a:p>
          <a:p>
            <a:pPr>
              <a:lnSpc>
                <a:spcPct val="80000"/>
              </a:lnSpc>
              <a:buFont typeface="Wingdings" pitchFamily="2" charset="2"/>
              <a:buNone/>
            </a:pPr>
            <a:r>
              <a:rPr lang="en-US" sz="1800" b="1" dirty="0"/>
              <a:t>if </a:t>
            </a:r>
            <a:r>
              <a:rPr lang="en-US" sz="1800" i="1" dirty="0" err="1"/>
              <a:t>i</a:t>
            </a:r>
            <a:r>
              <a:rPr lang="en-US" sz="1800" dirty="0"/>
              <a:t> = </a:t>
            </a:r>
            <a:r>
              <a:rPr lang="en-US" sz="1800" i="1" dirty="0"/>
              <a:t>n</a:t>
            </a:r>
            <a:r>
              <a:rPr lang="en-US" sz="1800" dirty="0"/>
              <a:t> </a:t>
            </a:r>
            <a:r>
              <a:rPr lang="en-US" sz="1800" b="1" dirty="0"/>
              <a:t>then	</a:t>
            </a:r>
            <a:r>
              <a:rPr lang="en-US" sz="1800" dirty="0"/>
              <a:t>	</a:t>
            </a:r>
          </a:p>
          <a:p>
            <a:pPr>
              <a:lnSpc>
                <a:spcPct val="80000"/>
              </a:lnSpc>
              <a:buFont typeface="Wingdings" pitchFamily="2" charset="2"/>
              <a:buNone/>
            </a:pPr>
            <a:r>
              <a:rPr lang="en-US" sz="1800" i="1" dirty="0"/>
              <a:t>	</a:t>
            </a:r>
            <a:r>
              <a:rPr lang="en-US" sz="1800" b="1" dirty="0"/>
              <a:t>return null</a:t>
            </a:r>
            <a:endParaRPr lang="en-US" sz="1800" dirty="0"/>
          </a:p>
          <a:p>
            <a:pPr>
              <a:lnSpc>
                <a:spcPct val="80000"/>
              </a:lnSpc>
              <a:buFont typeface="Wingdings" pitchFamily="2" charset="2"/>
              <a:buNone/>
            </a:pPr>
            <a:r>
              <a:rPr lang="en-US" sz="1800" b="1" dirty="0"/>
              <a:t>else</a:t>
            </a:r>
          </a:p>
          <a:p>
            <a:pPr>
              <a:lnSpc>
                <a:spcPct val="80000"/>
              </a:lnSpc>
              <a:buFont typeface="Wingdings" pitchFamily="2" charset="2"/>
              <a:buNone/>
            </a:pPr>
            <a:r>
              <a:rPr lang="en-CA" sz="1800" b="1" dirty="0"/>
              <a:t>    </a:t>
            </a:r>
            <a:r>
              <a:rPr lang="en-CA" sz="1800" dirty="0"/>
              <a:t> </a:t>
            </a:r>
            <a:r>
              <a:rPr lang="en-CA" sz="1800" i="1" dirty="0"/>
              <a:t>e</a:t>
            </a:r>
            <a:r>
              <a:rPr lang="en-CA" sz="1800" dirty="0"/>
              <a:t> </a:t>
            </a:r>
            <a:r>
              <a:rPr lang="en-US" sz="1800" dirty="0">
                <a:sym typeface="Symbol" panose="05050102010706020507" pitchFamily="18" charset="2"/>
              </a:rPr>
              <a:t></a:t>
            </a:r>
            <a:r>
              <a:rPr lang="en-US" sz="1800" dirty="0"/>
              <a:t> S[</a:t>
            </a:r>
            <a:r>
              <a:rPr lang="en-US" sz="1800" i="1" dirty="0" err="1"/>
              <a:t>i</a:t>
            </a:r>
            <a:r>
              <a:rPr lang="en-US" sz="1800" dirty="0"/>
              <a:t>]</a:t>
            </a:r>
            <a:endParaRPr lang="en-US" sz="1800" b="1" dirty="0"/>
          </a:p>
          <a:p>
            <a:pPr>
              <a:lnSpc>
                <a:spcPct val="80000"/>
              </a:lnSpc>
              <a:buFont typeface="Wingdings" pitchFamily="2" charset="2"/>
              <a:buNone/>
            </a:pPr>
            <a:r>
              <a:rPr lang="en-US" sz="1800" b="1" dirty="0"/>
              <a:t>	return </a:t>
            </a:r>
            <a:r>
              <a:rPr lang="en-US" sz="1800" i="1" dirty="0"/>
              <a:t>e</a:t>
            </a:r>
            <a:r>
              <a:rPr lang="en-US" sz="1800" b="1" dirty="0"/>
              <a:t>	</a:t>
            </a:r>
            <a:r>
              <a:rPr lang="en-US" sz="1800" dirty="0"/>
              <a:t>	</a:t>
            </a:r>
          </a:p>
          <a:p>
            <a:pPr>
              <a:lnSpc>
                <a:spcPct val="80000"/>
              </a:lnSpc>
              <a:buFont typeface="Wingdings" pitchFamily="2" charset="2"/>
              <a:buNone/>
            </a:pP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2000" dirty="0"/>
              <a:t>Worst-case running time: T(n) = 3n + 4   </a:t>
            </a:r>
            <a:r>
              <a:rPr lang="en-US" sz="2000" dirty="0">
                <a:sym typeface="Wingdings" panose="05000000000000000000" pitchFamily="2" charset="2"/>
              </a:rPr>
              <a:t>  T(n) is O(n)</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158763509"/>
              </p:ext>
            </p:extLst>
          </p:nvPr>
        </p:nvGraphicFramePr>
        <p:xfrm>
          <a:off x="1118862" y="5056667"/>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8</a:t>
                      </a:r>
                      <a:endParaRPr lang="en-CA" dirty="0"/>
                    </a:p>
                  </a:txBody>
                  <a:tcPr/>
                </a:tc>
                <a:tc>
                  <a:txBody>
                    <a:bodyPr/>
                    <a:lstStyle/>
                    <a:p>
                      <a:pPr algn="ctr"/>
                      <a:r>
                        <a:rPr lang="en-US" dirty="0"/>
                        <a:t>12</a:t>
                      </a:r>
                      <a:endParaRPr lang="en-CA" dirty="0"/>
                    </a:p>
                  </a:txBody>
                  <a:tcPr/>
                </a:tc>
                <a:tc>
                  <a:txBody>
                    <a:bodyPr/>
                    <a:lstStyle/>
                    <a:p>
                      <a:pPr algn="ctr"/>
                      <a:r>
                        <a:rPr lang="en-US" dirty="0"/>
                        <a:t>19</a:t>
                      </a:r>
                      <a:endParaRPr lang="en-CA" dirty="0"/>
                    </a:p>
                  </a:txBody>
                  <a:tcPr/>
                </a:tc>
                <a:tc>
                  <a:txBody>
                    <a:bodyPr/>
                    <a:lstStyle/>
                    <a:p>
                      <a:pPr algn="ctr"/>
                      <a:r>
                        <a:rPr lang="en-US" dirty="0"/>
                        <a:t>22</a:t>
                      </a:r>
                      <a:endParaRPr lang="en-CA" dirty="0"/>
                    </a:p>
                  </a:txBody>
                  <a:tcPr/>
                </a:tc>
                <a:tc>
                  <a:txBody>
                    <a:bodyPr/>
                    <a:lstStyle/>
                    <a:p>
                      <a:pPr algn="ctr"/>
                      <a:r>
                        <a:rPr lang="en-US" dirty="0"/>
                        <a:t>23</a:t>
                      </a:r>
                      <a:endParaRPr lang="en-CA" dirty="0"/>
                    </a:p>
                  </a:txBody>
                  <a:tcPr/>
                </a:tc>
                <a:tc>
                  <a:txBody>
                    <a:bodyPr/>
                    <a:lstStyle/>
                    <a:p>
                      <a:pPr algn="ctr"/>
                      <a:r>
                        <a:rPr lang="en-US" dirty="0"/>
                        <a:t>34</a:t>
                      </a:r>
                      <a:endParaRPr lang="en-CA" dirty="0"/>
                    </a:p>
                  </a:txBody>
                  <a:tcPr/>
                </a:tc>
                <a:tc>
                  <a:txBody>
                    <a:bodyPr/>
                    <a:lstStyle/>
                    <a:p>
                      <a:pPr algn="ctr"/>
                      <a:r>
                        <a:rPr lang="en-US" dirty="0"/>
                        <a:t>41</a:t>
                      </a:r>
                      <a:endParaRPr lang="en-CA" dirty="0"/>
                    </a:p>
                  </a:txBody>
                  <a:tcPr/>
                </a:tc>
                <a:tc>
                  <a:txBody>
                    <a:bodyPr/>
                    <a:lstStyle/>
                    <a:p>
                      <a:pPr algn="ctr"/>
                      <a:r>
                        <a:rPr lang="en-US" dirty="0"/>
                        <a:t>48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4292D9D0-E695-4D04-8152-0C0E77A81AC1}" type="slidenum">
              <a:rPr lang="en-CA" smtClean="0"/>
              <a:t>20</a:t>
            </a:fld>
            <a:endParaRPr lang="en-CA" dirty="0"/>
          </a:p>
        </p:txBody>
      </p:sp>
      <p:sp>
        <p:nvSpPr>
          <p:cNvPr id="7" name="TextBox 6"/>
          <p:cNvSpPr txBox="1"/>
          <p:nvPr/>
        </p:nvSpPr>
        <p:spPr>
          <a:xfrm>
            <a:off x="887708" y="5376707"/>
            <a:ext cx="231154" cy="338554"/>
          </a:xfrm>
          <a:prstGeom prst="rect">
            <a:avLst/>
          </a:prstGeom>
          <a:noFill/>
        </p:spPr>
        <p:txBody>
          <a:bodyPr wrap="none" rtlCol="0">
            <a:spAutoFit/>
          </a:bodyPr>
          <a:lstStyle/>
          <a:p>
            <a:r>
              <a:rPr lang="en-CA" sz="1600" i="1" dirty="0" err="1"/>
              <a:t>i</a:t>
            </a:r>
            <a:endParaRPr lang="en-CA" i="1" dirty="0"/>
          </a:p>
        </p:txBody>
      </p:sp>
      <p:sp>
        <p:nvSpPr>
          <p:cNvPr id="8" name="TextBox 7"/>
          <p:cNvSpPr txBox="1"/>
          <p:nvPr/>
        </p:nvSpPr>
        <p:spPr>
          <a:xfrm>
            <a:off x="752236" y="5056667"/>
            <a:ext cx="449162" cy="338554"/>
          </a:xfrm>
          <a:prstGeom prst="rect">
            <a:avLst/>
          </a:prstGeom>
          <a:noFill/>
        </p:spPr>
        <p:txBody>
          <a:bodyPr wrap="none" rtlCol="0">
            <a:spAutoFit/>
          </a:bodyPr>
          <a:lstStyle/>
          <a:p>
            <a:r>
              <a:rPr lang="en-CA" sz="1600" dirty="0"/>
              <a:t>S[</a:t>
            </a:r>
            <a:r>
              <a:rPr lang="en-CA" sz="1600" i="1" dirty="0" err="1"/>
              <a:t>i</a:t>
            </a:r>
            <a:r>
              <a:rPr lang="en-CA" sz="1600" dirty="0"/>
              <a:t>]</a:t>
            </a:r>
            <a:endParaRPr lang="en-CA" dirty="0"/>
          </a:p>
        </p:txBody>
      </p:sp>
    </p:spTree>
    <p:extLst>
      <p:ext uri="{BB962C8B-B14F-4D97-AF65-F5344CB8AC3E}">
        <p14:creationId xmlns:p14="http://schemas.microsoft.com/office/powerpoint/2010/main" val="372735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Search in a Map (sorted list)</a:t>
            </a:r>
            <a:endParaRPr lang="en-CA" dirty="0"/>
          </a:p>
        </p:txBody>
      </p:sp>
      <p:sp>
        <p:nvSpPr>
          <p:cNvPr id="3" name="Content Placeholder 2"/>
          <p:cNvSpPr>
            <a:spLocks noGrp="1"/>
          </p:cNvSpPr>
          <p:nvPr>
            <p:ph idx="1"/>
          </p:nvPr>
        </p:nvSpPr>
        <p:spPr>
          <a:xfrm>
            <a:off x="838200" y="1066800"/>
            <a:ext cx="3733800" cy="5323114"/>
          </a:xfrm>
        </p:spPr>
        <p:txBody>
          <a:bodyPr/>
          <a:lstStyle/>
          <a:p>
            <a:r>
              <a:rPr lang="en-US" sz="2400" dirty="0"/>
              <a:t>Problem: Given a </a:t>
            </a:r>
            <a:r>
              <a:rPr lang="en-US" sz="2400" dirty="0">
                <a:solidFill>
                  <a:srgbClr val="C00000"/>
                </a:solidFill>
              </a:rPr>
              <a:t>sorted</a:t>
            </a:r>
            <a:r>
              <a:rPr lang="en-US" sz="2400" dirty="0"/>
              <a:t> array of integers (a map), find a key k in that map.</a:t>
            </a:r>
          </a:p>
          <a:p>
            <a:r>
              <a:rPr lang="en-US" sz="2400" dirty="0"/>
              <a:t>Solution 2: Binary search</a:t>
            </a:r>
          </a:p>
          <a:p>
            <a:r>
              <a:rPr lang="en-US" sz="2400" dirty="0"/>
              <a:t>Binary search runs in </a:t>
            </a:r>
            <a:r>
              <a:rPr lang="en-US" sz="2400" i="1" dirty="0"/>
              <a:t>logarithmic</a:t>
            </a:r>
            <a:r>
              <a:rPr lang="en-US" sz="2400" dirty="0"/>
              <a:t> time</a:t>
            </a:r>
          </a:p>
          <a:p>
            <a:r>
              <a:rPr lang="en-US" sz="2400" dirty="0"/>
              <a:t>Same problem:</a:t>
            </a:r>
          </a:p>
          <a:p>
            <a:pPr lvl="1"/>
            <a:r>
              <a:rPr lang="en-US" sz="2000" dirty="0"/>
              <a:t>Two algorithms run in different times</a:t>
            </a:r>
          </a:p>
          <a:p>
            <a:endParaRPr lang="en-CA" dirty="0"/>
          </a:p>
        </p:txBody>
      </p:sp>
      <p:sp>
        <p:nvSpPr>
          <p:cNvPr id="4" name="Rectangle 3" descr="Rectangle: Click to edit Master text styles&#10;Second level&#10;Third level&#10;Fourth level&#10;Fifth level"/>
          <p:cNvSpPr txBox="1">
            <a:spLocks noChangeArrowheads="1"/>
          </p:cNvSpPr>
          <p:nvPr/>
        </p:nvSpPr>
        <p:spPr>
          <a:xfrm>
            <a:off x="5400873" y="957944"/>
            <a:ext cx="5651441" cy="4865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1800" b="1" dirty="0"/>
              <a:t>Algorithm </a:t>
            </a:r>
            <a:r>
              <a:rPr lang="en-US" sz="1800" dirty="0" err="1"/>
              <a:t>binarySearch</a:t>
            </a:r>
            <a:r>
              <a:rPr lang="en-US" sz="1800" dirty="0"/>
              <a:t>(S, </a:t>
            </a:r>
            <a:r>
              <a:rPr lang="en-US" sz="1800" i="1" dirty="0"/>
              <a:t>k, </a:t>
            </a:r>
            <a:r>
              <a:rPr lang="en-US" sz="1800" dirty="0"/>
              <a:t>low</a:t>
            </a:r>
            <a:r>
              <a:rPr lang="en-US" sz="1800" i="1" dirty="0"/>
              <a:t>, </a:t>
            </a:r>
            <a:r>
              <a:rPr lang="en-US" sz="1800" dirty="0"/>
              <a:t>high):		</a:t>
            </a:r>
          </a:p>
          <a:p>
            <a:pPr>
              <a:lnSpc>
                <a:spcPct val="80000"/>
              </a:lnSpc>
              <a:buFont typeface="Wingdings" pitchFamily="2" charset="2"/>
              <a:buNone/>
            </a:pPr>
            <a:r>
              <a:rPr lang="en-US" sz="1800" b="1" dirty="0"/>
              <a:t>Input:</a:t>
            </a:r>
            <a:r>
              <a:rPr lang="en-US" sz="1800" b="1" i="1" dirty="0"/>
              <a:t> </a:t>
            </a:r>
            <a:r>
              <a:rPr lang="en-US" sz="1800" dirty="0"/>
              <a:t>A key </a:t>
            </a:r>
            <a:r>
              <a:rPr lang="en-US" sz="1800" i="1" dirty="0"/>
              <a:t>k	</a:t>
            </a:r>
            <a:r>
              <a:rPr lang="en-US" sz="1800" dirty="0"/>
              <a:t>	</a:t>
            </a:r>
          </a:p>
          <a:p>
            <a:pPr>
              <a:lnSpc>
                <a:spcPct val="80000"/>
              </a:lnSpc>
              <a:buFont typeface="Wingdings" pitchFamily="2" charset="2"/>
              <a:buNone/>
            </a:pPr>
            <a:r>
              <a:rPr lang="en-US" sz="1800" b="1" dirty="0"/>
              <a:t>Output:</a:t>
            </a:r>
            <a:r>
              <a:rPr lang="en-US" sz="1800" b="1" i="1" dirty="0"/>
              <a:t> </a:t>
            </a:r>
            <a:r>
              <a:rPr lang="en-US" sz="1800" dirty="0"/>
              <a:t> Null or the element found</a:t>
            </a:r>
            <a:r>
              <a:rPr lang="en-US" sz="1800" i="1" dirty="0"/>
              <a:t>	</a:t>
            </a:r>
            <a:r>
              <a:rPr lang="en-US" sz="1800" dirty="0"/>
              <a:t>	</a:t>
            </a:r>
          </a:p>
          <a:p>
            <a:pPr>
              <a:lnSpc>
                <a:spcPct val="80000"/>
              </a:lnSpc>
              <a:buFont typeface="Wingdings" pitchFamily="2" charset="2"/>
              <a:buNone/>
            </a:pPr>
            <a:r>
              <a:rPr lang="en-US" sz="1800" b="1" dirty="0"/>
              <a:t>if </a:t>
            </a:r>
            <a:r>
              <a:rPr lang="en-US" sz="1800" dirty="0"/>
              <a:t>low</a:t>
            </a:r>
            <a:r>
              <a:rPr lang="en-US" sz="1800" i="1" dirty="0"/>
              <a:t> </a:t>
            </a:r>
            <a:r>
              <a:rPr lang="en-US" sz="1800" dirty="0"/>
              <a:t>&gt;</a:t>
            </a:r>
            <a:r>
              <a:rPr lang="en-US" sz="1800" i="1" dirty="0"/>
              <a:t> </a:t>
            </a:r>
            <a:r>
              <a:rPr lang="en-US" sz="1800" dirty="0"/>
              <a:t>high</a:t>
            </a:r>
            <a:r>
              <a:rPr lang="en-US" sz="1800" i="1" dirty="0"/>
              <a:t>  </a:t>
            </a:r>
            <a:r>
              <a:rPr lang="en-US" sz="1800" b="1" dirty="0"/>
              <a:t>then	</a:t>
            </a:r>
            <a:r>
              <a:rPr lang="en-US" sz="1800" dirty="0"/>
              <a:t>	</a:t>
            </a:r>
          </a:p>
          <a:p>
            <a:pPr>
              <a:lnSpc>
                <a:spcPct val="80000"/>
              </a:lnSpc>
              <a:buFont typeface="Wingdings" pitchFamily="2" charset="2"/>
              <a:buNone/>
            </a:pPr>
            <a:r>
              <a:rPr lang="en-US" sz="1800" i="1" dirty="0"/>
              <a:t>		</a:t>
            </a:r>
            <a:r>
              <a:rPr lang="en-US" sz="1800" b="1" dirty="0"/>
              <a:t>return null</a:t>
            </a:r>
            <a:endParaRPr lang="en-US" sz="1800" dirty="0"/>
          </a:p>
          <a:p>
            <a:pPr>
              <a:lnSpc>
                <a:spcPct val="80000"/>
              </a:lnSpc>
              <a:buFont typeface="Wingdings" pitchFamily="2" charset="2"/>
              <a:buNone/>
            </a:pPr>
            <a:r>
              <a:rPr lang="en-US" sz="1800" b="1" dirty="0"/>
              <a:t>else</a:t>
            </a:r>
          </a:p>
          <a:p>
            <a:pPr>
              <a:lnSpc>
                <a:spcPct val="80000"/>
              </a:lnSpc>
              <a:buFont typeface="Wingdings" pitchFamily="2" charset="2"/>
              <a:buNone/>
            </a:pPr>
            <a:r>
              <a:rPr lang="en-US" sz="1800" dirty="0"/>
              <a:t>	mid </a:t>
            </a:r>
            <a:r>
              <a:rPr lang="en-US" sz="1800" dirty="0">
                <a:sym typeface="Symbol" pitchFamily="18" charset="2"/>
              </a:rPr>
              <a:t> (low + high) / 2</a:t>
            </a:r>
          </a:p>
          <a:p>
            <a:pPr>
              <a:lnSpc>
                <a:spcPct val="80000"/>
              </a:lnSpc>
              <a:buFont typeface="Wingdings" pitchFamily="2" charset="2"/>
              <a:buNone/>
            </a:pPr>
            <a:r>
              <a:rPr lang="en-US" sz="1800" dirty="0"/>
              <a:t>	</a:t>
            </a:r>
            <a:r>
              <a:rPr lang="en-US" sz="1800" i="1" dirty="0"/>
              <a:t>e</a:t>
            </a:r>
            <a:r>
              <a:rPr lang="en-US" sz="1800" dirty="0"/>
              <a:t> </a:t>
            </a:r>
            <a:r>
              <a:rPr lang="en-US" sz="1800" dirty="0">
                <a:sym typeface="Symbol" pitchFamily="18" charset="2"/>
              </a:rPr>
              <a:t> S[mid]</a:t>
            </a:r>
            <a:r>
              <a:rPr lang="en-US" sz="1800" dirty="0"/>
              <a:t> </a:t>
            </a:r>
            <a:r>
              <a:rPr lang="en-US" sz="1800" i="1" dirty="0"/>
              <a:t>	</a:t>
            </a:r>
            <a:r>
              <a:rPr lang="en-US" sz="1800" dirty="0"/>
              <a:t>	</a:t>
            </a:r>
          </a:p>
          <a:p>
            <a:pPr>
              <a:lnSpc>
                <a:spcPct val="80000"/>
              </a:lnSpc>
              <a:buFont typeface="Wingdings" pitchFamily="2" charset="2"/>
              <a:buNone/>
            </a:pPr>
            <a:r>
              <a:rPr lang="en-US" sz="1800" i="1" dirty="0"/>
              <a:t>	</a:t>
            </a:r>
            <a:r>
              <a:rPr lang="en-US" sz="1800" b="1" dirty="0"/>
              <a:t>if</a:t>
            </a:r>
            <a:r>
              <a:rPr lang="en-US" sz="1800" i="1" dirty="0"/>
              <a:t> k = </a:t>
            </a:r>
            <a:r>
              <a:rPr lang="en-US" sz="1800" i="1" dirty="0" err="1"/>
              <a:t>e</a:t>
            </a:r>
            <a:r>
              <a:rPr lang="en-US" sz="1800" dirty="0" err="1"/>
              <a:t>.getKey</a:t>
            </a:r>
            <a:r>
              <a:rPr lang="en-US" sz="1800" dirty="0"/>
              <a:t>()</a:t>
            </a:r>
            <a:r>
              <a:rPr lang="en-US" sz="1800" i="1" dirty="0"/>
              <a:t> </a:t>
            </a:r>
            <a:r>
              <a:rPr lang="en-US" sz="1800" b="1" dirty="0"/>
              <a:t>then</a:t>
            </a:r>
            <a:r>
              <a:rPr lang="en-US" sz="1800" dirty="0"/>
              <a:t>		</a:t>
            </a:r>
          </a:p>
          <a:p>
            <a:pPr>
              <a:lnSpc>
                <a:spcPct val="80000"/>
              </a:lnSpc>
              <a:buFont typeface="Wingdings" pitchFamily="2" charset="2"/>
              <a:buNone/>
            </a:pPr>
            <a:r>
              <a:rPr lang="en-US" sz="1800" b="1" dirty="0"/>
              <a:t>		return </a:t>
            </a:r>
            <a:r>
              <a:rPr lang="en-US" sz="1800" i="1" dirty="0"/>
              <a:t>e</a:t>
            </a:r>
            <a:r>
              <a:rPr lang="en-US" sz="1800" b="1" dirty="0"/>
              <a:t>	</a:t>
            </a:r>
            <a:r>
              <a:rPr lang="en-US" sz="1800" dirty="0"/>
              <a:t>	</a:t>
            </a:r>
          </a:p>
          <a:p>
            <a:pPr>
              <a:lnSpc>
                <a:spcPct val="80000"/>
              </a:lnSpc>
              <a:buFont typeface="Wingdings" pitchFamily="2" charset="2"/>
              <a:buNone/>
            </a:pPr>
            <a:r>
              <a:rPr lang="en-US" sz="1800" i="1" dirty="0"/>
              <a:t>	</a:t>
            </a:r>
            <a:r>
              <a:rPr lang="en-US" sz="1800" b="1" dirty="0"/>
              <a:t>else if </a:t>
            </a:r>
            <a:r>
              <a:rPr lang="en-US" sz="1800" i="1" dirty="0"/>
              <a:t>k &lt; </a:t>
            </a:r>
            <a:r>
              <a:rPr lang="en-US" sz="1800" i="1" dirty="0" err="1"/>
              <a:t>e</a:t>
            </a:r>
            <a:r>
              <a:rPr lang="en-US" sz="1800" dirty="0" err="1"/>
              <a:t>.getKey</a:t>
            </a:r>
            <a:r>
              <a:rPr lang="en-US" sz="1800" dirty="0"/>
              <a:t>()</a:t>
            </a:r>
            <a:r>
              <a:rPr lang="en-US" sz="1800" i="1" dirty="0"/>
              <a:t> </a:t>
            </a:r>
            <a:r>
              <a:rPr lang="en-US" sz="1800" b="1" dirty="0"/>
              <a:t>then</a:t>
            </a:r>
            <a:r>
              <a:rPr lang="en-US" sz="1800" dirty="0"/>
              <a:t>		</a:t>
            </a:r>
          </a:p>
          <a:p>
            <a:pPr>
              <a:lnSpc>
                <a:spcPct val="80000"/>
              </a:lnSpc>
              <a:buFont typeface="Wingdings" pitchFamily="2" charset="2"/>
              <a:buNone/>
            </a:pPr>
            <a:r>
              <a:rPr lang="en-US" sz="1800" b="1" dirty="0"/>
              <a:t>		      return </a:t>
            </a:r>
            <a:r>
              <a:rPr lang="en-US" sz="1800" dirty="0" err="1"/>
              <a:t>binarySearch</a:t>
            </a:r>
            <a:r>
              <a:rPr lang="en-US" sz="1800" dirty="0"/>
              <a:t>(S, </a:t>
            </a:r>
            <a:r>
              <a:rPr lang="en-US" sz="1800" i="1" dirty="0"/>
              <a:t>k</a:t>
            </a:r>
            <a:r>
              <a:rPr lang="en-US" sz="1800" dirty="0"/>
              <a:t>, low, mid-1)</a:t>
            </a:r>
          </a:p>
          <a:p>
            <a:pPr>
              <a:lnSpc>
                <a:spcPct val="80000"/>
              </a:lnSpc>
              <a:buFont typeface="Wingdings" pitchFamily="2" charset="2"/>
              <a:buNone/>
            </a:pPr>
            <a:r>
              <a:rPr lang="en-US" sz="1800" i="1" dirty="0"/>
              <a:t>	       </a:t>
            </a:r>
            <a:r>
              <a:rPr lang="en-US" sz="1800" b="1" dirty="0"/>
              <a:t>else</a:t>
            </a:r>
            <a:r>
              <a:rPr lang="en-US" sz="1800" dirty="0"/>
              <a:t>		</a:t>
            </a:r>
          </a:p>
          <a:p>
            <a:pPr>
              <a:lnSpc>
                <a:spcPct val="80000"/>
              </a:lnSpc>
              <a:buFont typeface="Wingdings" pitchFamily="2" charset="2"/>
              <a:buNone/>
            </a:pPr>
            <a:r>
              <a:rPr lang="en-US" sz="1800" b="1" dirty="0"/>
              <a:t>		      return </a:t>
            </a:r>
            <a:r>
              <a:rPr lang="en-US" sz="1800" dirty="0" err="1"/>
              <a:t>binarySearch</a:t>
            </a:r>
            <a:r>
              <a:rPr lang="en-US" sz="1800" dirty="0"/>
              <a:t>(S, </a:t>
            </a:r>
            <a:r>
              <a:rPr lang="en-US" sz="1800" i="1" dirty="0"/>
              <a:t>k</a:t>
            </a:r>
            <a:r>
              <a:rPr lang="en-US" sz="1800" dirty="0"/>
              <a:t>, mid+1, high)</a:t>
            </a:r>
          </a:p>
          <a:p>
            <a:pPr>
              <a:lnSpc>
                <a:spcPct val="80000"/>
              </a:lnSpc>
              <a:buFont typeface="Wingdings" pitchFamily="2" charset="2"/>
              <a:buNone/>
            </a:pPr>
            <a:endParaRPr lang="en-US" sz="1800" dirty="0"/>
          </a:p>
          <a:p>
            <a:pPr>
              <a:lnSpc>
                <a:spcPct val="80000"/>
              </a:lnSpc>
              <a:buFont typeface="Wingdings" pitchFamily="2" charset="2"/>
              <a:buNone/>
            </a:pPr>
            <a:r>
              <a:rPr lang="en-US" sz="2000" dirty="0"/>
              <a:t>Worst-case running time: T(n) = T(n/2) + 1  </a:t>
            </a:r>
            <a:r>
              <a:rPr lang="en-US" sz="2000" dirty="0">
                <a:sym typeface="Wingdings" panose="05000000000000000000" pitchFamily="2" charset="2"/>
              </a:rPr>
              <a:t>  T(n) is O(log n)</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38739915"/>
              </p:ext>
            </p:extLst>
          </p:nvPr>
        </p:nvGraphicFramePr>
        <p:xfrm>
          <a:off x="962815" y="5068121"/>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8</a:t>
                      </a:r>
                      <a:endParaRPr lang="en-CA" dirty="0"/>
                    </a:p>
                  </a:txBody>
                  <a:tcPr/>
                </a:tc>
                <a:tc>
                  <a:txBody>
                    <a:bodyPr/>
                    <a:lstStyle/>
                    <a:p>
                      <a:pPr algn="ctr"/>
                      <a:r>
                        <a:rPr lang="en-US" dirty="0"/>
                        <a:t>12</a:t>
                      </a:r>
                      <a:endParaRPr lang="en-CA" dirty="0"/>
                    </a:p>
                  </a:txBody>
                  <a:tcPr/>
                </a:tc>
                <a:tc>
                  <a:txBody>
                    <a:bodyPr/>
                    <a:lstStyle/>
                    <a:p>
                      <a:pPr algn="ctr"/>
                      <a:r>
                        <a:rPr lang="en-US" dirty="0"/>
                        <a:t>19</a:t>
                      </a:r>
                      <a:endParaRPr lang="en-CA" dirty="0"/>
                    </a:p>
                  </a:txBody>
                  <a:tcPr/>
                </a:tc>
                <a:tc>
                  <a:txBody>
                    <a:bodyPr/>
                    <a:lstStyle/>
                    <a:p>
                      <a:pPr algn="ctr"/>
                      <a:r>
                        <a:rPr lang="en-US" dirty="0"/>
                        <a:t>22</a:t>
                      </a:r>
                      <a:endParaRPr lang="en-CA" dirty="0"/>
                    </a:p>
                  </a:txBody>
                  <a:tcPr/>
                </a:tc>
                <a:tc>
                  <a:txBody>
                    <a:bodyPr/>
                    <a:lstStyle/>
                    <a:p>
                      <a:pPr algn="ctr"/>
                      <a:r>
                        <a:rPr lang="en-US" dirty="0"/>
                        <a:t>23</a:t>
                      </a:r>
                      <a:endParaRPr lang="en-CA" dirty="0"/>
                    </a:p>
                  </a:txBody>
                  <a:tcPr/>
                </a:tc>
                <a:tc>
                  <a:txBody>
                    <a:bodyPr/>
                    <a:lstStyle/>
                    <a:p>
                      <a:pPr algn="ctr"/>
                      <a:r>
                        <a:rPr lang="en-US" dirty="0"/>
                        <a:t>34</a:t>
                      </a:r>
                      <a:endParaRPr lang="en-CA" dirty="0"/>
                    </a:p>
                  </a:txBody>
                  <a:tcPr/>
                </a:tc>
                <a:tc>
                  <a:txBody>
                    <a:bodyPr/>
                    <a:lstStyle/>
                    <a:p>
                      <a:pPr algn="ctr"/>
                      <a:r>
                        <a:rPr lang="en-US" dirty="0"/>
                        <a:t>41</a:t>
                      </a:r>
                      <a:endParaRPr lang="en-CA" dirty="0"/>
                    </a:p>
                  </a:txBody>
                  <a:tcPr/>
                </a:tc>
                <a:tc>
                  <a:txBody>
                    <a:bodyPr/>
                    <a:lstStyle/>
                    <a:p>
                      <a:pPr algn="ctr"/>
                      <a:r>
                        <a:rPr lang="en-US" dirty="0"/>
                        <a:t>48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4292D9D0-E695-4D04-8152-0C0E77A81AC1}" type="slidenum">
              <a:rPr lang="en-CA" smtClean="0"/>
              <a:t>21</a:t>
            </a:fld>
            <a:endParaRPr lang="en-CA" dirty="0"/>
          </a:p>
        </p:txBody>
      </p:sp>
      <p:sp>
        <p:nvSpPr>
          <p:cNvPr id="7" name="TextBox 6"/>
          <p:cNvSpPr txBox="1"/>
          <p:nvPr/>
        </p:nvSpPr>
        <p:spPr>
          <a:xfrm>
            <a:off x="701439" y="5376707"/>
            <a:ext cx="231154" cy="338554"/>
          </a:xfrm>
          <a:prstGeom prst="rect">
            <a:avLst/>
          </a:prstGeom>
          <a:noFill/>
        </p:spPr>
        <p:txBody>
          <a:bodyPr wrap="none" rtlCol="0">
            <a:spAutoFit/>
          </a:bodyPr>
          <a:lstStyle/>
          <a:p>
            <a:r>
              <a:rPr lang="en-CA" sz="1600" i="1" dirty="0" err="1"/>
              <a:t>i</a:t>
            </a:r>
            <a:endParaRPr lang="en-CA" i="1" dirty="0"/>
          </a:p>
        </p:txBody>
      </p:sp>
      <p:sp>
        <p:nvSpPr>
          <p:cNvPr id="8" name="TextBox 7"/>
          <p:cNvSpPr txBox="1"/>
          <p:nvPr/>
        </p:nvSpPr>
        <p:spPr>
          <a:xfrm>
            <a:off x="565967" y="5056667"/>
            <a:ext cx="449162" cy="338554"/>
          </a:xfrm>
          <a:prstGeom prst="rect">
            <a:avLst/>
          </a:prstGeom>
          <a:noFill/>
        </p:spPr>
        <p:txBody>
          <a:bodyPr wrap="none" rtlCol="0">
            <a:spAutoFit/>
          </a:bodyPr>
          <a:lstStyle/>
          <a:p>
            <a:r>
              <a:rPr lang="en-CA" sz="1600" dirty="0"/>
              <a:t>S[</a:t>
            </a:r>
            <a:r>
              <a:rPr lang="en-CA" sz="1600" i="1" dirty="0" err="1"/>
              <a:t>i</a:t>
            </a:r>
            <a:r>
              <a:rPr lang="en-CA" sz="1600" dirty="0"/>
              <a:t>]</a:t>
            </a:r>
            <a:endParaRPr lang="en-CA" dirty="0"/>
          </a:p>
        </p:txBody>
      </p:sp>
    </p:spTree>
    <p:extLst>
      <p:ext uri="{BB962C8B-B14F-4D97-AF65-F5344CB8AC3E}">
        <p14:creationId xmlns:p14="http://schemas.microsoft.com/office/powerpoint/2010/main" val="189441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Prefix averages</a:t>
            </a:r>
            <a:endParaRPr lang="en-CA" dirty="0"/>
          </a:p>
        </p:txBody>
      </p:sp>
      <p:sp>
        <p:nvSpPr>
          <p:cNvPr id="4" name="Content Placeholder 2"/>
          <p:cNvSpPr>
            <a:spLocks noGrp="1"/>
          </p:cNvSpPr>
          <p:nvPr>
            <p:ph idx="1"/>
          </p:nvPr>
        </p:nvSpPr>
        <p:spPr>
          <a:xfrm>
            <a:off x="838199" y="974036"/>
            <a:ext cx="4396410" cy="4181060"/>
          </a:xfrm>
        </p:spPr>
        <p:txBody>
          <a:bodyPr>
            <a:normAutofit fontScale="92500"/>
          </a:bodyPr>
          <a:lstStyle/>
          <a:p>
            <a:r>
              <a:rPr lang="en-US" sz="2400" dirty="0"/>
              <a:t>The </a:t>
            </a:r>
            <a:r>
              <a:rPr lang="en-US" sz="2400" b="1" i="1" dirty="0" err="1">
                <a:latin typeface="Times New Roman" pitchFamily="18" charset="0"/>
              </a:rPr>
              <a:t>i</a:t>
            </a:r>
            <a:r>
              <a:rPr lang="en-US" sz="2400" dirty="0" err="1"/>
              <a:t>-th</a:t>
            </a:r>
            <a:r>
              <a:rPr lang="en-US" sz="2400" dirty="0"/>
              <a:t> prefix average of an array </a:t>
            </a:r>
            <a:r>
              <a:rPr lang="en-US" sz="2400" b="1" i="1" dirty="0">
                <a:latin typeface="Times New Roman" pitchFamily="18" charset="0"/>
              </a:rPr>
              <a:t>S</a:t>
            </a:r>
            <a:r>
              <a:rPr lang="en-US" sz="2400" dirty="0"/>
              <a:t> is the average of the first </a:t>
            </a:r>
            <a:r>
              <a:rPr lang="en-US" sz="2400" dirty="0">
                <a:latin typeface="Times New Roman" pitchFamily="18" charset="0"/>
                <a:sym typeface="Symbol" pitchFamily="18" charset="2"/>
              </a:rPr>
              <a:t>(</a:t>
            </a:r>
            <a:r>
              <a:rPr lang="en-US" sz="2400" b="1" i="1" dirty="0" err="1">
                <a:latin typeface="Times New Roman" pitchFamily="18" charset="0"/>
                <a:sym typeface="Symbol" pitchFamily="18" charset="2"/>
              </a:rPr>
              <a:t>i</a:t>
            </a:r>
            <a:r>
              <a:rPr lang="en-US" sz="2400" dirty="0">
                <a:latin typeface="Times New Roman" pitchFamily="18" charset="0"/>
                <a:sym typeface="Symbol" pitchFamily="18" charset="2"/>
              </a:rPr>
              <a:t> </a:t>
            </a:r>
            <a:r>
              <a:rPr lang="en-US" sz="2400" dirty="0">
                <a:latin typeface="Symbol" pitchFamily="18" charset="2"/>
                <a:sym typeface="Symbol" pitchFamily="18" charset="2"/>
              </a:rPr>
              <a:t>+</a:t>
            </a:r>
            <a:r>
              <a:rPr lang="en-US" sz="2400" dirty="0">
                <a:latin typeface="Times New Roman" pitchFamily="18" charset="0"/>
                <a:sym typeface="Symbol" pitchFamily="18" charset="2"/>
              </a:rPr>
              <a:t> 1) </a:t>
            </a:r>
            <a:r>
              <a:rPr lang="en-US" sz="2400" dirty="0"/>
              <a:t>elements of </a:t>
            </a:r>
            <a:r>
              <a:rPr lang="en-US" sz="2400" b="1" i="1" dirty="0">
                <a:latin typeface="Times New Roman" pitchFamily="18" charset="0"/>
              </a:rPr>
              <a:t>S</a:t>
            </a:r>
            <a:r>
              <a:rPr lang="en-US" sz="2400" b="1" dirty="0">
                <a:latin typeface="Times New Roman" pitchFamily="18" charset="0"/>
              </a:rPr>
              <a:t>:</a:t>
            </a:r>
            <a:endParaRPr lang="en-US" sz="2400" dirty="0"/>
          </a:p>
          <a:p>
            <a:pPr algn="ctr">
              <a:buNone/>
            </a:pPr>
            <a:r>
              <a:rPr lang="en-US" sz="2000" b="1" i="1" dirty="0">
                <a:latin typeface="Times New Roman" pitchFamily="18" charset="0"/>
                <a:sym typeface="Symbol" pitchFamily="18" charset="2"/>
              </a:rPr>
              <a:t>A</a:t>
            </a:r>
            <a:r>
              <a:rPr lang="en-US" sz="2000" dirty="0">
                <a:latin typeface="Times New Roman" pitchFamily="18" charset="0"/>
                <a:sym typeface="Symbol" pitchFamily="18" charset="2"/>
              </a:rPr>
              <a:t>[</a:t>
            </a:r>
            <a:r>
              <a:rPr lang="en-US" sz="2000" b="1" i="1" dirty="0" err="1">
                <a:latin typeface="Times New Roman" pitchFamily="18" charset="0"/>
                <a:sym typeface="Symbol" pitchFamily="18" charset="2"/>
              </a:rPr>
              <a:t>i</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 </a:t>
            </a:r>
            <a:r>
              <a:rPr lang="en-US" sz="2400" dirty="0">
                <a:latin typeface="Symbol" pitchFamily="18" charset="2"/>
                <a:sym typeface="Symbol" pitchFamily="18" charset="2"/>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[0] </a:t>
            </a:r>
            <a:r>
              <a:rPr lang="en-US" sz="2400" dirty="0">
                <a:latin typeface="Symbol" pitchFamily="18" charset="2"/>
                <a:sym typeface="Symbol" pitchFamily="18" charset="2"/>
              </a:rPr>
              <a:t>+</a:t>
            </a:r>
            <a:r>
              <a:rPr lang="en-US" sz="2000" dirty="0">
                <a:latin typeface="Times New Roman" pitchFamily="18" charset="0"/>
                <a:sym typeface="Symbol" pitchFamily="18" charset="2"/>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[1] </a:t>
            </a:r>
            <a:r>
              <a:rPr lang="en-US" sz="2400" dirty="0">
                <a:latin typeface="Symbol" pitchFamily="18" charset="2"/>
                <a:sym typeface="Symbol" pitchFamily="18" charset="2"/>
              </a:rPr>
              <a:t>+</a:t>
            </a:r>
            <a:r>
              <a:rPr lang="en-US" sz="2000" dirty="0">
                <a:latin typeface="Times New Roman" pitchFamily="18" charset="0"/>
                <a:sym typeface="Symbol" pitchFamily="18" charset="2"/>
              </a:rPr>
              <a:t> </a:t>
            </a:r>
            <a:r>
              <a:rPr lang="en-US" sz="2000" dirty="0">
                <a:latin typeface="Times New Roman" pitchFamily="18" charset="0"/>
              </a:rPr>
              <a:t>… </a:t>
            </a:r>
            <a:r>
              <a:rPr lang="en-US" sz="2400" dirty="0">
                <a:latin typeface="Symbol" pitchFamily="18" charset="2"/>
                <a:sym typeface="Symbol" pitchFamily="18" charset="2"/>
              </a:rPr>
              <a:t>+</a:t>
            </a:r>
            <a:r>
              <a:rPr lang="en-US" sz="2000" dirty="0">
                <a:latin typeface="Times New Roman" pitchFamily="18" charset="0"/>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a:t>
            </a:r>
            <a:r>
              <a:rPr lang="en-US" sz="2000" b="1" i="1" dirty="0" err="1">
                <a:latin typeface="Times New Roman" pitchFamily="18" charset="0"/>
                <a:sym typeface="Symbol" pitchFamily="18" charset="2"/>
              </a:rPr>
              <a:t>i</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i</a:t>
            </a:r>
            <a:r>
              <a:rPr lang="en-US" sz="2000" dirty="0">
                <a:latin typeface="Times New Roman" pitchFamily="18" charset="0"/>
                <a:sym typeface="Symbol" pitchFamily="18" charset="2"/>
              </a:rPr>
              <a:t>+1)</a:t>
            </a:r>
            <a:endParaRPr lang="en-US" sz="800" dirty="0"/>
          </a:p>
          <a:p>
            <a:r>
              <a:rPr lang="en-US" sz="2400" dirty="0"/>
              <a:t>Problem: Compute the array </a:t>
            </a:r>
            <a:r>
              <a:rPr lang="en-US" sz="2400" b="1" i="1" dirty="0">
                <a:latin typeface="Times New Roman" pitchFamily="18" charset="0"/>
              </a:rPr>
              <a:t>A</a:t>
            </a:r>
            <a:r>
              <a:rPr lang="en-US" sz="2400" dirty="0"/>
              <a:t> of prefix averages of another array </a:t>
            </a:r>
            <a:r>
              <a:rPr lang="en-US" sz="2400" b="1" i="1" dirty="0">
                <a:latin typeface="Times New Roman" pitchFamily="18" charset="0"/>
              </a:rPr>
              <a:t>S</a:t>
            </a:r>
            <a:r>
              <a:rPr lang="en-US" sz="2400" dirty="0"/>
              <a:t> </a:t>
            </a:r>
          </a:p>
          <a:p>
            <a:r>
              <a:rPr lang="en-US" sz="2400" dirty="0"/>
              <a:t>Has applications in financial analysis </a:t>
            </a:r>
          </a:p>
          <a:p>
            <a:r>
              <a:rPr lang="en-US" sz="2400" dirty="0"/>
              <a:t>Solution 1: A quadratic-time algorithm: </a:t>
            </a:r>
            <a:r>
              <a:rPr lang="en-US" sz="2400" dirty="0" err="1"/>
              <a:t>quadPrefixAve</a:t>
            </a:r>
            <a:endParaRPr lang="en-US" sz="2400" dirty="0"/>
          </a:p>
          <a:p>
            <a:r>
              <a:rPr lang="en-US" sz="2400" dirty="0"/>
              <a:t>Example:</a:t>
            </a:r>
          </a:p>
        </p:txBody>
      </p:sp>
      <p:sp>
        <p:nvSpPr>
          <p:cNvPr id="5" name="Rectangle 3" descr="Rectangle: Click to edit Master text styles&#10;Second level&#10;Third level&#10;Fourth level&#10;Fifth level"/>
          <p:cNvSpPr txBox="1">
            <a:spLocks noChangeArrowheads="1"/>
          </p:cNvSpPr>
          <p:nvPr/>
        </p:nvSpPr>
        <p:spPr>
          <a:xfrm>
            <a:off x="5705671" y="957944"/>
            <a:ext cx="5969494" cy="486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000" b="1" dirty="0"/>
              <a:t>Algorithm</a:t>
            </a:r>
            <a:r>
              <a:rPr lang="en-US" sz="2000" dirty="0"/>
              <a:t> </a:t>
            </a:r>
            <a:r>
              <a:rPr lang="en-US" sz="2000" dirty="0" err="1"/>
              <a:t>quadPrefixAve</a:t>
            </a:r>
            <a:r>
              <a:rPr lang="en-US" sz="2000" dirty="0"/>
              <a:t>(</a:t>
            </a:r>
            <a:r>
              <a:rPr lang="en-US" sz="2000" i="1" dirty="0"/>
              <a:t>S</a:t>
            </a:r>
            <a:r>
              <a:rPr lang="en-US" sz="2000" dirty="0"/>
              <a:t>, </a:t>
            </a:r>
            <a:r>
              <a:rPr lang="en-US" sz="2000" i="1" dirty="0"/>
              <a:t>n</a:t>
            </a:r>
            <a:r>
              <a:rPr lang="en-US" sz="2000" dirty="0"/>
              <a:t>)</a:t>
            </a:r>
          </a:p>
          <a:p>
            <a:pPr>
              <a:lnSpc>
                <a:spcPct val="80000"/>
              </a:lnSpc>
              <a:buFont typeface="Wingdings" pitchFamily="2" charset="2"/>
              <a:buNone/>
            </a:pPr>
            <a:r>
              <a:rPr lang="en-US" sz="2000" dirty="0"/>
              <a:t>	</a:t>
            </a:r>
            <a:r>
              <a:rPr lang="en-US" sz="2000" b="1" dirty="0"/>
              <a:t>Input:</a:t>
            </a:r>
            <a:r>
              <a:rPr lang="en-US" sz="2000" dirty="0"/>
              <a:t> array </a:t>
            </a:r>
            <a:r>
              <a:rPr lang="en-US" sz="2000" i="1" dirty="0"/>
              <a:t>S</a:t>
            </a:r>
            <a:r>
              <a:rPr lang="en-US" sz="2000" dirty="0"/>
              <a:t> of </a:t>
            </a:r>
            <a:r>
              <a:rPr lang="en-US" sz="2000" i="1" dirty="0"/>
              <a:t>n</a:t>
            </a:r>
            <a:r>
              <a:rPr lang="en-US" sz="2000" dirty="0"/>
              <a:t> integers</a:t>
            </a:r>
          </a:p>
          <a:p>
            <a:pPr>
              <a:lnSpc>
                <a:spcPct val="80000"/>
              </a:lnSpc>
              <a:buFont typeface="Wingdings" pitchFamily="2" charset="2"/>
              <a:buNone/>
            </a:pPr>
            <a:r>
              <a:rPr lang="en-US" sz="2000" dirty="0"/>
              <a:t>	</a:t>
            </a:r>
            <a:r>
              <a:rPr lang="en-US" sz="2000" b="1" dirty="0"/>
              <a:t>Output:</a:t>
            </a:r>
            <a:r>
              <a:rPr lang="en-US" sz="2000" dirty="0"/>
              <a:t> array </a:t>
            </a:r>
            <a:r>
              <a:rPr lang="en-US" sz="2000" i="1" dirty="0"/>
              <a:t>A</a:t>
            </a:r>
            <a:r>
              <a:rPr lang="en-US" sz="2000" dirty="0"/>
              <a:t> of prefix averages of </a:t>
            </a:r>
            <a:r>
              <a:rPr lang="en-US" sz="2000" i="1" dirty="0"/>
              <a:t>S</a:t>
            </a:r>
            <a:r>
              <a:rPr lang="en-US" sz="2000" dirty="0"/>
              <a:t>						        #operations</a:t>
            </a:r>
          </a:p>
          <a:p>
            <a:pPr>
              <a:lnSpc>
                <a:spcPct val="80000"/>
              </a:lnSpc>
              <a:buFont typeface="Wingdings" pitchFamily="2" charset="2"/>
              <a:buNone/>
            </a:pPr>
            <a:r>
              <a:rPr lang="en-US" sz="2000" dirty="0"/>
              <a:t>	 </a:t>
            </a:r>
            <a:r>
              <a:rPr lang="en-US" sz="2000" i="1" dirty="0"/>
              <a:t>A</a:t>
            </a:r>
            <a:r>
              <a:rPr lang="en-US" sz="2000" dirty="0"/>
              <a:t> </a:t>
            </a:r>
            <a:r>
              <a:rPr lang="en-US" sz="2000" dirty="0">
                <a:sym typeface="Symbol" panose="05050102010706020507" pitchFamily="18" charset="2"/>
              </a:rPr>
              <a:t></a:t>
            </a:r>
            <a:r>
              <a:rPr lang="en-US" sz="2000" dirty="0"/>
              <a:t> new array of </a:t>
            </a:r>
            <a:r>
              <a:rPr lang="en-US" sz="2000" i="1" dirty="0"/>
              <a:t>n</a:t>
            </a:r>
            <a:r>
              <a:rPr lang="en-US" sz="2000" dirty="0"/>
              <a:t> integers	                 n</a:t>
            </a:r>
          </a:p>
          <a:p>
            <a:pPr>
              <a:lnSpc>
                <a:spcPct val="80000"/>
              </a:lnSpc>
              <a:buFont typeface="Wingdings" pitchFamily="2" charset="2"/>
              <a:buNone/>
            </a:pPr>
            <a:r>
              <a:rPr lang="en-US" sz="2000" dirty="0"/>
              <a:t>	</a:t>
            </a:r>
            <a:r>
              <a:rPr lang="en-US" sz="2000" b="1" dirty="0"/>
              <a:t>for</a:t>
            </a:r>
            <a:r>
              <a:rPr lang="en-US" sz="2000" dirty="0"/>
              <a:t> </a:t>
            </a:r>
            <a:r>
              <a:rPr lang="en-US" sz="2000" i="1" dirty="0" err="1"/>
              <a:t>i</a:t>
            </a:r>
            <a:r>
              <a:rPr lang="en-US" sz="2000" dirty="0"/>
              <a:t> </a:t>
            </a:r>
            <a:r>
              <a:rPr lang="en-US" sz="2000" dirty="0">
                <a:sym typeface="Symbol" panose="05050102010706020507" pitchFamily="18" charset="2"/>
              </a:rPr>
              <a:t></a:t>
            </a:r>
            <a:r>
              <a:rPr lang="en-US" sz="2000" dirty="0"/>
              <a:t> 0 </a:t>
            </a:r>
            <a:r>
              <a:rPr lang="en-US" sz="2000" b="1" dirty="0"/>
              <a:t>to</a:t>
            </a:r>
            <a:r>
              <a:rPr lang="en-US" sz="2000" dirty="0"/>
              <a:t> </a:t>
            </a:r>
            <a:r>
              <a:rPr lang="en-US" sz="2000" i="1" dirty="0"/>
              <a:t>n</a:t>
            </a:r>
            <a:r>
              <a:rPr lang="en-US" sz="2000" dirty="0"/>
              <a:t> - 1 </a:t>
            </a:r>
            <a:r>
              <a:rPr lang="en-US" sz="2000" b="1" dirty="0"/>
              <a:t>do</a:t>
            </a:r>
            <a:r>
              <a:rPr lang="en-US" sz="2000" dirty="0"/>
              <a:t>		                 n</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[0] 			               n – 1 	     </a:t>
            </a:r>
          </a:p>
          <a:p>
            <a:pPr>
              <a:lnSpc>
                <a:spcPct val="80000"/>
              </a:lnSpc>
              <a:buFont typeface="Wingdings" pitchFamily="2" charset="2"/>
              <a:buNone/>
            </a:pPr>
            <a:r>
              <a:rPr lang="en-US" sz="2000" dirty="0"/>
              <a:t>	     </a:t>
            </a:r>
            <a:r>
              <a:rPr lang="en-US" sz="2000" b="1" dirty="0"/>
              <a:t>for</a:t>
            </a:r>
            <a:r>
              <a:rPr lang="en-US" sz="2000" dirty="0"/>
              <a:t> </a:t>
            </a:r>
            <a:r>
              <a:rPr lang="en-US" sz="2000" i="1" dirty="0"/>
              <a:t>j</a:t>
            </a:r>
            <a:r>
              <a:rPr lang="en-US" sz="2000" dirty="0"/>
              <a:t> </a:t>
            </a:r>
            <a:r>
              <a:rPr lang="en-US" sz="2000" dirty="0">
                <a:sym typeface="Symbol" panose="05050102010706020507" pitchFamily="18" charset="2"/>
              </a:rPr>
              <a:t></a:t>
            </a:r>
            <a:r>
              <a:rPr lang="en-US" sz="2000" dirty="0"/>
              <a:t> 1 </a:t>
            </a:r>
            <a:r>
              <a:rPr lang="en-US" sz="2000" b="1" dirty="0"/>
              <a:t>to</a:t>
            </a:r>
            <a:r>
              <a:rPr lang="en-US" sz="2000" dirty="0"/>
              <a:t> </a:t>
            </a:r>
            <a:r>
              <a:rPr lang="en-US" sz="2000" i="1" dirty="0" err="1"/>
              <a:t>i</a:t>
            </a:r>
            <a:r>
              <a:rPr lang="en-US" sz="2000" dirty="0"/>
              <a:t> do	            1 + 2 + …+ (n - 1)</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a:t>S</a:t>
            </a:r>
            <a:r>
              <a:rPr lang="en-US" sz="2000" dirty="0"/>
              <a:t>[</a:t>
            </a:r>
            <a:r>
              <a:rPr lang="en-US" sz="2000" i="1" dirty="0"/>
              <a:t>j</a:t>
            </a:r>
            <a:r>
              <a:rPr lang="en-US" sz="2000" dirty="0"/>
              <a:t>]	            1 + 2 + …+ (n - 1)</a:t>
            </a:r>
          </a:p>
          <a:p>
            <a:pPr>
              <a:lnSpc>
                <a:spcPct val="80000"/>
              </a:lnSpc>
              <a:buFont typeface="Wingdings" pitchFamily="2" charset="2"/>
              <a:buNone/>
            </a:pPr>
            <a:r>
              <a:rPr lang="en-US" sz="2000"/>
              <a:t>	     </a:t>
            </a:r>
            <a:r>
              <a:rPr lang="en-US" sz="2000" i="1"/>
              <a:t>A</a:t>
            </a:r>
            <a:r>
              <a:rPr lang="en-US" sz="2000"/>
              <a:t>[</a:t>
            </a:r>
            <a:r>
              <a:rPr lang="en-US" sz="2000" i="1" dirty="0" err="1"/>
              <a:t>i</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err="1"/>
              <a:t>i</a:t>
            </a:r>
            <a:r>
              <a:rPr lang="en-US" sz="2000" dirty="0"/>
              <a:t> + 1) 			n - 1</a:t>
            </a:r>
          </a:p>
          <a:p>
            <a:pPr>
              <a:lnSpc>
                <a:spcPct val="80000"/>
              </a:lnSpc>
              <a:buFont typeface="Wingdings" pitchFamily="2" charset="2"/>
              <a:buNone/>
            </a:pPr>
            <a:r>
              <a:rPr lang="en-US" sz="2000" dirty="0"/>
              <a:t>	</a:t>
            </a:r>
            <a:r>
              <a:rPr lang="en-US" sz="2000" b="1" dirty="0"/>
              <a:t>return</a:t>
            </a:r>
            <a:r>
              <a:rPr lang="en-US" sz="2000" dirty="0"/>
              <a:t> </a:t>
            </a:r>
            <a:r>
              <a:rPr lang="en-US" sz="2000" i="1" dirty="0"/>
              <a:t>A</a:t>
            </a:r>
            <a:r>
              <a:rPr lang="en-US" sz="2000" dirty="0"/>
              <a:t> 		      		  1</a:t>
            </a:r>
          </a:p>
          <a:p>
            <a:pPr>
              <a:lnSpc>
                <a:spcPct val="80000"/>
              </a:lnSpc>
              <a:buFont typeface="Wingdings" pitchFamily="2" charset="2"/>
              <a:buNone/>
            </a:pPr>
            <a:endParaRPr lang="en-US" sz="2000" dirty="0"/>
          </a:p>
          <a:p>
            <a:pPr>
              <a:lnSpc>
                <a:spcPct val="80000"/>
              </a:lnSpc>
              <a:buNone/>
            </a:pPr>
            <a:r>
              <a:rPr lang="en-CA" sz="2000" dirty="0"/>
              <a:t>T</a:t>
            </a:r>
            <a:r>
              <a:rPr lang="en-CA" sz="2000" baseline="-25000" dirty="0"/>
              <a:t>2</a:t>
            </a:r>
            <a:r>
              <a:rPr lang="en-CA" sz="2000" dirty="0"/>
              <a:t>(n) = 2n + 2(n-1) + 2n(n-1)/2 + 1     is O(n</a:t>
            </a:r>
            <a:r>
              <a:rPr lang="en-CA" sz="2000" baseline="30000" dirty="0"/>
              <a:t>2</a:t>
            </a:r>
            <a:r>
              <a:rPr lang="en-CA" sz="2000" dirty="0"/>
              <a:t>)</a:t>
            </a:r>
          </a:p>
        </p:txBody>
      </p:sp>
      <p:graphicFrame>
        <p:nvGraphicFramePr>
          <p:cNvPr id="7" name="Table 6"/>
          <p:cNvGraphicFramePr>
            <a:graphicFrameLocks noGrp="1"/>
          </p:cNvGraphicFramePr>
          <p:nvPr>
            <p:extLst>
              <p:ext uri="{D42A27DB-BD31-4B8C-83A1-F6EECF244321}">
                <p14:modId xmlns:p14="http://schemas.microsoft.com/office/powerpoint/2010/main" val="604002243"/>
              </p:ext>
            </p:extLst>
          </p:nvPr>
        </p:nvGraphicFramePr>
        <p:xfrm>
          <a:off x="1474299" y="5089450"/>
          <a:ext cx="32004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10133">
                <a:tc>
                  <a:txBody>
                    <a:bodyPr/>
                    <a:lstStyle/>
                    <a:p>
                      <a:pPr algn="ctr"/>
                      <a:r>
                        <a:rPr lang="en-US" sz="1600" dirty="0"/>
                        <a:t>21</a:t>
                      </a:r>
                      <a:endParaRPr lang="en-CA" sz="1600" dirty="0"/>
                    </a:p>
                  </a:txBody>
                  <a:tcPr>
                    <a:solidFill>
                      <a:schemeClr val="tx2">
                        <a:lumMod val="60000"/>
                        <a:lumOff val="40000"/>
                      </a:schemeClr>
                    </a:solidFill>
                  </a:tcPr>
                </a:tc>
                <a:tc>
                  <a:txBody>
                    <a:bodyPr/>
                    <a:lstStyle/>
                    <a:p>
                      <a:pPr algn="ctr"/>
                      <a:r>
                        <a:rPr lang="en-US" sz="1600" dirty="0"/>
                        <a:t>23</a:t>
                      </a:r>
                      <a:endParaRPr lang="en-CA" sz="1600" dirty="0"/>
                    </a:p>
                  </a:txBody>
                  <a:tcPr>
                    <a:solidFill>
                      <a:schemeClr val="tx2">
                        <a:lumMod val="60000"/>
                        <a:lumOff val="40000"/>
                      </a:schemeClr>
                    </a:solidFill>
                  </a:tcPr>
                </a:tc>
                <a:tc>
                  <a:txBody>
                    <a:bodyPr/>
                    <a:lstStyle/>
                    <a:p>
                      <a:pPr algn="ctr"/>
                      <a:r>
                        <a:rPr lang="en-US" sz="1600" dirty="0"/>
                        <a:t>25</a:t>
                      </a:r>
                      <a:endParaRPr lang="en-CA" sz="1600" dirty="0"/>
                    </a:p>
                  </a:txBody>
                  <a:tcPr>
                    <a:solidFill>
                      <a:schemeClr val="tx2">
                        <a:lumMod val="60000"/>
                        <a:lumOff val="40000"/>
                      </a:schemeClr>
                    </a:solidFill>
                  </a:tcPr>
                </a:tc>
                <a:tc>
                  <a:txBody>
                    <a:bodyPr/>
                    <a:lstStyle/>
                    <a:p>
                      <a:pPr algn="ctr"/>
                      <a:r>
                        <a:rPr lang="en-US" sz="1600" dirty="0"/>
                        <a:t>31</a:t>
                      </a:r>
                      <a:endParaRPr lang="en-CA" sz="1600" dirty="0"/>
                    </a:p>
                  </a:txBody>
                  <a:tcPr>
                    <a:solidFill>
                      <a:schemeClr val="tx2">
                        <a:lumMod val="60000"/>
                        <a:lumOff val="40000"/>
                      </a:schemeClr>
                    </a:solidFill>
                  </a:tcPr>
                </a:tc>
                <a:tc>
                  <a:txBody>
                    <a:bodyPr/>
                    <a:lstStyle/>
                    <a:p>
                      <a:pPr algn="ctr"/>
                      <a:r>
                        <a:rPr lang="en-US" sz="1600" dirty="0"/>
                        <a:t>20</a:t>
                      </a:r>
                      <a:endParaRPr lang="en-CA" sz="1600" dirty="0"/>
                    </a:p>
                  </a:txBody>
                  <a:tcPr>
                    <a:solidFill>
                      <a:schemeClr val="tx2">
                        <a:lumMod val="60000"/>
                        <a:lumOff val="40000"/>
                      </a:schemeClr>
                    </a:solidFill>
                  </a:tcPr>
                </a:tc>
                <a:tc>
                  <a:txBody>
                    <a:bodyPr/>
                    <a:lstStyle/>
                    <a:p>
                      <a:pPr algn="ctr"/>
                      <a:r>
                        <a:rPr lang="en-US" sz="1600" dirty="0"/>
                        <a:t>18</a:t>
                      </a:r>
                      <a:endParaRPr lang="en-CA" sz="1600" dirty="0"/>
                    </a:p>
                  </a:txBody>
                  <a:tcPr>
                    <a:solidFill>
                      <a:schemeClr val="tx2">
                        <a:lumMod val="60000"/>
                        <a:lumOff val="40000"/>
                      </a:schemeClr>
                    </a:solidFill>
                  </a:tcPr>
                </a:tc>
                <a:tc>
                  <a:txBody>
                    <a:bodyPr/>
                    <a:lstStyle/>
                    <a:p>
                      <a:pPr algn="ctr"/>
                      <a:r>
                        <a:rPr lang="en-US" sz="1600" dirty="0"/>
                        <a:t>16</a:t>
                      </a:r>
                      <a:endParaRPr lang="en-CA" sz="1600" dirty="0"/>
                    </a:p>
                  </a:txBody>
                  <a:tcPr>
                    <a:solidFill>
                      <a:schemeClr val="tx2">
                        <a:lumMod val="60000"/>
                        <a:lumOff val="40000"/>
                      </a:schemeClr>
                    </a:solidFill>
                  </a:tcPr>
                </a:tc>
                <a:extLst>
                  <a:ext uri="{0D108BD9-81ED-4DB2-BD59-A6C34878D82A}">
                    <a16:rowId xmlns:a16="http://schemas.microsoft.com/office/drawing/2014/main" val="10000"/>
                  </a:ext>
                </a:extLst>
              </a:tr>
              <a:tr h="25374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7339877"/>
              </p:ext>
            </p:extLst>
          </p:nvPr>
        </p:nvGraphicFramePr>
        <p:xfrm>
          <a:off x="1456689" y="5770663"/>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10" name="Right Brace 9"/>
          <p:cNvSpPr/>
          <p:nvPr/>
        </p:nvSpPr>
        <p:spPr bwMode="auto">
          <a:xfrm>
            <a:off x="10912107" y="3456695"/>
            <a:ext cx="152400" cy="762000"/>
          </a:xfrm>
          <a:prstGeom prst="rightBrace">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0991259" y="3474451"/>
                <a:ext cx="1219200" cy="7934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991259" y="3474451"/>
                <a:ext cx="1219200" cy="793422"/>
              </a:xfrm>
              <a:prstGeom prst="rect">
                <a:avLst/>
              </a:prstGeom>
              <a:blipFill rotWithShape="0">
                <a:blip r:embed="rId3"/>
                <a:stretch>
                  <a:fillRect/>
                </a:stretch>
              </a:blipFill>
            </p:spPr>
            <p:txBody>
              <a:bodyPr/>
              <a:lstStyle/>
              <a:p>
                <a:r>
                  <a:rPr lang="en-CA">
                    <a:noFill/>
                  </a:rPr>
                  <a:t> </a:t>
                </a:r>
              </a:p>
            </p:txBody>
          </p:sp>
        </mc:Fallback>
      </mc:AlternateContent>
      <p:sp>
        <p:nvSpPr>
          <p:cNvPr id="12" name="TextBox 11"/>
          <p:cNvSpPr txBox="1"/>
          <p:nvPr/>
        </p:nvSpPr>
        <p:spPr>
          <a:xfrm>
            <a:off x="1192696" y="5075585"/>
            <a:ext cx="290464" cy="369332"/>
          </a:xfrm>
          <a:prstGeom prst="rect">
            <a:avLst/>
          </a:prstGeom>
          <a:noFill/>
        </p:spPr>
        <p:txBody>
          <a:bodyPr wrap="none" rtlCol="0">
            <a:spAutoFit/>
          </a:bodyPr>
          <a:lstStyle/>
          <a:p>
            <a:r>
              <a:rPr lang="en-US" i="1" dirty="0"/>
              <a:t>S</a:t>
            </a:r>
            <a:endParaRPr lang="en-CA" i="1" dirty="0"/>
          </a:p>
        </p:txBody>
      </p:sp>
      <p:sp>
        <p:nvSpPr>
          <p:cNvPr id="13" name="TextBox 12"/>
          <p:cNvSpPr txBox="1"/>
          <p:nvPr/>
        </p:nvSpPr>
        <p:spPr>
          <a:xfrm>
            <a:off x="1192696" y="5744346"/>
            <a:ext cx="317716" cy="369332"/>
          </a:xfrm>
          <a:prstGeom prst="rect">
            <a:avLst/>
          </a:prstGeom>
          <a:noFill/>
        </p:spPr>
        <p:txBody>
          <a:bodyPr wrap="none" rtlCol="0">
            <a:spAutoFit/>
          </a:bodyPr>
          <a:lstStyle/>
          <a:p>
            <a:r>
              <a:rPr lang="en-US" i="1" dirty="0"/>
              <a:t>A</a:t>
            </a:r>
            <a:endParaRPr lang="en-CA" i="1" dirty="0"/>
          </a:p>
        </p:txBody>
      </p:sp>
      <p:sp>
        <p:nvSpPr>
          <p:cNvPr id="3" name="Slide Number Placeholder 2"/>
          <p:cNvSpPr>
            <a:spLocks noGrp="1"/>
          </p:cNvSpPr>
          <p:nvPr>
            <p:ph type="sldNum" sz="quarter" idx="12"/>
          </p:nvPr>
        </p:nvSpPr>
        <p:spPr/>
        <p:txBody>
          <a:bodyPr/>
          <a:lstStyle/>
          <a:p>
            <a:fld id="{4292D9D0-E695-4D04-8152-0C0E77A81AC1}" type="slidenum">
              <a:rPr lang="en-CA" smtClean="0"/>
              <a:t>22</a:t>
            </a:fld>
            <a:endParaRPr lang="en-CA" dirty="0"/>
          </a:p>
        </p:txBody>
      </p:sp>
    </p:spTree>
    <p:extLst>
      <p:ext uri="{BB962C8B-B14F-4D97-AF65-F5344CB8AC3E}">
        <p14:creationId xmlns:p14="http://schemas.microsoft.com/office/powerpoint/2010/main" val="148722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Prefix averages</a:t>
            </a:r>
            <a:endParaRPr lang="en-CA" dirty="0"/>
          </a:p>
        </p:txBody>
      </p:sp>
      <p:sp>
        <p:nvSpPr>
          <p:cNvPr id="4" name="Content Placeholder 2"/>
          <p:cNvSpPr>
            <a:spLocks noGrp="1"/>
          </p:cNvSpPr>
          <p:nvPr>
            <p:ph idx="1"/>
          </p:nvPr>
        </p:nvSpPr>
        <p:spPr>
          <a:xfrm>
            <a:off x="838199" y="974036"/>
            <a:ext cx="4396410" cy="4181060"/>
          </a:xfrm>
        </p:spPr>
        <p:txBody>
          <a:bodyPr>
            <a:normAutofit/>
          </a:bodyPr>
          <a:lstStyle/>
          <a:p>
            <a:r>
              <a:rPr lang="en-US" sz="2400" dirty="0"/>
              <a:t>Solution 2: A linear-time algorithm: </a:t>
            </a:r>
            <a:r>
              <a:rPr lang="en-US" sz="2400" dirty="0" err="1"/>
              <a:t>linearPrefixAve</a:t>
            </a:r>
            <a:endParaRPr lang="en-US" sz="2400" dirty="0"/>
          </a:p>
          <a:p>
            <a:r>
              <a:rPr lang="en-US" sz="2400" dirty="0"/>
              <a:t>For each element being scanned, keep the running sum</a:t>
            </a:r>
          </a:p>
        </p:txBody>
      </p:sp>
      <p:sp>
        <p:nvSpPr>
          <p:cNvPr id="5" name="Rectangle 3" descr="Rectangle: Click to edit Master text styles&#10;Second level&#10;Third level&#10;Fourth level&#10;Fifth level"/>
          <p:cNvSpPr txBox="1">
            <a:spLocks noChangeArrowheads="1"/>
          </p:cNvSpPr>
          <p:nvPr/>
        </p:nvSpPr>
        <p:spPr>
          <a:xfrm>
            <a:off x="5705671" y="957944"/>
            <a:ext cx="5969494" cy="486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000" b="1" dirty="0"/>
              <a:t>Algorithm</a:t>
            </a:r>
            <a:r>
              <a:rPr lang="en-US" sz="2000" dirty="0"/>
              <a:t> </a:t>
            </a:r>
            <a:r>
              <a:rPr lang="en-US" sz="2000" dirty="0" err="1"/>
              <a:t>linearPrefixAve</a:t>
            </a:r>
            <a:r>
              <a:rPr lang="en-US" sz="2000" dirty="0"/>
              <a:t>(</a:t>
            </a:r>
            <a:r>
              <a:rPr lang="en-US" sz="2000" i="1" dirty="0"/>
              <a:t>S</a:t>
            </a:r>
            <a:r>
              <a:rPr lang="en-US" sz="2000" dirty="0"/>
              <a:t>, </a:t>
            </a:r>
            <a:r>
              <a:rPr lang="en-US" sz="2000" i="1" dirty="0"/>
              <a:t>n</a:t>
            </a:r>
            <a:r>
              <a:rPr lang="en-US" sz="2000" dirty="0"/>
              <a:t>)</a:t>
            </a:r>
          </a:p>
          <a:p>
            <a:pPr>
              <a:lnSpc>
                <a:spcPct val="80000"/>
              </a:lnSpc>
              <a:buFont typeface="Wingdings" pitchFamily="2" charset="2"/>
              <a:buNone/>
            </a:pPr>
            <a:r>
              <a:rPr lang="en-US" sz="2000" dirty="0"/>
              <a:t>	</a:t>
            </a:r>
            <a:r>
              <a:rPr lang="en-US" sz="2000" b="1" dirty="0"/>
              <a:t>Input:</a:t>
            </a:r>
            <a:r>
              <a:rPr lang="en-US" sz="2000" dirty="0"/>
              <a:t> array </a:t>
            </a:r>
            <a:r>
              <a:rPr lang="en-US" sz="2000" i="1" dirty="0"/>
              <a:t>S</a:t>
            </a:r>
            <a:r>
              <a:rPr lang="en-US" sz="2000" dirty="0"/>
              <a:t> of </a:t>
            </a:r>
            <a:r>
              <a:rPr lang="en-US" sz="2000" i="1" dirty="0"/>
              <a:t>n</a:t>
            </a:r>
            <a:r>
              <a:rPr lang="en-US" sz="2000" dirty="0"/>
              <a:t> integers</a:t>
            </a:r>
          </a:p>
          <a:p>
            <a:pPr>
              <a:lnSpc>
                <a:spcPct val="80000"/>
              </a:lnSpc>
              <a:buFont typeface="Wingdings" pitchFamily="2" charset="2"/>
              <a:buNone/>
            </a:pPr>
            <a:r>
              <a:rPr lang="en-US" sz="2000" dirty="0"/>
              <a:t>	</a:t>
            </a:r>
            <a:r>
              <a:rPr lang="en-US" sz="2000" b="1" dirty="0"/>
              <a:t>Output:</a:t>
            </a:r>
            <a:r>
              <a:rPr lang="en-US" sz="2000" dirty="0"/>
              <a:t> array </a:t>
            </a:r>
            <a:r>
              <a:rPr lang="en-US" sz="2000" i="1" dirty="0"/>
              <a:t>A</a:t>
            </a:r>
            <a:r>
              <a:rPr lang="en-US" sz="2000" dirty="0"/>
              <a:t> of prefix averages of </a:t>
            </a:r>
            <a:r>
              <a:rPr lang="en-US" sz="2000" i="1" dirty="0"/>
              <a:t>S</a:t>
            </a:r>
            <a:r>
              <a:rPr lang="en-US" sz="2000" dirty="0"/>
              <a:t>						          #operations</a:t>
            </a:r>
          </a:p>
          <a:p>
            <a:pPr>
              <a:lnSpc>
                <a:spcPct val="80000"/>
              </a:lnSpc>
              <a:buFont typeface="Wingdings" pitchFamily="2" charset="2"/>
              <a:buNone/>
            </a:pPr>
            <a:r>
              <a:rPr lang="en-US" sz="2000" dirty="0"/>
              <a:t>	 </a:t>
            </a:r>
            <a:r>
              <a:rPr lang="en-US" sz="2000" i="1" dirty="0"/>
              <a:t>A</a:t>
            </a:r>
            <a:r>
              <a:rPr lang="en-US" sz="2000" dirty="0"/>
              <a:t> </a:t>
            </a:r>
            <a:r>
              <a:rPr lang="en-US" sz="2000" dirty="0">
                <a:sym typeface="Symbol" panose="05050102010706020507" pitchFamily="18" charset="2"/>
              </a:rPr>
              <a:t></a:t>
            </a:r>
            <a:r>
              <a:rPr lang="en-US" sz="2000" dirty="0"/>
              <a:t> new array of </a:t>
            </a:r>
            <a:r>
              <a:rPr lang="en-US" sz="2000" i="1" dirty="0"/>
              <a:t>n</a:t>
            </a:r>
            <a:r>
              <a:rPr lang="en-US" sz="2000" dirty="0"/>
              <a:t> integers		     n</a:t>
            </a:r>
          </a:p>
          <a:p>
            <a:pPr>
              <a:lnSpc>
                <a:spcPct val="80000"/>
              </a:lnSpc>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0 				     1 	     </a:t>
            </a:r>
          </a:p>
          <a:p>
            <a:pPr>
              <a:lnSpc>
                <a:spcPct val="80000"/>
              </a:lnSpc>
              <a:buFont typeface="Wingdings" pitchFamily="2" charset="2"/>
              <a:buNone/>
            </a:pPr>
            <a:r>
              <a:rPr lang="en-US" sz="2000" dirty="0"/>
              <a:t>	</a:t>
            </a:r>
            <a:r>
              <a:rPr lang="en-US" sz="2000" b="1" dirty="0"/>
              <a:t>for</a:t>
            </a:r>
            <a:r>
              <a:rPr lang="en-US" sz="2000" dirty="0"/>
              <a:t> </a:t>
            </a:r>
            <a:r>
              <a:rPr lang="en-US" sz="2000" i="1" dirty="0" err="1"/>
              <a:t>i</a:t>
            </a:r>
            <a:r>
              <a:rPr lang="en-US" sz="2000" dirty="0"/>
              <a:t> </a:t>
            </a:r>
            <a:r>
              <a:rPr lang="en-US" sz="2000" dirty="0">
                <a:sym typeface="Symbol" panose="05050102010706020507" pitchFamily="18" charset="2"/>
              </a:rPr>
              <a:t></a:t>
            </a:r>
            <a:r>
              <a:rPr lang="en-US" sz="2000" dirty="0"/>
              <a:t> 0 </a:t>
            </a:r>
            <a:r>
              <a:rPr lang="en-US" sz="2000" b="1" dirty="0"/>
              <a:t>to</a:t>
            </a:r>
            <a:r>
              <a:rPr lang="en-US" sz="2000" dirty="0"/>
              <a:t> </a:t>
            </a:r>
            <a:r>
              <a:rPr lang="en-US" sz="2000" i="1" dirty="0"/>
              <a:t>n</a:t>
            </a:r>
            <a:r>
              <a:rPr lang="en-US" sz="2000" dirty="0"/>
              <a:t> - 1 </a:t>
            </a:r>
            <a:r>
              <a:rPr lang="en-US" sz="2000" b="1" dirty="0"/>
              <a:t>do</a:t>
            </a:r>
            <a:r>
              <a:rPr lang="en-US" sz="2000" dirty="0"/>
              <a:t>			     n</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a:t>S</a:t>
            </a:r>
            <a:r>
              <a:rPr lang="en-US" sz="2000" dirty="0"/>
              <a:t>[</a:t>
            </a:r>
            <a:r>
              <a:rPr lang="en-US" sz="2000" i="1" dirty="0" err="1"/>
              <a:t>i</a:t>
            </a:r>
            <a:r>
              <a:rPr lang="en-US" sz="2000" dirty="0"/>
              <a:t>] 				n – 1 	     </a:t>
            </a:r>
          </a:p>
          <a:p>
            <a:pPr>
              <a:lnSpc>
                <a:spcPct val="80000"/>
              </a:lnSpc>
              <a:buNone/>
            </a:pPr>
            <a:r>
              <a:rPr lang="en-US" sz="2000" dirty="0"/>
              <a:t>         </a:t>
            </a:r>
            <a:r>
              <a:rPr lang="en-US" sz="2000" i="1" dirty="0"/>
              <a:t>A</a:t>
            </a:r>
            <a:r>
              <a:rPr lang="en-US" sz="2000" dirty="0"/>
              <a:t>[</a:t>
            </a:r>
            <a:r>
              <a:rPr lang="en-US" sz="2000" i="1" dirty="0" err="1"/>
              <a:t>i</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err="1"/>
              <a:t>i</a:t>
            </a:r>
            <a:r>
              <a:rPr lang="en-US" sz="2000" dirty="0"/>
              <a:t> + 1) 			n – 1</a:t>
            </a:r>
          </a:p>
          <a:p>
            <a:pPr>
              <a:lnSpc>
                <a:spcPct val="80000"/>
              </a:lnSpc>
              <a:buFont typeface="Wingdings" pitchFamily="2" charset="2"/>
              <a:buNone/>
            </a:pPr>
            <a:r>
              <a:rPr lang="en-US" sz="2000" dirty="0"/>
              <a:t>	</a:t>
            </a:r>
            <a:r>
              <a:rPr lang="en-US" sz="2000" b="1" dirty="0"/>
              <a:t>return</a:t>
            </a:r>
            <a:r>
              <a:rPr lang="en-US" sz="2000" dirty="0"/>
              <a:t> </a:t>
            </a:r>
            <a:r>
              <a:rPr lang="en-US" sz="2000" i="1" dirty="0"/>
              <a:t>A</a:t>
            </a:r>
            <a:r>
              <a:rPr lang="en-US" sz="2000" dirty="0"/>
              <a:t> 		      		     1</a:t>
            </a:r>
          </a:p>
          <a:p>
            <a:pPr>
              <a:lnSpc>
                <a:spcPct val="80000"/>
              </a:lnSpc>
              <a:buFont typeface="Wingdings" pitchFamily="2" charset="2"/>
              <a:buNone/>
            </a:pPr>
            <a:endParaRPr lang="en-US" sz="2000" dirty="0"/>
          </a:p>
          <a:p>
            <a:pPr>
              <a:lnSpc>
                <a:spcPct val="80000"/>
              </a:lnSpc>
              <a:buNone/>
            </a:pPr>
            <a:r>
              <a:rPr lang="en-CA" sz="2000" dirty="0"/>
              <a:t>T</a:t>
            </a:r>
            <a:r>
              <a:rPr lang="en-CA" sz="2000" baseline="-25000" dirty="0"/>
              <a:t>2</a:t>
            </a:r>
            <a:r>
              <a:rPr lang="en-CA" sz="2000" dirty="0"/>
              <a:t>(n) = 4n   is O(n)</a:t>
            </a:r>
          </a:p>
        </p:txBody>
      </p:sp>
      <p:graphicFrame>
        <p:nvGraphicFramePr>
          <p:cNvPr id="6" name="Chart 5"/>
          <p:cNvGraphicFramePr>
            <a:graphicFrameLocks/>
          </p:cNvGraphicFramePr>
          <p:nvPr>
            <p:extLst>
              <p:ext uri="{D42A27DB-BD31-4B8C-83A1-F6EECF244321}">
                <p14:modId xmlns:p14="http://schemas.microsoft.com/office/powerpoint/2010/main" val="102779990"/>
              </p:ext>
            </p:extLst>
          </p:nvPr>
        </p:nvGraphicFramePr>
        <p:xfrm>
          <a:off x="636104" y="3988905"/>
          <a:ext cx="4717773" cy="26504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105468"/>
              </p:ext>
            </p:extLst>
          </p:nvPr>
        </p:nvGraphicFramePr>
        <p:xfrm>
          <a:off x="1474299" y="2717297"/>
          <a:ext cx="32004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10133">
                <a:tc>
                  <a:txBody>
                    <a:bodyPr/>
                    <a:lstStyle/>
                    <a:p>
                      <a:pPr algn="ctr"/>
                      <a:r>
                        <a:rPr lang="en-US" sz="1600" dirty="0"/>
                        <a:t>21</a:t>
                      </a:r>
                      <a:endParaRPr lang="en-CA" sz="1600" dirty="0"/>
                    </a:p>
                  </a:txBody>
                  <a:tcPr>
                    <a:solidFill>
                      <a:schemeClr val="tx2">
                        <a:lumMod val="60000"/>
                        <a:lumOff val="40000"/>
                      </a:schemeClr>
                    </a:solidFill>
                  </a:tcPr>
                </a:tc>
                <a:tc>
                  <a:txBody>
                    <a:bodyPr/>
                    <a:lstStyle/>
                    <a:p>
                      <a:pPr algn="ctr"/>
                      <a:r>
                        <a:rPr lang="en-US" sz="1600" dirty="0"/>
                        <a:t>23</a:t>
                      </a:r>
                      <a:endParaRPr lang="en-CA" sz="1600" dirty="0"/>
                    </a:p>
                  </a:txBody>
                  <a:tcPr>
                    <a:solidFill>
                      <a:schemeClr val="tx2">
                        <a:lumMod val="60000"/>
                        <a:lumOff val="40000"/>
                      </a:schemeClr>
                    </a:solidFill>
                  </a:tcPr>
                </a:tc>
                <a:tc>
                  <a:txBody>
                    <a:bodyPr/>
                    <a:lstStyle/>
                    <a:p>
                      <a:pPr algn="ctr"/>
                      <a:r>
                        <a:rPr lang="en-US" sz="1600" dirty="0"/>
                        <a:t>25</a:t>
                      </a:r>
                      <a:endParaRPr lang="en-CA" sz="1600" dirty="0"/>
                    </a:p>
                  </a:txBody>
                  <a:tcPr>
                    <a:solidFill>
                      <a:schemeClr val="tx2">
                        <a:lumMod val="60000"/>
                        <a:lumOff val="40000"/>
                      </a:schemeClr>
                    </a:solidFill>
                  </a:tcPr>
                </a:tc>
                <a:tc>
                  <a:txBody>
                    <a:bodyPr/>
                    <a:lstStyle/>
                    <a:p>
                      <a:pPr algn="ctr"/>
                      <a:r>
                        <a:rPr lang="en-US" sz="1600" dirty="0"/>
                        <a:t>31</a:t>
                      </a:r>
                      <a:endParaRPr lang="en-CA" sz="1600" dirty="0"/>
                    </a:p>
                  </a:txBody>
                  <a:tcPr>
                    <a:solidFill>
                      <a:schemeClr val="tx2">
                        <a:lumMod val="60000"/>
                        <a:lumOff val="40000"/>
                      </a:schemeClr>
                    </a:solidFill>
                  </a:tcPr>
                </a:tc>
                <a:tc>
                  <a:txBody>
                    <a:bodyPr/>
                    <a:lstStyle/>
                    <a:p>
                      <a:pPr algn="ctr"/>
                      <a:r>
                        <a:rPr lang="en-US" sz="1600" dirty="0"/>
                        <a:t>20</a:t>
                      </a:r>
                      <a:endParaRPr lang="en-CA" sz="1600" dirty="0"/>
                    </a:p>
                  </a:txBody>
                  <a:tcPr>
                    <a:solidFill>
                      <a:schemeClr val="tx2">
                        <a:lumMod val="60000"/>
                        <a:lumOff val="40000"/>
                      </a:schemeClr>
                    </a:solidFill>
                  </a:tcPr>
                </a:tc>
                <a:tc>
                  <a:txBody>
                    <a:bodyPr/>
                    <a:lstStyle/>
                    <a:p>
                      <a:pPr algn="ctr"/>
                      <a:r>
                        <a:rPr lang="en-US" sz="1600" dirty="0"/>
                        <a:t>18</a:t>
                      </a:r>
                      <a:endParaRPr lang="en-CA" sz="1600" dirty="0"/>
                    </a:p>
                  </a:txBody>
                  <a:tcPr>
                    <a:solidFill>
                      <a:schemeClr val="tx2">
                        <a:lumMod val="60000"/>
                        <a:lumOff val="40000"/>
                      </a:schemeClr>
                    </a:solidFill>
                  </a:tcPr>
                </a:tc>
                <a:tc>
                  <a:txBody>
                    <a:bodyPr/>
                    <a:lstStyle/>
                    <a:p>
                      <a:pPr algn="ctr"/>
                      <a:r>
                        <a:rPr lang="en-US" sz="1600" dirty="0"/>
                        <a:t>16</a:t>
                      </a:r>
                      <a:endParaRPr lang="en-CA" sz="1600" dirty="0"/>
                    </a:p>
                  </a:txBody>
                  <a:tcPr>
                    <a:solidFill>
                      <a:schemeClr val="tx2">
                        <a:lumMod val="60000"/>
                        <a:lumOff val="40000"/>
                      </a:schemeClr>
                    </a:solidFill>
                  </a:tcPr>
                </a:tc>
                <a:extLst>
                  <a:ext uri="{0D108BD9-81ED-4DB2-BD59-A6C34878D82A}">
                    <a16:rowId xmlns:a16="http://schemas.microsoft.com/office/drawing/2014/main" val="10000"/>
                  </a:ext>
                </a:extLst>
              </a:tr>
              <a:tr h="25374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9245647"/>
              </p:ext>
            </p:extLst>
          </p:nvPr>
        </p:nvGraphicFramePr>
        <p:xfrm>
          <a:off x="1456689" y="3411769"/>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1192696" y="2703432"/>
            <a:ext cx="290464" cy="369332"/>
          </a:xfrm>
          <a:prstGeom prst="rect">
            <a:avLst/>
          </a:prstGeom>
          <a:noFill/>
        </p:spPr>
        <p:txBody>
          <a:bodyPr wrap="none" rtlCol="0">
            <a:spAutoFit/>
          </a:bodyPr>
          <a:lstStyle/>
          <a:p>
            <a:r>
              <a:rPr lang="en-US" i="1" dirty="0"/>
              <a:t>S</a:t>
            </a:r>
            <a:endParaRPr lang="en-CA" i="1" dirty="0"/>
          </a:p>
        </p:txBody>
      </p:sp>
      <p:sp>
        <p:nvSpPr>
          <p:cNvPr id="10" name="TextBox 9"/>
          <p:cNvSpPr txBox="1"/>
          <p:nvPr/>
        </p:nvSpPr>
        <p:spPr>
          <a:xfrm>
            <a:off x="1192696" y="3372193"/>
            <a:ext cx="317716" cy="369332"/>
          </a:xfrm>
          <a:prstGeom prst="rect">
            <a:avLst/>
          </a:prstGeom>
          <a:noFill/>
        </p:spPr>
        <p:txBody>
          <a:bodyPr wrap="none" rtlCol="0">
            <a:spAutoFit/>
          </a:bodyPr>
          <a:lstStyle/>
          <a:p>
            <a:r>
              <a:rPr lang="en-US" i="1" dirty="0"/>
              <a:t>A</a:t>
            </a:r>
            <a:endParaRPr lang="en-CA" i="1" dirty="0"/>
          </a:p>
        </p:txBody>
      </p:sp>
      <p:sp>
        <p:nvSpPr>
          <p:cNvPr id="3" name="Slide Number Placeholder 2"/>
          <p:cNvSpPr>
            <a:spLocks noGrp="1"/>
          </p:cNvSpPr>
          <p:nvPr>
            <p:ph type="sldNum" sz="quarter" idx="12"/>
          </p:nvPr>
        </p:nvSpPr>
        <p:spPr/>
        <p:txBody>
          <a:bodyPr/>
          <a:lstStyle/>
          <a:p>
            <a:fld id="{4292D9D0-E695-4D04-8152-0C0E77A81AC1}" type="slidenum">
              <a:rPr lang="en-CA" smtClean="0"/>
              <a:t>23</a:t>
            </a:fld>
            <a:endParaRPr lang="en-CA" dirty="0"/>
          </a:p>
        </p:txBody>
      </p:sp>
    </p:spTree>
    <p:extLst>
      <p:ext uri="{BB962C8B-B14F-4D97-AF65-F5344CB8AC3E}">
        <p14:creationId xmlns:p14="http://schemas.microsoft.com/office/powerpoint/2010/main" val="148771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Maximum contiguous subsequence sum (MCSS)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Problem: </a:t>
                </a:r>
              </a:p>
              <a:p>
                <a:pPr lvl="1"/>
                <a:r>
                  <a:rPr lang="en-US" dirty="0"/>
                  <a:t>Given: a sequence of integers (possibly negative)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endParaRPr lang="en-CA" dirty="0"/>
              </a:p>
              <a:p>
                <a:pPr lvl="1"/>
                <a:r>
                  <a:rPr lang="en-US" dirty="0"/>
                  <a:t>Find: the maximum value of </a:t>
                </a: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e>
                    </m:nary>
                  </m:oMath>
                </a14:m>
                <a:endParaRPr lang="en-CA" dirty="0"/>
              </a:p>
              <a:p>
                <a:pPr lvl="1"/>
                <a:r>
                  <a:rPr lang="en-US" dirty="0"/>
                  <a:t>If all integers are negative the MCSS is 0</a:t>
                </a:r>
              </a:p>
              <a:p>
                <a:r>
                  <a:rPr lang="en-US" dirty="0"/>
                  <a:t>Example:</a:t>
                </a:r>
              </a:p>
              <a:p>
                <a:pPr lvl="1"/>
                <a:r>
                  <a:rPr lang="en-US" dirty="0"/>
                  <a:t>For A = -3, 10, -2, 11, -5, -2, 3 the MCSS is 19</a:t>
                </a:r>
              </a:p>
              <a:p>
                <a:pPr lvl="1"/>
                <a:r>
                  <a:rPr lang="en-US" dirty="0"/>
                  <a:t>For A = -7, -10, -1, -3 the MCSS is 0</a:t>
                </a:r>
              </a:p>
              <a:p>
                <a:pPr lvl="1"/>
                <a:r>
                  <a:rPr lang="en-US" dirty="0"/>
                  <a:t>For A = 12, -5, -6, -4, 3 the MCSS is 12</a:t>
                </a:r>
              </a:p>
              <a:p>
                <a:r>
                  <a:rPr lang="en-US" dirty="0"/>
                  <a:t>Various algorithms solve the </a:t>
                </a:r>
                <a:r>
                  <a:rPr lang="en-US" i="1" dirty="0"/>
                  <a:t>same</a:t>
                </a:r>
                <a:r>
                  <a:rPr lang="en-US" dirty="0"/>
                  <a:t> problem</a:t>
                </a:r>
              </a:p>
              <a:p>
                <a:pPr lvl="1"/>
                <a:r>
                  <a:rPr lang="en-US" dirty="0"/>
                  <a:t>Cubic time</a:t>
                </a:r>
              </a:p>
              <a:p>
                <a:pPr lvl="1"/>
                <a:r>
                  <a:rPr lang="en-US" dirty="0"/>
                  <a:t>Quadratic time</a:t>
                </a:r>
              </a:p>
              <a:p>
                <a:pPr lvl="1"/>
                <a:r>
                  <a:rPr lang="en-US" dirty="0"/>
                  <a:t>Divide and conquer</a:t>
                </a:r>
              </a:p>
              <a:p>
                <a:pPr lvl="1"/>
                <a:r>
                  <a:rPr lang="en-US" dirty="0"/>
                  <a:t>Linear time</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520"/>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4292D9D0-E695-4D04-8152-0C0E77A81AC1}" type="slidenum">
              <a:rPr lang="en-CA" smtClean="0"/>
              <a:t>24</a:t>
            </a:fld>
            <a:endParaRPr lang="en-CA" dirty="0"/>
          </a:p>
        </p:txBody>
      </p:sp>
    </p:spTree>
    <p:extLst>
      <p:ext uri="{BB962C8B-B14F-4D97-AF65-F5344CB8AC3E}">
        <p14:creationId xmlns:p14="http://schemas.microsoft.com/office/powerpoint/2010/main" val="327717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MCSS: Cubic vs quadratic time algorithms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6800"/>
                <a:ext cx="4648200" cy="5323114"/>
              </a:xfrm>
            </p:spPr>
            <p:txBody>
              <a:bodyPr>
                <a:normAutofit lnSpcReduction="10000"/>
              </a:bodyPr>
              <a:lstStyle/>
              <a:p>
                <a:pPr marL="0" indent="0">
                  <a:buNone/>
                </a:pPr>
                <a:r>
                  <a:rPr lang="en-US" sz="2000" b="1" dirty="0"/>
                  <a:t>Algorithm</a:t>
                </a:r>
                <a:r>
                  <a:rPr lang="en-US" sz="2000" dirty="0"/>
                  <a:t> </a:t>
                </a:r>
                <a:r>
                  <a:rPr lang="en-US" sz="2000" dirty="0" err="1"/>
                  <a:t>cubicMCSS</a:t>
                </a:r>
                <a:r>
                  <a:rPr lang="en-US" sz="2000" dirty="0"/>
                  <a:t>(</a:t>
                </a:r>
                <a:r>
                  <a:rPr lang="en-US" sz="2000" i="1" dirty="0" err="1"/>
                  <a:t>A</a:t>
                </a:r>
                <a:r>
                  <a:rPr lang="en-US" sz="2000" dirty="0" err="1"/>
                  <a:t>,</a:t>
                </a:r>
                <a:r>
                  <a:rPr lang="en-US" sz="2000" i="1" dirty="0" err="1"/>
                  <a:t>n</a:t>
                </a:r>
                <a:r>
                  <a:rPr lang="en-US" sz="2000" dirty="0"/>
                  <a:t>)</a:t>
                </a:r>
              </a:p>
              <a:p>
                <a:pPr marL="0" inden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None/>
                </a:pPr>
                <a:r>
                  <a:rPr lang="en-US" sz="2000" b="1" dirty="0"/>
                  <a:t>Output:</a:t>
                </a:r>
                <a:r>
                  <a:rPr lang="en-US" sz="2000" dirty="0"/>
                  <a:t> The value of the MCSS</a:t>
                </a:r>
              </a:p>
              <a:p>
                <a:pPr marL="0" indent="0">
                  <a:buNone/>
                </a:pPr>
                <a:r>
                  <a:rPr lang="en-US" sz="2000" i="1" dirty="0" err="1"/>
                  <a:t>maxS</a:t>
                </a:r>
                <a:r>
                  <a:rPr lang="en-US" sz="2000" dirty="0"/>
                  <a:t> </a:t>
                </a:r>
                <a:r>
                  <a:rPr lang="en-US" sz="2000" dirty="0">
                    <a:sym typeface="Symbol" panose="05050102010706020507" pitchFamily="18" charset="2"/>
                  </a:rPr>
                  <a:t> 0</a:t>
                </a:r>
              </a:p>
              <a:p>
                <a:pPr marL="0" inden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err="1">
                    <a:sym typeface="Symbol" panose="05050102010706020507" pitchFamily="18" charset="2"/>
                  </a:rPr>
                  <a:t>i</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 </a:t>
                </a:r>
                <a:r>
                  <a:rPr lang="en-US" sz="2000" dirty="0">
                    <a:sym typeface="Symbol" panose="05050102010706020507" pitchFamily="18" charset="2"/>
                  </a:rPr>
                  <a:t>– 1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0</a:t>
                </a:r>
              </a:p>
              <a:p>
                <a:pPr marL="0" inden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k</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k</a:t>
                </a:r>
                <a:r>
                  <a:rPr lang="en-US" sz="2000" dirty="0">
                    <a:sym typeface="Symbol" panose="05050102010706020507" pitchFamily="18" charset="2"/>
                  </a:rPr>
                  <a:t>]</a:t>
                </a:r>
              </a:p>
              <a:p>
                <a:pPr marL="0" inden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a:p>
                <a:pPr marL="0" indent="0">
                  <a:buNone/>
                </a:pPr>
                <a:r>
                  <a:rPr lang="en-US" sz="2000" i="1" dirty="0">
                    <a:sym typeface="Symbol" panose="05050102010706020507" pitchFamily="18" charset="2"/>
                  </a:rPr>
                  <a:t>T</a:t>
                </a:r>
                <a:r>
                  <a:rPr lang="en-US" sz="2000" dirty="0">
                    <a:sym typeface="Symbol" panose="05050102010706020507" pitchFamily="18" charset="2"/>
                  </a:rPr>
                  <a:t>(n) = </a:t>
                </a:r>
                <a14:m>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3</m:t>
                            </m:r>
                          </m:sup>
                        </m:sSup>
                        <m:r>
                          <a:rPr lang="en-US" sz="2000" i="1">
                            <a:latin typeface="Cambria Math" panose="02040503050406030204" pitchFamily="18" charset="0"/>
                          </a:rPr>
                          <m:t>+3</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r>
                          <a:rPr lang="en-US" sz="2000" i="1">
                            <a:latin typeface="Cambria Math" panose="02040503050406030204" pitchFamily="18" charset="0"/>
                          </a:rPr>
                          <m:t>+2</m:t>
                        </m:r>
                        <m:r>
                          <a:rPr lang="en-US" sz="2000" i="1">
                            <a:latin typeface="Cambria Math" panose="02040503050406030204" pitchFamily="18" charset="0"/>
                          </a:rPr>
                          <m:t>𝑛</m:t>
                        </m:r>
                      </m:num>
                      <m:den>
                        <m:r>
                          <a:rPr lang="en-US" sz="2000" i="1">
                            <a:latin typeface="Cambria Math" panose="02040503050406030204" pitchFamily="18" charset="0"/>
                          </a:rPr>
                          <m:t>6</m:t>
                        </m:r>
                      </m:den>
                    </m:f>
                  </m:oMath>
                </a14:m>
                <a:r>
                  <a:rPr lang="en-US" sz="2000" i="1" dirty="0">
                    <a:sym typeface="Symbol" panose="05050102010706020507" pitchFamily="18" charset="2"/>
                  </a:rPr>
                  <a:t> </a:t>
                </a:r>
                <a:r>
                  <a:rPr lang="en-US" sz="2000" dirty="0">
                    <a:sym typeface="Symbol" panose="05050102010706020507" pitchFamily="18" charset="2"/>
                  </a:rPr>
                  <a:t>+</a:t>
                </a:r>
                <a:r>
                  <a:rPr lang="en-US" sz="2000" i="1" dirty="0">
                    <a:sym typeface="Symbol" panose="05050102010706020507" pitchFamily="18" charset="2"/>
                  </a:rPr>
                  <a:t> c  is </a:t>
                </a:r>
                <a14:m>
                  <m:oMath xmlns:m="http://schemas.openxmlformats.org/officeDocument/2006/math">
                    <m:r>
                      <a:rPr lang="en-US" sz="2000" b="0" i="1" smtClean="0">
                        <a:latin typeface="Cambria Math" panose="02040503050406030204" pitchFamily="18" charset="0"/>
                        <a:sym typeface="Symbol" panose="05050102010706020507" pitchFamily="18" charset="2"/>
                      </a:rPr>
                      <m:t>𝑂</m:t>
                    </m:r>
                    <m:r>
                      <a:rPr lang="en-US" sz="2000" b="0" i="1" smtClean="0">
                        <a:latin typeface="Cambria Math" panose="02040503050406030204" pitchFamily="18" charset="0"/>
                        <a:sym typeface="Symbol" panose="05050102010706020507" pitchFamily="18" charset="2"/>
                      </a:rPr>
                      <m:t>(</m:t>
                    </m:r>
                    <m:sSup>
                      <m:sSupPr>
                        <m:ctrlPr>
                          <a:rPr lang="en-US" sz="2000" b="0" i="1" smtClean="0">
                            <a:latin typeface="Cambria Math" panose="02040503050406030204" pitchFamily="18" charset="0"/>
                            <a:sym typeface="Symbol" panose="05050102010706020507" pitchFamily="18" charset="2"/>
                          </a:rPr>
                        </m:ctrlPr>
                      </m:sSupPr>
                      <m:e>
                        <m:r>
                          <a:rPr lang="en-US" sz="2000" b="0" i="1" smtClean="0">
                            <a:latin typeface="Cambria Math" panose="02040503050406030204" pitchFamily="18" charset="0"/>
                            <a:sym typeface="Symbol" panose="05050102010706020507" pitchFamily="18" charset="2"/>
                          </a:rPr>
                          <m:t>𝑛</m:t>
                        </m:r>
                      </m:e>
                      <m:sup>
                        <m:r>
                          <a:rPr lang="en-US" sz="2000" b="0" i="1" smtClean="0">
                            <a:latin typeface="Cambria Math" panose="02040503050406030204" pitchFamily="18" charset="0"/>
                            <a:sym typeface="Symbol" panose="05050102010706020507" pitchFamily="18" charset="2"/>
                          </a:rPr>
                          <m:t>3</m:t>
                        </m:r>
                      </m:sup>
                    </m:sSup>
                    <m:r>
                      <a:rPr lang="en-US" sz="2000" b="0" i="1" smtClean="0">
                        <a:latin typeface="Cambria Math" panose="02040503050406030204" pitchFamily="18" charset="0"/>
                        <a:sym typeface="Symbol" panose="05050102010706020507" pitchFamily="18" charset="2"/>
                      </a:rPr>
                      <m:t>)</m:t>
                    </m:r>
                  </m:oMath>
                </a14:m>
                <a:r>
                  <a:rPr lang="en-US" sz="2000" i="1" dirty="0">
                    <a:sym typeface="Symbol" panose="05050102010706020507" pitchFamily="18" charset="2"/>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6800"/>
                <a:ext cx="4648200" cy="5323114"/>
              </a:xfrm>
              <a:blipFill>
                <a:blip r:embed="rId3"/>
                <a:stretch>
                  <a:fillRect l="-1444" t="-1604" r="-262"/>
                </a:stretch>
              </a:blipFill>
            </p:spPr>
            <p:txBody>
              <a:bodyPr/>
              <a:lstStyle/>
              <a:p>
                <a:r>
                  <a:rPr lang="en-US">
                    <a:noFill/>
                  </a:rPr>
                  <a:t> </a:t>
                </a:r>
              </a:p>
            </p:txBody>
          </p:sp>
        </mc:Fallback>
      </mc:AlternateContent>
      <p:sp>
        <p:nvSpPr>
          <p:cNvPr id="4" name="Right Brace 3"/>
          <p:cNvSpPr/>
          <p:nvPr/>
        </p:nvSpPr>
        <p:spPr>
          <a:xfrm>
            <a:off x="3694438" y="2743200"/>
            <a:ext cx="212035" cy="26636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TextBox 4"/>
              <p:cNvSpPr txBox="1"/>
              <p:nvPr/>
            </p:nvSpPr>
            <p:spPr>
              <a:xfrm>
                <a:off x="3677478" y="3728357"/>
                <a:ext cx="2951922" cy="1163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r>
                            <a:rPr lang="en-US" b="0" i="1" smtClean="0">
                              <a:latin typeface="Cambria Math" panose="02040503050406030204" pitchFamily="18" charset="0"/>
                            </a:rPr>
                            <m:t>1</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m:oMathPara>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3677478" y="3728357"/>
                <a:ext cx="2951922" cy="1163652"/>
              </a:xfrm>
              <a:prstGeom prst="rect">
                <a:avLst/>
              </a:prstGeom>
              <a:blipFill rotWithShape="0">
                <a:blip r:embed="rId4"/>
                <a:stretch>
                  <a:fillRect/>
                </a:stretch>
              </a:blipFill>
            </p:spPr>
            <p:txBody>
              <a:bodyPr/>
              <a:lstStyle/>
              <a:p>
                <a:r>
                  <a:rPr lang="en-CA">
                    <a:noFill/>
                  </a:rPr>
                  <a:t> </a:t>
                </a:r>
              </a:p>
            </p:txBody>
          </p:sp>
        </mc:Fallback>
      </mc:AlternateContent>
      <p:sp>
        <p:nvSpPr>
          <p:cNvPr id="9" name="Content Placeholder 2"/>
          <p:cNvSpPr txBox="1">
            <a:spLocks/>
          </p:cNvSpPr>
          <p:nvPr/>
        </p:nvSpPr>
        <p:spPr>
          <a:xfrm>
            <a:off x="6727372" y="957944"/>
            <a:ext cx="4648200" cy="5323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Algorithm</a:t>
            </a:r>
            <a:r>
              <a:rPr lang="en-US" sz="2000" dirty="0"/>
              <a:t> </a:t>
            </a:r>
            <a:r>
              <a:rPr lang="en-US" sz="2000" dirty="0" err="1"/>
              <a:t>quadraticMCSS</a:t>
            </a:r>
            <a:r>
              <a:rPr lang="en-US" sz="2000" dirty="0"/>
              <a:t>(</a:t>
            </a:r>
            <a:r>
              <a:rPr lang="en-US" sz="2000" i="1" dirty="0" err="1"/>
              <a:t>A</a:t>
            </a:r>
            <a:r>
              <a:rPr lang="en-US" sz="2000" dirty="0" err="1"/>
              <a:t>,</a:t>
            </a:r>
            <a:r>
              <a:rPr lang="en-US" sz="2000" i="1" dirty="0" err="1"/>
              <a:t>n</a:t>
            </a:r>
            <a:r>
              <a:rPr lang="en-US" sz="2000" dirty="0"/>
              <a:t>)</a:t>
            </a:r>
          </a:p>
          <a:p>
            <a:pPr marL="0" indent="0">
              <a:buFont typeface="Arial" panose="020B0604020202020204" pitchFamily="34" charse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Font typeface="Arial" panose="020B0604020202020204" pitchFamily="34" charset="0"/>
              <a:buNone/>
            </a:pPr>
            <a:r>
              <a:rPr lang="en-US" sz="2000" b="1" dirty="0"/>
              <a:t>Output:</a:t>
            </a:r>
            <a:r>
              <a:rPr lang="en-US" sz="2000" dirty="0"/>
              <a:t> The value of the MCSS</a:t>
            </a:r>
          </a:p>
          <a:p>
            <a:pPr marL="0" indent="0">
              <a:buFont typeface="Arial" panose="020B0604020202020204" pitchFamily="34" charset="0"/>
              <a:buNone/>
            </a:pPr>
            <a:r>
              <a:rPr lang="en-US" sz="2000" i="1" dirty="0" err="1"/>
              <a:t>maxS</a:t>
            </a:r>
            <a:r>
              <a:rPr lang="en-US" sz="2000" dirty="0"/>
              <a:t> </a:t>
            </a:r>
            <a:r>
              <a:rPr lang="en-US" sz="2000" dirty="0">
                <a:sym typeface="Symbol" panose="05050102010706020507" pitchFamily="18" charset="2"/>
              </a:rPr>
              <a:t> 0</a:t>
            </a:r>
          </a:p>
          <a:p>
            <a:pPr marL="0" indent="0">
              <a:buFont typeface="Arial" panose="020B0604020202020204" pitchFamily="34" charse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err="1">
                <a:sym typeface="Symbol" panose="05050102010706020507" pitchFamily="18" charset="2"/>
              </a:rPr>
              <a:t>i</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 </a:t>
            </a:r>
            <a:r>
              <a:rPr lang="en-US" sz="2000" dirty="0">
                <a:sym typeface="Symbol" panose="05050102010706020507" pitchFamily="18" charset="2"/>
              </a:rPr>
              <a:t>–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j</a:t>
            </a:r>
            <a:r>
              <a:rPr lang="en-US" sz="2000" dirty="0">
                <a:sym typeface="Symbol" panose="05050102010706020507" pitchFamily="18" charset="2"/>
              </a:rPr>
              <a:t>]</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Font typeface="Arial" panose="020B0604020202020204" pitchFamily="34" charse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p:txBody>
      </p:sp>
      <p:sp>
        <p:nvSpPr>
          <p:cNvPr id="10" name="Right Brace 9"/>
          <p:cNvSpPr/>
          <p:nvPr/>
        </p:nvSpPr>
        <p:spPr>
          <a:xfrm>
            <a:off x="9134298" y="2616200"/>
            <a:ext cx="225602" cy="1943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p:cNvSpPr txBox="1"/>
              <p:nvPr/>
            </p:nvSpPr>
            <p:spPr>
              <a:xfrm>
                <a:off x="6767983" y="5050847"/>
                <a:ext cx="3204082" cy="369332"/>
              </a:xfrm>
              <a:prstGeom prst="rect">
                <a:avLst/>
              </a:prstGeom>
              <a:noFill/>
            </p:spPr>
            <p:txBody>
              <a:bodyPr wrap="none" rtlCol="0">
                <a:spAutoFit/>
              </a:bodyPr>
              <a:lstStyle/>
              <a:p>
                <a:r>
                  <a:rPr lang="en-US" dirty="0"/>
                  <a:t>The double sum will give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CA" dirty="0"/>
              </a:p>
            </p:txBody>
          </p:sp>
        </mc:Choice>
        <mc:Fallback xmlns="">
          <p:sp>
            <p:nvSpPr>
              <p:cNvPr id="11" name="TextBox 10"/>
              <p:cNvSpPr txBox="1">
                <a:spLocks noRot="1" noChangeAspect="1" noMove="1" noResize="1" noEditPoints="1" noAdjustHandles="1" noChangeArrowheads="1" noChangeShapeType="1" noTextEdit="1"/>
              </p:cNvSpPr>
              <p:nvPr/>
            </p:nvSpPr>
            <p:spPr>
              <a:xfrm>
                <a:off x="6767983" y="5050847"/>
                <a:ext cx="3204082" cy="369332"/>
              </a:xfrm>
              <a:prstGeom prst="rect">
                <a:avLst/>
              </a:prstGeom>
              <a:blipFill rotWithShape="0">
                <a:blip r:embed="rId5"/>
                <a:stretch>
                  <a:fillRect l="-1521" t="-10000"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051472" y="3278691"/>
                <a:ext cx="1841186" cy="618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051472" y="3278691"/>
                <a:ext cx="1841186" cy="618118"/>
              </a:xfrm>
              <a:prstGeom prst="rect">
                <a:avLst/>
              </a:prstGeom>
              <a:blipFill rotWithShape="0">
                <a:blip r:embed="rId6"/>
                <a:stretch>
                  <a:fillRect/>
                </a:stretch>
              </a:blipFill>
            </p:spPr>
            <p:txBody>
              <a:bodyPr/>
              <a:lstStyle/>
              <a:p>
                <a:r>
                  <a:rPr lang="en-CA">
                    <a:noFill/>
                  </a:rPr>
                  <a:t> </a:t>
                </a:r>
              </a:p>
            </p:txBody>
          </p:sp>
        </mc:Fallback>
      </mc:AlternateContent>
      <p:sp>
        <p:nvSpPr>
          <p:cNvPr id="6" name="Slide Number Placeholder 5"/>
          <p:cNvSpPr>
            <a:spLocks noGrp="1"/>
          </p:cNvSpPr>
          <p:nvPr>
            <p:ph type="sldNum" sz="quarter" idx="12"/>
          </p:nvPr>
        </p:nvSpPr>
        <p:spPr/>
        <p:txBody>
          <a:bodyPr/>
          <a:lstStyle/>
          <a:p>
            <a:fld id="{4292D9D0-E695-4D04-8152-0C0E77A81AC1}" type="slidenum">
              <a:rPr lang="en-CA" smtClean="0"/>
              <a:t>25</a:t>
            </a:fld>
            <a:endParaRPr lang="en-CA" dirty="0"/>
          </a:p>
        </p:txBody>
      </p:sp>
      <p:sp>
        <p:nvSpPr>
          <p:cNvPr id="7" name="Rectangle 6"/>
          <p:cNvSpPr/>
          <p:nvPr/>
        </p:nvSpPr>
        <p:spPr>
          <a:xfrm>
            <a:off x="6450952" y="5894043"/>
            <a:ext cx="5201039" cy="369332"/>
          </a:xfrm>
          <a:prstGeom prst="rect">
            <a:avLst/>
          </a:prstGeom>
        </p:spPr>
        <p:txBody>
          <a:bodyPr wrap="none">
            <a:spAutoFit/>
          </a:bodyPr>
          <a:lstStyle/>
          <a:p>
            <a:pPr marL="0" lvl="1"/>
            <a:r>
              <a:rPr lang="en-US" dirty="0"/>
              <a:t>Example: for A = -3, 10, -2, 11, -5, -2, 3 the MCSS is 19</a:t>
            </a:r>
          </a:p>
        </p:txBody>
      </p:sp>
    </p:spTree>
    <p:extLst>
      <p:ext uri="{BB962C8B-B14F-4D97-AF65-F5344CB8AC3E}">
        <p14:creationId xmlns:p14="http://schemas.microsoft.com/office/powerpoint/2010/main" val="196408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MCSS: Divide and conquer</a:t>
            </a:r>
            <a:endParaRPr lang="en-CA" dirty="0"/>
          </a:p>
        </p:txBody>
      </p:sp>
      <p:sp>
        <p:nvSpPr>
          <p:cNvPr id="3" name="Content Placeholder 2"/>
          <p:cNvSpPr>
            <a:spLocks noGrp="1"/>
          </p:cNvSpPr>
          <p:nvPr>
            <p:ph idx="1"/>
          </p:nvPr>
        </p:nvSpPr>
        <p:spPr/>
        <p:txBody>
          <a:bodyPr/>
          <a:lstStyle/>
          <a:p>
            <a:r>
              <a:rPr lang="en-US" dirty="0"/>
              <a:t>Main features:</a:t>
            </a:r>
          </a:p>
          <a:p>
            <a:pPr lvl="1"/>
            <a:r>
              <a:rPr lang="en-US" dirty="0"/>
              <a:t>Rather lengthy</a:t>
            </a:r>
          </a:p>
          <a:p>
            <a:pPr lvl="1"/>
            <a:r>
              <a:rPr lang="en-US" dirty="0"/>
              <a:t>Split the sequence into two</a:t>
            </a:r>
          </a:p>
          <a:p>
            <a:pPr lvl="1"/>
            <a:endParaRPr lang="en-US" dirty="0"/>
          </a:p>
          <a:p>
            <a:r>
              <a:rPr lang="en-US" dirty="0"/>
              <a:t>Algorithm:</a:t>
            </a:r>
          </a:p>
          <a:p>
            <a:pPr lvl="1"/>
            <a:r>
              <a:rPr lang="en-US" dirty="0"/>
              <a:t>Divide subsequence into two halves</a:t>
            </a:r>
          </a:p>
          <a:p>
            <a:pPr lvl="1"/>
            <a:r>
              <a:rPr lang="en-US" dirty="0"/>
              <a:t>Find max left border sum (left arrow)</a:t>
            </a:r>
          </a:p>
          <a:p>
            <a:pPr lvl="1"/>
            <a:r>
              <a:rPr lang="en-US" dirty="0"/>
              <a:t>Find max right border sum (right arrow)</a:t>
            </a:r>
          </a:p>
          <a:p>
            <a:pPr lvl="1"/>
            <a:r>
              <a:rPr lang="en-US" dirty="0"/>
              <a:t>Return the sum of both maximums as the max sum</a:t>
            </a:r>
          </a:p>
          <a:p>
            <a:pPr lvl="1"/>
            <a:r>
              <a:rPr lang="en-US" dirty="0"/>
              <a:t>Do this recursively for each half</a:t>
            </a:r>
          </a:p>
          <a:p>
            <a:pPr lvl="1"/>
            <a:r>
              <a:rPr lang="en-US" dirty="0"/>
              <a:t>Complexity given by T(n) = 2T(n/2) + n, where T(1) = 1 </a:t>
            </a:r>
          </a:p>
          <a:p>
            <a:pPr lvl="1"/>
            <a:r>
              <a:rPr lang="en-US" dirty="0"/>
              <a:t>Runs in O(n log n)             </a:t>
            </a:r>
            <a:endParaRPr lang="en-CA" dirty="0"/>
          </a:p>
        </p:txBody>
      </p:sp>
      <p:sp>
        <p:nvSpPr>
          <p:cNvPr id="4" name="Right Brace 3"/>
          <p:cNvSpPr/>
          <p:nvPr/>
        </p:nvSpPr>
        <p:spPr>
          <a:xfrm rot="16200000">
            <a:off x="8255000" y="1003300"/>
            <a:ext cx="254000" cy="1498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Right Brace 4"/>
          <p:cNvSpPr/>
          <p:nvPr/>
        </p:nvSpPr>
        <p:spPr>
          <a:xfrm rot="16200000">
            <a:off x="9613900" y="1244600"/>
            <a:ext cx="254000" cy="101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p:cNvSpPr txBox="1"/>
          <p:nvPr/>
        </p:nvSpPr>
        <p:spPr>
          <a:xfrm>
            <a:off x="7823200" y="1155700"/>
            <a:ext cx="992451" cy="369332"/>
          </a:xfrm>
          <a:prstGeom prst="rect">
            <a:avLst/>
          </a:prstGeom>
          <a:noFill/>
        </p:spPr>
        <p:txBody>
          <a:bodyPr wrap="none" rtlCol="0">
            <a:spAutoFit/>
          </a:bodyPr>
          <a:lstStyle/>
          <a:p>
            <a:r>
              <a:rPr lang="en-US" dirty="0"/>
              <a:t>First half</a:t>
            </a:r>
            <a:endParaRPr lang="en-CA" dirty="0"/>
          </a:p>
        </p:txBody>
      </p:sp>
      <p:sp>
        <p:nvSpPr>
          <p:cNvPr id="7" name="TextBox 6"/>
          <p:cNvSpPr txBox="1"/>
          <p:nvPr/>
        </p:nvSpPr>
        <p:spPr>
          <a:xfrm>
            <a:off x="9144000" y="1160111"/>
            <a:ext cx="1275990" cy="369332"/>
          </a:xfrm>
          <a:prstGeom prst="rect">
            <a:avLst/>
          </a:prstGeom>
          <a:noFill/>
        </p:spPr>
        <p:txBody>
          <a:bodyPr wrap="none" rtlCol="0">
            <a:spAutoFit/>
          </a:bodyPr>
          <a:lstStyle/>
          <a:p>
            <a:r>
              <a:rPr lang="en-US" dirty="0"/>
              <a:t>Second half</a:t>
            </a:r>
            <a:endParaRPr lang="en-CA" dirty="0"/>
          </a:p>
        </p:txBody>
      </p:sp>
      <p:sp>
        <p:nvSpPr>
          <p:cNvPr id="8" name="Right Brace 7"/>
          <p:cNvSpPr/>
          <p:nvPr/>
        </p:nvSpPr>
        <p:spPr>
          <a:xfrm rot="5400000">
            <a:off x="8748095" y="1440155"/>
            <a:ext cx="271110" cy="1892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p:cNvSpPr txBox="1"/>
          <p:nvPr/>
        </p:nvSpPr>
        <p:spPr>
          <a:xfrm>
            <a:off x="7632700" y="2567215"/>
            <a:ext cx="2444259" cy="369332"/>
          </a:xfrm>
          <a:prstGeom prst="rect">
            <a:avLst/>
          </a:prstGeom>
          <a:noFill/>
        </p:spPr>
        <p:txBody>
          <a:bodyPr wrap="none" rtlCol="0">
            <a:spAutoFit/>
          </a:bodyPr>
          <a:lstStyle/>
          <a:p>
            <a:r>
              <a:rPr lang="en-US" dirty="0"/>
              <a:t>MCSS spans both halves</a:t>
            </a:r>
            <a:endParaRPr lang="en-CA" dirty="0"/>
          </a:p>
        </p:txBody>
      </p:sp>
      <p:cxnSp>
        <p:nvCxnSpPr>
          <p:cNvPr id="11" name="Straight Arrow Connector 10"/>
          <p:cNvCxnSpPr/>
          <p:nvPr/>
        </p:nvCxnSpPr>
        <p:spPr>
          <a:xfrm flipH="1">
            <a:off x="8039100" y="2250750"/>
            <a:ext cx="109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232900" y="2250750"/>
            <a:ext cx="5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23100" y="1803400"/>
            <a:ext cx="3307316" cy="830997"/>
          </a:xfrm>
          <a:prstGeom prst="rect">
            <a:avLst/>
          </a:prstGeom>
          <a:noFill/>
        </p:spPr>
        <p:txBody>
          <a:bodyPr wrap="none" rtlCol="0">
            <a:spAutoFit/>
          </a:bodyPr>
          <a:lstStyle/>
          <a:p>
            <a:pPr marL="0" lvl="1"/>
            <a:r>
              <a:rPr lang="en-US" sz="2400" dirty="0"/>
              <a:t>A = -3, 10, -2, 11, -1, 2, -3</a:t>
            </a:r>
          </a:p>
          <a:p>
            <a:endParaRPr lang="en-CA" sz="2400" dirty="0"/>
          </a:p>
        </p:txBody>
      </p:sp>
      <p:sp>
        <p:nvSpPr>
          <p:cNvPr id="10" name="Slide Number Placeholder 9"/>
          <p:cNvSpPr>
            <a:spLocks noGrp="1"/>
          </p:cNvSpPr>
          <p:nvPr>
            <p:ph type="sldNum" sz="quarter" idx="12"/>
          </p:nvPr>
        </p:nvSpPr>
        <p:spPr/>
        <p:txBody>
          <a:bodyPr/>
          <a:lstStyle/>
          <a:p>
            <a:fld id="{4292D9D0-E695-4D04-8152-0C0E77A81AC1}" type="slidenum">
              <a:rPr lang="en-CA" smtClean="0"/>
              <a:t>26</a:t>
            </a:fld>
            <a:endParaRPr lang="en-CA" dirty="0"/>
          </a:p>
        </p:txBody>
      </p:sp>
    </p:spTree>
    <p:extLst>
      <p:ext uri="{BB962C8B-B14F-4D97-AF65-F5344CB8AC3E}">
        <p14:creationId xmlns:p14="http://schemas.microsoft.com/office/powerpoint/2010/main" val="379467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time algorithm</a:t>
            </a:r>
            <a:endParaRPr lang="en-CA" dirty="0"/>
          </a:p>
        </p:txBody>
      </p:sp>
      <p:sp>
        <p:nvSpPr>
          <p:cNvPr id="3" name="Content Placeholder 2"/>
          <p:cNvSpPr>
            <a:spLocks noGrp="1"/>
          </p:cNvSpPr>
          <p:nvPr>
            <p:ph idx="1"/>
          </p:nvPr>
        </p:nvSpPr>
        <p:spPr>
          <a:xfrm>
            <a:off x="838200" y="1066800"/>
            <a:ext cx="4572000" cy="5323114"/>
          </a:xfrm>
        </p:spPr>
        <p:txBody>
          <a:bodyPr/>
          <a:lstStyle/>
          <a:p>
            <a:r>
              <a:rPr lang="en-US" dirty="0"/>
              <a:t>Tricky parts of this algorithm are:</a:t>
            </a:r>
          </a:p>
          <a:p>
            <a:pPr lvl="1"/>
            <a:r>
              <a:rPr lang="en-US" dirty="0"/>
              <a:t>No MCSS will </a:t>
            </a:r>
            <a:r>
              <a:rPr lang="en-US" b="1" dirty="0"/>
              <a:t>start</a:t>
            </a:r>
            <a:r>
              <a:rPr lang="en-US" dirty="0"/>
              <a:t> or </a:t>
            </a:r>
            <a:r>
              <a:rPr lang="en-US" b="1" dirty="0"/>
              <a:t>end</a:t>
            </a:r>
            <a:r>
              <a:rPr lang="en-US" dirty="0"/>
              <a:t> with a negative number</a:t>
            </a:r>
          </a:p>
          <a:p>
            <a:pPr lvl="1"/>
            <a:r>
              <a:rPr lang="en-US" dirty="0"/>
              <a:t>We only find the value of the MCSS</a:t>
            </a:r>
          </a:p>
          <a:p>
            <a:pPr lvl="1"/>
            <a:r>
              <a:rPr lang="en-US" dirty="0"/>
              <a:t>But if we need the actual subsequence, we’ll need to resort on at least divide and conquer  </a:t>
            </a:r>
          </a:p>
        </p:txBody>
      </p:sp>
      <p:sp>
        <p:nvSpPr>
          <p:cNvPr id="4" name="Content Placeholder 2"/>
          <p:cNvSpPr txBox="1">
            <a:spLocks/>
          </p:cNvSpPr>
          <p:nvPr/>
        </p:nvSpPr>
        <p:spPr>
          <a:xfrm>
            <a:off x="6727372" y="957944"/>
            <a:ext cx="4648200" cy="5323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Algorithm</a:t>
            </a:r>
            <a:r>
              <a:rPr lang="en-US" sz="2000" dirty="0"/>
              <a:t> </a:t>
            </a:r>
            <a:r>
              <a:rPr lang="en-US" sz="2000" dirty="0" err="1"/>
              <a:t>linearMCSS</a:t>
            </a:r>
            <a:r>
              <a:rPr lang="en-US" sz="2000" dirty="0"/>
              <a:t>(</a:t>
            </a:r>
            <a:r>
              <a:rPr lang="en-US" sz="2000" i="1" dirty="0" err="1"/>
              <a:t>A</a:t>
            </a:r>
            <a:r>
              <a:rPr lang="en-US" sz="2000" dirty="0" err="1"/>
              <a:t>,</a:t>
            </a:r>
            <a:r>
              <a:rPr lang="en-US" sz="2000" i="1" dirty="0" err="1"/>
              <a:t>n</a:t>
            </a:r>
            <a:r>
              <a:rPr lang="en-US" sz="2000" dirty="0"/>
              <a:t>)</a:t>
            </a:r>
          </a:p>
          <a:p>
            <a:pPr marL="0" indent="0">
              <a:buFont typeface="Arial" panose="020B0604020202020204" pitchFamily="34" charse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Font typeface="Arial" panose="020B0604020202020204" pitchFamily="34" charset="0"/>
              <a:buNone/>
            </a:pPr>
            <a:r>
              <a:rPr lang="en-US" sz="2000" b="1" dirty="0"/>
              <a:t>Output:</a:t>
            </a:r>
            <a:r>
              <a:rPr lang="en-US" sz="2000" dirty="0"/>
              <a:t> The value of the MCSS</a:t>
            </a:r>
          </a:p>
          <a:p>
            <a:pPr marL="0" indent="0">
              <a:buNone/>
            </a:pPr>
            <a:r>
              <a:rPr lang="en-US" sz="2000" i="1" dirty="0" err="1"/>
              <a:t>maxS</a:t>
            </a:r>
            <a:r>
              <a:rPr lang="en-US" sz="2000" dirty="0"/>
              <a:t> </a:t>
            </a:r>
            <a:r>
              <a:rPr lang="en-US" sz="2000" dirty="0">
                <a:sym typeface="Symbol" panose="05050102010706020507" pitchFamily="18" charset="2"/>
              </a:rPr>
              <a:t> 0; </a:t>
            </a:r>
            <a:r>
              <a:rPr lang="en-US" sz="2000" i="1" dirty="0" err="1">
                <a:sym typeface="Symbol" panose="05050102010706020507" pitchFamily="18" charset="2"/>
              </a:rPr>
              <a:t>curS</a:t>
            </a:r>
            <a:r>
              <a:rPr lang="en-US" sz="2000" dirty="0">
                <a:sym typeface="Symbol" panose="05050102010706020507" pitchFamily="18" charset="2"/>
              </a:rPr>
              <a:t>  0</a:t>
            </a:r>
          </a:p>
          <a:p>
            <a:pPr marL="0" indent="0">
              <a:buFont typeface="Arial" panose="020B0604020202020204" pitchFamily="34" charse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j</a:t>
            </a:r>
            <a:r>
              <a:rPr lang="en-US" sz="2000" dirty="0">
                <a:sym typeface="Symbol" panose="05050102010706020507" pitchFamily="18" charset="2"/>
              </a:rPr>
              <a:t>]</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Font typeface="Arial" panose="020B0604020202020204" pitchFamily="34" charset="0"/>
              <a:buNone/>
            </a:pPr>
            <a:r>
              <a:rPr lang="en-US" sz="2000" i="1" dirty="0">
                <a:sym typeface="Symbol" panose="05050102010706020507" pitchFamily="18" charset="2"/>
              </a:rPr>
              <a:t>        </a:t>
            </a:r>
            <a:r>
              <a:rPr lang="en-US" sz="2000" b="1" dirty="0">
                <a:sym typeface="Symbol" panose="05050102010706020507" pitchFamily="18" charset="2"/>
              </a:rPr>
              <a:t>else</a:t>
            </a:r>
          </a:p>
          <a:p>
            <a:pPr marL="0" indent="0">
              <a:buNone/>
            </a:pPr>
            <a:r>
              <a:rPr lang="en-US" sz="2000" i="1" dirty="0">
                <a:sym typeface="Symbol" panose="05050102010706020507" pitchFamily="18" charset="2"/>
              </a:rPr>
              <a:t>            </a:t>
            </a:r>
            <a:r>
              <a:rPr lang="en-US" sz="2000" b="1" dirty="0">
                <a:sym typeface="Symbol" panose="05050102010706020507" pitchFamily="18" charset="2"/>
              </a:rPr>
              <a:t>if</a:t>
            </a:r>
            <a:r>
              <a:rPr lang="en-US" sz="2000" i="1" dirty="0">
                <a:sym typeface="Symbol" panose="05050102010706020507" pitchFamily="18" charset="2"/>
              </a:rPr>
              <a:t> </a:t>
            </a:r>
            <a:r>
              <a:rPr lang="en-US" sz="2000" i="1" dirty="0" err="1">
                <a:sym typeface="Symbol" panose="05050102010706020507" pitchFamily="18" charset="2"/>
              </a:rPr>
              <a:t>curS</a:t>
            </a:r>
            <a:r>
              <a:rPr lang="en-US" sz="2000" i="1" dirty="0">
                <a:sym typeface="Symbol" panose="05050102010706020507" pitchFamily="18" charset="2"/>
              </a:rPr>
              <a:t> &lt; 0</a:t>
            </a:r>
          </a:p>
          <a:p>
            <a:pPr marL="0" indent="0">
              <a:buNone/>
            </a:pPr>
            <a:r>
              <a:rPr lang="en-US" sz="2000" i="1"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0</a:t>
            </a:r>
            <a:endParaRPr lang="en-US" sz="2000" i="1" dirty="0">
              <a:sym typeface="Symbol" panose="05050102010706020507" pitchFamily="18" charset="2"/>
            </a:endParaRPr>
          </a:p>
          <a:p>
            <a:pPr marL="0" indent="0">
              <a:buFont typeface="Arial" panose="020B0604020202020204" pitchFamily="34" charse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p:txBody>
      </p:sp>
      <p:sp>
        <p:nvSpPr>
          <p:cNvPr id="5" name="Slide Number Placeholder 4"/>
          <p:cNvSpPr>
            <a:spLocks noGrp="1"/>
          </p:cNvSpPr>
          <p:nvPr>
            <p:ph type="sldNum" sz="quarter" idx="12"/>
          </p:nvPr>
        </p:nvSpPr>
        <p:spPr/>
        <p:txBody>
          <a:bodyPr/>
          <a:lstStyle/>
          <a:p>
            <a:fld id="{4292D9D0-E695-4D04-8152-0C0E77A81AC1}" type="slidenum">
              <a:rPr lang="en-CA" smtClean="0"/>
              <a:t>27</a:t>
            </a:fld>
            <a:endParaRPr lang="en-CA" dirty="0"/>
          </a:p>
        </p:txBody>
      </p:sp>
      <p:sp>
        <p:nvSpPr>
          <p:cNvPr id="6" name="Rectangle 5"/>
          <p:cNvSpPr/>
          <p:nvPr/>
        </p:nvSpPr>
        <p:spPr>
          <a:xfrm>
            <a:off x="744633" y="5442631"/>
            <a:ext cx="5201039" cy="369332"/>
          </a:xfrm>
          <a:prstGeom prst="rect">
            <a:avLst/>
          </a:prstGeom>
        </p:spPr>
        <p:txBody>
          <a:bodyPr wrap="none">
            <a:spAutoFit/>
          </a:bodyPr>
          <a:lstStyle/>
          <a:p>
            <a:pPr marL="0" lvl="1"/>
            <a:r>
              <a:rPr lang="en-US" dirty="0"/>
              <a:t>Example: for A = -3, 10, -2, 11, -5, -2, 3 the MCSS is 19</a:t>
            </a:r>
          </a:p>
        </p:txBody>
      </p:sp>
      <mc:AlternateContent xmlns:mc="http://schemas.openxmlformats.org/markup-compatibility/2006" xmlns:a14="http://schemas.microsoft.com/office/drawing/2010/main">
        <mc:Choice Requires="a14">
          <p:sp>
            <p:nvSpPr>
              <p:cNvPr id="7" name="TextBox 6"/>
              <p:cNvSpPr txBox="1"/>
              <p:nvPr/>
            </p:nvSpPr>
            <p:spPr>
              <a:xfrm>
                <a:off x="6778118" y="5627297"/>
                <a:ext cx="2986010" cy="369332"/>
              </a:xfrm>
              <a:prstGeom prst="rect">
                <a:avLst/>
              </a:prstGeom>
              <a:noFill/>
            </p:spPr>
            <p:txBody>
              <a:bodyPr wrap="none" rtlCol="0">
                <a:spAutoFit/>
              </a:bodyPr>
              <a:lstStyle/>
              <a:p>
                <a:r>
                  <a:rPr lang="en-US" dirty="0"/>
                  <a:t>The single for loop gives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CA" b="0" i="1" smtClean="0">
                        <a:latin typeface="Cambria Math" panose="02040503050406030204" pitchFamily="18" charset="0"/>
                      </a:rPr>
                      <m:t>𝑛</m:t>
                    </m:r>
                    <m:r>
                      <a:rPr lang="en-US" b="0" i="1" smtClean="0">
                        <a:latin typeface="Cambria Math" panose="02040503050406030204" pitchFamily="18" charset="0"/>
                      </a:rPr>
                      <m:t>)</m:t>
                    </m:r>
                  </m:oMath>
                </a14:m>
                <a:endParaRPr lang="en-CA" dirty="0"/>
              </a:p>
            </p:txBody>
          </p:sp>
        </mc:Choice>
        <mc:Fallback xmlns="">
          <p:sp>
            <p:nvSpPr>
              <p:cNvPr id="7" name="TextBox 6"/>
              <p:cNvSpPr txBox="1">
                <a:spLocks noRot="1" noChangeAspect="1" noMove="1" noResize="1" noEditPoints="1" noAdjustHandles="1" noChangeArrowheads="1" noChangeShapeType="1" noTextEdit="1"/>
              </p:cNvSpPr>
              <p:nvPr/>
            </p:nvSpPr>
            <p:spPr>
              <a:xfrm>
                <a:off x="6778118" y="5627297"/>
                <a:ext cx="2986010" cy="369332"/>
              </a:xfrm>
              <a:prstGeom prst="rect">
                <a:avLst/>
              </a:prstGeom>
              <a:blipFill rotWithShape="0">
                <a:blip r:embed="rId3"/>
                <a:stretch>
                  <a:fillRect l="-1837"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2439595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Best vs worst case</a:t>
            </a:r>
            <a:endParaRPr lang="en-CA" dirty="0"/>
          </a:p>
        </p:txBody>
      </p:sp>
      <p:sp>
        <p:nvSpPr>
          <p:cNvPr id="4" name="TextBox 3"/>
          <p:cNvSpPr txBox="1"/>
          <p:nvPr/>
        </p:nvSpPr>
        <p:spPr>
          <a:xfrm>
            <a:off x="685800" y="833735"/>
            <a:ext cx="1207382" cy="461665"/>
          </a:xfrm>
          <a:prstGeom prst="rect">
            <a:avLst/>
          </a:prstGeom>
          <a:noFill/>
        </p:spPr>
        <p:txBody>
          <a:bodyPr wrap="none" rtlCol="0">
            <a:spAutoFit/>
          </a:bodyPr>
          <a:lstStyle/>
          <a:p>
            <a:r>
              <a:rPr lang="en-US" b="1" dirty="0">
                <a:solidFill>
                  <a:srgbClr val="FF0000"/>
                </a:solidFill>
              </a:rPr>
              <a:t>Loops:</a:t>
            </a:r>
            <a:endParaRPr lang="en-CA" b="1" dirty="0">
              <a:solidFill>
                <a:srgbClr val="FF0000"/>
              </a:solidFill>
            </a:endParaRPr>
          </a:p>
        </p:txBody>
      </p:sp>
      <p:sp>
        <p:nvSpPr>
          <p:cNvPr id="5" name="TextBox 4"/>
          <p:cNvSpPr txBox="1"/>
          <p:nvPr/>
        </p:nvSpPr>
        <p:spPr>
          <a:xfrm>
            <a:off x="2590800" y="762000"/>
            <a:ext cx="2793329" cy="369332"/>
          </a:xfrm>
          <a:prstGeom prst="rect">
            <a:avLst/>
          </a:prstGeom>
          <a:noFill/>
        </p:spPr>
        <p:txBody>
          <a:bodyPr wrap="none" rtlCol="0">
            <a:spAutoFit/>
          </a:bodyPr>
          <a:lstStyle/>
          <a:p>
            <a:r>
              <a:rPr lang="en-US" sz="1800" b="1" dirty="0"/>
              <a:t>Worst Case: take maximum</a:t>
            </a:r>
            <a:endParaRPr lang="en-CA" sz="1800" b="1" dirty="0"/>
          </a:p>
        </p:txBody>
      </p:sp>
      <p:sp>
        <p:nvSpPr>
          <p:cNvPr id="6" name="TextBox 5"/>
          <p:cNvSpPr txBox="1"/>
          <p:nvPr/>
        </p:nvSpPr>
        <p:spPr>
          <a:xfrm>
            <a:off x="2590800" y="1066800"/>
            <a:ext cx="2597314" cy="369332"/>
          </a:xfrm>
          <a:prstGeom prst="rect">
            <a:avLst/>
          </a:prstGeom>
          <a:noFill/>
        </p:spPr>
        <p:txBody>
          <a:bodyPr wrap="none" rtlCol="0">
            <a:spAutoFit/>
          </a:bodyPr>
          <a:lstStyle/>
          <a:p>
            <a:r>
              <a:rPr lang="en-US" sz="1800" b="1" dirty="0"/>
              <a:t>Best Case: take minimum</a:t>
            </a:r>
            <a:endParaRPr lang="en-CA" sz="1800" b="1" dirty="0"/>
          </a:p>
        </p:txBody>
      </p:sp>
      <p:graphicFrame>
        <p:nvGraphicFramePr>
          <p:cNvPr id="7" name="Table 6"/>
          <p:cNvGraphicFramePr>
            <a:graphicFrameLocks noGrp="1"/>
          </p:cNvGraphicFramePr>
          <p:nvPr/>
        </p:nvGraphicFramePr>
        <p:xfrm>
          <a:off x="1752600" y="1676400"/>
          <a:ext cx="6096000" cy="18542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70840">
                <a:tc>
                  <a:txBody>
                    <a:bodyPr/>
                    <a:lstStyle/>
                    <a:p>
                      <a:endParaRPr lang="en-CA" dirty="0"/>
                    </a:p>
                  </a:txBody>
                  <a:tcPr/>
                </a:tc>
                <a:tc>
                  <a:txBody>
                    <a:bodyPr/>
                    <a:lstStyle/>
                    <a:p>
                      <a:r>
                        <a:rPr lang="en-US" dirty="0"/>
                        <a:t>worst</a:t>
                      </a:r>
                      <a:endParaRPr lang="en-CA" dirty="0"/>
                    </a:p>
                  </a:txBody>
                  <a:tcPr/>
                </a:tc>
                <a:tc>
                  <a:txBody>
                    <a:bodyPr/>
                    <a:lstStyle/>
                    <a:p>
                      <a:r>
                        <a:rPr lang="en-US" dirty="0"/>
                        <a:t>best</a:t>
                      </a:r>
                      <a:endParaRPr lang="en-CA" dirty="0"/>
                    </a:p>
                  </a:txBody>
                  <a:tcPr/>
                </a:tc>
                <a:extLst>
                  <a:ext uri="{0D108BD9-81ED-4DB2-BD59-A6C34878D82A}">
                    <a16:rowId xmlns:a16="http://schemas.microsoft.com/office/drawing/2014/main" val="10000"/>
                  </a:ext>
                </a:extLst>
              </a:tr>
              <a:tr h="370840">
                <a:tc>
                  <a:txBody>
                    <a:bodyPr/>
                    <a:lstStyle/>
                    <a:p>
                      <a:r>
                        <a:rPr lang="en-US" i="1" dirty="0" err="1"/>
                        <a:t>i</a:t>
                      </a:r>
                      <a:r>
                        <a:rPr lang="en-US" dirty="0"/>
                        <a:t> </a:t>
                      </a:r>
                      <a:r>
                        <a:rPr lang="en-US" dirty="0">
                          <a:sym typeface="Symbol"/>
                        </a:rPr>
                        <a:t> 0</a:t>
                      </a:r>
                      <a:endParaRPr lang="en-CA" dirty="0"/>
                    </a:p>
                  </a:txBody>
                  <a:tcPr/>
                </a:tc>
                <a:tc>
                  <a:txBody>
                    <a:bodyPr/>
                    <a:lstStyle/>
                    <a:p>
                      <a:r>
                        <a:rPr lang="en-US" dirty="0"/>
                        <a:t>1</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10001"/>
                  </a:ext>
                </a:extLst>
              </a:tr>
              <a:tr h="370840">
                <a:tc>
                  <a:txBody>
                    <a:bodyPr/>
                    <a:lstStyle/>
                    <a:p>
                      <a:r>
                        <a:rPr lang="en-US" b="1" dirty="0"/>
                        <a:t>while</a:t>
                      </a:r>
                      <a:r>
                        <a:rPr lang="en-US" dirty="0"/>
                        <a:t> </a:t>
                      </a:r>
                      <a:r>
                        <a:rPr lang="en-US" b="0" i="1" dirty="0" err="1"/>
                        <a:t>i</a:t>
                      </a:r>
                      <a:r>
                        <a:rPr lang="en-US" b="0" dirty="0"/>
                        <a:t> &lt; </a:t>
                      </a:r>
                      <a:r>
                        <a:rPr lang="en-US" b="0" i="1" dirty="0"/>
                        <a:t>n</a:t>
                      </a:r>
                      <a:r>
                        <a:rPr lang="en-US" dirty="0"/>
                        <a:t> </a:t>
                      </a:r>
                      <a:r>
                        <a:rPr lang="en-US" b="1" dirty="0"/>
                        <a:t>and</a:t>
                      </a:r>
                      <a:r>
                        <a:rPr lang="en-US" dirty="0"/>
                        <a:t> </a:t>
                      </a:r>
                      <a:r>
                        <a:rPr lang="en-US" b="0" i="1" dirty="0"/>
                        <a:t>A</a:t>
                      </a:r>
                      <a:r>
                        <a:rPr lang="en-US" b="0" dirty="0"/>
                        <a:t>[</a:t>
                      </a:r>
                      <a:r>
                        <a:rPr lang="en-US" b="0" i="1" dirty="0" err="1"/>
                        <a:t>i</a:t>
                      </a:r>
                      <a:r>
                        <a:rPr lang="en-US" b="0" dirty="0"/>
                        <a:t>] != 7</a:t>
                      </a:r>
                      <a:r>
                        <a:rPr lang="en-US" dirty="0"/>
                        <a:t> </a:t>
                      </a:r>
                      <a:endParaRPr lang="en-CA" dirty="0"/>
                    </a:p>
                  </a:txBody>
                  <a:tcPr/>
                </a:tc>
                <a:tc>
                  <a:txBody>
                    <a:bodyPr/>
                    <a:lstStyle/>
                    <a:p>
                      <a:r>
                        <a:rPr lang="en-US" dirty="0"/>
                        <a:t>n</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err="1"/>
                        <a:t>i</a:t>
                      </a:r>
                      <a:r>
                        <a:rPr lang="en-US" dirty="0"/>
                        <a:t> </a:t>
                      </a:r>
                      <a:r>
                        <a:rPr lang="en-US" dirty="0">
                          <a:sym typeface="Symbol"/>
                        </a:rPr>
                        <a:t> </a:t>
                      </a:r>
                      <a:r>
                        <a:rPr lang="en-US" i="1" dirty="0" err="1">
                          <a:sym typeface="Symbol"/>
                        </a:rPr>
                        <a:t>i</a:t>
                      </a:r>
                      <a:r>
                        <a:rPr lang="en-US" baseline="0" dirty="0">
                          <a:sym typeface="Symbol"/>
                        </a:rPr>
                        <a:t> + 1</a:t>
                      </a:r>
                      <a:endParaRPr lang="en-CA" dirty="0"/>
                    </a:p>
                  </a:txBody>
                  <a:tcPr/>
                </a:tc>
                <a:tc>
                  <a:txBody>
                    <a:bodyPr/>
                    <a:lstStyle/>
                    <a:p>
                      <a:r>
                        <a:rPr lang="en-US" dirty="0"/>
                        <a:t>n</a:t>
                      </a:r>
                      <a:endParaRPr lang="en-CA" dirty="0"/>
                    </a:p>
                  </a:txBody>
                  <a:tcPr/>
                </a:tc>
                <a:tc>
                  <a:txBody>
                    <a:bodyPr/>
                    <a:lstStyle/>
                    <a:p>
                      <a:r>
                        <a:rPr lang="en-US" dirty="0"/>
                        <a:t>0</a:t>
                      </a:r>
                      <a:endParaRPr lang="en-CA" dirty="0"/>
                    </a:p>
                  </a:txBody>
                  <a:tcPr/>
                </a:tc>
                <a:extLst>
                  <a:ext uri="{0D108BD9-81ED-4DB2-BD59-A6C34878D82A}">
                    <a16:rowId xmlns:a16="http://schemas.microsoft.com/office/drawing/2014/main" val="10003"/>
                  </a:ext>
                </a:extLst>
              </a:tr>
              <a:tr h="370840">
                <a:tc>
                  <a:txBody>
                    <a:bodyPr/>
                    <a:lstStyle/>
                    <a:p>
                      <a:endParaRPr lang="en-CA"/>
                    </a:p>
                  </a:txBody>
                  <a:tcPr/>
                </a:tc>
                <a:tc>
                  <a:txBody>
                    <a:bodyPr/>
                    <a:lstStyle/>
                    <a:p>
                      <a:r>
                        <a:rPr lang="en-US" b="1" dirty="0"/>
                        <a:t>O(n)</a:t>
                      </a:r>
                      <a:endParaRPr lang="en-CA" b="1" dirty="0"/>
                    </a:p>
                  </a:txBody>
                  <a:tcPr/>
                </a:tc>
                <a:tc>
                  <a:txBody>
                    <a:bodyPr/>
                    <a:lstStyle/>
                    <a:p>
                      <a:r>
                        <a:rPr lang="en-US" b="1" dirty="0"/>
                        <a:t>O(1)</a:t>
                      </a:r>
                      <a:endParaRPr lang="en-CA" b="1"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5545089" y="5212378"/>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49382">
                <a:tc>
                  <a:txBody>
                    <a:bodyPr/>
                    <a:lstStyle/>
                    <a:p>
                      <a:pPr algn="ctr"/>
                      <a:r>
                        <a:rPr lang="en-US" dirty="0"/>
                        <a:t>7</a:t>
                      </a:r>
                      <a:endParaRPr lang="en-CA" dirty="0"/>
                    </a:p>
                  </a:txBody>
                  <a:tcPr/>
                </a:tc>
                <a:tc>
                  <a:txBody>
                    <a:bodyPr/>
                    <a:lstStyle/>
                    <a:p>
                      <a:pPr algn="ctr"/>
                      <a:r>
                        <a:rPr lang="en-US" dirty="0"/>
                        <a:t>1</a:t>
                      </a:r>
                      <a:endParaRPr lang="en-CA" dirty="0"/>
                    </a:p>
                  </a:txBody>
                  <a:tcPr/>
                </a:tc>
                <a:tc>
                  <a:txBody>
                    <a:bodyPr/>
                    <a:lstStyle/>
                    <a:p>
                      <a:pPr algn="ctr"/>
                      <a:r>
                        <a:rPr lang="en-US" dirty="0"/>
                        <a:t>5</a:t>
                      </a:r>
                      <a:endParaRPr lang="en-CA" dirty="0"/>
                    </a:p>
                  </a:txBody>
                  <a:tcPr/>
                </a:tc>
                <a:tc>
                  <a:txBody>
                    <a:bodyPr/>
                    <a:lstStyle/>
                    <a:p>
                      <a:pPr algn="ctr"/>
                      <a:r>
                        <a:rPr lang="en-US" dirty="0"/>
                        <a:t>4</a:t>
                      </a:r>
                      <a:endParaRPr lang="en-CA" dirty="0"/>
                    </a:p>
                  </a:txBody>
                  <a:tcPr/>
                </a:tc>
                <a:tc>
                  <a:txBody>
                    <a:bodyPr/>
                    <a:lstStyle/>
                    <a:p>
                      <a:pPr algn="ctr"/>
                      <a:r>
                        <a:rPr lang="en-US" dirty="0"/>
                        <a:t>8</a:t>
                      </a:r>
                      <a:endParaRPr lang="en-CA" dirty="0"/>
                    </a:p>
                  </a:txBody>
                  <a:tcPr/>
                </a:tc>
                <a:tc>
                  <a:txBody>
                    <a:bodyPr/>
                    <a:lstStyle/>
                    <a:p>
                      <a:pPr algn="ctr"/>
                      <a:r>
                        <a:rPr lang="en-US" dirty="0"/>
                        <a:t>2</a:t>
                      </a:r>
                      <a:endParaRPr lang="en-CA" dirty="0"/>
                    </a:p>
                  </a:txBody>
                  <a:tcPr/>
                </a:tc>
                <a:tc>
                  <a:txBody>
                    <a:bodyPr/>
                    <a:lstStyle/>
                    <a:p>
                      <a:pPr algn="ctr"/>
                      <a:r>
                        <a:rPr lang="en-US" dirty="0"/>
                        <a:t>1</a:t>
                      </a:r>
                      <a:endParaRPr lang="en-CA" dirty="0"/>
                    </a:p>
                  </a:txBody>
                  <a:tcPr/>
                </a:tc>
                <a:tc>
                  <a:txBody>
                    <a:bodyPr/>
                    <a:lstStyle/>
                    <a:p>
                      <a:pPr algn="ctr"/>
                      <a:r>
                        <a:rPr lang="en-US" dirty="0"/>
                        <a:t>9</a:t>
                      </a:r>
                      <a:endParaRPr lang="en-CA" dirty="0"/>
                    </a:p>
                  </a:txBody>
                  <a:tcPr/>
                </a:tc>
                <a:extLst>
                  <a:ext uri="{0D108BD9-81ED-4DB2-BD59-A6C34878D82A}">
                    <a16:rowId xmlns:a16="http://schemas.microsoft.com/office/drawing/2014/main" val="10000"/>
                  </a:ext>
                </a:extLst>
              </a:tr>
              <a:tr h="207818">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545089" y="4221778"/>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3</a:t>
                      </a:r>
                      <a:endParaRPr lang="en-CA" dirty="0"/>
                    </a:p>
                  </a:txBody>
                  <a:tcPr/>
                </a:tc>
                <a:tc>
                  <a:txBody>
                    <a:bodyPr/>
                    <a:lstStyle/>
                    <a:p>
                      <a:pPr algn="ctr"/>
                      <a:r>
                        <a:rPr lang="en-US" dirty="0"/>
                        <a:t>1</a:t>
                      </a:r>
                      <a:endParaRPr lang="en-CA" dirty="0"/>
                    </a:p>
                  </a:txBody>
                  <a:tcPr/>
                </a:tc>
                <a:tc>
                  <a:txBody>
                    <a:bodyPr/>
                    <a:lstStyle/>
                    <a:p>
                      <a:pPr algn="ctr"/>
                      <a:r>
                        <a:rPr lang="en-US" dirty="0"/>
                        <a:t>4</a:t>
                      </a:r>
                      <a:endParaRPr lang="en-CA" dirty="0"/>
                    </a:p>
                  </a:txBody>
                  <a:tcPr/>
                </a:tc>
                <a:tc>
                  <a:txBody>
                    <a:bodyPr/>
                    <a:lstStyle/>
                    <a:p>
                      <a:pPr algn="ctr"/>
                      <a:r>
                        <a:rPr lang="en-US" dirty="0"/>
                        <a:t>2</a:t>
                      </a:r>
                      <a:endParaRPr lang="en-CA" dirty="0"/>
                    </a:p>
                  </a:txBody>
                  <a:tcPr/>
                </a:tc>
                <a:tc>
                  <a:txBody>
                    <a:bodyPr/>
                    <a:lstStyle/>
                    <a:p>
                      <a:pPr algn="ctr"/>
                      <a:r>
                        <a:rPr lang="en-US" dirty="0"/>
                        <a:t>3</a:t>
                      </a:r>
                      <a:endParaRPr lang="en-CA" dirty="0"/>
                    </a:p>
                  </a:txBody>
                  <a:tcPr/>
                </a:tc>
                <a:tc>
                  <a:txBody>
                    <a:bodyPr/>
                    <a:lstStyle/>
                    <a:p>
                      <a:pPr algn="ctr"/>
                      <a:r>
                        <a:rPr lang="en-US" dirty="0"/>
                        <a:t>2</a:t>
                      </a:r>
                      <a:endParaRPr lang="en-CA" dirty="0"/>
                    </a:p>
                  </a:txBody>
                  <a:tcPr/>
                </a:tc>
                <a:tc>
                  <a:txBody>
                    <a:bodyPr/>
                    <a:lstStyle/>
                    <a:p>
                      <a:pPr algn="ctr"/>
                      <a:r>
                        <a:rPr lang="en-US" dirty="0"/>
                        <a:t>1</a:t>
                      </a:r>
                      <a:endParaRPr lang="en-CA" dirty="0"/>
                    </a:p>
                  </a:txBody>
                  <a:tcPr/>
                </a:tc>
                <a:tc>
                  <a:txBody>
                    <a:bodyPr/>
                    <a:lstStyle/>
                    <a:p>
                      <a:pPr algn="ctr"/>
                      <a:r>
                        <a:rPr lang="en-US" dirty="0"/>
                        <a:t>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2030058" y="4297978"/>
            <a:ext cx="2057102" cy="400110"/>
          </a:xfrm>
          <a:prstGeom prst="rect">
            <a:avLst/>
          </a:prstGeom>
          <a:noFill/>
        </p:spPr>
        <p:txBody>
          <a:bodyPr wrap="none" rtlCol="0">
            <a:spAutoFit/>
          </a:bodyPr>
          <a:lstStyle/>
          <a:p>
            <a:r>
              <a:rPr lang="en-US" sz="2000" b="1" dirty="0"/>
              <a:t>Worst-case input:</a:t>
            </a:r>
            <a:endParaRPr lang="en-CA" sz="2000" b="1" dirty="0"/>
          </a:p>
        </p:txBody>
      </p:sp>
      <p:sp>
        <p:nvSpPr>
          <p:cNvPr id="11" name="TextBox 10"/>
          <p:cNvSpPr txBox="1"/>
          <p:nvPr/>
        </p:nvSpPr>
        <p:spPr>
          <a:xfrm>
            <a:off x="2253357" y="5288578"/>
            <a:ext cx="1882695" cy="400110"/>
          </a:xfrm>
          <a:prstGeom prst="rect">
            <a:avLst/>
          </a:prstGeom>
          <a:noFill/>
        </p:spPr>
        <p:txBody>
          <a:bodyPr wrap="none" rtlCol="0">
            <a:spAutoFit/>
          </a:bodyPr>
          <a:lstStyle/>
          <a:p>
            <a:r>
              <a:rPr lang="en-US" sz="2000" b="1" dirty="0"/>
              <a:t>Best-case input:</a:t>
            </a:r>
            <a:endParaRPr lang="en-CA" sz="2000" b="1" dirty="0"/>
          </a:p>
        </p:txBody>
      </p:sp>
      <p:sp>
        <p:nvSpPr>
          <p:cNvPr id="12" name="TextBox 11"/>
          <p:cNvSpPr txBox="1"/>
          <p:nvPr/>
        </p:nvSpPr>
        <p:spPr>
          <a:xfrm>
            <a:off x="9659889" y="5498068"/>
            <a:ext cx="332142" cy="369332"/>
          </a:xfrm>
          <a:prstGeom prst="rect">
            <a:avLst/>
          </a:prstGeom>
          <a:noFill/>
        </p:spPr>
        <p:txBody>
          <a:bodyPr wrap="none" rtlCol="0">
            <a:spAutoFit/>
          </a:bodyPr>
          <a:lstStyle/>
          <a:p>
            <a:r>
              <a:rPr lang="en-US" sz="1800" b="1" dirty="0">
                <a:solidFill>
                  <a:srgbClr val="00B050"/>
                </a:solidFill>
              </a:rPr>
              <a:t>n</a:t>
            </a:r>
            <a:endParaRPr lang="en-CA" sz="1800" b="1" dirty="0">
              <a:solidFill>
                <a:srgbClr val="00B050"/>
              </a:solidFill>
            </a:endParaRPr>
          </a:p>
        </p:txBody>
      </p:sp>
      <p:sp>
        <p:nvSpPr>
          <p:cNvPr id="13" name="TextBox 12"/>
          <p:cNvSpPr txBox="1"/>
          <p:nvPr/>
        </p:nvSpPr>
        <p:spPr>
          <a:xfrm>
            <a:off x="9659889" y="4522113"/>
            <a:ext cx="332142" cy="369332"/>
          </a:xfrm>
          <a:prstGeom prst="rect">
            <a:avLst/>
          </a:prstGeom>
          <a:noFill/>
        </p:spPr>
        <p:txBody>
          <a:bodyPr wrap="none" rtlCol="0">
            <a:spAutoFit/>
          </a:bodyPr>
          <a:lstStyle/>
          <a:p>
            <a:r>
              <a:rPr lang="en-US" sz="1800" b="1" dirty="0">
                <a:solidFill>
                  <a:srgbClr val="00B050"/>
                </a:solidFill>
              </a:rPr>
              <a:t>n</a:t>
            </a:r>
            <a:endParaRPr lang="en-CA" sz="1800" b="1" dirty="0">
              <a:solidFill>
                <a:srgbClr val="00B050"/>
              </a:solidFill>
            </a:endParaRPr>
          </a:p>
        </p:txBody>
      </p:sp>
      <p:sp>
        <p:nvSpPr>
          <p:cNvPr id="3" name="Slide Number Placeholder 2"/>
          <p:cNvSpPr>
            <a:spLocks noGrp="1"/>
          </p:cNvSpPr>
          <p:nvPr>
            <p:ph type="sldNum" sz="quarter" idx="12"/>
          </p:nvPr>
        </p:nvSpPr>
        <p:spPr/>
        <p:txBody>
          <a:bodyPr/>
          <a:lstStyle/>
          <a:p>
            <a:fld id="{4292D9D0-E695-4D04-8152-0C0E77A81AC1}" type="slidenum">
              <a:rPr lang="en-CA" smtClean="0"/>
              <a:t>28</a:t>
            </a:fld>
            <a:endParaRPr lang="en-CA" dirty="0"/>
          </a:p>
        </p:txBody>
      </p:sp>
    </p:spTree>
    <p:extLst>
      <p:ext uri="{BB962C8B-B14F-4D97-AF65-F5344CB8AC3E}">
        <p14:creationId xmlns:p14="http://schemas.microsoft.com/office/powerpoint/2010/main" val="1679944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 SE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713" y="1679346"/>
            <a:ext cx="6220096" cy="46054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Our programming language: Java</a:t>
            </a:r>
            <a:endParaRPr lang="en-CA" dirty="0"/>
          </a:p>
        </p:txBody>
      </p:sp>
      <p:sp>
        <p:nvSpPr>
          <p:cNvPr id="3" name="Content Placeholder 2"/>
          <p:cNvSpPr>
            <a:spLocks noGrp="1"/>
          </p:cNvSpPr>
          <p:nvPr>
            <p:ph idx="1"/>
          </p:nvPr>
        </p:nvSpPr>
        <p:spPr>
          <a:xfrm>
            <a:off x="541020" y="957944"/>
            <a:ext cx="5916930" cy="5519056"/>
          </a:xfrm>
        </p:spPr>
        <p:txBody>
          <a:bodyPr>
            <a:normAutofit fontScale="70000" lnSpcReduction="20000"/>
          </a:bodyPr>
          <a:lstStyle/>
          <a:p>
            <a:pPr marL="0" indent="0">
              <a:buNone/>
            </a:pPr>
            <a:r>
              <a:rPr lang="en-US" dirty="0"/>
              <a:t>According to Sun’s Java developers:</a:t>
            </a:r>
          </a:p>
          <a:p>
            <a:pPr marL="0" indent="0">
              <a:buNone/>
            </a:pPr>
            <a:r>
              <a:rPr lang="en-CA" dirty="0"/>
              <a:t>“Java is a simple, object-oriented, distributed, secure, architecture, robust, multi threaded and dynamic language. The program can be written </a:t>
            </a:r>
            <a:r>
              <a:rPr lang="en-CA" dirty="0">
                <a:solidFill>
                  <a:srgbClr val="C00000"/>
                </a:solidFill>
              </a:rPr>
              <a:t>once</a:t>
            </a:r>
            <a:r>
              <a:rPr lang="en-CA" dirty="0"/>
              <a:t>, and run </a:t>
            </a:r>
            <a:r>
              <a:rPr lang="en-CA" dirty="0">
                <a:solidFill>
                  <a:srgbClr val="C00000"/>
                </a:solidFill>
              </a:rPr>
              <a:t>anywhere</a:t>
            </a:r>
            <a:r>
              <a:rPr lang="en-CA" dirty="0"/>
              <a:t>”</a:t>
            </a:r>
          </a:p>
          <a:p>
            <a:r>
              <a:rPr lang="en-US" dirty="0"/>
              <a:t>It runs on the Java Virtual Machine (JVM)</a:t>
            </a:r>
          </a:p>
          <a:p>
            <a:pPr marL="0" indent="0">
              <a:buNone/>
            </a:pPr>
            <a:r>
              <a:rPr lang="en-US" dirty="0"/>
              <a:t>Main features of Java 8</a:t>
            </a:r>
            <a:endParaRPr lang="en-CA" dirty="0"/>
          </a:p>
          <a:p>
            <a:r>
              <a:rPr lang="en-US" dirty="0"/>
              <a:t>Object is the main data type, and can be </a:t>
            </a:r>
            <a:br>
              <a:rPr lang="en-US" dirty="0"/>
            </a:br>
            <a:r>
              <a:rPr lang="en-US" dirty="0"/>
              <a:t>as general as we wanted: </a:t>
            </a:r>
          </a:p>
          <a:p>
            <a:pPr lvl="1"/>
            <a:r>
              <a:rPr lang="en-US" dirty="0"/>
              <a:t>public Object read()</a:t>
            </a:r>
          </a:p>
          <a:p>
            <a:pPr lvl="1"/>
            <a:r>
              <a:rPr lang="en-US" dirty="0"/>
              <a:t>Public void write(Object x)</a:t>
            </a:r>
          </a:p>
          <a:p>
            <a:r>
              <a:rPr lang="en-US" dirty="0"/>
              <a:t>Classes and Interfaces can be generic too:</a:t>
            </a:r>
          </a:p>
          <a:p>
            <a:pPr lvl="1"/>
            <a:r>
              <a:rPr lang="en-US" dirty="0"/>
              <a:t>public class </a:t>
            </a:r>
            <a:r>
              <a:rPr lang="en-US" dirty="0" err="1"/>
              <a:t>MyClass</a:t>
            </a:r>
            <a:r>
              <a:rPr lang="en-US" dirty="0"/>
              <a:t>&lt;</a:t>
            </a:r>
            <a:r>
              <a:rPr lang="en-US" dirty="0" err="1"/>
              <a:t>AnyType</a:t>
            </a:r>
            <a:r>
              <a:rPr lang="en-US" dirty="0"/>
              <a:t>&gt; {</a:t>
            </a:r>
            <a:br>
              <a:rPr lang="en-US" dirty="0"/>
            </a:br>
            <a:r>
              <a:rPr lang="en-US" dirty="0"/>
              <a:t>      public </a:t>
            </a:r>
            <a:r>
              <a:rPr lang="en-US" dirty="0" err="1"/>
              <a:t>AnyType</a:t>
            </a:r>
            <a:r>
              <a:rPr lang="en-US" dirty="0"/>
              <a:t> read() {…}</a:t>
            </a:r>
            <a:br>
              <a:rPr lang="en-US" dirty="0"/>
            </a:br>
            <a:r>
              <a:rPr lang="en-US" dirty="0"/>
              <a:t>      ….</a:t>
            </a:r>
          </a:p>
          <a:p>
            <a:r>
              <a:rPr lang="en-US" dirty="0"/>
              <a:t>Static methods can be generic too</a:t>
            </a:r>
          </a:p>
          <a:p>
            <a:pPr lvl="1"/>
            <a:r>
              <a:rPr lang="en-US" dirty="0"/>
              <a:t>Public static &lt;</a:t>
            </a:r>
            <a:r>
              <a:rPr lang="en-US" dirty="0" err="1"/>
              <a:t>AnyType</a:t>
            </a:r>
            <a:r>
              <a:rPr lang="en-US" dirty="0"/>
              <a:t>&gt; </a:t>
            </a:r>
            <a:r>
              <a:rPr lang="en-US" dirty="0" err="1"/>
              <a:t>boolean</a:t>
            </a:r>
            <a:r>
              <a:rPr lang="en-US" dirty="0"/>
              <a:t> find(</a:t>
            </a:r>
            <a:r>
              <a:rPr lang="en-US" dirty="0" err="1"/>
              <a:t>AnyType</a:t>
            </a:r>
            <a:r>
              <a:rPr lang="en-US" dirty="0"/>
              <a:t> [] a, </a:t>
            </a:r>
            <a:r>
              <a:rPr lang="en-US" dirty="0" err="1"/>
              <a:t>AnyType</a:t>
            </a:r>
            <a:r>
              <a:rPr lang="en-US" dirty="0"/>
              <a:t> x) { … }</a:t>
            </a:r>
          </a:p>
          <a:p>
            <a:r>
              <a:rPr lang="en-US" dirty="0"/>
              <a:t>Generic classes/objects have some restrictions (primitive types, and others)</a:t>
            </a:r>
          </a:p>
        </p:txBody>
      </p:sp>
      <p:sp>
        <p:nvSpPr>
          <p:cNvPr id="4" name="Slide Number Placeholder 3"/>
          <p:cNvSpPr>
            <a:spLocks noGrp="1"/>
          </p:cNvSpPr>
          <p:nvPr>
            <p:ph type="sldNum" sz="quarter" idx="12"/>
          </p:nvPr>
        </p:nvSpPr>
        <p:spPr/>
        <p:txBody>
          <a:bodyPr/>
          <a:lstStyle/>
          <a:p>
            <a:fld id="{4292D9D0-E695-4D04-8152-0C0E77A81AC1}" type="slidenum">
              <a:rPr lang="en-CA" smtClean="0"/>
              <a:t>29</a:t>
            </a:fld>
            <a:endParaRPr lang="en-CA" dirty="0"/>
          </a:p>
        </p:txBody>
      </p:sp>
      <p:sp>
        <p:nvSpPr>
          <p:cNvPr id="6" name="Rectangle 5"/>
          <p:cNvSpPr/>
          <p:nvPr/>
        </p:nvSpPr>
        <p:spPr>
          <a:xfrm>
            <a:off x="7227837" y="1302498"/>
            <a:ext cx="3377848" cy="369332"/>
          </a:xfrm>
          <a:prstGeom prst="rect">
            <a:avLst/>
          </a:prstGeom>
        </p:spPr>
        <p:txBody>
          <a:bodyPr wrap="none">
            <a:spAutoFit/>
          </a:bodyPr>
          <a:lstStyle/>
          <a:p>
            <a:r>
              <a:rPr lang="en-CA" b="1" dirty="0">
                <a:solidFill>
                  <a:srgbClr val="000000"/>
                </a:solidFill>
                <a:latin typeface="arial" panose="020B0604020202020204" pitchFamily="34" charset="0"/>
              </a:rPr>
              <a:t>Java SE Conceptual Diagram</a:t>
            </a:r>
            <a:endParaRPr lang="en-CA"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8941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vs. Real Computer</a:t>
            </a:r>
            <a:endParaRPr lang="en-CA" dirty="0"/>
          </a:p>
        </p:txBody>
      </p:sp>
      <p:pic>
        <p:nvPicPr>
          <p:cNvPr id="4" name="Picture 10" descr="LG Optimus One P500 Sim Free Unlocked Mobile 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62" r="22016"/>
          <a:stretch/>
        </p:blipFill>
        <p:spPr bwMode="auto">
          <a:xfrm>
            <a:off x="9436332" y="1659597"/>
            <a:ext cx="1188720" cy="204251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2097407" y="3976254"/>
            <a:ext cx="8991774" cy="2590800"/>
          </a:xfrm>
        </p:spPr>
        <p:txBody>
          <a:bodyPr/>
          <a:lstStyle/>
          <a:p>
            <a:r>
              <a:rPr lang="en-US" sz="2400" dirty="0"/>
              <a:t>TMs and Computers are structurally different but </a:t>
            </a:r>
            <a:r>
              <a:rPr lang="en-US" sz="2400" dirty="0">
                <a:solidFill>
                  <a:srgbClr val="C00000"/>
                </a:solidFill>
              </a:rPr>
              <a:t>equivalent</a:t>
            </a:r>
            <a:r>
              <a:rPr lang="en-US" sz="2400" dirty="0"/>
              <a:t>:</a:t>
            </a:r>
          </a:p>
          <a:p>
            <a:pPr lvl="1"/>
            <a:r>
              <a:rPr lang="en-US" sz="2000" dirty="0"/>
              <a:t>They do exactly the </a:t>
            </a:r>
            <a:r>
              <a:rPr lang="en-US" sz="2000" dirty="0">
                <a:solidFill>
                  <a:srgbClr val="C00000"/>
                </a:solidFill>
              </a:rPr>
              <a:t>same</a:t>
            </a:r>
            <a:r>
              <a:rPr lang="en-US" sz="2000" dirty="0">
                <a:solidFill>
                  <a:srgbClr val="002060"/>
                </a:solidFill>
              </a:rPr>
              <a:t>!</a:t>
            </a:r>
          </a:p>
          <a:p>
            <a:r>
              <a:rPr lang="en-US" sz="2400" dirty="0"/>
              <a:t>A TM solves/decides problems/languages:</a:t>
            </a:r>
          </a:p>
          <a:p>
            <a:pPr lvl="1"/>
            <a:r>
              <a:rPr lang="en-US" sz="2000" dirty="0">
                <a:solidFill>
                  <a:schemeClr val="tx2">
                    <a:lumMod val="60000"/>
                    <a:lumOff val="40000"/>
                  </a:schemeClr>
                </a:solidFill>
              </a:rPr>
              <a:t>Recursive </a:t>
            </a:r>
            <a:r>
              <a:rPr lang="en-US" sz="2000" dirty="0"/>
              <a:t>languages</a:t>
            </a:r>
          </a:p>
          <a:p>
            <a:r>
              <a:rPr lang="en-US" sz="2400" dirty="0"/>
              <a:t>A problem/language is recursive if:</a:t>
            </a:r>
          </a:p>
          <a:p>
            <a:pPr lvl="1"/>
            <a:r>
              <a:rPr lang="en-US" sz="2000" dirty="0"/>
              <a:t>There is an </a:t>
            </a:r>
            <a:r>
              <a:rPr lang="en-US" sz="2000" dirty="0">
                <a:solidFill>
                  <a:srgbClr val="C00000"/>
                </a:solidFill>
              </a:rPr>
              <a:t>algorithm</a:t>
            </a:r>
            <a:r>
              <a:rPr lang="en-US" sz="2000" dirty="0"/>
              <a:t> that solves/decides it</a:t>
            </a:r>
          </a:p>
        </p:txBody>
      </p:sp>
      <p:sp>
        <p:nvSpPr>
          <p:cNvPr id="6" name="TextBox 5"/>
          <p:cNvSpPr txBox="1"/>
          <p:nvPr/>
        </p:nvSpPr>
        <p:spPr>
          <a:xfrm>
            <a:off x="2624052" y="852054"/>
            <a:ext cx="2475421" cy="677108"/>
          </a:xfrm>
          <a:prstGeom prst="rect">
            <a:avLst/>
          </a:prstGeom>
          <a:noFill/>
        </p:spPr>
        <p:txBody>
          <a:bodyPr wrap="none" rtlCol="0">
            <a:spAutoFit/>
          </a:bodyPr>
          <a:lstStyle/>
          <a:p>
            <a:r>
              <a:rPr lang="en-US" dirty="0"/>
              <a:t>Abstract computer:</a:t>
            </a:r>
          </a:p>
          <a:p>
            <a:pPr algn="ctr"/>
            <a:r>
              <a:rPr lang="en-US" sz="2000" dirty="0"/>
              <a:t>Turing machine (TM)</a:t>
            </a:r>
          </a:p>
        </p:txBody>
      </p:sp>
      <p:sp>
        <p:nvSpPr>
          <p:cNvPr id="7" name="TextBox 6"/>
          <p:cNvSpPr txBox="1"/>
          <p:nvPr/>
        </p:nvSpPr>
        <p:spPr>
          <a:xfrm>
            <a:off x="6368139" y="852054"/>
            <a:ext cx="5022969" cy="923330"/>
          </a:xfrm>
          <a:prstGeom prst="rect">
            <a:avLst/>
          </a:prstGeom>
          <a:noFill/>
        </p:spPr>
        <p:txBody>
          <a:bodyPr wrap="square" rtlCol="0">
            <a:spAutoFit/>
          </a:bodyPr>
          <a:lstStyle/>
          <a:p>
            <a:pPr algn="ctr"/>
            <a:r>
              <a:rPr lang="en-US" dirty="0"/>
              <a:t>Real computers:</a:t>
            </a:r>
          </a:p>
          <a:p>
            <a:r>
              <a:rPr lang="en-US" sz="1800" dirty="0"/>
              <a:t>NASA’s supercomputer        My little smartphone</a:t>
            </a:r>
          </a:p>
          <a:p>
            <a:endParaRPr lang="en-US" dirty="0"/>
          </a:p>
        </p:txBody>
      </p:sp>
      <p:pic>
        <p:nvPicPr>
          <p:cNvPr id="8" name="Picture 2" descr="File:Columbia Supercomputer - NASA Advanced Supercomputing Facility.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5452" y="1690254"/>
            <a:ext cx="2743200" cy="1992249"/>
          </a:xfrm>
          <a:prstGeom prst="rect">
            <a:avLst/>
          </a:prstGeom>
          <a:noFill/>
          <a:extLst>
            <a:ext uri="{909E8E84-426E-40DD-AFC4-6F175D3DCCD1}">
              <a14:hiddenFill xmlns:a14="http://schemas.microsoft.com/office/drawing/2010/main">
                <a:solidFill>
                  <a:srgbClr val="FFFFFF"/>
                </a:solidFill>
              </a14:hiddenFill>
            </a:ext>
          </a:extLst>
        </p:spPr>
      </p:pic>
      <p:sp>
        <p:nvSpPr>
          <p:cNvPr id="9" name="Line 4"/>
          <p:cNvSpPr>
            <a:spLocks noChangeShapeType="1"/>
          </p:cNvSpPr>
          <p:nvPr/>
        </p:nvSpPr>
        <p:spPr bwMode="auto">
          <a:xfrm>
            <a:off x="2090652" y="3214254"/>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5"/>
          <p:cNvSpPr>
            <a:spLocks noChangeShapeType="1"/>
          </p:cNvSpPr>
          <p:nvPr/>
        </p:nvSpPr>
        <p:spPr bwMode="auto">
          <a:xfrm>
            <a:off x="2090652" y="3671454"/>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
          <p:cNvSpPr>
            <a:spLocks noChangeShapeType="1"/>
          </p:cNvSpPr>
          <p:nvPr/>
        </p:nvSpPr>
        <p:spPr bwMode="auto">
          <a:xfrm>
            <a:off x="2700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7"/>
          <p:cNvSpPr txBox="1">
            <a:spLocks noChangeArrowheads="1"/>
          </p:cNvSpPr>
          <p:nvPr/>
        </p:nvSpPr>
        <p:spPr bwMode="auto">
          <a:xfrm>
            <a:off x="2273527" y="3214254"/>
            <a:ext cx="32239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 . .  B    </a:t>
            </a:r>
            <a:r>
              <a:rPr lang="en-US" sz="2000" dirty="0" err="1"/>
              <a:t>B</a:t>
            </a:r>
            <a:r>
              <a:rPr lang="en-US" sz="2000" dirty="0"/>
              <a:t>     0     0    1    B    . . .</a:t>
            </a:r>
          </a:p>
        </p:txBody>
      </p:sp>
      <p:sp>
        <p:nvSpPr>
          <p:cNvPr id="13" name="Line 8"/>
          <p:cNvSpPr>
            <a:spLocks noChangeShapeType="1"/>
          </p:cNvSpPr>
          <p:nvPr/>
        </p:nvSpPr>
        <p:spPr bwMode="auto">
          <a:xfrm>
            <a:off x="3081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9"/>
          <p:cNvSpPr>
            <a:spLocks noChangeShapeType="1"/>
          </p:cNvSpPr>
          <p:nvPr/>
        </p:nvSpPr>
        <p:spPr bwMode="auto">
          <a:xfrm>
            <a:off x="3462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
          <p:cNvSpPr>
            <a:spLocks noChangeShapeType="1"/>
          </p:cNvSpPr>
          <p:nvPr/>
        </p:nvSpPr>
        <p:spPr bwMode="auto">
          <a:xfrm>
            <a:off x="3843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1"/>
          <p:cNvSpPr>
            <a:spLocks noChangeShapeType="1"/>
          </p:cNvSpPr>
          <p:nvPr/>
        </p:nvSpPr>
        <p:spPr bwMode="auto">
          <a:xfrm>
            <a:off x="4224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2"/>
          <p:cNvSpPr>
            <a:spLocks noChangeShapeType="1"/>
          </p:cNvSpPr>
          <p:nvPr/>
        </p:nvSpPr>
        <p:spPr bwMode="auto">
          <a:xfrm>
            <a:off x="4605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3"/>
          <p:cNvSpPr>
            <a:spLocks noChangeShapeType="1"/>
          </p:cNvSpPr>
          <p:nvPr/>
        </p:nvSpPr>
        <p:spPr bwMode="auto">
          <a:xfrm>
            <a:off x="4986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 name="Group 14"/>
          <p:cNvGrpSpPr>
            <a:grpSpLocks/>
          </p:cNvGrpSpPr>
          <p:nvPr/>
        </p:nvGrpSpPr>
        <p:grpSpPr bwMode="auto">
          <a:xfrm>
            <a:off x="3919452" y="1842654"/>
            <a:ext cx="914400" cy="1371600"/>
            <a:chOff x="1680" y="2208"/>
            <a:chExt cx="576" cy="864"/>
          </a:xfrm>
        </p:grpSpPr>
        <p:sp>
          <p:nvSpPr>
            <p:cNvPr id="20" name="Rectangle 15"/>
            <p:cNvSpPr>
              <a:spLocks noChangeArrowheads="1"/>
            </p:cNvSpPr>
            <p:nvPr/>
          </p:nvSpPr>
          <p:spPr bwMode="auto">
            <a:xfrm>
              <a:off x="1680" y="2208"/>
              <a:ext cx="576" cy="528"/>
            </a:xfrm>
            <a:prstGeom prst="rect">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t>q</a:t>
              </a:r>
              <a:endParaRPr lang="en-US" dirty="0"/>
            </a:p>
          </p:txBody>
        </p:sp>
        <p:sp>
          <p:nvSpPr>
            <p:cNvPr id="21" name="Line 16"/>
            <p:cNvSpPr>
              <a:spLocks noChangeShapeType="1"/>
            </p:cNvSpPr>
            <p:nvPr/>
          </p:nvSpPr>
          <p:spPr bwMode="auto">
            <a:xfrm>
              <a:off x="1968" y="273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TextBox 21"/>
          <p:cNvSpPr txBox="1"/>
          <p:nvPr/>
        </p:nvSpPr>
        <p:spPr>
          <a:xfrm>
            <a:off x="2090652" y="2757054"/>
            <a:ext cx="1508042" cy="369332"/>
          </a:xfrm>
          <a:prstGeom prst="rect">
            <a:avLst/>
          </a:prstGeom>
          <a:noFill/>
        </p:spPr>
        <p:txBody>
          <a:bodyPr wrap="none" rtlCol="0">
            <a:spAutoFit/>
          </a:bodyPr>
          <a:lstStyle/>
          <a:p>
            <a:r>
              <a:rPr lang="en-US" sz="1800" dirty="0">
                <a:solidFill>
                  <a:srgbClr val="7030A0"/>
                </a:solidFill>
              </a:rPr>
              <a:t>Infinite tape:</a:t>
            </a:r>
          </a:p>
        </p:txBody>
      </p:sp>
      <p:sp>
        <p:nvSpPr>
          <p:cNvPr id="23" name="TextBox 22"/>
          <p:cNvSpPr txBox="1"/>
          <p:nvPr/>
        </p:nvSpPr>
        <p:spPr>
          <a:xfrm>
            <a:off x="2918903" y="1938588"/>
            <a:ext cx="985013" cy="646331"/>
          </a:xfrm>
          <a:prstGeom prst="rect">
            <a:avLst/>
          </a:prstGeom>
          <a:noFill/>
        </p:spPr>
        <p:txBody>
          <a:bodyPr wrap="none" rtlCol="0">
            <a:spAutoFit/>
          </a:bodyPr>
          <a:lstStyle/>
          <a:p>
            <a:r>
              <a:rPr lang="en-US" sz="1800" dirty="0">
                <a:solidFill>
                  <a:srgbClr val="7030A0"/>
                </a:solidFill>
              </a:rPr>
              <a:t>Control </a:t>
            </a:r>
            <a:br>
              <a:rPr lang="en-US" sz="1800" dirty="0">
                <a:solidFill>
                  <a:srgbClr val="7030A0"/>
                </a:solidFill>
              </a:rPr>
            </a:br>
            <a:r>
              <a:rPr lang="en-US" sz="1800" dirty="0">
                <a:solidFill>
                  <a:srgbClr val="7030A0"/>
                </a:solidFill>
              </a:rPr>
              <a:t>unit:</a:t>
            </a:r>
          </a:p>
        </p:txBody>
      </p:sp>
      <p:sp>
        <p:nvSpPr>
          <p:cNvPr id="3" name="Slide Number Placeholder 2"/>
          <p:cNvSpPr>
            <a:spLocks noGrp="1"/>
          </p:cNvSpPr>
          <p:nvPr>
            <p:ph type="sldNum" sz="quarter" idx="12"/>
          </p:nvPr>
        </p:nvSpPr>
        <p:spPr/>
        <p:txBody>
          <a:bodyPr/>
          <a:lstStyle/>
          <a:p>
            <a:fld id="{4292D9D0-E695-4D04-8152-0C0E77A81AC1}" type="slidenum">
              <a:rPr lang="en-CA" smtClean="0"/>
              <a:t>3</a:t>
            </a:fld>
            <a:endParaRPr lang="en-CA" dirty="0"/>
          </a:p>
        </p:txBody>
      </p:sp>
    </p:spTree>
    <p:extLst>
      <p:ext uri="{BB962C8B-B14F-4D97-AF65-F5344CB8AC3E}">
        <p14:creationId xmlns:p14="http://schemas.microsoft.com/office/powerpoint/2010/main" val="54997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Java – some facts</a:t>
            </a:r>
            <a:r>
              <a:rPr lang="en-CA" sz="2400" baseline="30000" dirty="0"/>
              <a:t>*</a:t>
            </a:r>
            <a:endParaRPr lang="en-CA" baseline="30000" dirty="0"/>
          </a:p>
        </p:txBody>
      </p:sp>
      <p:sp>
        <p:nvSpPr>
          <p:cNvPr id="3" name="Content Placeholder 2"/>
          <p:cNvSpPr>
            <a:spLocks noGrp="1"/>
          </p:cNvSpPr>
          <p:nvPr>
            <p:ph idx="1"/>
          </p:nvPr>
        </p:nvSpPr>
        <p:spPr>
          <a:xfrm>
            <a:off x="838200" y="1066800"/>
            <a:ext cx="5343939" cy="5043496"/>
          </a:xfrm>
        </p:spPr>
        <p:txBody>
          <a:bodyPr>
            <a:normAutofit/>
          </a:bodyPr>
          <a:lstStyle/>
          <a:p>
            <a:pPr fontAlgn="base"/>
            <a:r>
              <a:rPr lang="en-CA" dirty="0"/>
              <a:t>10 Million Java Developers Worldwide</a:t>
            </a:r>
          </a:p>
          <a:p>
            <a:pPr fontAlgn="base"/>
            <a:r>
              <a:rPr lang="en-CA" dirty="0"/>
              <a:t>#1 Choice for Developers</a:t>
            </a:r>
          </a:p>
          <a:p>
            <a:pPr fontAlgn="base"/>
            <a:r>
              <a:rPr lang="en-CA" dirty="0"/>
              <a:t>#1 development platform in the cloud</a:t>
            </a:r>
          </a:p>
          <a:p>
            <a:pPr fontAlgn="base"/>
            <a:r>
              <a:rPr lang="en-CA" dirty="0"/>
              <a:t>5 million students study Java</a:t>
            </a:r>
          </a:p>
          <a:p>
            <a:pPr fontAlgn="base"/>
            <a:r>
              <a:rPr lang="en-CA" dirty="0"/>
              <a:t>2</a:t>
            </a:r>
            <a:r>
              <a:rPr lang="en-CA" baseline="30000" dirty="0"/>
              <a:t>nd</a:t>
            </a:r>
            <a:r>
              <a:rPr lang="en-CA" dirty="0"/>
              <a:t> most important programming language for IEEE Spectrum</a:t>
            </a:r>
          </a:p>
        </p:txBody>
      </p:sp>
      <p:sp>
        <p:nvSpPr>
          <p:cNvPr id="4" name="Slide Number Placeholder 3"/>
          <p:cNvSpPr>
            <a:spLocks noGrp="1"/>
          </p:cNvSpPr>
          <p:nvPr>
            <p:ph type="sldNum" sz="quarter" idx="12"/>
          </p:nvPr>
        </p:nvSpPr>
        <p:spPr/>
        <p:txBody>
          <a:bodyPr/>
          <a:lstStyle/>
          <a:p>
            <a:fld id="{4292D9D0-E695-4D04-8152-0C0E77A81AC1}" type="slidenum">
              <a:rPr lang="en-CA" smtClean="0"/>
              <a:t>30</a:t>
            </a:fld>
            <a:endParaRPr lang="en-CA" dirty="0"/>
          </a:p>
        </p:txBody>
      </p:sp>
      <p:sp>
        <p:nvSpPr>
          <p:cNvPr id="5" name="TextBox 4"/>
          <p:cNvSpPr txBox="1"/>
          <p:nvPr/>
        </p:nvSpPr>
        <p:spPr>
          <a:xfrm>
            <a:off x="696286" y="5985870"/>
            <a:ext cx="2808269" cy="307777"/>
          </a:xfrm>
          <a:prstGeom prst="rect">
            <a:avLst/>
          </a:prstGeom>
          <a:noFill/>
        </p:spPr>
        <p:txBody>
          <a:bodyPr wrap="none" rtlCol="0">
            <a:spAutoFit/>
          </a:bodyPr>
          <a:lstStyle/>
          <a:p>
            <a:r>
              <a:rPr lang="en-CA" sz="1400" baseline="30000" dirty="0"/>
              <a:t>*</a:t>
            </a:r>
            <a:r>
              <a:rPr lang="en-CA" sz="1400" dirty="0"/>
              <a:t>Source: </a:t>
            </a:r>
            <a:r>
              <a:rPr lang="en-CA" sz="1400" dirty="0">
                <a:hlinkClick r:id="rId3"/>
              </a:rPr>
              <a:t>www.java.com</a:t>
            </a:r>
            <a:r>
              <a:rPr lang="en-CA" sz="1400" dirty="0"/>
              <a:t> – June 2017</a:t>
            </a:r>
          </a:p>
        </p:txBody>
      </p:sp>
      <p:pic>
        <p:nvPicPr>
          <p:cNvPr id="7" name="Picture 6"/>
          <p:cNvPicPr>
            <a:picLocks noChangeAspect="1"/>
          </p:cNvPicPr>
          <p:nvPr/>
        </p:nvPicPr>
        <p:blipFill>
          <a:blip r:embed="rId4"/>
          <a:stretch>
            <a:fillRect/>
          </a:stretch>
        </p:blipFill>
        <p:spPr>
          <a:xfrm>
            <a:off x="7026965" y="320297"/>
            <a:ext cx="2842592" cy="3008473"/>
          </a:xfrm>
          <a:prstGeom prst="rect">
            <a:avLst/>
          </a:prstGeom>
        </p:spPr>
      </p:pic>
      <p:pic>
        <p:nvPicPr>
          <p:cNvPr id="8" name="Picture 7"/>
          <p:cNvPicPr>
            <a:picLocks noChangeAspect="1"/>
          </p:cNvPicPr>
          <p:nvPr/>
        </p:nvPicPr>
        <p:blipFill>
          <a:blip r:embed="rId5"/>
          <a:stretch>
            <a:fillRect/>
          </a:stretch>
        </p:blipFill>
        <p:spPr>
          <a:xfrm>
            <a:off x="6963754" y="3451008"/>
            <a:ext cx="3471519" cy="3148229"/>
          </a:xfrm>
          <a:prstGeom prst="rect">
            <a:avLst/>
          </a:prstGeom>
        </p:spPr>
      </p:pic>
    </p:spTree>
    <p:extLst>
      <p:ext uri="{BB962C8B-B14F-4D97-AF65-F5344CB8AC3E}">
        <p14:creationId xmlns:p14="http://schemas.microsoft.com/office/powerpoint/2010/main" val="42777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 more facts</a:t>
            </a:r>
            <a:endParaRPr lang="en-CA" dirty="0"/>
          </a:p>
        </p:txBody>
      </p:sp>
      <p:sp>
        <p:nvSpPr>
          <p:cNvPr id="3" name="Content Placeholder 2"/>
          <p:cNvSpPr>
            <a:spLocks noGrp="1"/>
          </p:cNvSpPr>
          <p:nvPr>
            <p:ph idx="1"/>
          </p:nvPr>
        </p:nvSpPr>
        <p:spPr>
          <a:xfrm>
            <a:off x="838200" y="1066800"/>
            <a:ext cx="10693400" cy="5323114"/>
          </a:xfrm>
        </p:spPr>
        <p:txBody>
          <a:bodyPr/>
          <a:lstStyle/>
          <a:p>
            <a:pPr marL="0" indent="0">
              <a:buNone/>
            </a:pPr>
            <a:r>
              <a:rPr lang="en-US" dirty="0"/>
              <a:t>Java installation window			Android apps are written in Java</a:t>
            </a:r>
            <a:endParaRPr lang="en-CA" dirty="0"/>
          </a:p>
        </p:txBody>
      </p:sp>
      <p:pic>
        <p:nvPicPr>
          <p:cNvPr id="6" name="Picture 2" descr="Android System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17701"/>
            <a:ext cx="5783237"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292D9D0-E695-4D04-8152-0C0E77A81AC1}" type="slidenum">
              <a:rPr lang="en-CA" smtClean="0"/>
              <a:t>31</a:t>
            </a:fld>
            <a:endParaRPr lang="en-CA" dirty="0"/>
          </a:p>
        </p:txBody>
      </p:sp>
      <p:pic>
        <p:nvPicPr>
          <p:cNvPr id="7" name="Picture 6"/>
          <p:cNvPicPr>
            <a:picLocks noChangeAspect="1"/>
          </p:cNvPicPr>
          <p:nvPr/>
        </p:nvPicPr>
        <p:blipFill>
          <a:blip r:embed="rId4"/>
          <a:stretch>
            <a:fillRect/>
          </a:stretch>
        </p:blipFill>
        <p:spPr>
          <a:xfrm>
            <a:off x="859972" y="2046287"/>
            <a:ext cx="4781550" cy="3629025"/>
          </a:xfrm>
          <a:prstGeom prst="rect">
            <a:avLst/>
          </a:prstGeom>
        </p:spPr>
      </p:pic>
    </p:spTree>
    <p:extLst>
      <p:ext uri="{BB962C8B-B14F-4D97-AF65-F5344CB8AC3E}">
        <p14:creationId xmlns:p14="http://schemas.microsoft.com/office/powerpoint/2010/main" val="2876817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47" y="116141"/>
            <a:ext cx="10515600" cy="843196"/>
          </a:xfrm>
        </p:spPr>
        <p:txBody>
          <a:bodyPr/>
          <a:lstStyle/>
          <a:p>
            <a:r>
              <a:rPr lang="en-US" dirty="0"/>
              <a:t>Java – even more…</a:t>
            </a:r>
            <a:endParaRPr lang="en-CA" dirty="0"/>
          </a:p>
        </p:txBody>
      </p:sp>
      <p:sp>
        <p:nvSpPr>
          <p:cNvPr id="3" name="Content Placeholder 2"/>
          <p:cNvSpPr>
            <a:spLocks noGrp="1"/>
          </p:cNvSpPr>
          <p:nvPr>
            <p:ph idx="1"/>
          </p:nvPr>
        </p:nvSpPr>
        <p:spPr>
          <a:xfrm>
            <a:off x="344430" y="832336"/>
            <a:ext cx="11570580" cy="5213391"/>
          </a:xfrm>
        </p:spPr>
        <p:txBody>
          <a:bodyPr>
            <a:normAutofit/>
          </a:bodyPr>
          <a:lstStyle/>
          <a:p>
            <a:r>
              <a:rPr lang="en-CA" sz="2400" dirty="0"/>
              <a:t>Java ranked the among the top programming languages of 2017 by IEEE Spectrum</a:t>
            </a:r>
          </a:p>
        </p:txBody>
      </p:sp>
      <p:sp>
        <p:nvSpPr>
          <p:cNvPr id="5" name="Slide Number Placeholder 4"/>
          <p:cNvSpPr>
            <a:spLocks noGrp="1"/>
          </p:cNvSpPr>
          <p:nvPr>
            <p:ph type="sldNum" sz="quarter" idx="12"/>
          </p:nvPr>
        </p:nvSpPr>
        <p:spPr/>
        <p:txBody>
          <a:bodyPr/>
          <a:lstStyle/>
          <a:p>
            <a:fld id="{4292D9D0-E695-4D04-8152-0C0E77A81AC1}" type="slidenum">
              <a:rPr lang="en-CA" smtClean="0"/>
              <a:t>32</a:t>
            </a:fld>
            <a:endParaRPr lang="en-CA" dirty="0"/>
          </a:p>
        </p:txBody>
      </p:sp>
      <p:sp>
        <p:nvSpPr>
          <p:cNvPr id="4" name="Rectangle 3"/>
          <p:cNvSpPr/>
          <p:nvPr/>
        </p:nvSpPr>
        <p:spPr>
          <a:xfrm>
            <a:off x="2292806" y="5762291"/>
            <a:ext cx="6096000" cy="276999"/>
          </a:xfrm>
          <a:prstGeom prst="rect">
            <a:avLst/>
          </a:prstGeom>
        </p:spPr>
        <p:txBody>
          <a:bodyPr>
            <a:spAutoFit/>
          </a:bodyPr>
          <a:lstStyle/>
          <a:p>
            <a:r>
              <a:rPr lang="en-CA" sz="1200" dirty="0"/>
              <a:t>http://spectrum.ieee.org/static/interactive-the-top-programming-languages-2017</a:t>
            </a:r>
          </a:p>
        </p:txBody>
      </p:sp>
      <p:pic>
        <p:nvPicPr>
          <p:cNvPr id="6" name="Picture 5"/>
          <p:cNvPicPr>
            <a:picLocks noChangeAspect="1"/>
          </p:cNvPicPr>
          <p:nvPr/>
        </p:nvPicPr>
        <p:blipFill>
          <a:blip r:embed="rId3"/>
          <a:stretch>
            <a:fillRect/>
          </a:stretch>
        </p:blipFill>
        <p:spPr>
          <a:xfrm>
            <a:off x="2414587" y="1285875"/>
            <a:ext cx="7362825" cy="4286250"/>
          </a:xfrm>
          <a:prstGeom prst="rect">
            <a:avLst/>
          </a:prstGeom>
        </p:spPr>
      </p:pic>
    </p:spTree>
    <p:extLst>
      <p:ext uri="{BB962C8B-B14F-4D97-AF65-F5344CB8AC3E}">
        <p14:creationId xmlns:p14="http://schemas.microsoft.com/office/powerpoint/2010/main" val="344074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 and EE 8</a:t>
            </a:r>
            <a:endParaRPr lang="en-CA" dirty="0"/>
          </a:p>
        </p:txBody>
      </p:sp>
      <p:sp>
        <p:nvSpPr>
          <p:cNvPr id="3" name="Content Placeholder 2"/>
          <p:cNvSpPr>
            <a:spLocks noGrp="1"/>
          </p:cNvSpPr>
          <p:nvPr>
            <p:ph idx="1"/>
          </p:nvPr>
        </p:nvSpPr>
        <p:spPr>
          <a:xfrm>
            <a:off x="838200" y="1066800"/>
            <a:ext cx="10537372" cy="5537200"/>
          </a:xfrm>
        </p:spPr>
        <p:txBody>
          <a:bodyPr>
            <a:normAutofit fontScale="92500" lnSpcReduction="20000"/>
          </a:bodyPr>
          <a:lstStyle/>
          <a:p>
            <a:r>
              <a:rPr lang="en-US" dirty="0"/>
              <a:t>Our implementations will use Java Standard Edition (Java SE 8)</a:t>
            </a:r>
          </a:p>
          <a:p>
            <a:pPr lvl="1"/>
            <a:r>
              <a:rPr lang="en-CA" dirty="0">
                <a:hlinkClick r:id="rId3"/>
              </a:rPr>
              <a:t>http://www.oracle.com/technetwork/java/javase/overview/index.html</a:t>
            </a:r>
            <a:endParaRPr lang="en-CA" dirty="0"/>
          </a:p>
          <a:p>
            <a:r>
              <a:rPr lang="en-US" dirty="0"/>
              <a:t>A more advanced edition is the Java Enterprise Edition (Java EE 8)</a:t>
            </a:r>
          </a:p>
          <a:p>
            <a:pPr lvl="1"/>
            <a:r>
              <a:rPr lang="en-CA" dirty="0">
                <a:hlinkClick r:id="rId3"/>
              </a:rPr>
              <a:t>http://www.oracle.com/technetwork/java/javaee/overview/index.html</a:t>
            </a:r>
            <a:endParaRPr lang="en-CA" dirty="0"/>
          </a:p>
          <a:p>
            <a:r>
              <a:rPr lang="en-CA" dirty="0"/>
              <a:t>Java EE is developed using the Java Community Process</a:t>
            </a:r>
          </a:p>
          <a:p>
            <a:r>
              <a:rPr lang="en-CA" dirty="0"/>
              <a:t>Includes contributions from experts (industry, commercial, organizations, etc.)</a:t>
            </a:r>
          </a:p>
          <a:p>
            <a:r>
              <a:rPr lang="en-CA" dirty="0"/>
              <a:t>Releases and new features are aligned with contributors</a:t>
            </a:r>
          </a:p>
          <a:p>
            <a:r>
              <a:rPr lang="en-CA" dirty="0"/>
              <a:t>Main features: </a:t>
            </a:r>
          </a:p>
          <a:p>
            <a:pPr lvl="1"/>
            <a:r>
              <a:rPr lang="en-CA" dirty="0"/>
              <a:t>a rich platform, widely used, </a:t>
            </a:r>
            <a:br>
              <a:rPr lang="en-CA" dirty="0"/>
            </a:br>
            <a:r>
              <a:rPr lang="en-CA" dirty="0"/>
              <a:t>scalable, low risk, etc.</a:t>
            </a:r>
          </a:p>
          <a:p>
            <a:pPr lvl="1"/>
            <a:r>
              <a:rPr lang="en-CA" dirty="0"/>
              <a:t>enhances HTML5 support and </a:t>
            </a:r>
            <a:br>
              <a:rPr lang="en-CA" dirty="0"/>
            </a:br>
            <a:r>
              <a:rPr lang="en-CA" dirty="0"/>
              <a:t>increase developer productivity</a:t>
            </a:r>
          </a:p>
          <a:p>
            <a:pPr lvl="1"/>
            <a:r>
              <a:rPr lang="en-CA" dirty="0"/>
              <a:t>Java EE 8 developers have support </a:t>
            </a:r>
            <a:br>
              <a:rPr lang="en-CA" dirty="0"/>
            </a:br>
            <a:r>
              <a:rPr lang="en-CA" dirty="0"/>
              <a:t>for latest Web applications and </a:t>
            </a:r>
            <a:br>
              <a:rPr lang="en-CA" dirty="0"/>
            </a:br>
            <a:r>
              <a:rPr lang="en-CA" dirty="0"/>
              <a:t>frameworks</a:t>
            </a:r>
          </a:p>
          <a:p>
            <a:pPr lvl="1"/>
            <a:endParaRPr lang="en-CA" dirty="0"/>
          </a:p>
        </p:txBody>
      </p:sp>
      <p:pic>
        <p:nvPicPr>
          <p:cNvPr id="3074" name="Picture 2" descr="Java E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6886" y="4021177"/>
            <a:ext cx="5292351" cy="2092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37131" y="6234668"/>
            <a:ext cx="3060838" cy="369332"/>
          </a:xfrm>
          <a:prstGeom prst="rect">
            <a:avLst/>
          </a:prstGeom>
          <a:noFill/>
        </p:spPr>
        <p:txBody>
          <a:bodyPr wrap="none" rtlCol="0">
            <a:spAutoFit/>
          </a:bodyPr>
          <a:lstStyle/>
          <a:p>
            <a:r>
              <a:rPr lang="en-US" dirty="0"/>
              <a:t>*Image from </a:t>
            </a:r>
            <a:r>
              <a:rPr lang="en-US" dirty="0">
                <a:hlinkClick r:id="rId5"/>
              </a:rPr>
              <a:t>www.oracle.com</a:t>
            </a:r>
            <a:r>
              <a:rPr lang="en-US" dirty="0"/>
              <a:t> </a:t>
            </a:r>
            <a:endParaRPr lang="en-CA" dirty="0"/>
          </a:p>
        </p:txBody>
      </p:sp>
      <p:sp>
        <p:nvSpPr>
          <p:cNvPr id="5" name="Slide Number Placeholder 4"/>
          <p:cNvSpPr>
            <a:spLocks noGrp="1"/>
          </p:cNvSpPr>
          <p:nvPr>
            <p:ph type="sldNum" sz="quarter" idx="12"/>
          </p:nvPr>
        </p:nvSpPr>
        <p:spPr/>
        <p:txBody>
          <a:bodyPr/>
          <a:lstStyle/>
          <a:p>
            <a:fld id="{4292D9D0-E695-4D04-8152-0C0E77A81AC1}" type="slidenum">
              <a:rPr lang="en-CA" smtClean="0"/>
              <a:t>33</a:t>
            </a:fld>
            <a:endParaRPr lang="en-CA" dirty="0"/>
          </a:p>
        </p:txBody>
      </p:sp>
    </p:spTree>
    <p:extLst>
      <p:ext uri="{BB962C8B-B14F-4D97-AF65-F5344CB8AC3E}">
        <p14:creationId xmlns:p14="http://schemas.microsoft.com/office/powerpoint/2010/main" val="117113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a:t>
            </a:r>
            <a:endParaRPr lang="en-CA" dirty="0"/>
          </a:p>
        </p:txBody>
      </p:sp>
      <p:sp>
        <p:nvSpPr>
          <p:cNvPr id="3" name="Content Placeholder 2"/>
          <p:cNvSpPr>
            <a:spLocks noGrp="1"/>
          </p:cNvSpPr>
          <p:nvPr>
            <p:ph idx="1"/>
          </p:nvPr>
        </p:nvSpPr>
        <p:spPr>
          <a:xfrm>
            <a:off x="838201" y="1066800"/>
            <a:ext cx="6412832" cy="5323114"/>
          </a:xfrm>
        </p:spPr>
        <p:txBody>
          <a:bodyPr/>
          <a:lstStyle/>
          <a:p>
            <a:r>
              <a:rPr lang="en-CA" dirty="0"/>
              <a:t>Main features</a:t>
            </a:r>
          </a:p>
          <a:p>
            <a:pPr lvl="1"/>
            <a:r>
              <a:rPr lang="en-CA" dirty="0"/>
              <a:t>IDE and Tools</a:t>
            </a:r>
          </a:p>
          <a:p>
            <a:pPr lvl="2"/>
            <a:r>
              <a:rPr lang="en-CA" dirty="0"/>
              <a:t>Desktop IDEs: Supports Java Integrated Development Environment (IDE), PHP, Java SE/EE, C/C++</a:t>
            </a:r>
          </a:p>
          <a:p>
            <a:pPr lvl="2"/>
            <a:r>
              <a:rPr lang="en-CA" dirty="0"/>
              <a:t>Web IDEs: Software placed in the cloud, and accessed from anywhere (desktop, laptop or tablet)</a:t>
            </a:r>
          </a:p>
          <a:p>
            <a:pPr lvl="1"/>
            <a:r>
              <a:rPr lang="en-CA" dirty="0"/>
              <a:t>Community of Projects</a:t>
            </a:r>
          </a:p>
          <a:p>
            <a:pPr lvl="2"/>
            <a:r>
              <a:rPr lang="en-CA" dirty="0"/>
              <a:t>Can participate and contribute to other projects</a:t>
            </a:r>
          </a:p>
          <a:p>
            <a:pPr lvl="1"/>
            <a:r>
              <a:rPr lang="en-CA" dirty="0"/>
              <a:t>Collaborative Working Groups</a:t>
            </a:r>
          </a:p>
          <a:p>
            <a:pPr lvl="2"/>
            <a:r>
              <a:rPr lang="en-CA" dirty="0"/>
              <a:t>It’s an open industry collaboration used to develop new industry platforms</a:t>
            </a:r>
          </a:p>
          <a:p>
            <a:pPr lvl="2"/>
            <a:r>
              <a:rPr lang="en-CA" dirty="0"/>
              <a:t>Current groups include automotive, location tech, science, long-term support, Internet of Things (</a:t>
            </a:r>
            <a:r>
              <a:rPr lang="en-CA" dirty="0" err="1"/>
              <a:t>IoT</a:t>
            </a:r>
            <a:r>
              <a:rPr lang="en-CA" dirty="0"/>
              <a:t>), </a:t>
            </a:r>
            <a:r>
              <a:rPr lang="en-CA" dirty="0" err="1"/>
              <a:t>PolarSys</a:t>
            </a:r>
            <a:r>
              <a:rPr lang="en-CA" dirty="0"/>
              <a:t> (embedded systems)</a:t>
            </a:r>
          </a:p>
          <a:p>
            <a:pPr lvl="1"/>
            <a:endParaRPr lang="en-CA" dirty="0"/>
          </a:p>
        </p:txBody>
      </p:sp>
      <p:pic>
        <p:nvPicPr>
          <p:cNvPr id="5" name="Picture 4"/>
          <p:cNvPicPr>
            <a:picLocks noChangeAspect="1"/>
          </p:cNvPicPr>
          <p:nvPr/>
        </p:nvPicPr>
        <p:blipFill>
          <a:blip r:embed="rId3"/>
          <a:stretch>
            <a:fillRect/>
          </a:stretch>
        </p:blipFill>
        <p:spPr>
          <a:xfrm>
            <a:off x="7585122" y="1724526"/>
            <a:ext cx="3790450" cy="3521242"/>
          </a:xfrm>
          <a:prstGeom prst="rect">
            <a:avLst/>
          </a:prstGeom>
        </p:spPr>
      </p:pic>
      <p:sp>
        <p:nvSpPr>
          <p:cNvPr id="4" name="Slide Number Placeholder 3"/>
          <p:cNvSpPr>
            <a:spLocks noGrp="1"/>
          </p:cNvSpPr>
          <p:nvPr>
            <p:ph type="sldNum" sz="quarter" idx="12"/>
          </p:nvPr>
        </p:nvSpPr>
        <p:spPr/>
        <p:txBody>
          <a:bodyPr/>
          <a:lstStyle/>
          <a:p>
            <a:fld id="{4292D9D0-E695-4D04-8152-0C0E77A81AC1}" type="slidenum">
              <a:rPr lang="en-CA" smtClean="0"/>
              <a:t>34</a:t>
            </a:fld>
            <a:endParaRPr lang="en-CA" dirty="0"/>
          </a:p>
        </p:txBody>
      </p:sp>
    </p:spTree>
    <p:extLst>
      <p:ext uri="{BB962C8B-B14F-4D97-AF65-F5344CB8AC3E}">
        <p14:creationId xmlns:p14="http://schemas.microsoft.com/office/powerpoint/2010/main" val="363131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 main platform</a:t>
            </a:r>
            <a:endParaRPr lang="en-CA" dirty="0"/>
          </a:p>
        </p:txBody>
      </p:sp>
      <p:sp>
        <p:nvSpPr>
          <p:cNvPr id="3" name="Content Placeholder 2"/>
          <p:cNvSpPr>
            <a:spLocks noGrp="1"/>
          </p:cNvSpPr>
          <p:nvPr>
            <p:ph idx="1"/>
          </p:nvPr>
        </p:nvSpPr>
        <p:spPr>
          <a:xfrm>
            <a:off x="838200" y="1066800"/>
            <a:ext cx="5113421" cy="5323114"/>
          </a:xfrm>
        </p:spPr>
        <p:txBody>
          <a:bodyPr>
            <a:normAutofit/>
          </a:bodyPr>
          <a:lstStyle/>
          <a:p>
            <a:r>
              <a:rPr lang="en-CA" dirty="0"/>
              <a:t>Eclipse platform is structured as a set of components implemented through plug-ins  </a:t>
            </a:r>
          </a:p>
          <a:p>
            <a:r>
              <a:rPr lang="en-CA" dirty="0"/>
              <a:t>Components are built on top of a small runtime engine </a:t>
            </a:r>
          </a:p>
          <a:p>
            <a:r>
              <a:rPr lang="en-CA" dirty="0"/>
              <a:t>The </a:t>
            </a:r>
            <a:r>
              <a:rPr lang="en-CA" i="1" dirty="0"/>
              <a:t>Workbench</a:t>
            </a:r>
            <a:r>
              <a:rPr lang="en-CA" dirty="0"/>
              <a:t> is the desktop development environment</a:t>
            </a:r>
          </a:p>
          <a:p>
            <a:r>
              <a:rPr lang="en-CA" dirty="0"/>
              <a:t>It’s an integration tool for creation, management, and navigation of workspace resources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192" y="1066800"/>
            <a:ext cx="4693380" cy="4693380"/>
          </a:xfrm>
          <a:prstGeom prst="rect">
            <a:avLst/>
          </a:prstGeom>
        </p:spPr>
      </p:pic>
      <p:sp>
        <p:nvSpPr>
          <p:cNvPr id="5" name="Slide Number Placeholder 4"/>
          <p:cNvSpPr>
            <a:spLocks noGrp="1"/>
          </p:cNvSpPr>
          <p:nvPr>
            <p:ph type="sldNum" sz="quarter" idx="12"/>
          </p:nvPr>
        </p:nvSpPr>
        <p:spPr/>
        <p:txBody>
          <a:bodyPr/>
          <a:lstStyle/>
          <a:p>
            <a:fld id="{4292D9D0-E695-4D04-8152-0C0E77A81AC1}" type="slidenum">
              <a:rPr lang="en-CA" smtClean="0"/>
              <a:t>35</a:t>
            </a:fld>
            <a:endParaRPr lang="en-CA" dirty="0"/>
          </a:p>
        </p:txBody>
      </p:sp>
    </p:spTree>
    <p:extLst>
      <p:ext uri="{BB962C8B-B14F-4D97-AF65-F5344CB8AC3E}">
        <p14:creationId xmlns:p14="http://schemas.microsoft.com/office/powerpoint/2010/main" val="2196518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Further Reading</a:t>
            </a:r>
            <a:endParaRPr lang="en-CA" dirty="0"/>
          </a:p>
        </p:txBody>
      </p:sp>
      <p:sp>
        <p:nvSpPr>
          <p:cNvPr id="3" name="Content Placeholder 2"/>
          <p:cNvSpPr>
            <a:spLocks noGrp="1"/>
          </p:cNvSpPr>
          <p:nvPr>
            <p:ph idx="1"/>
          </p:nvPr>
        </p:nvSpPr>
        <p:spPr>
          <a:xfrm>
            <a:off x="725905" y="1066800"/>
            <a:ext cx="10824411" cy="5323114"/>
          </a:xfrm>
        </p:spPr>
        <p:txBody>
          <a:bodyPr>
            <a:normAutofit fontScale="92500" lnSpcReduction="10000"/>
          </a:bodyPr>
          <a:lstStyle/>
          <a:p>
            <a:r>
              <a:rPr lang="en-US" dirty="0"/>
              <a:t>Math and proofs:</a:t>
            </a:r>
          </a:p>
          <a:p>
            <a:pPr lvl="1"/>
            <a:r>
              <a:rPr lang="en-US" dirty="0"/>
              <a:t>Arithmetic and geometric series</a:t>
            </a:r>
          </a:p>
          <a:p>
            <a:pPr lvl="1"/>
            <a:r>
              <a:rPr lang="en-US" dirty="0"/>
              <a:t>Summations</a:t>
            </a:r>
          </a:p>
          <a:p>
            <a:pPr lvl="1"/>
            <a:r>
              <a:rPr lang="en-US" dirty="0"/>
              <a:t>Logarithms and properties</a:t>
            </a:r>
          </a:p>
          <a:p>
            <a:pPr lvl="1"/>
            <a:r>
              <a:rPr lang="en-US" dirty="0"/>
              <a:t>Proofs and justifications</a:t>
            </a:r>
          </a:p>
          <a:p>
            <a:pPr lvl="1"/>
            <a:r>
              <a:rPr lang="en-US" dirty="0"/>
              <a:t>Basic probability</a:t>
            </a:r>
          </a:p>
          <a:p>
            <a:pPr lvl="1"/>
            <a:r>
              <a:rPr lang="en-US" dirty="0"/>
              <a:t>Section 1.2 of [3] and Sections 1.1, 1.2, 1.3, 1.4 and 1.6 of [1]</a:t>
            </a:r>
          </a:p>
          <a:p>
            <a:pPr lvl="1"/>
            <a:r>
              <a:rPr lang="en-US" dirty="0"/>
              <a:t>Appendices A and C of [5]. </a:t>
            </a:r>
          </a:p>
          <a:p>
            <a:r>
              <a:rPr lang="en-US" dirty="0"/>
              <a:t>Algorithm analysis: </a:t>
            </a:r>
          </a:p>
          <a:p>
            <a:pPr lvl="1"/>
            <a:r>
              <a:rPr lang="en-US" dirty="0"/>
              <a:t>Ch. 4 of [2], Ch. 2 of [4], Ch. 3 of [5]</a:t>
            </a:r>
          </a:p>
          <a:p>
            <a:r>
              <a:rPr lang="en-US" dirty="0"/>
              <a:t>Java</a:t>
            </a:r>
          </a:p>
          <a:p>
            <a:pPr lvl="1"/>
            <a:r>
              <a:rPr lang="en-US" dirty="0"/>
              <a:t>Main sites by Oracle: [7],[8],[9]</a:t>
            </a:r>
          </a:p>
          <a:p>
            <a:r>
              <a:rPr lang="en-US" dirty="0"/>
              <a:t>Eclipse</a:t>
            </a:r>
          </a:p>
          <a:p>
            <a:pPr lvl="1"/>
            <a:r>
              <a:rPr lang="en-US" dirty="0"/>
              <a:t>Main site: [6]. Basic tutorial: </a:t>
            </a:r>
            <a:r>
              <a:rPr lang="en-US" u="sng" dirty="0">
                <a:solidFill>
                  <a:srgbClr val="0070C0"/>
                </a:solidFill>
              </a:rPr>
              <a:t>Eclipse</a:t>
            </a:r>
            <a:r>
              <a:rPr lang="en-US" dirty="0"/>
              <a:t> &gt; </a:t>
            </a:r>
            <a:r>
              <a:rPr lang="en-CA" dirty="0">
                <a:hlinkClick r:id="rId3"/>
              </a:rPr>
              <a:t>Workbench User Guide</a:t>
            </a:r>
            <a:r>
              <a:rPr lang="en-CA" dirty="0"/>
              <a:t> &gt; </a:t>
            </a:r>
            <a:r>
              <a:rPr lang="en-CA" dirty="0">
                <a:hlinkClick r:id="rId4"/>
              </a:rPr>
              <a:t>Getting started</a:t>
            </a:r>
            <a:r>
              <a:rPr lang="en-US" dirty="0"/>
              <a:t> </a:t>
            </a:r>
          </a:p>
          <a:p>
            <a:endParaRPr lang="en-CA" dirty="0"/>
          </a:p>
        </p:txBody>
      </p:sp>
      <p:sp>
        <p:nvSpPr>
          <p:cNvPr id="4" name="Slide Number Placeholder 3"/>
          <p:cNvSpPr>
            <a:spLocks noGrp="1"/>
          </p:cNvSpPr>
          <p:nvPr>
            <p:ph type="sldNum" sz="quarter" idx="12"/>
          </p:nvPr>
        </p:nvSpPr>
        <p:spPr/>
        <p:txBody>
          <a:bodyPr/>
          <a:lstStyle/>
          <a:p>
            <a:fld id="{4292D9D0-E695-4D04-8152-0C0E77A81AC1}" type="slidenum">
              <a:rPr lang="en-CA" smtClean="0"/>
              <a:t>36</a:t>
            </a:fld>
            <a:endParaRPr lang="en-CA" dirty="0"/>
          </a:p>
        </p:txBody>
      </p:sp>
    </p:spTree>
    <p:extLst>
      <p:ext uri="{BB962C8B-B14F-4D97-AF65-F5344CB8AC3E}">
        <p14:creationId xmlns:p14="http://schemas.microsoft.com/office/powerpoint/2010/main" val="2967561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US" sz="2400" dirty="0"/>
              <a:t>Algorithm Design and Applications by M. Goodrich and R. </a:t>
            </a:r>
            <a:r>
              <a:rPr lang="en-US" sz="2400" dirty="0" err="1"/>
              <a:t>Tamassia</a:t>
            </a:r>
            <a:r>
              <a:rPr lang="en-US" sz="2400" dirty="0"/>
              <a:t>, Wiley, 2015</a:t>
            </a:r>
            <a:r>
              <a:rPr lang="en-CA" sz="2400" dirty="0"/>
              <a:t>.</a:t>
            </a:r>
          </a:p>
          <a:p>
            <a:pPr marL="514350" lvl="0" indent="-514350">
              <a:buFont typeface="+mj-lt"/>
              <a:buAutoNum type="arabicPeriod"/>
            </a:pPr>
            <a:r>
              <a:rPr lang="en-CA" sz="2400" dirty="0"/>
              <a:t>Data Structures and Algorithms in Java, 6</a:t>
            </a:r>
            <a:r>
              <a:rPr lang="en-CA" sz="2400" baseline="30000" dirty="0"/>
              <a:t>th</a:t>
            </a:r>
            <a:r>
              <a:rPr lang="en-CA" sz="2400" dirty="0"/>
              <a:t> Edition, by M. Goodrich and R. </a:t>
            </a:r>
            <a:r>
              <a:rPr lang="en-CA" sz="2400" dirty="0" err="1"/>
              <a:t>Tamassia</a:t>
            </a:r>
            <a:r>
              <a:rPr lang="en-CA" sz="2400" dirty="0"/>
              <a:t>, Wiley, 2014. </a:t>
            </a:r>
            <a:r>
              <a:rPr lang="en-CA" sz="2400" i="1" dirty="0"/>
              <a:t>(On reserve in the </a:t>
            </a:r>
            <a:r>
              <a:rPr lang="en-CA" sz="2400" i="1" dirty="0" err="1"/>
              <a:t>Leddy</a:t>
            </a:r>
            <a:r>
              <a:rPr lang="en-CA" sz="2400" i="1" dirty="0"/>
              <a:t> Library)</a:t>
            </a:r>
          </a:p>
          <a:p>
            <a:pPr marL="514350" indent="-514350">
              <a:buFont typeface="+mj-lt"/>
              <a:buAutoNum type="arabicPeriod"/>
            </a:pPr>
            <a:r>
              <a:rPr lang="en-CA" sz="2400" dirty="0"/>
              <a:t>Data Structures and Algorithm Analysis in Java, 3</a:t>
            </a:r>
            <a:r>
              <a:rPr lang="en-CA" sz="2400" baseline="30000" dirty="0"/>
              <a:t>rd</a:t>
            </a:r>
            <a:r>
              <a:rPr lang="en-CA" sz="2400" dirty="0"/>
              <a:t> Edition, by M. Weiss, Addison-Wesley, 2012.</a:t>
            </a:r>
          </a:p>
          <a:p>
            <a:pPr marL="514350" lvl="0" indent="-514350">
              <a:buFont typeface="+mj-lt"/>
              <a:buAutoNum type="arabicPeriod"/>
            </a:pPr>
            <a:r>
              <a:rPr lang="en-CA" sz="2400" dirty="0"/>
              <a:t>Algorithm Design by J. Kleinberg and E. </a:t>
            </a:r>
            <a:r>
              <a:rPr lang="en-CA" sz="2400" dirty="0" err="1"/>
              <a:t>Tardos</a:t>
            </a:r>
            <a:r>
              <a:rPr lang="en-CA" sz="2400" dirty="0"/>
              <a:t>, Addison-Wesley, 2006.</a:t>
            </a:r>
          </a:p>
          <a:p>
            <a:pPr marL="514350" indent="-514350">
              <a:buFont typeface="+mj-lt"/>
              <a:buAutoNum type="arabicPeriod"/>
            </a:pPr>
            <a:r>
              <a:rPr lang="en-CA" sz="2400" dirty="0"/>
              <a:t>Introduction to Algorithms, 2</a:t>
            </a:r>
            <a:r>
              <a:rPr lang="en-CA" sz="2400" baseline="30000" dirty="0"/>
              <a:t>nd</a:t>
            </a:r>
            <a:r>
              <a:rPr lang="en-CA" sz="2400" dirty="0"/>
              <a:t> Edition, by T. </a:t>
            </a:r>
            <a:r>
              <a:rPr lang="en-CA" sz="2400" dirty="0" err="1"/>
              <a:t>Cormen</a:t>
            </a:r>
            <a:r>
              <a:rPr lang="en-CA" sz="2400" dirty="0"/>
              <a:t> et al., McGraw-Hill, 2001.</a:t>
            </a:r>
          </a:p>
          <a:p>
            <a:pPr marL="514350" indent="-514350">
              <a:buFont typeface="+mj-lt"/>
              <a:buAutoNum type="arabicPeriod"/>
            </a:pPr>
            <a:r>
              <a:rPr lang="en-CA" sz="2400" dirty="0"/>
              <a:t>The Eclipse Foundation, </a:t>
            </a:r>
            <a:r>
              <a:rPr lang="en-CA" sz="2400" dirty="0">
                <a:hlinkClick r:id="rId3"/>
              </a:rPr>
              <a:t>http://www.eclipse.org/</a:t>
            </a:r>
            <a:endParaRPr lang="en-CA" sz="2400" dirty="0"/>
          </a:p>
          <a:p>
            <a:pPr marL="514350" indent="-514350">
              <a:buFont typeface="+mj-lt"/>
              <a:buAutoNum type="arabicPeriod"/>
            </a:pPr>
            <a:r>
              <a:rPr lang="en-CA" sz="2400" dirty="0"/>
              <a:t>Java by Oracle: </a:t>
            </a:r>
            <a:r>
              <a:rPr lang="en-CA" sz="2400" dirty="0">
                <a:hlinkClick r:id="rId4"/>
              </a:rPr>
              <a:t>http://www.oracle.com/technetwork/java/index.html</a:t>
            </a:r>
            <a:endParaRPr lang="en-CA" sz="2400" dirty="0"/>
          </a:p>
          <a:p>
            <a:pPr marL="514350" indent="-514350">
              <a:buFont typeface="+mj-lt"/>
              <a:buAutoNum type="arabicPeriod"/>
            </a:pPr>
            <a:r>
              <a:rPr lang="en-US" sz="2400" dirty="0"/>
              <a:t>Java Standard Edition (Java SE 8) </a:t>
            </a:r>
            <a:r>
              <a:rPr lang="en-CA" sz="2400" dirty="0">
                <a:hlinkClick r:id="rId5"/>
              </a:rPr>
              <a:t>http://www.oracle.com/technetwork/java/javaee/overview/index.html</a:t>
            </a:r>
            <a:endParaRPr lang="en-CA" sz="2400" dirty="0"/>
          </a:p>
          <a:p>
            <a:pPr marL="514350" indent="-514350">
              <a:buFont typeface="+mj-lt"/>
              <a:buAutoNum type="arabicPeriod"/>
            </a:pPr>
            <a:r>
              <a:rPr lang="en-US" sz="2400" dirty="0"/>
              <a:t>Java Enterprise Edition (Java EE 8) </a:t>
            </a:r>
            <a:r>
              <a:rPr lang="en-CA" sz="2400" dirty="0">
                <a:hlinkClick r:id="rId5"/>
              </a:rPr>
              <a:t>http://www.oracle.com/technetwork/java/javaee/overview/index.html</a:t>
            </a:r>
            <a:endParaRPr lang="en-CA" sz="2400" dirty="0"/>
          </a:p>
          <a:p>
            <a:pPr marL="514350" indent="-514350">
              <a:buFont typeface="+mj-lt"/>
              <a:buAutoNum type="arabicPeriod"/>
            </a:pPr>
            <a:endParaRPr lang="en-CA" sz="2400" dirty="0"/>
          </a:p>
        </p:txBody>
      </p:sp>
      <p:sp>
        <p:nvSpPr>
          <p:cNvPr id="4" name="Slide Number Placeholder 3"/>
          <p:cNvSpPr>
            <a:spLocks noGrp="1"/>
          </p:cNvSpPr>
          <p:nvPr>
            <p:ph type="sldNum" sz="quarter" idx="12"/>
          </p:nvPr>
        </p:nvSpPr>
        <p:spPr/>
        <p:txBody>
          <a:bodyPr/>
          <a:lstStyle/>
          <a:p>
            <a:fld id="{4292D9D0-E695-4D04-8152-0C0E77A81AC1}" type="slidenum">
              <a:rPr lang="en-CA" smtClean="0"/>
              <a:t>37</a:t>
            </a:fld>
            <a:endParaRPr lang="en-CA" dirty="0"/>
          </a:p>
        </p:txBody>
      </p:sp>
    </p:spTree>
    <p:extLst>
      <p:ext uri="{BB962C8B-B14F-4D97-AF65-F5344CB8AC3E}">
        <p14:creationId xmlns:p14="http://schemas.microsoft.com/office/powerpoint/2010/main" val="1115655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2" y="114748"/>
            <a:ext cx="10515600" cy="754828"/>
          </a:xfrm>
        </p:spPr>
        <p:txBody>
          <a:bodyPr>
            <a:normAutofit/>
          </a:bodyPr>
          <a:lstStyle/>
          <a:p>
            <a:r>
              <a:rPr lang="en-CA" dirty="0"/>
              <a:t>Lab – Practice</a:t>
            </a:r>
          </a:p>
        </p:txBody>
      </p:sp>
      <p:sp>
        <p:nvSpPr>
          <p:cNvPr id="3" name="Content Placeholder 2"/>
          <p:cNvSpPr>
            <a:spLocks noGrp="1"/>
          </p:cNvSpPr>
          <p:nvPr>
            <p:ph idx="1"/>
          </p:nvPr>
        </p:nvSpPr>
        <p:spPr>
          <a:xfrm>
            <a:off x="838200" y="950259"/>
            <a:ext cx="10645588" cy="5439655"/>
          </a:xfrm>
        </p:spPr>
        <p:txBody>
          <a:bodyPr>
            <a:normAutofit lnSpcReduction="10000"/>
          </a:bodyPr>
          <a:lstStyle/>
          <a:p>
            <a:pPr marL="514350" indent="-514350">
              <a:buFont typeface="+mj-lt"/>
              <a:buAutoNum type="arabicPeriod"/>
            </a:pPr>
            <a:r>
              <a:rPr lang="en-CA" dirty="0"/>
              <a:t>Use the class MaxSumTest.java  provided in the source code.</a:t>
            </a:r>
          </a:p>
          <a:p>
            <a:pPr marL="822325" lvl="1" indent="-514350">
              <a:buFont typeface="+mj-lt"/>
              <a:buAutoNum type="alphaLcParenR"/>
            </a:pPr>
            <a:r>
              <a:rPr lang="en-CA" dirty="0"/>
              <a:t>Create a new Java project in Eclipse (called “Algorithm Analysis”)</a:t>
            </a:r>
          </a:p>
          <a:p>
            <a:pPr marL="822325" lvl="1" indent="-514350">
              <a:buFont typeface="+mj-lt"/>
              <a:buAutoNum type="alphaLcParenR"/>
            </a:pPr>
            <a:r>
              <a:rPr lang="en-CA" dirty="0"/>
              <a:t>Create a new package called “analysis”</a:t>
            </a:r>
          </a:p>
          <a:p>
            <a:pPr marL="822325" lvl="1" indent="-514350">
              <a:buFont typeface="+mj-lt"/>
              <a:buAutoNum type="alphaLcParenR"/>
            </a:pPr>
            <a:r>
              <a:rPr lang="en-CA" dirty="0"/>
              <a:t>Create a new class called </a:t>
            </a:r>
            <a:r>
              <a:rPr lang="en-CA" dirty="0" err="1"/>
              <a:t>MaxSumTest</a:t>
            </a:r>
            <a:r>
              <a:rPr lang="en-CA" dirty="0"/>
              <a:t> and enter the provided source code.</a:t>
            </a:r>
          </a:p>
          <a:p>
            <a:pPr marL="822325" lvl="1" indent="-514350">
              <a:buFont typeface="+mj-lt"/>
              <a:buAutoNum type="alphaLcParenR"/>
            </a:pPr>
            <a:r>
              <a:rPr lang="en-CA" dirty="0"/>
              <a:t>Run the four algorithms with the example provided in the source code.</a:t>
            </a:r>
          </a:p>
          <a:p>
            <a:pPr marL="822325" lvl="1" indent="-514350">
              <a:buFont typeface="+mj-lt"/>
              <a:buAutoNum type="alphaLcParenR"/>
            </a:pPr>
            <a:r>
              <a:rPr lang="en-CA" dirty="0"/>
              <a:t>Create random sequences of n integers between –n/2 and +3n/2</a:t>
            </a:r>
          </a:p>
          <a:p>
            <a:pPr marL="822325" lvl="1" indent="-514350">
              <a:buFont typeface="+mj-lt"/>
              <a:buAutoNum type="alphaLcParenR"/>
            </a:pPr>
            <a:r>
              <a:rPr lang="en-CA" dirty="0"/>
              <a:t>Run the program of 1.e for n = 2</a:t>
            </a:r>
            <a:r>
              <a:rPr lang="en-CA" baseline="30000" dirty="0"/>
              <a:t>i</a:t>
            </a:r>
            <a:r>
              <a:rPr lang="en-CA" dirty="0"/>
              <a:t> , where </a:t>
            </a:r>
            <a:r>
              <a:rPr lang="en-CA" dirty="0" err="1"/>
              <a:t>i</a:t>
            </a:r>
            <a:r>
              <a:rPr lang="en-CA" dirty="0"/>
              <a:t> = 3, 4, …, 16, and record the CPU time for each algorithm and each value of </a:t>
            </a:r>
            <a:r>
              <a:rPr lang="en-CA" dirty="0" err="1"/>
              <a:t>i</a:t>
            </a:r>
            <a:endParaRPr lang="en-CA" dirty="0"/>
          </a:p>
          <a:p>
            <a:pPr marL="822325" lvl="1" indent="-514350">
              <a:buFont typeface="+mj-lt"/>
              <a:buAutoNum type="alphaLcParenR"/>
            </a:pPr>
            <a:r>
              <a:rPr lang="en-CA" dirty="0"/>
              <a:t>Create a table with the times obtained and discuss these. Compare the CPU times with the complexity (running time) of the algorithms</a:t>
            </a:r>
          </a:p>
          <a:p>
            <a:pPr marL="822325" lvl="1" indent="-514350">
              <a:buFont typeface="+mj-lt"/>
              <a:buAutoNum type="alphaLcParenR"/>
            </a:pPr>
            <a:r>
              <a:rPr lang="en-CA" dirty="0"/>
              <a:t>Plot the CPU times obtained for each algorithm and compare the plots with those of the most important functions used in algorithm analysis (slide 11) </a:t>
            </a:r>
          </a:p>
          <a:p>
            <a:pPr marL="514350" indent="-514350">
              <a:buFont typeface="+mj-lt"/>
              <a:buAutoNum type="arabicPeriod"/>
            </a:pPr>
            <a:r>
              <a:rPr lang="en-CA" dirty="0"/>
              <a:t>*Repeat all items of #1 for the Prefix Averages problem.</a:t>
            </a:r>
          </a:p>
          <a:p>
            <a:pPr marL="822325" lvl="1" indent="-514350">
              <a:buFont typeface="+mj-lt"/>
              <a:buAutoNum type="alphaLcParenR"/>
            </a:pPr>
            <a:r>
              <a:rPr lang="en-CA" dirty="0"/>
              <a:t>In this case, you will have to implement the two algorithms (as they are not provided).</a:t>
            </a:r>
          </a:p>
        </p:txBody>
      </p:sp>
      <p:sp>
        <p:nvSpPr>
          <p:cNvPr id="4" name="Slide Number Placeholder 3"/>
          <p:cNvSpPr>
            <a:spLocks noGrp="1"/>
          </p:cNvSpPr>
          <p:nvPr>
            <p:ph type="sldNum" sz="quarter" idx="12"/>
          </p:nvPr>
        </p:nvSpPr>
        <p:spPr/>
        <p:txBody>
          <a:bodyPr/>
          <a:lstStyle/>
          <a:p>
            <a:fld id="{4292D9D0-E695-4D04-8152-0C0E77A81AC1}" type="slidenum">
              <a:rPr lang="en-CA" smtClean="0"/>
              <a:t>38</a:t>
            </a:fld>
            <a:endParaRPr lang="en-CA" dirty="0"/>
          </a:p>
        </p:txBody>
      </p:sp>
    </p:spTree>
    <p:extLst>
      <p:ext uri="{BB962C8B-B14F-4D97-AF65-F5344CB8AC3E}">
        <p14:creationId xmlns:p14="http://schemas.microsoft.com/office/powerpoint/2010/main" val="1596750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2" y="114748"/>
            <a:ext cx="10515600" cy="754828"/>
          </a:xfrm>
        </p:spPr>
        <p:txBody>
          <a:bodyPr/>
          <a:lstStyle/>
          <a:p>
            <a:r>
              <a:rPr lang="en-CA" dirty="0"/>
              <a:t>Exercises</a:t>
            </a:r>
          </a:p>
        </p:txBody>
      </p:sp>
      <p:sp>
        <p:nvSpPr>
          <p:cNvPr id="3" name="Content Placeholder 2"/>
          <p:cNvSpPr>
            <a:spLocks noGrp="1"/>
          </p:cNvSpPr>
          <p:nvPr>
            <p:ph idx="1"/>
          </p:nvPr>
        </p:nvSpPr>
        <p:spPr>
          <a:xfrm>
            <a:off x="838199" y="721896"/>
            <a:ext cx="10621617" cy="5791638"/>
          </a:xfrm>
        </p:spPr>
        <p:txBody>
          <a:bodyPr numCol="2" spcCol="180000">
            <a:noAutofit/>
          </a:bodyPr>
          <a:lstStyle/>
          <a:p>
            <a:pPr marL="268288" indent="-268288">
              <a:buFont typeface="+mj-lt"/>
              <a:buAutoNum type="arabicPeriod"/>
            </a:pPr>
            <a:r>
              <a:rPr lang="en-CA" sz="1400" dirty="0"/>
              <a:t>Sort the functions 12n</a:t>
            </a:r>
            <a:r>
              <a:rPr lang="en-CA" sz="1400" baseline="30000" dirty="0"/>
              <a:t>2</a:t>
            </a:r>
            <a:r>
              <a:rPr lang="en-CA" sz="1400" dirty="0"/>
              <a:t>, 3n, 0.5 log n, n log n, 2n</a:t>
            </a:r>
            <a:r>
              <a:rPr lang="en-CA" sz="1400" baseline="30000" dirty="0"/>
              <a:t>3</a:t>
            </a:r>
            <a:r>
              <a:rPr lang="en-CA" sz="1400" dirty="0"/>
              <a:t> in increasing order of growth rate.</a:t>
            </a:r>
          </a:p>
          <a:p>
            <a:pPr marL="0" indent="0">
              <a:buNone/>
            </a:pPr>
            <a:r>
              <a:rPr lang="en-CA" sz="1400" dirty="0"/>
              <a:t>Answer - 0.5 log n, 3n, n log n, 12n</a:t>
            </a:r>
            <a:r>
              <a:rPr lang="en-CA" sz="1400" baseline="30000" dirty="0"/>
              <a:t>2</a:t>
            </a:r>
            <a:r>
              <a:rPr lang="en-CA" sz="1400" dirty="0"/>
              <a:t> , 2n</a:t>
            </a:r>
            <a:r>
              <a:rPr lang="en-CA" sz="1400" baseline="30000" dirty="0"/>
              <a:t>3</a:t>
            </a:r>
            <a:endParaRPr lang="en-CA" sz="1400" dirty="0"/>
          </a:p>
          <a:p>
            <a:pPr marL="268288" indent="-268288">
              <a:buFont typeface="+mj-lt"/>
              <a:buAutoNum type="arabicPeriod"/>
            </a:pPr>
            <a:r>
              <a:rPr lang="en-CA" sz="1400" dirty="0"/>
              <a:t>Algorithm A uses 20 n log n operations, while algorithm B uses 2n</a:t>
            </a:r>
            <a:r>
              <a:rPr lang="en-CA" sz="1400" baseline="30000" dirty="0"/>
              <a:t>2</a:t>
            </a:r>
            <a:r>
              <a:rPr lang="en-CA" sz="1400" dirty="0"/>
              <a:t> operations. Assume all operations take the same time. What is the value of n0 for which A will run faster? Which algorithm will you use if your inputs are of size 10,000?</a:t>
            </a:r>
          </a:p>
          <a:p>
            <a:pPr marL="0" indent="0">
              <a:buNone/>
            </a:pPr>
            <a:r>
              <a:rPr lang="en-CA" sz="1400" dirty="0"/>
              <a:t>Answer – 10, A</a:t>
            </a:r>
          </a:p>
          <a:p>
            <a:pPr marL="268288" indent="-268288">
              <a:buFont typeface="+mj-lt"/>
              <a:buAutoNum type="arabicPeriod"/>
            </a:pPr>
            <a:r>
              <a:rPr lang="en-CA" sz="1400" dirty="0"/>
              <a:t>*Prove or disprove that (a) f(n) = 2n</a:t>
            </a:r>
            <a:r>
              <a:rPr lang="en-CA" sz="1400" baseline="30000" dirty="0"/>
              <a:t>2</a:t>
            </a:r>
            <a:r>
              <a:rPr lang="en-CA" sz="1400" dirty="0"/>
              <a:t> + 3 is O(n), (b) f(n) is O(n</a:t>
            </a:r>
            <a:r>
              <a:rPr lang="en-CA" sz="1400" baseline="30000" dirty="0"/>
              <a:t>10</a:t>
            </a:r>
            <a:r>
              <a:rPr lang="en-CA" sz="1400" dirty="0"/>
              <a:t>), (c) f(n) is </a:t>
            </a:r>
            <a:r>
              <a:rPr lang="en-CA" sz="1400" dirty="0">
                <a:sym typeface="Symbol" panose="05050102010706020507" pitchFamily="18" charset="2"/>
              </a:rPr>
              <a:t>(1), (d) f(n) is (1), (e) f(n) is (n</a:t>
            </a:r>
            <a:r>
              <a:rPr lang="en-CA" sz="1400" baseline="30000" dirty="0">
                <a:sym typeface="Symbol" panose="05050102010706020507" pitchFamily="18" charset="2"/>
              </a:rPr>
              <a:t>0.5</a:t>
            </a:r>
            <a:r>
              <a:rPr lang="en-CA" sz="1400" dirty="0">
                <a:sym typeface="Symbol" panose="05050102010706020507" pitchFamily="18" charset="2"/>
              </a:rPr>
              <a:t>), (f) f(n) (n</a:t>
            </a:r>
            <a:r>
              <a:rPr lang="en-CA" sz="1400" baseline="30000" dirty="0">
                <a:sym typeface="Symbol" panose="05050102010706020507" pitchFamily="18" charset="2"/>
              </a:rPr>
              <a:t>2</a:t>
            </a:r>
            <a:r>
              <a:rPr lang="en-CA" sz="1400" dirty="0">
                <a:sym typeface="Symbol" panose="05050102010706020507" pitchFamily="18" charset="2"/>
              </a:rPr>
              <a:t>), (e) f(n) is o(n</a:t>
            </a:r>
            <a:r>
              <a:rPr lang="en-CA" sz="1400" baseline="30000" dirty="0">
                <a:sym typeface="Symbol" panose="05050102010706020507" pitchFamily="18" charset="2"/>
              </a:rPr>
              <a:t>9/4</a:t>
            </a:r>
            <a:r>
              <a:rPr lang="en-CA" sz="1400" dirty="0">
                <a:sym typeface="Symbol" panose="05050102010706020507" pitchFamily="18" charset="2"/>
              </a:rPr>
              <a:t>).</a:t>
            </a:r>
          </a:p>
          <a:p>
            <a:pPr marL="0" indent="0">
              <a:buNone/>
            </a:pPr>
            <a:r>
              <a:rPr lang="en-CA" sz="1400" dirty="0">
                <a:sym typeface="Symbol" panose="05050102010706020507" pitchFamily="18" charset="2"/>
              </a:rPr>
              <a:t>O(</a:t>
            </a:r>
            <a:r>
              <a:rPr lang="en-CA" sz="1400" dirty="0" err="1">
                <a:sym typeface="Symbol" panose="05050102010706020507" pitchFamily="18" charset="2"/>
              </a:rPr>
              <a:t>fn</a:t>
            </a:r>
            <a:r>
              <a:rPr lang="en-CA" sz="1400" dirty="0">
                <a:sym typeface="Symbol" panose="05050102010706020507" pitchFamily="18" charset="2"/>
              </a:rPr>
              <a:t>) = O(2n</a:t>
            </a:r>
          </a:p>
          <a:p>
            <a:pPr marL="268288" indent="-268288">
              <a:buFont typeface="+mj-lt"/>
              <a:buAutoNum type="arabicPeriod"/>
            </a:pPr>
            <a:r>
              <a:rPr lang="en-CA" sz="1400" dirty="0"/>
              <a:t> Consider A = 3, 4, -7, 3, 6, -3, 2, 8, -1. Find the MCCS using the four algorithms discussed in class. *How many operations will the linear-time algorithm use?</a:t>
            </a:r>
          </a:p>
          <a:p>
            <a:pPr marL="268288" indent="-268288">
              <a:buFont typeface="+mj-lt"/>
              <a:buAutoNum type="arabicPeriod"/>
            </a:pPr>
            <a:r>
              <a:rPr lang="en-CA" sz="1400" dirty="0"/>
              <a:t>Find the worst-case running time in O-notation for algorithms </a:t>
            </a:r>
            <a:r>
              <a:rPr lang="en-CA" sz="1400" dirty="0" err="1"/>
              <a:t>linearMCCS</a:t>
            </a:r>
            <a:r>
              <a:rPr lang="en-CA" sz="1400" dirty="0"/>
              <a:t> and </a:t>
            </a:r>
            <a:r>
              <a:rPr lang="en-CA" sz="1400" dirty="0" err="1"/>
              <a:t>quadraticMCCS</a:t>
            </a:r>
            <a:r>
              <a:rPr lang="en-CA" sz="1400" dirty="0"/>
              <a:t>. Show all steps used in the calculations. What about </a:t>
            </a:r>
            <a:r>
              <a:rPr lang="en-CA" sz="1400" dirty="0">
                <a:sym typeface="Symbol" panose="05050102010706020507" pitchFamily="18" charset="2"/>
              </a:rPr>
              <a:t> and ? Also,  and o?</a:t>
            </a:r>
          </a:p>
          <a:p>
            <a:pPr marL="268288" indent="-268288">
              <a:buFont typeface="+mj-lt"/>
              <a:buAutoNum type="arabicPeriod"/>
            </a:pPr>
            <a:r>
              <a:rPr lang="en-CA" sz="1400" dirty="0">
                <a:sym typeface="Symbol" panose="05050102010706020507" pitchFamily="18" charset="2"/>
              </a:rPr>
              <a:t>*Implement </a:t>
            </a:r>
            <a:r>
              <a:rPr lang="en-CA" sz="1400" dirty="0" err="1">
                <a:sym typeface="Symbol" panose="05050102010706020507" pitchFamily="18" charset="2"/>
              </a:rPr>
              <a:t>linearMCCS</a:t>
            </a:r>
            <a:r>
              <a:rPr lang="en-CA" sz="1400" dirty="0">
                <a:sym typeface="Symbol" panose="05050102010706020507" pitchFamily="18" charset="2"/>
              </a:rPr>
              <a:t> and divide-and-conquer-MCCS. Run them on several random sequences of size 1,000. Which one is faster? What are the inputs for which the algorithms run faster/slower? Take the average CPU times and compare the with the running times of the algorithms.</a:t>
            </a:r>
          </a:p>
          <a:p>
            <a:pPr marL="268288" indent="-268288">
              <a:buFont typeface="+mj-lt"/>
              <a:buAutoNum type="arabicPeriod"/>
            </a:pPr>
            <a:r>
              <a:rPr lang="en-CA" sz="1400" dirty="0">
                <a:sym typeface="Symbol" panose="05050102010706020507" pitchFamily="18" charset="2"/>
              </a:rPr>
              <a:t>Are these statements true? (a) If f(n) is O(g(n)), then f(n) is (g(n)); (b) if f(n) is O(g(n)), then g(n) is (f(n)); (c) if f(n) is O(g(n)) and f(n) is (g(n)), then f(n) is (g(n)); (d) if f(n) is O(g(n)) and g(n) is (f(n)), then f(n) is (g(n)); (e) if f(n) is o(g(n)), then f(n) is O(g(n)); (f) if f(n) is (g(n)), then f(n) is (g(n)).</a:t>
            </a:r>
          </a:p>
          <a:p>
            <a:pPr marL="268288" indent="-268288">
              <a:buFont typeface="+mj-lt"/>
              <a:buAutoNum type="arabicPeriod"/>
            </a:pPr>
            <a:r>
              <a:rPr lang="en-CA" sz="1400" dirty="0">
                <a:sym typeface="Symbol" panose="05050102010706020507" pitchFamily="18" charset="2"/>
              </a:rPr>
              <a:t>Give five different reasons for why we use Java in this course.</a:t>
            </a:r>
          </a:p>
          <a:p>
            <a:pPr marL="268288" indent="-268288">
              <a:buFont typeface="+mj-lt"/>
              <a:buAutoNum type="arabicPeriod"/>
            </a:pPr>
            <a:r>
              <a:rPr lang="en-CA" sz="1400" dirty="0">
                <a:sym typeface="Symbol" panose="05050102010706020507" pitchFamily="18" charset="2"/>
              </a:rPr>
              <a:t>Describe the main features of the Eclipse IDE platform.</a:t>
            </a:r>
          </a:p>
          <a:p>
            <a:pPr marL="268288" indent="-268288">
              <a:buFont typeface="+mj-lt"/>
              <a:buAutoNum type="arabicPeriod"/>
            </a:pPr>
            <a:r>
              <a:rPr lang="en-CA" sz="1400" dirty="0">
                <a:sym typeface="Symbol" panose="05050102010706020507" pitchFamily="18" charset="2"/>
              </a:rPr>
              <a:t>What is the advantage of using Java Enterprise Edition?</a:t>
            </a:r>
          </a:p>
          <a:p>
            <a:pPr marL="268288" indent="-268288">
              <a:buFont typeface="+mj-lt"/>
              <a:buAutoNum type="arabicPeriod"/>
            </a:pPr>
            <a:r>
              <a:rPr lang="en-CA" sz="1400" dirty="0">
                <a:sym typeface="Symbol" panose="05050102010706020507" pitchFamily="18" charset="2"/>
              </a:rPr>
              <a:t> </a:t>
            </a:r>
            <a:r>
              <a:rPr lang="en-CA" sz="1400" dirty="0"/>
              <a:t>Consider A = 3, 4, -7, 3, 6, -3, 2, 8, -1. Can the algorithm </a:t>
            </a:r>
            <a:r>
              <a:rPr lang="en-CA" sz="1400" dirty="0" err="1"/>
              <a:t>linearMCCS</a:t>
            </a:r>
            <a:r>
              <a:rPr lang="en-CA" sz="1400" dirty="0"/>
              <a:t> be modified to run a little bit faster on this example? Yes/no? why not?</a:t>
            </a:r>
          </a:p>
          <a:p>
            <a:pPr marL="268288" indent="-268288">
              <a:buFont typeface="+mj-lt"/>
              <a:buAutoNum type="arabicPeriod"/>
            </a:pPr>
            <a:r>
              <a:rPr lang="en-CA" sz="1400" dirty="0"/>
              <a:t>Give an example of an algorithm whose best and worst case running times differ in more than a constant (i.e., asymptotically different).</a:t>
            </a:r>
          </a:p>
          <a:p>
            <a:pPr marL="268288" indent="-268288">
              <a:buFont typeface="+mj-lt"/>
              <a:buAutoNum type="arabicPeriod"/>
            </a:pPr>
            <a:r>
              <a:rPr lang="en-CA" sz="1400" dirty="0"/>
              <a:t>*Implement linear search and binary search on an array A. Run a variety experiments on different lists of different sizes. Which algorithm will you use and for which sizes?</a:t>
            </a:r>
          </a:p>
          <a:p>
            <a:pPr marL="268288" indent="-268288">
              <a:buFont typeface="+mj-lt"/>
              <a:buAutoNum type="arabicPeriod"/>
            </a:pPr>
            <a:r>
              <a:rPr lang="en-CA" sz="1400" dirty="0"/>
              <a:t>List the main properties of the rules for O-notation. Do these apply to </a:t>
            </a:r>
            <a:r>
              <a:rPr lang="en-CA" sz="1400" dirty="0">
                <a:sym typeface="Symbol" panose="05050102010706020507" pitchFamily="18" charset="2"/>
              </a:rPr>
              <a:t> and ? How?</a:t>
            </a:r>
            <a:endParaRPr lang="en-CA" sz="1400" dirty="0"/>
          </a:p>
          <a:p>
            <a:pPr marL="268288" indent="-268288">
              <a:buFont typeface="+mj-lt"/>
              <a:buAutoNum type="arabicPeriod"/>
            </a:pPr>
            <a:r>
              <a:rPr lang="en-CA" sz="1400" dirty="0"/>
              <a:t>What is the difference between problem and algorithm? Explain how a problem can be solved using different algorithms and how they may have different complexities. Give an example.</a:t>
            </a:r>
          </a:p>
          <a:p>
            <a:pPr marL="268288" indent="-268288">
              <a:buFont typeface="+mj-lt"/>
              <a:buAutoNum type="arabicPeriod"/>
            </a:pPr>
            <a:r>
              <a:rPr lang="en-CA" sz="1400" dirty="0"/>
              <a:t>Give examples of functions for the different types of asymptotic notation.</a:t>
            </a:r>
          </a:p>
        </p:txBody>
      </p:sp>
      <p:sp>
        <p:nvSpPr>
          <p:cNvPr id="5" name="Slide Number Placeholder 4"/>
          <p:cNvSpPr>
            <a:spLocks noGrp="1"/>
          </p:cNvSpPr>
          <p:nvPr>
            <p:ph type="sldNum" sz="quarter" idx="12"/>
          </p:nvPr>
        </p:nvSpPr>
        <p:spPr/>
        <p:txBody>
          <a:bodyPr/>
          <a:lstStyle/>
          <a:p>
            <a:fld id="{4292D9D0-E695-4D04-8152-0C0E77A81AC1}" type="slidenum">
              <a:rPr lang="en-CA" smtClean="0"/>
              <a:t>39</a:t>
            </a:fld>
            <a:endParaRPr lang="en-CA" dirty="0"/>
          </a:p>
        </p:txBody>
      </p:sp>
    </p:spTree>
    <p:extLst>
      <p:ext uri="{BB962C8B-B14F-4D97-AF65-F5344CB8AC3E}">
        <p14:creationId xmlns:p14="http://schemas.microsoft.com/office/powerpoint/2010/main" val="7575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318606" y="2616610"/>
            <a:ext cx="5078888" cy="843196"/>
          </a:xfrm>
        </p:spPr>
        <p:txBody>
          <a:bodyPr/>
          <a:lstStyle/>
          <a:p>
            <a:r>
              <a:rPr lang="en-US" dirty="0"/>
              <a:t>My own view of computing</a:t>
            </a:r>
            <a:endParaRPr lang="en-CA" dirty="0"/>
          </a:p>
        </p:txBody>
      </p:sp>
      <p:pic>
        <p:nvPicPr>
          <p:cNvPr id="22" name="Picture 4" descr="C:\Users\LRueda\AppData\Local\Microsoft\Windows\Temporary Internet Files\Content.IE5\D2O2VPKQ\MC90001933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4701" y="4383012"/>
            <a:ext cx="948073" cy="79858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437451" y="152401"/>
            <a:ext cx="4289123" cy="1323439"/>
          </a:xfrm>
          <a:prstGeom prst="rect">
            <a:avLst/>
          </a:prstGeom>
          <a:solidFill>
            <a:schemeClr val="accent5"/>
          </a:solidFill>
        </p:spPr>
        <p:txBody>
          <a:bodyPr wrap="none" rtlCol="0">
            <a:spAutoFit/>
          </a:bodyPr>
          <a:lstStyle/>
          <a:p>
            <a:r>
              <a:rPr lang="en-US" sz="1600" dirty="0"/>
              <a:t>Turing Machine (TM) – A. Turing, 1936</a:t>
            </a:r>
          </a:p>
          <a:p>
            <a:r>
              <a:rPr lang="en-US" sz="1600" dirty="0"/>
              <a:t>Abstract computing machine used for:</a:t>
            </a:r>
          </a:p>
          <a:p>
            <a:pPr marL="342900" indent="-342900">
              <a:buFont typeface="Arial" pitchFamily="34" charset="0"/>
              <a:buChar char="•"/>
            </a:pPr>
            <a:r>
              <a:rPr lang="en-US" sz="1600" dirty="0"/>
              <a:t>Real computations</a:t>
            </a:r>
          </a:p>
          <a:p>
            <a:pPr marL="342900" indent="-342900">
              <a:buFont typeface="Arial" pitchFamily="34" charset="0"/>
              <a:buChar char="•"/>
            </a:pPr>
            <a:r>
              <a:rPr lang="en-US" sz="1600" dirty="0"/>
              <a:t>Math definitions</a:t>
            </a:r>
          </a:p>
          <a:p>
            <a:pPr marL="342900" indent="-342900">
              <a:buFont typeface="Arial" pitchFamily="34" charset="0"/>
              <a:buChar char="•"/>
            </a:pPr>
            <a:r>
              <a:rPr lang="en-US" sz="1600" dirty="0"/>
              <a:t>Solve any computing (decidable) problem</a:t>
            </a:r>
          </a:p>
        </p:txBody>
      </p:sp>
      <p:sp>
        <p:nvSpPr>
          <p:cNvPr id="24" name="TextBox 23"/>
          <p:cNvSpPr txBox="1"/>
          <p:nvPr/>
        </p:nvSpPr>
        <p:spPr>
          <a:xfrm>
            <a:off x="2852208" y="1556224"/>
            <a:ext cx="4724400" cy="1077218"/>
          </a:xfrm>
          <a:prstGeom prst="rect">
            <a:avLst/>
          </a:prstGeom>
          <a:solidFill>
            <a:schemeClr val="accent5"/>
          </a:solidFill>
        </p:spPr>
        <p:txBody>
          <a:bodyPr wrap="square" rtlCol="0">
            <a:spAutoFit/>
          </a:bodyPr>
          <a:lstStyle/>
          <a:p>
            <a:r>
              <a:rPr lang="en-US" sz="1600" dirty="0"/>
              <a:t>Language </a:t>
            </a:r>
          </a:p>
          <a:p>
            <a:pPr marL="285750" indent="-285750">
              <a:buFont typeface="Arial" pitchFamily="34" charset="0"/>
              <a:buChar char="•"/>
            </a:pPr>
            <a:r>
              <a:rPr lang="en-US" sz="1600" dirty="0"/>
              <a:t>A set of strings from an alphabet</a:t>
            </a:r>
          </a:p>
          <a:p>
            <a:pPr marL="285750" indent="-285750">
              <a:buFont typeface="Arial" pitchFamily="34" charset="0"/>
              <a:buChar char="•"/>
            </a:pPr>
            <a:r>
              <a:rPr lang="en-US" sz="1600" dirty="0"/>
              <a:t>TM decides/solves any recursive language (= algorithm) </a:t>
            </a:r>
          </a:p>
        </p:txBody>
      </p:sp>
      <p:sp>
        <p:nvSpPr>
          <p:cNvPr id="25" name="TextBox 24"/>
          <p:cNvSpPr txBox="1"/>
          <p:nvPr/>
        </p:nvSpPr>
        <p:spPr>
          <a:xfrm>
            <a:off x="3145093" y="2772491"/>
            <a:ext cx="4724399" cy="1323439"/>
          </a:xfrm>
          <a:prstGeom prst="rect">
            <a:avLst/>
          </a:prstGeom>
          <a:solidFill>
            <a:schemeClr val="accent5"/>
          </a:solidFill>
        </p:spPr>
        <p:txBody>
          <a:bodyPr wrap="square" rtlCol="0">
            <a:spAutoFit/>
          </a:bodyPr>
          <a:lstStyle/>
          <a:p>
            <a:r>
              <a:rPr lang="en-US" sz="1600" dirty="0"/>
              <a:t>Context-free Grammars – N. Chomsky, 1956</a:t>
            </a:r>
          </a:p>
          <a:p>
            <a:pPr marL="285750" indent="-285750">
              <a:buFont typeface="Arial" pitchFamily="34" charset="0"/>
              <a:buChar char="•"/>
            </a:pPr>
            <a:r>
              <a:rPr lang="en-US" sz="1600" dirty="0"/>
              <a:t>Context-free languages (CFL) defined by context-free grammars</a:t>
            </a:r>
          </a:p>
          <a:p>
            <a:pPr marL="285750" indent="-285750">
              <a:buFont typeface="Arial" pitchFamily="34" charset="0"/>
              <a:buChar char="•"/>
            </a:pPr>
            <a:r>
              <a:rPr lang="en-US" sz="1600" dirty="0"/>
              <a:t>CFL are (a subset of) recursive languages</a:t>
            </a:r>
          </a:p>
          <a:p>
            <a:pPr marL="285750" indent="-285750">
              <a:buFont typeface="Arial" pitchFamily="34" charset="0"/>
              <a:buChar char="•"/>
            </a:pPr>
            <a:r>
              <a:rPr lang="en-US" sz="1600" dirty="0"/>
              <a:t>TM can then parse strings of CFLs</a:t>
            </a:r>
          </a:p>
        </p:txBody>
      </p:sp>
      <p:sp>
        <p:nvSpPr>
          <p:cNvPr id="26" name="TextBox 25"/>
          <p:cNvSpPr txBox="1"/>
          <p:nvPr/>
        </p:nvSpPr>
        <p:spPr>
          <a:xfrm>
            <a:off x="3449973" y="4256782"/>
            <a:ext cx="4495800" cy="1077218"/>
          </a:xfrm>
          <a:prstGeom prst="rect">
            <a:avLst/>
          </a:prstGeom>
          <a:solidFill>
            <a:schemeClr val="accent5"/>
          </a:solidFill>
        </p:spPr>
        <p:txBody>
          <a:bodyPr wrap="square" rtlCol="0">
            <a:spAutoFit/>
          </a:bodyPr>
          <a:lstStyle/>
          <a:p>
            <a:r>
              <a:rPr lang="en-US" sz="1600" dirty="0"/>
              <a:t>Program</a:t>
            </a:r>
          </a:p>
          <a:p>
            <a:pPr marL="285750" indent="-285750">
              <a:buFont typeface="Arial" pitchFamily="34" charset="0"/>
              <a:buChar char="•"/>
            </a:pPr>
            <a:r>
              <a:rPr lang="en-US" sz="1600" dirty="0"/>
              <a:t>A computer program can be seen as a string of a language (mainly CFLs)</a:t>
            </a:r>
          </a:p>
          <a:p>
            <a:pPr marL="285750" indent="-285750">
              <a:buFont typeface="Arial" pitchFamily="34" charset="0"/>
              <a:buChar char="•"/>
            </a:pPr>
            <a:r>
              <a:rPr lang="en-US" sz="1600" dirty="0"/>
              <a:t>First programming language: Fortran - 1955</a:t>
            </a:r>
          </a:p>
        </p:txBody>
      </p:sp>
      <p:sp>
        <p:nvSpPr>
          <p:cNvPr id="27" name="TextBox 26"/>
          <p:cNvSpPr txBox="1"/>
          <p:nvPr/>
        </p:nvSpPr>
        <p:spPr>
          <a:xfrm>
            <a:off x="3945355" y="5423866"/>
            <a:ext cx="4305218" cy="1077218"/>
          </a:xfrm>
          <a:prstGeom prst="rect">
            <a:avLst/>
          </a:prstGeom>
          <a:solidFill>
            <a:schemeClr val="accent5"/>
          </a:solidFill>
        </p:spPr>
        <p:txBody>
          <a:bodyPr wrap="none" rtlCol="0">
            <a:spAutoFit/>
          </a:bodyPr>
          <a:lstStyle/>
          <a:p>
            <a:r>
              <a:rPr lang="en-US" sz="1600" dirty="0"/>
              <a:t>Algorithm</a:t>
            </a:r>
          </a:p>
          <a:p>
            <a:pPr marL="285750" indent="-285750">
              <a:buFont typeface="Arial" pitchFamily="34" charset="0"/>
              <a:buChar char="•"/>
            </a:pPr>
            <a:r>
              <a:rPr lang="en-US" sz="1600" dirty="0"/>
              <a:t>Written in </a:t>
            </a:r>
            <a:r>
              <a:rPr lang="en-US" sz="1600" dirty="0" err="1"/>
              <a:t>pseudocode</a:t>
            </a:r>
            <a:endParaRPr lang="en-US" sz="1600" dirty="0"/>
          </a:p>
          <a:p>
            <a:pPr marL="285750" indent="-285750">
              <a:buFont typeface="Arial" pitchFamily="34" charset="0"/>
              <a:buChar char="•"/>
            </a:pPr>
            <a:r>
              <a:rPr lang="en-US" sz="1600" dirty="0"/>
              <a:t>Translated to </a:t>
            </a:r>
            <a:r>
              <a:rPr lang="en-US" sz="1600" dirty="0">
                <a:solidFill>
                  <a:schemeClr val="tx2">
                    <a:lumMod val="60000"/>
                    <a:lumOff val="40000"/>
                  </a:schemeClr>
                </a:solidFill>
              </a:rPr>
              <a:t>any</a:t>
            </a:r>
            <a:r>
              <a:rPr lang="en-US" sz="1600" dirty="0"/>
              <a:t> programming language</a:t>
            </a:r>
          </a:p>
          <a:p>
            <a:pPr marL="285750" indent="-285750">
              <a:buFont typeface="Arial" pitchFamily="34" charset="0"/>
              <a:buChar char="•"/>
            </a:pPr>
            <a:r>
              <a:rPr lang="en-US" sz="1600" dirty="0"/>
              <a:t>Key: complexity analysis -  D. Knuth, 1962</a:t>
            </a:r>
          </a:p>
        </p:txBody>
      </p:sp>
      <p:sp>
        <p:nvSpPr>
          <p:cNvPr id="28" name="Curved Right Arrow 27"/>
          <p:cNvSpPr/>
          <p:nvPr/>
        </p:nvSpPr>
        <p:spPr bwMode="auto">
          <a:xfrm rot="20074378">
            <a:off x="2244543" y="1343919"/>
            <a:ext cx="432298"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29" name="Curved Right Arrow 28"/>
          <p:cNvSpPr/>
          <p:nvPr/>
        </p:nvSpPr>
        <p:spPr bwMode="auto">
          <a:xfrm rot="20074378">
            <a:off x="2722272" y="2711461"/>
            <a:ext cx="413397"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30" name="Curved Right Arrow 29"/>
          <p:cNvSpPr/>
          <p:nvPr/>
        </p:nvSpPr>
        <p:spPr bwMode="auto">
          <a:xfrm rot="20074378">
            <a:off x="2963856" y="4083376"/>
            <a:ext cx="414865"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31" name="Curved Right Arrow 30"/>
          <p:cNvSpPr/>
          <p:nvPr/>
        </p:nvSpPr>
        <p:spPr bwMode="auto">
          <a:xfrm rot="20074378">
            <a:off x="3287247" y="5331278"/>
            <a:ext cx="445184"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pic>
        <p:nvPicPr>
          <p:cNvPr id="32" name="Picture 2" descr="img1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97" t="4499" r="21687" b="52626"/>
          <a:stretch/>
        </p:blipFill>
        <p:spPr bwMode="auto">
          <a:xfrm>
            <a:off x="7144609" y="123549"/>
            <a:ext cx="2477565" cy="13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7920620" y="1793722"/>
            <a:ext cx="2819400" cy="646331"/>
          </a:xfrm>
          <a:prstGeom prst="rect">
            <a:avLst/>
          </a:prstGeom>
          <a:noFill/>
          <a:ln>
            <a:solidFill>
              <a:schemeClr val="tx1"/>
            </a:solidFill>
          </a:ln>
        </p:spPr>
        <p:txBody>
          <a:bodyPr wrap="square" rtlCol="0">
            <a:spAutoFit/>
          </a:bodyPr>
          <a:lstStyle/>
          <a:p>
            <a:r>
              <a:rPr lang="en-US" sz="1800" dirty="0"/>
              <a:t>L = {100, 1000, 1100, 10000, 10100, … }</a:t>
            </a:r>
          </a:p>
        </p:txBody>
      </p:sp>
      <p:sp>
        <p:nvSpPr>
          <p:cNvPr id="34" name="TextBox 33"/>
          <p:cNvSpPr txBox="1"/>
          <p:nvPr/>
        </p:nvSpPr>
        <p:spPr>
          <a:xfrm>
            <a:off x="8174373" y="2895601"/>
            <a:ext cx="2674130" cy="1200329"/>
          </a:xfrm>
          <a:prstGeom prst="rect">
            <a:avLst/>
          </a:prstGeom>
          <a:noFill/>
          <a:ln>
            <a:solidFill>
              <a:schemeClr val="tx1"/>
            </a:solidFill>
          </a:ln>
        </p:spPr>
        <p:txBody>
          <a:bodyPr wrap="none" rtlCol="0">
            <a:spAutoFit/>
          </a:bodyPr>
          <a:lstStyle/>
          <a:p>
            <a:r>
              <a:rPr lang="en-US" sz="1800" dirty="0">
                <a:sym typeface="Symbol"/>
              </a:rPr>
              <a:t></a:t>
            </a:r>
            <a:r>
              <a:rPr lang="en-US" sz="1800" dirty="0"/>
              <a:t> = {0,1}, </a:t>
            </a:r>
            <a:r>
              <a:rPr lang="en-US" sz="1800" i="1" dirty="0"/>
              <a:t>N</a:t>
            </a:r>
            <a:r>
              <a:rPr lang="en-US" sz="1800" dirty="0"/>
              <a:t> = </a:t>
            </a:r>
            <a:r>
              <a:rPr lang="en-US" sz="1800" i="1" dirty="0"/>
              <a:t>S</a:t>
            </a:r>
            <a:r>
              <a:rPr lang="en-US" sz="1800" dirty="0"/>
              <a:t> = {</a:t>
            </a:r>
            <a:r>
              <a:rPr lang="en-US" sz="1800" i="1" dirty="0"/>
              <a:t>P</a:t>
            </a:r>
            <a:r>
              <a:rPr lang="en-US" sz="1800" dirty="0"/>
              <a:t>}</a:t>
            </a:r>
          </a:p>
          <a:p>
            <a:r>
              <a:rPr lang="en-US" sz="1800" dirty="0"/>
              <a:t>Productions:</a:t>
            </a:r>
          </a:p>
          <a:p>
            <a:pPr marL="168275"/>
            <a:r>
              <a:rPr lang="en-US" sz="1800" i="1" dirty="0"/>
              <a:t>P</a:t>
            </a:r>
            <a:r>
              <a:rPr lang="en-US" sz="1800" dirty="0"/>
              <a:t> </a:t>
            </a:r>
            <a:r>
              <a:rPr lang="en-US" sz="1800" dirty="0">
                <a:sym typeface="Symbol"/>
              </a:rPr>
              <a:t></a:t>
            </a:r>
            <a:r>
              <a:rPr lang="en-US" sz="1800" dirty="0"/>
              <a:t> </a:t>
            </a:r>
            <a:r>
              <a:rPr lang="en-US" sz="1800" i="1" dirty="0"/>
              <a:t>ϵ </a:t>
            </a:r>
            <a:r>
              <a:rPr lang="en-US" sz="1800" dirty="0"/>
              <a:t>|</a:t>
            </a:r>
            <a:r>
              <a:rPr lang="en-US" sz="1800" i="1" dirty="0"/>
              <a:t> P</a:t>
            </a:r>
            <a:r>
              <a:rPr lang="en-US" sz="1800" dirty="0"/>
              <a:t> </a:t>
            </a:r>
            <a:r>
              <a:rPr lang="en-US" sz="1800" dirty="0">
                <a:sym typeface="Symbol"/>
              </a:rPr>
              <a:t></a:t>
            </a:r>
            <a:r>
              <a:rPr lang="en-US" sz="1800" dirty="0"/>
              <a:t> 0 | </a:t>
            </a:r>
            <a:r>
              <a:rPr lang="en-US" sz="1800" i="1" dirty="0"/>
              <a:t>P</a:t>
            </a:r>
            <a:r>
              <a:rPr lang="en-US" sz="1800" dirty="0"/>
              <a:t> </a:t>
            </a:r>
            <a:r>
              <a:rPr lang="en-US" sz="1800" dirty="0">
                <a:sym typeface="Symbol"/>
              </a:rPr>
              <a:t></a:t>
            </a:r>
            <a:r>
              <a:rPr lang="en-US" sz="1800" dirty="0"/>
              <a:t> 1</a:t>
            </a:r>
          </a:p>
          <a:p>
            <a:pPr marL="168275"/>
            <a:r>
              <a:rPr lang="en-US" sz="1800" i="1" dirty="0"/>
              <a:t>P</a:t>
            </a:r>
            <a:r>
              <a:rPr lang="en-US" sz="1800" dirty="0"/>
              <a:t> </a:t>
            </a:r>
            <a:r>
              <a:rPr lang="en-US" sz="1800" dirty="0">
                <a:sym typeface="Symbol"/>
              </a:rPr>
              <a:t></a:t>
            </a:r>
            <a:r>
              <a:rPr lang="en-US" sz="1800" dirty="0"/>
              <a:t> 0</a:t>
            </a:r>
            <a:r>
              <a:rPr lang="en-US" sz="1800" i="1" dirty="0"/>
              <a:t>P </a:t>
            </a:r>
            <a:r>
              <a:rPr lang="en-US" sz="1800" dirty="0"/>
              <a:t>0 | </a:t>
            </a:r>
            <a:r>
              <a:rPr lang="en-US" sz="1800" i="1" dirty="0"/>
              <a:t>P</a:t>
            </a:r>
            <a:r>
              <a:rPr lang="en-US" sz="1800" dirty="0"/>
              <a:t> </a:t>
            </a:r>
            <a:r>
              <a:rPr lang="en-US" sz="1800" dirty="0">
                <a:sym typeface="Symbol"/>
              </a:rPr>
              <a:t></a:t>
            </a:r>
            <a:r>
              <a:rPr lang="en-US" sz="1800" dirty="0"/>
              <a:t> 1</a:t>
            </a:r>
            <a:r>
              <a:rPr lang="en-US" sz="1800" i="1" dirty="0"/>
              <a:t>P </a:t>
            </a:r>
            <a:r>
              <a:rPr lang="en-US" sz="1800" dirty="0"/>
              <a:t>1</a:t>
            </a:r>
          </a:p>
        </p:txBody>
      </p:sp>
      <p:sp>
        <p:nvSpPr>
          <p:cNvPr id="35" name="TextBox 34"/>
          <p:cNvSpPr txBox="1"/>
          <p:nvPr/>
        </p:nvSpPr>
        <p:spPr>
          <a:xfrm>
            <a:off x="8050993" y="4242138"/>
            <a:ext cx="3095181" cy="1200329"/>
          </a:xfrm>
          <a:prstGeom prst="rect">
            <a:avLst/>
          </a:prstGeom>
          <a:noFill/>
          <a:ln>
            <a:solidFill>
              <a:schemeClr val="tx1"/>
            </a:solidFill>
          </a:ln>
        </p:spPr>
        <p:txBody>
          <a:bodyPr wrap="square" rtlCol="0">
            <a:spAutoFit/>
          </a:bodyPr>
          <a:lstStyle/>
          <a:p>
            <a:r>
              <a:rPr lang="en-US" sz="1200" dirty="0"/>
              <a:t>public class Maximum { </a:t>
            </a:r>
          </a:p>
          <a:p>
            <a:pPr indent="227013"/>
            <a:r>
              <a:rPr lang="en-US" sz="1200" dirty="0"/>
              <a:t>public static void main(String[] </a:t>
            </a:r>
            <a:r>
              <a:rPr lang="en-US" sz="1200" dirty="0" err="1"/>
              <a:t>args</a:t>
            </a:r>
            <a:r>
              <a:rPr lang="en-US" sz="1200" dirty="0"/>
              <a:t>) {</a:t>
            </a:r>
            <a:br>
              <a:rPr lang="en-US" sz="1200" dirty="0"/>
            </a:br>
            <a:r>
              <a:rPr lang="en-US" sz="1200" dirty="0"/>
              <a:t>         </a:t>
            </a:r>
            <a:r>
              <a:rPr lang="en-US" sz="1200" dirty="0" err="1"/>
              <a:t>int</a:t>
            </a:r>
            <a:r>
              <a:rPr lang="en-US" sz="1200" dirty="0"/>
              <a:t> </a:t>
            </a:r>
            <a:r>
              <a:rPr lang="en-US" sz="1200" dirty="0" err="1"/>
              <a:t>currentMax</a:t>
            </a:r>
            <a:r>
              <a:rPr lang="en-US" sz="1200" dirty="0"/>
              <a:t> = …;</a:t>
            </a:r>
            <a:br>
              <a:rPr lang="en-US" sz="1200" dirty="0"/>
            </a:br>
            <a:r>
              <a:rPr lang="en-US" sz="1200" dirty="0"/>
              <a:t>         …  </a:t>
            </a:r>
          </a:p>
          <a:p>
            <a:pPr indent="227013"/>
            <a:r>
              <a:rPr lang="en-US" sz="1200" dirty="0"/>
              <a:t>} </a:t>
            </a:r>
          </a:p>
          <a:p>
            <a:r>
              <a:rPr lang="en-US" sz="1200" dirty="0"/>
              <a:t>} </a:t>
            </a:r>
          </a:p>
        </p:txBody>
      </p:sp>
      <p:sp>
        <p:nvSpPr>
          <p:cNvPr id="36" name="Text Box 7"/>
          <p:cNvSpPr txBox="1">
            <a:spLocks noChangeArrowheads="1"/>
          </p:cNvSpPr>
          <p:nvPr/>
        </p:nvSpPr>
        <p:spPr bwMode="auto">
          <a:xfrm>
            <a:off x="8288755" y="5320606"/>
            <a:ext cx="2559748" cy="1384995"/>
          </a:xfrm>
          <a:prstGeom prst="rect">
            <a:avLst/>
          </a:prstGeom>
          <a:noFill/>
          <a:ln w="9525">
            <a:solidFill>
              <a:schemeClr val="accent2"/>
            </a:solidFill>
            <a:miter lim="800000"/>
            <a:headEnd/>
            <a:tailEnd/>
          </a:ln>
        </p:spPr>
        <p:txBody>
          <a:bodyPr wrap="square">
            <a:spAutoFit/>
          </a:bodyPr>
          <a:lstStyle/>
          <a:p>
            <a:pPr defTabSz="228600"/>
            <a:r>
              <a:rPr lang="en-US" sz="1400" b="1" dirty="0">
                <a:solidFill>
                  <a:srgbClr val="000000"/>
                </a:solidFill>
                <a:latin typeface="Times New Roman" pitchFamily="18" charset="0"/>
              </a:rPr>
              <a:t>Algorithm</a:t>
            </a:r>
            <a:r>
              <a:rPr lang="en-US" sz="1400" dirty="0">
                <a:latin typeface="Times New Roman" pitchFamily="18" charset="0"/>
              </a:rPr>
              <a:t> </a:t>
            </a:r>
            <a:r>
              <a:rPr lang="en-US" sz="1400" b="1" i="1" dirty="0" err="1">
                <a:solidFill>
                  <a:schemeClr val="tx2"/>
                </a:solidFill>
                <a:latin typeface="Times New Roman" pitchFamily="18" charset="0"/>
              </a:rPr>
              <a:t>arrayMax</a:t>
            </a:r>
            <a:r>
              <a:rPr lang="en-US" sz="1400" dirty="0">
                <a:solidFill>
                  <a:schemeClr val="tx2"/>
                </a:solidFill>
                <a:latin typeface="Times New Roman" pitchFamily="18" charset="0"/>
              </a:rPr>
              <a:t>(</a:t>
            </a:r>
            <a:r>
              <a:rPr lang="en-US" sz="1400" b="1" i="1" dirty="0">
                <a:solidFill>
                  <a:schemeClr val="tx2"/>
                </a:solidFill>
                <a:latin typeface="Times New Roman" pitchFamily="18" charset="0"/>
              </a:rPr>
              <a:t>A</a:t>
            </a:r>
            <a:r>
              <a:rPr lang="en-US" sz="1400" dirty="0">
                <a:solidFill>
                  <a:schemeClr val="tx2"/>
                </a:solidFill>
                <a:latin typeface="Times New Roman" pitchFamily="18" charset="0"/>
              </a:rPr>
              <a:t>, </a:t>
            </a:r>
            <a:r>
              <a:rPr lang="en-US" sz="1400" b="1" i="1" dirty="0">
                <a:solidFill>
                  <a:schemeClr val="tx2"/>
                </a:solidFill>
                <a:latin typeface="Times New Roman" pitchFamily="18" charset="0"/>
              </a:rPr>
              <a:t>n</a:t>
            </a:r>
            <a:r>
              <a:rPr lang="en-US" sz="1400" dirty="0">
                <a:solidFill>
                  <a:schemeClr val="tx2"/>
                </a:solidFill>
                <a:latin typeface="Times New Roman" pitchFamily="18" charset="0"/>
              </a:rPr>
              <a:t>)</a:t>
            </a:r>
          </a:p>
          <a:p>
            <a:pPr defTabSz="228600"/>
            <a:r>
              <a:rPr lang="en-US" sz="1400" b="1" dirty="0">
                <a:solidFill>
                  <a:schemeClr val="tx2"/>
                </a:solidFill>
                <a:latin typeface="Times New Roman" pitchFamily="18" charset="0"/>
              </a:rPr>
              <a:t>	</a:t>
            </a:r>
            <a:r>
              <a:rPr lang="en-US" sz="1400" b="1" i="1" dirty="0" err="1">
                <a:solidFill>
                  <a:schemeClr val="accent2"/>
                </a:solidFill>
                <a:latin typeface="Times New Roman" pitchFamily="18" charset="0"/>
              </a:rPr>
              <a:t>currentMax</a:t>
            </a:r>
            <a:r>
              <a:rPr lang="en-US" sz="1400" dirty="0">
                <a:solidFill>
                  <a:schemeClr val="tx2"/>
                </a:solidFill>
                <a:latin typeface="Times New Roman" pitchFamily="18" charset="0"/>
              </a:rPr>
              <a:t> </a:t>
            </a:r>
            <a:r>
              <a:rPr lang="en-US" sz="1400" dirty="0">
                <a:solidFill>
                  <a:srgbClr val="000000"/>
                </a:solidFill>
                <a:latin typeface="Times New Roman" pitchFamily="18" charset="0"/>
                <a:sym typeface="Symbol" pitchFamily="18" charset="2"/>
              </a:rPr>
              <a:t></a:t>
            </a:r>
            <a:r>
              <a:rPr lang="en-US" sz="1400" dirty="0">
                <a:solidFill>
                  <a:schemeClr val="tx2"/>
                </a:solidFill>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[0]</a:t>
            </a:r>
            <a:endParaRPr lang="en-US" sz="1400" dirty="0">
              <a:solidFill>
                <a:schemeClr val="accent2"/>
              </a:solidFill>
              <a:latin typeface="Times New Roman" pitchFamily="18" charset="0"/>
            </a:endParaRPr>
          </a:p>
          <a:p>
            <a:pPr defTabSz="228600"/>
            <a:r>
              <a:rPr lang="en-US" sz="1400" dirty="0">
                <a:latin typeface="Times New Roman" pitchFamily="18" charset="0"/>
              </a:rPr>
              <a:t>	</a:t>
            </a:r>
            <a:r>
              <a:rPr lang="en-US" sz="1400" b="1" dirty="0">
                <a:solidFill>
                  <a:srgbClr val="000000"/>
                </a:solidFill>
                <a:latin typeface="Times New Roman" pitchFamily="18" charset="0"/>
              </a:rPr>
              <a:t>for</a:t>
            </a:r>
            <a:r>
              <a:rPr lang="en-US" sz="1400" dirty="0">
                <a:latin typeface="Times New Roman" pitchFamily="18" charset="0"/>
              </a:rPr>
              <a:t> </a:t>
            </a:r>
            <a:r>
              <a:rPr lang="en-US" sz="1400" b="1" i="1" dirty="0" err="1">
                <a:solidFill>
                  <a:schemeClr val="accent2"/>
                </a:solidFill>
                <a:latin typeface="Times New Roman" pitchFamily="18" charset="0"/>
              </a:rPr>
              <a:t>i</a:t>
            </a:r>
            <a:r>
              <a:rPr lang="en-US" sz="1400" dirty="0">
                <a:solidFill>
                  <a:schemeClr val="tx2"/>
                </a:solidFill>
                <a:latin typeface="Times New Roman" pitchFamily="18" charset="0"/>
              </a:rPr>
              <a:t> </a:t>
            </a:r>
            <a:r>
              <a:rPr lang="en-US" sz="1400" dirty="0">
                <a:solidFill>
                  <a:srgbClr val="000000"/>
                </a:solidFill>
                <a:latin typeface="Times New Roman" pitchFamily="18" charset="0"/>
                <a:sym typeface="Symbol" pitchFamily="18" charset="2"/>
              </a:rPr>
              <a:t></a:t>
            </a:r>
            <a:r>
              <a:rPr lang="en-US" sz="1400" dirty="0">
                <a:solidFill>
                  <a:schemeClr val="tx2"/>
                </a:solidFill>
                <a:latin typeface="Times New Roman" pitchFamily="18" charset="0"/>
                <a:sym typeface="Symbol" pitchFamily="18" charset="2"/>
              </a:rPr>
              <a:t> </a:t>
            </a:r>
            <a:r>
              <a:rPr lang="en-US" sz="1400" dirty="0">
                <a:solidFill>
                  <a:schemeClr val="accent2"/>
                </a:solidFill>
                <a:latin typeface="Times New Roman" pitchFamily="18" charset="0"/>
                <a:sym typeface="Symbol" pitchFamily="18" charset="2"/>
              </a:rPr>
              <a:t>1</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to</a:t>
            </a:r>
            <a:r>
              <a:rPr lang="en-US" sz="1400" dirty="0">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n</a:t>
            </a:r>
            <a:r>
              <a:rPr lang="en-US" sz="1400" dirty="0">
                <a:solidFill>
                  <a:schemeClr val="accent2"/>
                </a:solidFill>
                <a:latin typeface="Times New Roman" pitchFamily="18" charset="0"/>
                <a:sym typeface="Symbol" pitchFamily="18" charset="2"/>
              </a:rPr>
              <a:t>  1</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do</a:t>
            </a:r>
          </a:p>
          <a:p>
            <a:pPr defTabSz="228600"/>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if</a:t>
            </a:r>
            <a:r>
              <a:rPr lang="en-US" sz="1400" dirty="0">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a:t>
            </a:r>
            <a:r>
              <a:rPr lang="en-US" sz="1400" i="1" dirty="0" err="1">
                <a:solidFill>
                  <a:schemeClr val="accent2"/>
                </a:solidFill>
                <a:latin typeface="Times New Roman" pitchFamily="18" charset="0"/>
                <a:sym typeface="Symbol" pitchFamily="18" charset="2"/>
              </a:rPr>
              <a:t>i</a:t>
            </a:r>
            <a:r>
              <a:rPr lang="en-US" sz="1400" dirty="0">
                <a:solidFill>
                  <a:schemeClr val="accent2"/>
                </a:solidFill>
                <a:latin typeface="Times New Roman" pitchFamily="18" charset="0"/>
                <a:sym typeface="Symbol" pitchFamily="18" charset="2"/>
              </a:rPr>
              <a:t>]  </a:t>
            </a:r>
            <a:r>
              <a:rPr lang="en-US" sz="1400" b="1" i="1" dirty="0" err="1">
                <a:solidFill>
                  <a:schemeClr val="accent2"/>
                </a:solidFill>
                <a:latin typeface="Times New Roman" pitchFamily="18" charset="0"/>
                <a:sym typeface="Symbol" pitchFamily="18" charset="2"/>
              </a:rPr>
              <a:t>currentMax</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then</a:t>
            </a:r>
          </a:p>
          <a:p>
            <a:pPr defTabSz="228600"/>
            <a:r>
              <a:rPr lang="en-US" sz="1400" dirty="0">
                <a:latin typeface="Times New Roman" pitchFamily="18" charset="0"/>
                <a:sym typeface="Symbol" pitchFamily="18" charset="2"/>
              </a:rPr>
              <a:t>			</a:t>
            </a:r>
            <a:r>
              <a:rPr lang="en-US" sz="1400" b="1" i="1" dirty="0" err="1">
                <a:solidFill>
                  <a:schemeClr val="accent2"/>
                </a:solidFill>
                <a:latin typeface="Times New Roman" pitchFamily="18" charset="0"/>
                <a:sym typeface="Symbol" pitchFamily="18" charset="2"/>
              </a:rPr>
              <a:t>currentMax</a:t>
            </a:r>
            <a:r>
              <a:rPr lang="en-US" sz="1400" dirty="0">
                <a:solidFill>
                  <a:schemeClr val="tx2"/>
                </a:solidFill>
                <a:latin typeface="Times New Roman" pitchFamily="18" charset="0"/>
                <a:sym typeface="Symbol" pitchFamily="18" charset="2"/>
              </a:rPr>
              <a:t> </a:t>
            </a:r>
            <a:r>
              <a:rPr lang="en-US" sz="1400" dirty="0">
                <a:solidFill>
                  <a:srgbClr val="000000"/>
                </a:solidFill>
                <a:latin typeface="Times New Roman" pitchFamily="18" charset="0"/>
                <a:sym typeface="Symbol" pitchFamily="18" charset="2"/>
              </a:rPr>
              <a:t></a:t>
            </a:r>
            <a:r>
              <a:rPr lang="en-US" sz="1400" dirty="0">
                <a:solidFill>
                  <a:schemeClr val="accent2"/>
                </a:solidFill>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a:t>
            </a:r>
            <a:r>
              <a:rPr lang="en-US" sz="1400" b="1" i="1" dirty="0" err="1">
                <a:solidFill>
                  <a:schemeClr val="accent2"/>
                </a:solidFill>
                <a:latin typeface="Times New Roman" pitchFamily="18" charset="0"/>
                <a:sym typeface="Symbol" pitchFamily="18" charset="2"/>
              </a:rPr>
              <a:t>i</a:t>
            </a:r>
            <a:r>
              <a:rPr lang="en-US" sz="1400" dirty="0">
                <a:solidFill>
                  <a:schemeClr val="accent2"/>
                </a:solidFill>
                <a:latin typeface="Times New Roman" pitchFamily="18" charset="0"/>
                <a:sym typeface="Symbol" pitchFamily="18" charset="2"/>
              </a:rPr>
              <a:t>]</a:t>
            </a:r>
          </a:p>
          <a:p>
            <a:pPr defTabSz="228600"/>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return</a:t>
            </a:r>
            <a:r>
              <a:rPr lang="en-US" sz="1400" dirty="0">
                <a:latin typeface="Times New Roman" pitchFamily="18" charset="0"/>
                <a:sym typeface="Symbol" pitchFamily="18" charset="2"/>
              </a:rPr>
              <a:t> </a:t>
            </a:r>
            <a:r>
              <a:rPr lang="en-US" sz="1400" b="1" i="1" dirty="0" err="1">
                <a:solidFill>
                  <a:schemeClr val="accent2"/>
                </a:solidFill>
                <a:latin typeface="Times New Roman" pitchFamily="18" charset="0"/>
                <a:sym typeface="Symbol" pitchFamily="18" charset="2"/>
              </a:rPr>
              <a:t>currentMax</a:t>
            </a:r>
            <a:r>
              <a:rPr lang="en-US" sz="1400" dirty="0">
                <a:latin typeface="Times New Roman" pitchFamily="18" charset="0"/>
                <a:sym typeface="Symbol" pitchFamily="18" charset="2"/>
              </a:rPr>
              <a:t> </a:t>
            </a:r>
            <a:endParaRPr lang="en-US" sz="1400" dirty="0">
              <a:latin typeface="Times New Roman" pitchFamily="18" charset="0"/>
            </a:endParaRPr>
          </a:p>
        </p:txBody>
      </p:sp>
      <p:pic>
        <p:nvPicPr>
          <p:cNvPr id="37" name="Picture 3" descr="C:\Users\LRueda\AppData\Local\Microsoft\Windows\Temporary Internet Files\Content.IE5\1T6KSAUK\MC90043438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4574" y="5410201"/>
            <a:ext cx="609599" cy="96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0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CA" dirty="0"/>
          </a:p>
        </p:txBody>
      </p:sp>
      <p:sp>
        <p:nvSpPr>
          <p:cNvPr id="3" name="Content Placeholder 2"/>
          <p:cNvSpPr>
            <a:spLocks noGrp="1"/>
          </p:cNvSpPr>
          <p:nvPr>
            <p:ph idx="1"/>
          </p:nvPr>
        </p:nvSpPr>
        <p:spPr/>
        <p:txBody>
          <a:bodyPr>
            <a:normAutofit lnSpcReduction="10000"/>
          </a:bodyPr>
          <a:lstStyle/>
          <a:p>
            <a:r>
              <a:rPr lang="en-US" dirty="0"/>
              <a:t>Definition: An algorithm is a sequence of steps used to solve a problem in a finite amount of time</a:t>
            </a:r>
          </a:p>
          <a:p>
            <a:endParaRPr lang="en-US" dirty="0"/>
          </a:p>
          <a:p>
            <a:endParaRPr lang="en-US" dirty="0"/>
          </a:p>
          <a:p>
            <a:endParaRPr lang="en-US" dirty="0"/>
          </a:p>
          <a:p>
            <a:endParaRPr lang="en-US" dirty="0"/>
          </a:p>
          <a:p>
            <a:endParaRPr lang="en-US" dirty="0"/>
          </a:p>
          <a:p>
            <a:endParaRPr lang="en-US" dirty="0"/>
          </a:p>
          <a:p>
            <a:r>
              <a:rPr lang="en-US" dirty="0"/>
              <a:t>Properties</a:t>
            </a:r>
          </a:p>
          <a:p>
            <a:pPr lvl="1"/>
            <a:r>
              <a:rPr lang="en-US" dirty="0"/>
              <a:t>Correctness: must provide the correct output for </a:t>
            </a:r>
            <a:r>
              <a:rPr lang="en-US" i="1" dirty="0"/>
              <a:t>every</a:t>
            </a:r>
            <a:r>
              <a:rPr lang="en-US" dirty="0"/>
              <a:t> input</a:t>
            </a:r>
          </a:p>
          <a:p>
            <a:pPr lvl="1"/>
            <a:r>
              <a:rPr lang="en-US" dirty="0"/>
              <a:t>Performance: Measured in terms of the resources used (time and space)</a:t>
            </a:r>
          </a:p>
          <a:p>
            <a:pPr lvl="1"/>
            <a:r>
              <a:rPr lang="en-US" dirty="0"/>
              <a:t>End: must finish in a </a:t>
            </a:r>
            <a:r>
              <a:rPr lang="en-US" i="1" dirty="0"/>
              <a:t>finite</a:t>
            </a:r>
            <a:r>
              <a:rPr lang="en-US" dirty="0"/>
              <a:t> amount of time</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715" y="2514715"/>
            <a:ext cx="1625024" cy="1625024"/>
          </a:xfrm>
          <a:prstGeom prst="rect">
            <a:avLst/>
          </a:prstGeom>
        </p:spPr>
      </p:pic>
      <p:sp>
        <p:nvSpPr>
          <p:cNvPr id="6" name="Flowchart: Multidocument 5"/>
          <p:cNvSpPr/>
          <p:nvPr/>
        </p:nvSpPr>
        <p:spPr>
          <a:xfrm>
            <a:off x="8480483" y="2550102"/>
            <a:ext cx="1479666" cy="130914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Internal Storage 6"/>
          <p:cNvSpPr/>
          <p:nvPr/>
        </p:nvSpPr>
        <p:spPr>
          <a:xfrm>
            <a:off x="2111433" y="2514715"/>
            <a:ext cx="1396538" cy="130914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ight Arrow 7"/>
          <p:cNvSpPr/>
          <p:nvPr/>
        </p:nvSpPr>
        <p:spPr>
          <a:xfrm>
            <a:off x="3923607" y="2975956"/>
            <a:ext cx="698269" cy="351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ight Arrow 8"/>
          <p:cNvSpPr/>
          <p:nvPr/>
        </p:nvSpPr>
        <p:spPr>
          <a:xfrm>
            <a:off x="7294476" y="2975955"/>
            <a:ext cx="698269" cy="351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427225" y="2180770"/>
            <a:ext cx="764953" cy="369332"/>
          </a:xfrm>
          <a:prstGeom prst="rect">
            <a:avLst/>
          </a:prstGeom>
          <a:noFill/>
        </p:spPr>
        <p:txBody>
          <a:bodyPr wrap="none" rtlCol="0">
            <a:spAutoFit/>
          </a:bodyPr>
          <a:lstStyle/>
          <a:p>
            <a:r>
              <a:rPr lang="en-US" dirty="0"/>
              <a:t>Input </a:t>
            </a:r>
            <a:endParaRPr lang="en-CA" dirty="0"/>
          </a:p>
        </p:txBody>
      </p:sp>
      <p:sp>
        <p:nvSpPr>
          <p:cNvPr id="11" name="TextBox 10"/>
          <p:cNvSpPr txBox="1"/>
          <p:nvPr/>
        </p:nvSpPr>
        <p:spPr>
          <a:xfrm>
            <a:off x="8804589" y="2126342"/>
            <a:ext cx="909223" cy="369332"/>
          </a:xfrm>
          <a:prstGeom prst="rect">
            <a:avLst/>
          </a:prstGeom>
          <a:noFill/>
        </p:spPr>
        <p:txBody>
          <a:bodyPr wrap="none" rtlCol="0">
            <a:spAutoFit/>
          </a:bodyPr>
          <a:lstStyle/>
          <a:p>
            <a:r>
              <a:rPr lang="en-US" dirty="0"/>
              <a:t>Output </a:t>
            </a:r>
            <a:endParaRPr lang="en-CA" dirty="0"/>
          </a:p>
        </p:txBody>
      </p:sp>
      <p:sp>
        <p:nvSpPr>
          <p:cNvPr id="5" name="Slide Number Placeholder 4"/>
          <p:cNvSpPr>
            <a:spLocks noGrp="1"/>
          </p:cNvSpPr>
          <p:nvPr>
            <p:ph type="sldNum" sz="quarter" idx="12"/>
          </p:nvPr>
        </p:nvSpPr>
        <p:spPr/>
        <p:txBody>
          <a:bodyPr/>
          <a:lstStyle/>
          <a:p>
            <a:fld id="{4292D9D0-E695-4D04-8152-0C0E77A81AC1}" type="slidenum">
              <a:rPr lang="en-CA" smtClean="0"/>
              <a:t>5</a:t>
            </a:fld>
            <a:endParaRPr lang="en-CA" dirty="0"/>
          </a:p>
        </p:txBody>
      </p:sp>
    </p:spTree>
    <p:extLst>
      <p:ext uri="{BB962C8B-B14F-4D97-AF65-F5344CB8AC3E}">
        <p14:creationId xmlns:p14="http://schemas.microsoft.com/office/powerpoint/2010/main" val="169229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size</a:t>
            </a:r>
            <a:endParaRPr lang="en-CA" dirty="0"/>
          </a:p>
        </p:txBody>
      </p:sp>
      <p:sp>
        <p:nvSpPr>
          <p:cNvPr id="3" name="Content Placeholder 2"/>
          <p:cNvSpPr>
            <a:spLocks noGrp="1"/>
          </p:cNvSpPr>
          <p:nvPr>
            <p:ph idx="1"/>
          </p:nvPr>
        </p:nvSpPr>
        <p:spPr/>
        <p:txBody>
          <a:bodyPr/>
          <a:lstStyle/>
          <a:p>
            <a:r>
              <a:rPr lang="en-US" dirty="0"/>
              <a:t>Performance of an algorithm measured in terms of the input size</a:t>
            </a:r>
          </a:p>
          <a:p>
            <a:r>
              <a:rPr lang="en-US" dirty="0"/>
              <a:t>Examples:</a:t>
            </a:r>
          </a:p>
          <a:p>
            <a:pPr lvl="1">
              <a:lnSpc>
                <a:spcPct val="150000"/>
              </a:lnSpc>
            </a:pPr>
            <a:r>
              <a:rPr lang="en-US" dirty="0"/>
              <a:t>Number of elements in a list or array A: </a:t>
            </a:r>
            <a:r>
              <a:rPr lang="en-US" i="1" dirty="0"/>
              <a:t>n</a:t>
            </a:r>
          </a:p>
          <a:p>
            <a:pPr lvl="1">
              <a:lnSpc>
                <a:spcPct val="150000"/>
              </a:lnSpc>
            </a:pPr>
            <a:r>
              <a:rPr lang="en-US" dirty="0"/>
              <a:t>Number of cells in an </a:t>
            </a:r>
            <a:r>
              <a:rPr lang="en-US" i="1" dirty="0" err="1"/>
              <a:t>m</a:t>
            </a:r>
            <a:r>
              <a:rPr lang="en-US" dirty="0" err="1"/>
              <a:t>x</a:t>
            </a:r>
            <a:r>
              <a:rPr lang="en-US" i="1" dirty="0" err="1"/>
              <a:t>n</a:t>
            </a:r>
            <a:r>
              <a:rPr lang="en-US" dirty="0"/>
              <a:t> matrix: </a:t>
            </a:r>
            <a:r>
              <a:rPr lang="en-US" i="1" dirty="0"/>
              <a:t>m</a:t>
            </a:r>
            <a:r>
              <a:rPr lang="en-US" dirty="0"/>
              <a:t>, </a:t>
            </a:r>
            <a:r>
              <a:rPr lang="en-US" i="1" dirty="0"/>
              <a:t>n</a:t>
            </a:r>
          </a:p>
          <a:p>
            <a:pPr lvl="1">
              <a:lnSpc>
                <a:spcPct val="150000"/>
              </a:lnSpc>
            </a:pPr>
            <a:r>
              <a:rPr lang="en-US" dirty="0"/>
              <a:t>Number of bits in an integer: </a:t>
            </a:r>
            <a:r>
              <a:rPr lang="en-US" i="1" dirty="0"/>
              <a:t>n</a:t>
            </a:r>
          </a:p>
          <a:p>
            <a:pPr lvl="1">
              <a:lnSpc>
                <a:spcPct val="150000"/>
              </a:lnSpc>
            </a:pPr>
            <a:r>
              <a:rPr lang="en-US" dirty="0"/>
              <a:t>Number of nodes in a tree: </a:t>
            </a:r>
            <a:r>
              <a:rPr lang="en-US" i="1" dirty="0"/>
              <a:t>n</a:t>
            </a:r>
          </a:p>
          <a:p>
            <a:pPr lvl="1">
              <a:lnSpc>
                <a:spcPct val="150000"/>
              </a:lnSpc>
            </a:pPr>
            <a:r>
              <a:rPr lang="en-US" dirty="0"/>
              <a:t>Number of vertices and edges in a graph: |</a:t>
            </a:r>
            <a:r>
              <a:rPr lang="en-US" i="1" dirty="0"/>
              <a:t>V</a:t>
            </a:r>
            <a:r>
              <a:rPr lang="en-US" dirty="0"/>
              <a:t>|, |</a:t>
            </a:r>
            <a:r>
              <a:rPr lang="en-US" i="1" dirty="0"/>
              <a:t>E</a:t>
            </a:r>
            <a:r>
              <a:rPr lang="en-US" dirty="0"/>
              <a:t>|</a:t>
            </a:r>
          </a:p>
          <a:p>
            <a:pPr lvl="1"/>
            <a:endParaRPr lang="en-US" dirty="0"/>
          </a:p>
          <a:p>
            <a:pPr lvl="1"/>
            <a:endParaRPr lang="en-US" dirty="0"/>
          </a:p>
          <a:p>
            <a:pPr marL="354012" lvl="1" indent="0">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8938608"/>
              </p:ext>
            </p:extLst>
          </p:nvPr>
        </p:nvGraphicFramePr>
        <p:xfrm>
          <a:off x="7487398" y="2140527"/>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075722" y="2064449"/>
            <a:ext cx="394660" cy="461665"/>
          </a:xfrm>
          <a:prstGeom prst="rect">
            <a:avLst/>
          </a:prstGeom>
          <a:noFill/>
        </p:spPr>
        <p:txBody>
          <a:bodyPr wrap="none" rtlCol="0">
            <a:spAutoFit/>
          </a:bodyPr>
          <a:lstStyle/>
          <a:p>
            <a:r>
              <a:rPr lang="en-US" b="1" dirty="0"/>
              <a:t>A</a:t>
            </a:r>
            <a:endParaRPr lang="en-CA" b="1" dirty="0"/>
          </a:p>
        </p:txBody>
      </p:sp>
      <p:sp>
        <p:nvSpPr>
          <p:cNvPr id="6" name="Slide Number Placeholder 5"/>
          <p:cNvSpPr>
            <a:spLocks noGrp="1"/>
          </p:cNvSpPr>
          <p:nvPr>
            <p:ph type="sldNum" sz="quarter" idx="12"/>
          </p:nvPr>
        </p:nvSpPr>
        <p:spPr/>
        <p:txBody>
          <a:bodyPr/>
          <a:lstStyle/>
          <a:p>
            <a:fld id="{4292D9D0-E695-4D04-8152-0C0E77A81AC1}" type="slidenum">
              <a:rPr lang="en-CA" smtClean="0"/>
              <a:t>6</a:t>
            </a:fld>
            <a:endParaRPr lang="en-CA" dirty="0"/>
          </a:p>
        </p:txBody>
      </p:sp>
    </p:spTree>
    <p:extLst>
      <p:ext uri="{BB962C8B-B14F-4D97-AF65-F5344CB8AC3E}">
        <p14:creationId xmlns:p14="http://schemas.microsoft.com/office/powerpoint/2010/main" val="4952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vs Theoretical analysis</a:t>
            </a:r>
            <a:endParaRPr lang="en-CA" dirty="0"/>
          </a:p>
        </p:txBody>
      </p:sp>
      <p:sp>
        <p:nvSpPr>
          <p:cNvPr id="4" name="Rectangle 3" descr="Rectangle: Click to edit Master text styles&#10;Second level&#10;Third level&#10;Fourth level&#10;Fifth level"/>
          <p:cNvSpPr txBox="1">
            <a:spLocks noChangeArrowheads="1"/>
          </p:cNvSpPr>
          <p:nvPr/>
        </p:nvSpPr>
        <p:spPr>
          <a:xfrm>
            <a:off x="1234439" y="1190104"/>
            <a:ext cx="5665125" cy="4878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2">
                    <a:lumMod val="75000"/>
                  </a:schemeClr>
                </a:solidFill>
              </a:rPr>
              <a:t>Experimental analysis:</a:t>
            </a:r>
          </a:p>
          <a:p>
            <a:r>
              <a:rPr lang="en-US" sz="2400" dirty="0"/>
              <a:t>Write a program that implements the algorithm</a:t>
            </a:r>
          </a:p>
          <a:p>
            <a:r>
              <a:rPr lang="en-US" sz="2400" dirty="0"/>
              <a:t>Run the program with inputs of varying size and composition</a:t>
            </a:r>
          </a:p>
          <a:p>
            <a:r>
              <a:rPr lang="en-US" sz="2400" dirty="0"/>
              <a:t>Keep track of the CPU time used by the program on each input size</a:t>
            </a:r>
          </a:p>
          <a:p>
            <a:r>
              <a:rPr lang="en-US" sz="2400" dirty="0"/>
              <a:t>Plot the results on a two-dimensional plot</a:t>
            </a:r>
          </a:p>
          <a:p>
            <a:pPr marL="0" indent="0">
              <a:buNone/>
            </a:pPr>
            <a:r>
              <a:rPr lang="en-US" sz="2400" dirty="0">
                <a:solidFill>
                  <a:schemeClr val="accent2">
                    <a:lumMod val="75000"/>
                  </a:schemeClr>
                </a:solidFill>
              </a:rPr>
              <a:t>Limitations:</a:t>
            </a:r>
          </a:p>
          <a:p>
            <a:r>
              <a:rPr lang="en-US" sz="2400" dirty="0"/>
              <a:t>Depends on hardware and programming language</a:t>
            </a:r>
          </a:p>
          <a:p>
            <a:r>
              <a:rPr lang="en-US" sz="2400" dirty="0"/>
              <a:t>Need to implement the algorithm and debug the programs</a:t>
            </a:r>
          </a:p>
        </p:txBody>
      </p:sp>
      <p:graphicFrame>
        <p:nvGraphicFramePr>
          <p:cNvPr id="5" name="Object 4"/>
          <p:cNvGraphicFramePr>
            <a:graphicFrameLocks noChangeAspect="1"/>
          </p:cNvGraphicFramePr>
          <p:nvPr>
            <p:extLst>
              <p:ext uri="{D42A27DB-BD31-4B8C-83A1-F6EECF244321}">
                <p14:modId xmlns:p14="http://schemas.microsoft.com/office/powerpoint/2010/main" val="3318063397"/>
              </p:ext>
            </p:extLst>
          </p:nvPr>
        </p:nvGraphicFramePr>
        <p:xfrm>
          <a:off x="7015943" y="957943"/>
          <a:ext cx="4549170" cy="5372086"/>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4292D9D0-E695-4D04-8152-0C0E77A81AC1}" type="slidenum">
              <a:rPr lang="en-CA" smtClean="0"/>
              <a:t>7</a:t>
            </a:fld>
            <a:endParaRPr lang="en-CA" dirty="0"/>
          </a:p>
        </p:txBody>
      </p:sp>
    </p:spTree>
    <p:extLst>
      <p:ext uri="{BB962C8B-B14F-4D97-AF65-F5344CB8AC3E}">
        <p14:creationId xmlns:p14="http://schemas.microsoft.com/office/powerpoint/2010/main" val="156456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analysis – main framework</a:t>
            </a:r>
            <a:endParaRPr lang="en-CA" dirty="0"/>
          </a:p>
        </p:txBody>
      </p:sp>
      <p:grpSp>
        <p:nvGrpSpPr>
          <p:cNvPr id="5" name="Group 4"/>
          <p:cNvGrpSpPr/>
          <p:nvPr/>
        </p:nvGrpSpPr>
        <p:grpSpPr>
          <a:xfrm>
            <a:off x="5933321" y="519721"/>
            <a:ext cx="6003755" cy="5847829"/>
            <a:chOff x="3289873" y="720200"/>
            <a:chExt cx="5612252" cy="5417597"/>
          </a:xfrm>
        </p:grpSpPr>
        <p:sp>
          <p:nvSpPr>
            <p:cNvPr id="6" name="Freeform 5"/>
            <p:cNvSpPr/>
            <p:nvPr/>
          </p:nvSpPr>
          <p:spPr>
            <a:xfrm>
              <a:off x="5278437" y="720200"/>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kern="1200" dirty="0"/>
                <a:t>2. Write algorithm in </a:t>
              </a:r>
              <a:r>
                <a:rPr lang="en-US" sz="1700" kern="1200" dirty="0" err="1"/>
                <a:t>pseudocode</a:t>
              </a:r>
              <a:endParaRPr lang="en-CA" sz="1700" kern="1200" dirty="0"/>
            </a:p>
          </p:txBody>
        </p:sp>
        <p:sp>
          <p:nvSpPr>
            <p:cNvPr id="7" name="Freeform 6"/>
            <p:cNvSpPr/>
            <p:nvPr/>
          </p:nvSpPr>
          <p:spPr>
            <a:xfrm rot="2160000">
              <a:off x="6862234" y="1976968"/>
              <a:ext cx="436123" cy="551854"/>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0" y="110371"/>
                  </a:moveTo>
                  <a:lnTo>
                    <a:pt x="218062" y="110371"/>
                  </a:lnTo>
                  <a:lnTo>
                    <a:pt x="218062" y="0"/>
                  </a:lnTo>
                  <a:lnTo>
                    <a:pt x="436123" y="275927"/>
                  </a:lnTo>
                  <a:lnTo>
                    <a:pt x="218062" y="551854"/>
                  </a:lnTo>
                  <a:lnTo>
                    <a:pt x="218062" y="441483"/>
                  </a:lnTo>
                  <a:lnTo>
                    <a:pt x="0" y="441483"/>
                  </a:lnTo>
                  <a:lnTo>
                    <a:pt x="0" y="1103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10370" rIns="130836"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8" name="Freeform 7"/>
            <p:cNvSpPr/>
            <p:nvPr/>
          </p:nvSpPr>
          <p:spPr>
            <a:xfrm>
              <a:off x="7267001" y="2164976"/>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3. Count primitive operations</a:t>
              </a:r>
            </a:p>
            <a:p>
              <a:pPr lvl="0" algn="ctr" defTabSz="755650">
                <a:lnSpc>
                  <a:spcPct val="90000"/>
                </a:lnSpc>
                <a:spcBef>
                  <a:spcPct val="0"/>
                </a:spcBef>
                <a:spcAft>
                  <a:spcPct val="35000"/>
                </a:spcAft>
              </a:pPr>
              <a:endParaRPr lang="en-CA" sz="1700" kern="1200" dirty="0"/>
            </a:p>
          </p:txBody>
        </p:sp>
        <p:sp>
          <p:nvSpPr>
            <p:cNvPr id="9" name="Freeform 8"/>
            <p:cNvSpPr/>
            <p:nvPr/>
          </p:nvSpPr>
          <p:spPr>
            <a:xfrm rot="17280000">
              <a:off x="7490534" y="3863720"/>
              <a:ext cx="436123"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6" tIns="110371" rIns="0"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0" name="Freeform 9"/>
            <p:cNvSpPr/>
            <p:nvPr/>
          </p:nvSpPr>
          <p:spPr>
            <a:xfrm>
              <a:off x="6507437" y="4502673"/>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4</a:t>
              </a:r>
              <a:r>
                <a:rPr lang="en-US" sz="1700" kern="1200" dirty="0"/>
                <a:t>. Find asymptotic notation for T(n):</a:t>
              </a:r>
            </a:p>
            <a:p>
              <a:pPr lvl="0" algn="ctr" defTabSz="755650">
                <a:lnSpc>
                  <a:spcPct val="90000"/>
                </a:lnSpc>
                <a:spcBef>
                  <a:spcPct val="0"/>
                </a:spcBef>
                <a:spcAft>
                  <a:spcPct val="35000"/>
                </a:spcAft>
              </a:pPr>
              <a:r>
                <a:rPr lang="en-US" sz="1700" dirty="0"/>
                <a:t>O, </a:t>
              </a:r>
              <a:r>
                <a:rPr lang="en-US" sz="1700" dirty="0">
                  <a:sym typeface="Symbol" panose="05050102010706020507" pitchFamily="18" charset="2"/>
                </a:rPr>
                <a:t>,,, , </a:t>
              </a:r>
              <a:endParaRPr lang="en-CA" sz="1700" kern="1200" dirty="0"/>
            </a:p>
          </p:txBody>
        </p:sp>
        <p:sp>
          <p:nvSpPr>
            <p:cNvPr id="11" name="Freeform 10"/>
            <p:cNvSpPr/>
            <p:nvPr/>
          </p:nvSpPr>
          <p:spPr>
            <a:xfrm rot="21600000">
              <a:off x="5890281" y="5044307"/>
              <a:ext cx="436123"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7" tIns="110372" rIns="0"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2" name="Freeform 11"/>
            <p:cNvSpPr/>
            <p:nvPr/>
          </p:nvSpPr>
          <p:spPr>
            <a:xfrm>
              <a:off x="4049437" y="4502673"/>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5</a:t>
              </a:r>
              <a:r>
                <a:rPr lang="en-US" sz="1700" kern="1200" dirty="0"/>
                <a:t>. Compare with other algorithms</a:t>
              </a:r>
              <a:endParaRPr lang="en-CA" sz="1700" kern="1200" dirty="0"/>
            </a:p>
          </p:txBody>
        </p:sp>
        <p:sp>
          <p:nvSpPr>
            <p:cNvPr id="13" name="Freeform 12"/>
            <p:cNvSpPr/>
            <p:nvPr/>
          </p:nvSpPr>
          <p:spPr>
            <a:xfrm rot="25920000">
              <a:off x="4272970" y="3887198"/>
              <a:ext cx="436124"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8" tIns="110371" rIns="-1"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4" name="Freeform 13"/>
            <p:cNvSpPr/>
            <p:nvPr/>
          </p:nvSpPr>
          <p:spPr>
            <a:xfrm>
              <a:off x="3289873" y="2164976"/>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kern="1200" dirty="0"/>
                <a:t>1. Problem</a:t>
              </a:r>
            </a:p>
            <a:p>
              <a:pPr lvl="0" algn="ctr" defTabSz="755650">
                <a:lnSpc>
                  <a:spcPct val="90000"/>
                </a:lnSpc>
                <a:spcBef>
                  <a:spcPct val="0"/>
                </a:spcBef>
                <a:spcAft>
                  <a:spcPct val="35000"/>
                </a:spcAft>
              </a:pPr>
              <a:endParaRPr lang="en-CA" sz="1700" kern="1200" dirty="0"/>
            </a:p>
          </p:txBody>
        </p:sp>
        <p:sp>
          <p:nvSpPr>
            <p:cNvPr id="15" name="Freeform 14"/>
            <p:cNvSpPr/>
            <p:nvPr/>
          </p:nvSpPr>
          <p:spPr>
            <a:xfrm rot="19440000">
              <a:off x="4873670" y="1991478"/>
              <a:ext cx="436123" cy="551854"/>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0" y="110371"/>
                  </a:moveTo>
                  <a:lnTo>
                    <a:pt x="218062" y="110371"/>
                  </a:lnTo>
                  <a:lnTo>
                    <a:pt x="218062" y="0"/>
                  </a:lnTo>
                  <a:lnTo>
                    <a:pt x="436123" y="275927"/>
                  </a:lnTo>
                  <a:lnTo>
                    <a:pt x="218062" y="551854"/>
                  </a:lnTo>
                  <a:lnTo>
                    <a:pt x="218062" y="441483"/>
                  </a:lnTo>
                  <a:lnTo>
                    <a:pt x="0" y="441483"/>
                  </a:lnTo>
                  <a:lnTo>
                    <a:pt x="0" y="1103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10371" rIns="130836" bIns="110370" numCol="1" spcCol="1270" anchor="ctr" anchorCtr="0">
              <a:noAutofit/>
            </a:bodyPr>
            <a:lstStyle/>
            <a:p>
              <a:pPr lvl="0" algn="ctr" defTabSz="622300">
                <a:lnSpc>
                  <a:spcPct val="90000"/>
                </a:lnSpc>
                <a:spcBef>
                  <a:spcPct val="0"/>
                </a:spcBef>
                <a:spcAft>
                  <a:spcPct val="35000"/>
                </a:spcAft>
              </a:pPr>
              <a:endParaRPr lang="en-CA" sz="1400" kern="1200"/>
            </a:p>
          </p:txBody>
        </p:sp>
      </p:grpSp>
      <p:sp>
        <p:nvSpPr>
          <p:cNvPr id="16" name="Rectangle 3" descr="Rectangle: Click to edit Master text styles&#10;Second level&#10;Third level&#10;Fourth level&#10;Fifth level"/>
          <p:cNvSpPr txBox="1">
            <a:spLocks noChangeArrowheads="1"/>
          </p:cNvSpPr>
          <p:nvPr/>
        </p:nvSpPr>
        <p:spPr>
          <a:xfrm>
            <a:off x="1167939" y="1190104"/>
            <a:ext cx="4365923" cy="487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Advantages:</a:t>
            </a:r>
          </a:p>
          <a:p>
            <a:r>
              <a:rPr lang="en-US" sz="2400" dirty="0"/>
              <a:t>Uses a </a:t>
            </a:r>
            <a:r>
              <a:rPr lang="en-US" sz="2400" dirty="0">
                <a:solidFill>
                  <a:schemeClr val="accent2">
                    <a:lumMod val="75000"/>
                  </a:schemeClr>
                </a:solidFill>
              </a:rPr>
              <a:t>high-level </a:t>
            </a:r>
            <a:r>
              <a:rPr lang="en-US" sz="2400" dirty="0"/>
              <a:t>description of the algorithm instead of an implementation</a:t>
            </a:r>
          </a:p>
          <a:p>
            <a:r>
              <a:rPr lang="en-US" sz="2400" dirty="0"/>
              <a:t>Characterizes running time as a </a:t>
            </a:r>
            <a:r>
              <a:rPr lang="en-US" sz="2400" dirty="0">
                <a:solidFill>
                  <a:schemeClr val="accent2">
                    <a:lumMod val="75000"/>
                  </a:schemeClr>
                </a:solidFill>
              </a:rPr>
              <a:t>function</a:t>
            </a:r>
            <a:r>
              <a:rPr lang="en-US" sz="2400" dirty="0"/>
              <a:t> of the input size, </a:t>
            </a:r>
            <a:r>
              <a:rPr lang="en-US" sz="2400" i="1" dirty="0"/>
              <a:t>n</a:t>
            </a:r>
            <a:r>
              <a:rPr lang="en-US" sz="2400" dirty="0"/>
              <a:t>.</a:t>
            </a:r>
          </a:p>
          <a:p>
            <a:r>
              <a:rPr lang="en-US" sz="2400" dirty="0"/>
              <a:t>Takes into account </a:t>
            </a:r>
            <a:r>
              <a:rPr lang="en-US" sz="2400" i="1" dirty="0">
                <a:solidFill>
                  <a:schemeClr val="accent2">
                    <a:lumMod val="75000"/>
                  </a:schemeClr>
                </a:solidFill>
              </a:rPr>
              <a:t>all</a:t>
            </a:r>
            <a:r>
              <a:rPr lang="en-US" sz="2400" dirty="0">
                <a:solidFill>
                  <a:schemeClr val="accent2">
                    <a:lumMod val="75000"/>
                  </a:schemeClr>
                </a:solidFill>
              </a:rPr>
              <a:t> </a:t>
            </a:r>
            <a:r>
              <a:rPr lang="en-US" sz="2400" dirty="0"/>
              <a:t>possible inputs</a:t>
            </a:r>
          </a:p>
          <a:p>
            <a:r>
              <a:rPr lang="en-US" sz="2400" dirty="0"/>
              <a:t>Allows us to evaluate the speed of an algorithm </a:t>
            </a:r>
            <a:r>
              <a:rPr lang="en-US" sz="2400" dirty="0">
                <a:solidFill>
                  <a:schemeClr val="accent2">
                    <a:lumMod val="75000"/>
                  </a:schemeClr>
                </a:solidFill>
              </a:rPr>
              <a:t>independently</a:t>
            </a:r>
            <a:r>
              <a:rPr lang="en-US" sz="2400" dirty="0"/>
              <a:t> of the hardware/software environment</a:t>
            </a:r>
          </a:p>
          <a:p>
            <a:pPr marL="0" indent="0">
              <a:buNone/>
            </a:pPr>
            <a:endParaRPr lang="en-US" sz="2400" dirty="0"/>
          </a:p>
        </p:txBody>
      </p:sp>
      <p:sp>
        <p:nvSpPr>
          <p:cNvPr id="3" name="TextBox 2"/>
          <p:cNvSpPr txBox="1"/>
          <p:nvPr/>
        </p:nvSpPr>
        <p:spPr>
          <a:xfrm>
            <a:off x="6123103" y="3120470"/>
            <a:ext cx="1463349" cy="646331"/>
          </a:xfrm>
          <a:prstGeom prst="rect">
            <a:avLst/>
          </a:prstGeom>
          <a:noFill/>
        </p:spPr>
        <p:txBody>
          <a:bodyPr wrap="none" rtlCol="0">
            <a:spAutoFit/>
          </a:bodyPr>
          <a:lstStyle/>
          <a:p>
            <a:r>
              <a:rPr lang="en-CA" dirty="0"/>
              <a:t>Given array A</a:t>
            </a:r>
          </a:p>
          <a:p>
            <a:r>
              <a:rPr lang="en-CA" dirty="0"/>
              <a:t>Find max of A</a:t>
            </a:r>
          </a:p>
        </p:txBody>
      </p:sp>
      <p:sp>
        <p:nvSpPr>
          <p:cNvPr id="17" name="Text Box 7"/>
          <p:cNvSpPr txBox="1">
            <a:spLocks noChangeArrowheads="1"/>
          </p:cNvSpPr>
          <p:nvPr/>
        </p:nvSpPr>
        <p:spPr bwMode="auto">
          <a:xfrm>
            <a:off x="7838768" y="1734373"/>
            <a:ext cx="2486896" cy="1231106"/>
          </a:xfrm>
          <a:prstGeom prst="rect">
            <a:avLst/>
          </a:prstGeom>
          <a:noFill/>
          <a:ln w="9525">
            <a:noFill/>
            <a:miter lim="800000"/>
            <a:headEnd/>
            <a:tailEnd/>
          </a:ln>
        </p:spPr>
        <p:txBody>
          <a:bodyPr wrap="square">
            <a:spAutoFit/>
          </a:bodyPr>
          <a:lstStyle/>
          <a:p>
            <a:pPr defTabSz="228600">
              <a:spcBef>
                <a:spcPct val="50000"/>
              </a:spcBef>
            </a:pPr>
            <a:r>
              <a:rPr lang="en-US" dirty="0">
                <a:solidFill>
                  <a:schemeClr val="tx2"/>
                </a:solidFill>
                <a:latin typeface="Times New Roman" pitchFamily="18" charset="0"/>
              </a:rPr>
              <a:t>	</a:t>
            </a:r>
            <a:r>
              <a:rPr lang="en-US" sz="1400" b="1" i="1" dirty="0">
                <a:latin typeface="Times New Roman" pitchFamily="18" charset="0"/>
              </a:rPr>
              <a:t>max</a:t>
            </a:r>
            <a:r>
              <a:rPr lang="en-US" sz="1400" dirty="0">
                <a:latin typeface="Times New Roman" pitchFamily="18" charset="0"/>
              </a:rPr>
              <a:t> </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[0]</a:t>
            </a:r>
            <a:endParaRPr lang="en-US" sz="1400" dirty="0">
              <a:latin typeface="Times New Roman" pitchFamily="18" charset="0"/>
            </a:endParaRPr>
          </a:p>
          <a:p>
            <a:pPr defTabSz="228600"/>
            <a:r>
              <a:rPr lang="en-US" sz="1400" dirty="0">
                <a:latin typeface="Times New Roman" pitchFamily="18" charset="0"/>
              </a:rPr>
              <a:t>	</a:t>
            </a:r>
            <a:r>
              <a:rPr lang="en-US" sz="1400" b="1" dirty="0">
                <a:latin typeface="Times New Roman" pitchFamily="18" charset="0"/>
              </a:rPr>
              <a:t>for</a:t>
            </a:r>
            <a:r>
              <a:rPr lang="en-US" sz="1400" dirty="0">
                <a:latin typeface="Times New Roman" pitchFamily="18" charset="0"/>
              </a:rPr>
              <a:t> </a:t>
            </a:r>
            <a:r>
              <a:rPr lang="en-US" sz="1400" b="1" i="1" dirty="0" err="1">
                <a:latin typeface="Times New Roman" pitchFamily="18" charset="0"/>
              </a:rPr>
              <a:t>i</a:t>
            </a:r>
            <a:r>
              <a:rPr lang="en-US" sz="1400" dirty="0">
                <a:latin typeface="Times New Roman" pitchFamily="18" charset="0"/>
              </a:rPr>
              <a:t> </a:t>
            </a:r>
            <a:r>
              <a:rPr lang="en-US" sz="1400" dirty="0">
                <a:latin typeface="Times New Roman" pitchFamily="18" charset="0"/>
                <a:sym typeface="Symbol" pitchFamily="18" charset="2"/>
              </a:rPr>
              <a:t> 1 </a:t>
            </a:r>
            <a:r>
              <a:rPr lang="en-US" sz="1400" b="1" dirty="0">
                <a:latin typeface="Times New Roman" pitchFamily="18" charset="0"/>
                <a:sym typeface="Symbol" pitchFamily="18" charset="2"/>
              </a:rPr>
              <a:t>to</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n</a:t>
            </a:r>
            <a:r>
              <a:rPr lang="en-US" sz="1400" dirty="0">
                <a:latin typeface="Times New Roman" pitchFamily="18" charset="0"/>
                <a:sym typeface="Symbol" pitchFamily="18" charset="2"/>
              </a:rPr>
              <a:t>  1 </a:t>
            </a:r>
            <a:r>
              <a:rPr lang="en-US" sz="1400" b="1" dirty="0">
                <a:latin typeface="Times New Roman" pitchFamily="18" charset="0"/>
                <a:sym typeface="Symbol" pitchFamily="18" charset="2"/>
              </a:rPr>
              <a:t>do</a:t>
            </a:r>
          </a:p>
          <a:p>
            <a:pPr defTabSz="228600"/>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if</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a:t>
            </a:r>
            <a:r>
              <a:rPr lang="en-US" sz="1400" i="1" dirty="0" err="1">
                <a:latin typeface="Times New Roman" pitchFamily="18" charset="0"/>
                <a:sym typeface="Symbol" pitchFamily="18" charset="2"/>
              </a:rPr>
              <a:t>i</a:t>
            </a:r>
            <a:r>
              <a:rPr lang="en-US" sz="1400" dirty="0">
                <a:latin typeface="Times New Roman" pitchFamily="18" charset="0"/>
                <a:sym typeface="Symbol" pitchFamily="18" charset="2"/>
              </a:rPr>
              <a:t>]  </a:t>
            </a:r>
            <a:r>
              <a:rPr lang="en-US" sz="1400" b="1" i="1" dirty="0">
                <a:latin typeface="Times New Roman" pitchFamily="18" charset="0"/>
                <a:sym typeface="Symbol" pitchFamily="18" charset="2"/>
              </a:rPr>
              <a:t>max</a:t>
            </a:r>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then</a:t>
            </a:r>
          </a:p>
          <a:p>
            <a:pPr defTabSz="228600"/>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max</a:t>
            </a:r>
            <a:r>
              <a:rPr lang="en-US" sz="1400" dirty="0">
                <a:latin typeface="Times New Roman" pitchFamily="18" charset="0"/>
                <a:sym typeface="Symbol" pitchFamily="18" charset="2"/>
              </a:rPr>
              <a:t> 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a:t>
            </a:r>
            <a:r>
              <a:rPr lang="en-US" sz="1400" b="1" i="1" dirty="0" err="1">
                <a:latin typeface="Times New Roman" pitchFamily="18" charset="0"/>
                <a:sym typeface="Symbol" pitchFamily="18" charset="2"/>
              </a:rPr>
              <a:t>i</a:t>
            </a:r>
            <a:r>
              <a:rPr lang="en-US" sz="1400" dirty="0">
                <a:latin typeface="Times New Roman" pitchFamily="18" charset="0"/>
                <a:sym typeface="Symbol" pitchFamily="18" charset="2"/>
              </a:rPr>
              <a:t>]</a:t>
            </a:r>
          </a:p>
          <a:p>
            <a:pPr defTabSz="228600"/>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return</a:t>
            </a:r>
            <a:r>
              <a:rPr lang="en-US" sz="1400" dirty="0">
                <a:latin typeface="Times New Roman" pitchFamily="18" charset="0"/>
                <a:sym typeface="Symbol" pitchFamily="18" charset="2"/>
              </a:rPr>
              <a:t> max</a:t>
            </a:r>
          </a:p>
        </p:txBody>
      </p:sp>
      <p:sp>
        <p:nvSpPr>
          <p:cNvPr id="4" name="TextBox 3"/>
          <p:cNvSpPr txBox="1"/>
          <p:nvPr/>
        </p:nvSpPr>
        <p:spPr>
          <a:xfrm>
            <a:off x="10351946" y="3284611"/>
            <a:ext cx="1407758" cy="369332"/>
          </a:xfrm>
          <a:prstGeom prst="rect">
            <a:avLst/>
          </a:prstGeom>
          <a:noFill/>
        </p:spPr>
        <p:txBody>
          <a:bodyPr wrap="none" rtlCol="0">
            <a:spAutoFit/>
          </a:bodyPr>
          <a:lstStyle/>
          <a:p>
            <a:r>
              <a:rPr lang="en-CA" dirty="0"/>
              <a:t>T(</a:t>
            </a:r>
            <a:r>
              <a:rPr lang="en-CA" i="1" dirty="0"/>
              <a:t>n</a:t>
            </a:r>
            <a:r>
              <a:rPr lang="en-CA" dirty="0"/>
              <a:t>) = 8</a:t>
            </a:r>
            <a:r>
              <a:rPr lang="en-CA" i="1" dirty="0"/>
              <a:t>n</a:t>
            </a:r>
            <a:r>
              <a:rPr lang="en-CA" dirty="0"/>
              <a:t> – 3 </a:t>
            </a:r>
          </a:p>
        </p:txBody>
      </p:sp>
      <p:sp>
        <p:nvSpPr>
          <p:cNvPr id="18" name="TextBox 17"/>
          <p:cNvSpPr txBox="1"/>
          <p:nvPr/>
        </p:nvSpPr>
        <p:spPr>
          <a:xfrm>
            <a:off x="9596853" y="6075000"/>
            <a:ext cx="1279517" cy="369332"/>
          </a:xfrm>
          <a:prstGeom prst="rect">
            <a:avLst/>
          </a:prstGeom>
          <a:noFill/>
        </p:spPr>
        <p:txBody>
          <a:bodyPr wrap="none" rtlCol="0">
            <a:spAutoFit/>
          </a:bodyPr>
          <a:lstStyle/>
          <a:p>
            <a:r>
              <a:rPr lang="en-CA" dirty="0"/>
              <a:t>T(</a:t>
            </a:r>
            <a:r>
              <a:rPr lang="en-CA" i="1" dirty="0"/>
              <a:t>n</a:t>
            </a:r>
            <a:r>
              <a:rPr lang="en-CA" dirty="0"/>
              <a:t>) is </a:t>
            </a:r>
            <a:r>
              <a:rPr lang="en-US" dirty="0">
                <a:sym typeface="Symbol" panose="05050102010706020507" pitchFamily="18" charset="2"/>
              </a:rPr>
              <a:t></a:t>
            </a:r>
            <a:r>
              <a:rPr lang="en-CA" dirty="0"/>
              <a:t>(</a:t>
            </a:r>
            <a:r>
              <a:rPr lang="en-CA" i="1" dirty="0"/>
              <a:t>n</a:t>
            </a:r>
            <a:r>
              <a:rPr lang="en-CA" dirty="0"/>
              <a:t>) </a:t>
            </a:r>
          </a:p>
        </p:txBody>
      </p:sp>
      <p:sp>
        <p:nvSpPr>
          <p:cNvPr id="19" name="TextBox 18"/>
          <p:cNvSpPr txBox="1"/>
          <p:nvPr/>
        </p:nvSpPr>
        <p:spPr>
          <a:xfrm>
            <a:off x="6493741" y="5995909"/>
            <a:ext cx="2405787" cy="646331"/>
          </a:xfrm>
          <a:prstGeom prst="rect">
            <a:avLst/>
          </a:prstGeom>
          <a:noFill/>
        </p:spPr>
        <p:txBody>
          <a:bodyPr wrap="none" rtlCol="0">
            <a:spAutoFit/>
          </a:bodyPr>
          <a:lstStyle/>
          <a:p>
            <a:r>
              <a:rPr lang="en-CA" dirty="0"/>
              <a:t>Divide and conquer?</a:t>
            </a:r>
          </a:p>
          <a:p>
            <a:r>
              <a:rPr lang="en-US" dirty="0"/>
              <a:t>Recursive? Linear time?</a:t>
            </a:r>
            <a:endParaRPr lang="en-CA" dirty="0"/>
          </a:p>
        </p:txBody>
      </p:sp>
      <p:sp>
        <p:nvSpPr>
          <p:cNvPr id="20" name="Slide Number Placeholder 19"/>
          <p:cNvSpPr>
            <a:spLocks noGrp="1"/>
          </p:cNvSpPr>
          <p:nvPr>
            <p:ph type="sldNum" sz="quarter" idx="12"/>
          </p:nvPr>
        </p:nvSpPr>
        <p:spPr/>
        <p:txBody>
          <a:bodyPr/>
          <a:lstStyle/>
          <a:p>
            <a:fld id="{4292D9D0-E695-4D04-8152-0C0E77A81AC1}" type="slidenum">
              <a:rPr lang="en-CA" smtClean="0"/>
              <a:t>8</a:t>
            </a:fld>
            <a:endParaRPr lang="en-CA" dirty="0"/>
          </a:p>
        </p:txBody>
      </p:sp>
    </p:spTree>
    <p:extLst>
      <p:ext uri="{BB962C8B-B14F-4D97-AF65-F5344CB8AC3E}">
        <p14:creationId xmlns:p14="http://schemas.microsoft.com/office/powerpoint/2010/main" val="379502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endParaRPr lang="en-CA" dirty="0"/>
          </a:p>
        </p:txBody>
      </p:sp>
      <p:sp>
        <p:nvSpPr>
          <p:cNvPr id="4" name="Rectangle 3" descr="Rectangle: Click to edit Master text styles&#10;Second level&#10;Third level&#10;Fourth level&#10;Fifth level"/>
          <p:cNvSpPr txBox="1">
            <a:spLocks noChangeArrowheads="1"/>
          </p:cNvSpPr>
          <p:nvPr/>
        </p:nvSpPr>
        <p:spPr>
          <a:xfrm>
            <a:off x="459975" y="1348050"/>
            <a:ext cx="4045527" cy="4114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Control flow</a:t>
            </a:r>
          </a:p>
          <a:p>
            <a:pPr lvl="1"/>
            <a:r>
              <a:rPr lang="en-US" sz="2000" b="1" dirty="0">
                <a:solidFill>
                  <a:srgbClr val="000000"/>
                </a:solidFill>
                <a:latin typeface="Times New Roman" pitchFamily="18" charset="0"/>
              </a:rPr>
              <a:t>if</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then</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else</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while</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do</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repeat</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until</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for</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do</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dirty="0"/>
              <a:t>Indentation replaces braces </a:t>
            </a:r>
          </a:p>
          <a:p>
            <a:r>
              <a:rPr lang="en-US" sz="2400" dirty="0"/>
              <a:t>Method declaration</a:t>
            </a:r>
          </a:p>
          <a:p>
            <a:pPr lvl="1">
              <a:buFont typeface="Wingdings" panose="05000000000000000000" pitchFamily="2" charset="2"/>
              <a:buNone/>
            </a:pPr>
            <a:r>
              <a:rPr lang="en-US" sz="2000" b="1" dirty="0">
                <a:solidFill>
                  <a:srgbClr val="000000"/>
                </a:solidFill>
                <a:latin typeface="Times New Roman" pitchFamily="18" charset="0"/>
              </a:rPr>
              <a:t>Algorithm </a:t>
            </a:r>
            <a:r>
              <a:rPr lang="en-US" sz="2000" b="1" i="1" dirty="0">
                <a:solidFill>
                  <a:schemeClr val="tx2"/>
                </a:solidFill>
                <a:latin typeface="Times New Roman" pitchFamily="18" charset="0"/>
              </a:rPr>
              <a:t>method</a:t>
            </a:r>
            <a:r>
              <a:rPr lang="en-US" sz="2000" dirty="0">
                <a:solidFill>
                  <a:schemeClr val="tx2"/>
                </a:solidFill>
                <a:latin typeface="Times New Roman" pitchFamily="18" charset="0"/>
              </a:rPr>
              <a:t> (</a:t>
            </a:r>
            <a:r>
              <a:rPr lang="en-US" sz="2000" b="1" i="1" dirty="0" err="1">
                <a:solidFill>
                  <a:schemeClr val="tx2"/>
                </a:solidFill>
                <a:latin typeface="Times New Roman" pitchFamily="18" charset="0"/>
              </a:rPr>
              <a:t>arg</a:t>
            </a:r>
            <a:r>
              <a:rPr lang="en-US" sz="2000" dirty="0">
                <a:solidFill>
                  <a:schemeClr val="tx2"/>
                </a:solidFill>
                <a:latin typeface="Times New Roman" pitchFamily="18" charset="0"/>
              </a:rPr>
              <a:t> [, </a:t>
            </a:r>
            <a:r>
              <a:rPr lang="en-US" sz="2000" b="1" i="1" dirty="0" err="1">
                <a:solidFill>
                  <a:schemeClr val="tx2"/>
                </a:solidFill>
                <a:latin typeface="Times New Roman" pitchFamily="18" charset="0"/>
              </a:rPr>
              <a:t>arg</a:t>
            </a:r>
            <a:r>
              <a:rPr lang="en-US" sz="2000" dirty="0">
                <a:solidFill>
                  <a:schemeClr val="tx2"/>
                </a:solidFill>
                <a:latin typeface="Times New Roman" pitchFamily="18" charset="0"/>
              </a:rPr>
              <a:t>…])</a:t>
            </a:r>
          </a:p>
          <a:p>
            <a:pPr lvl="1">
              <a:buFont typeface="Wingdings" panose="05000000000000000000" pitchFamily="2" charset="2"/>
              <a:buNone/>
            </a:pPr>
            <a:r>
              <a:rPr lang="en-US" sz="2000" dirty="0">
                <a:latin typeface="Times New Roman" pitchFamily="18" charset="0"/>
              </a:rPr>
              <a:t>	</a:t>
            </a:r>
            <a:r>
              <a:rPr lang="en-US" sz="2000" b="1" dirty="0">
                <a:solidFill>
                  <a:srgbClr val="000000"/>
                </a:solidFill>
                <a:latin typeface="Times New Roman" pitchFamily="18" charset="0"/>
              </a:rPr>
              <a:t>Input</a:t>
            </a:r>
            <a:r>
              <a:rPr lang="en-US" sz="2000" dirty="0">
                <a:latin typeface="Times New Roman" pitchFamily="18" charset="0"/>
              </a:rPr>
              <a:t> </a:t>
            </a:r>
            <a:r>
              <a:rPr lang="en-US" sz="2000" dirty="0">
                <a:solidFill>
                  <a:schemeClr val="accent2"/>
                </a:solidFill>
                <a:latin typeface="Times New Roman" pitchFamily="18" charset="0"/>
              </a:rPr>
              <a:t>…</a:t>
            </a:r>
          </a:p>
          <a:p>
            <a:pPr lvl="1">
              <a:buFont typeface="Wingdings" panose="05000000000000000000" pitchFamily="2" charset="2"/>
              <a:buNone/>
            </a:pPr>
            <a:r>
              <a:rPr lang="en-US" sz="2000" dirty="0">
                <a:latin typeface="Times New Roman" pitchFamily="18" charset="0"/>
              </a:rPr>
              <a:t>	</a:t>
            </a:r>
            <a:r>
              <a:rPr lang="en-US" sz="2000" b="1" dirty="0">
                <a:solidFill>
                  <a:srgbClr val="000000"/>
                </a:solidFill>
                <a:latin typeface="Times New Roman" pitchFamily="18" charset="0"/>
              </a:rPr>
              <a:t>Output</a:t>
            </a:r>
            <a:r>
              <a:rPr lang="en-US" sz="2000" dirty="0">
                <a:latin typeface="Times New Roman" pitchFamily="18" charset="0"/>
              </a:rPr>
              <a:t> </a:t>
            </a:r>
            <a:r>
              <a:rPr lang="en-US" sz="2000" dirty="0">
                <a:solidFill>
                  <a:schemeClr val="accent2"/>
                </a:solidFill>
                <a:latin typeface="Times New Roman" pitchFamily="18" charset="0"/>
              </a:rPr>
              <a:t>…</a:t>
            </a:r>
            <a:r>
              <a:rPr lang="en-US" sz="2000" b="1" dirty="0">
                <a:solidFill>
                  <a:srgbClr val="000000"/>
                </a:solidFill>
                <a:latin typeface="Times New Roman" pitchFamily="18" charset="0"/>
              </a:rPr>
              <a:t> </a:t>
            </a:r>
          </a:p>
          <a:p>
            <a:pPr lvl="1">
              <a:buFont typeface="Wingdings" panose="05000000000000000000" pitchFamily="2" charset="2"/>
              <a:buNone/>
            </a:pPr>
            <a:r>
              <a:rPr lang="en-US" sz="2000" b="1" dirty="0">
                <a:solidFill>
                  <a:srgbClr val="000000"/>
                </a:solidFill>
                <a:latin typeface="Times New Roman" pitchFamily="18" charset="0"/>
              </a:rPr>
              <a:t>     return</a:t>
            </a:r>
            <a:r>
              <a:rPr lang="en-US" sz="2000" dirty="0">
                <a:latin typeface="Times New Roman" pitchFamily="18" charset="0"/>
              </a:rPr>
              <a:t> </a:t>
            </a:r>
            <a:r>
              <a:rPr lang="en-US" sz="2000" dirty="0">
                <a:solidFill>
                  <a:schemeClr val="accent2"/>
                </a:solidFill>
                <a:latin typeface="Times New Roman" pitchFamily="18" charset="0"/>
              </a:rPr>
              <a:t>…</a:t>
            </a:r>
          </a:p>
          <a:p>
            <a:pPr lvl="1">
              <a:buFont typeface="Wingdings" panose="05000000000000000000" pitchFamily="2" charset="2"/>
              <a:buNone/>
            </a:pPr>
            <a:r>
              <a:rPr lang="en-US" sz="2000" dirty="0">
                <a:solidFill>
                  <a:schemeClr val="accent2"/>
                </a:solidFill>
                <a:latin typeface="Times New Roman" pitchFamily="18" charset="0"/>
              </a:rPr>
              <a:t>     </a:t>
            </a:r>
          </a:p>
        </p:txBody>
      </p:sp>
      <p:sp>
        <p:nvSpPr>
          <p:cNvPr id="5" name="Rectangle 4" descr="Rectangle: Click to edit Master text styles&#10;Second level&#10;Third level&#10;Fourth level&#10;Fifth level"/>
          <p:cNvSpPr txBox="1">
            <a:spLocks noChangeArrowheads="1"/>
          </p:cNvSpPr>
          <p:nvPr/>
        </p:nvSpPr>
        <p:spPr>
          <a:xfrm>
            <a:off x="4477850" y="1331683"/>
            <a:ext cx="3657600"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Method call</a:t>
            </a:r>
          </a:p>
          <a:p>
            <a:pPr lvl="1">
              <a:buFont typeface="Wingdings" panose="05000000000000000000" pitchFamily="2" charset="2"/>
              <a:buNone/>
            </a:pPr>
            <a:r>
              <a:rPr lang="en-US" sz="2000" b="1" i="1" dirty="0" err="1">
                <a:solidFill>
                  <a:schemeClr val="accent2"/>
                </a:solidFill>
                <a:latin typeface="Times New Roman" pitchFamily="18" charset="0"/>
              </a:rPr>
              <a:t>var.method</a:t>
            </a:r>
            <a:r>
              <a:rPr lang="en-US" sz="2000" b="1" i="1" dirty="0">
                <a:solidFill>
                  <a:schemeClr val="accent2"/>
                </a:solidFill>
                <a:latin typeface="Times New Roman" pitchFamily="18" charset="0"/>
              </a:rPr>
              <a:t> </a:t>
            </a:r>
            <a:r>
              <a:rPr lang="en-US" sz="2000" dirty="0">
                <a:solidFill>
                  <a:schemeClr val="accent2"/>
                </a:solidFill>
                <a:latin typeface="Times New Roman" pitchFamily="18" charset="0"/>
              </a:rPr>
              <a:t>(</a:t>
            </a:r>
            <a:r>
              <a:rPr lang="en-US" sz="2000" b="1" i="1" dirty="0" err="1">
                <a:solidFill>
                  <a:schemeClr val="accent2"/>
                </a:solidFill>
                <a:latin typeface="Times New Roman" pitchFamily="18" charset="0"/>
              </a:rPr>
              <a:t>arg</a:t>
            </a:r>
            <a:r>
              <a:rPr lang="en-US" sz="2000" dirty="0">
                <a:solidFill>
                  <a:schemeClr val="accent2"/>
                </a:solidFill>
                <a:latin typeface="Times New Roman" pitchFamily="18" charset="0"/>
              </a:rPr>
              <a:t> [, </a:t>
            </a:r>
            <a:r>
              <a:rPr lang="en-US" sz="2000" b="1" i="1" dirty="0" err="1">
                <a:solidFill>
                  <a:schemeClr val="accent2"/>
                </a:solidFill>
                <a:latin typeface="Times New Roman" pitchFamily="18" charset="0"/>
              </a:rPr>
              <a:t>arg</a:t>
            </a:r>
            <a:r>
              <a:rPr lang="en-US" sz="2000" dirty="0">
                <a:solidFill>
                  <a:schemeClr val="accent2"/>
                </a:solidFill>
                <a:latin typeface="Times New Roman" pitchFamily="18" charset="0"/>
              </a:rPr>
              <a:t>…])</a:t>
            </a:r>
          </a:p>
          <a:p>
            <a:r>
              <a:rPr lang="en-US" sz="2400" dirty="0"/>
              <a:t>Return value</a:t>
            </a:r>
          </a:p>
          <a:p>
            <a:pPr lvl="1">
              <a:buFont typeface="Wingdings" panose="05000000000000000000" pitchFamily="2" charset="2"/>
              <a:buNone/>
            </a:pPr>
            <a:r>
              <a:rPr lang="en-US" sz="2000" b="1" dirty="0">
                <a:solidFill>
                  <a:srgbClr val="000000"/>
                </a:solidFill>
                <a:latin typeface="Times New Roman" pitchFamily="18" charset="0"/>
              </a:rPr>
              <a:t>return</a:t>
            </a:r>
            <a:r>
              <a:rPr lang="en-US" sz="2000" dirty="0">
                <a:latin typeface="Times New Roman" pitchFamily="18" charset="0"/>
              </a:rPr>
              <a:t> </a:t>
            </a:r>
            <a:r>
              <a:rPr lang="en-US" sz="2000" b="1" i="1" dirty="0">
                <a:solidFill>
                  <a:schemeClr val="accent2"/>
                </a:solidFill>
                <a:latin typeface="Times New Roman" pitchFamily="18" charset="0"/>
              </a:rPr>
              <a:t>expression</a:t>
            </a:r>
          </a:p>
          <a:p>
            <a:r>
              <a:rPr lang="en-US" sz="2400" dirty="0"/>
              <a:t>Expressions</a:t>
            </a:r>
          </a:p>
          <a:p>
            <a:pPr lvl="1">
              <a:buClr>
                <a:srgbClr val="000000"/>
              </a:buClr>
              <a:buFont typeface="Symbol" pitchFamily="18" charset="2"/>
              <a:buChar char="¬"/>
            </a:pPr>
            <a:r>
              <a:rPr lang="en-US" sz="2000" dirty="0">
                <a:sym typeface="Symbol" pitchFamily="18" charset="2"/>
              </a:rPr>
              <a:t>Assignment</a:t>
            </a:r>
            <a:br>
              <a:rPr lang="en-US" sz="2000" dirty="0">
                <a:sym typeface="Symbol" pitchFamily="18" charset="2"/>
              </a:rPr>
            </a:br>
            <a:r>
              <a:rPr lang="en-US" sz="2000" dirty="0">
                <a:sym typeface="Symbol" pitchFamily="18" charset="2"/>
              </a:rPr>
              <a:t>(like  in Java)</a:t>
            </a:r>
          </a:p>
          <a:p>
            <a:pPr lvl="1">
              <a:buClr>
                <a:srgbClr val="000000"/>
              </a:buClr>
              <a:buFont typeface="Symbol" pitchFamily="18" charset="2"/>
              <a:buChar char="="/>
            </a:pPr>
            <a:r>
              <a:rPr lang="en-US" sz="2000" dirty="0">
                <a:sym typeface="Symbol" pitchFamily="18" charset="2"/>
              </a:rPr>
              <a:t>Equality testing</a:t>
            </a:r>
            <a:br>
              <a:rPr lang="en-US" sz="2000" dirty="0">
                <a:sym typeface="Symbol" pitchFamily="18" charset="2"/>
              </a:rPr>
            </a:br>
            <a:r>
              <a:rPr lang="en-US" sz="2000" dirty="0">
                <a:sym typeface="Symbol" pitchFamily="18" charset="2"/>
              </a:rPr>
              <a:t>(like  in Java)</a:t>
            </a:r>
          </a:p>
          <a:p>
            <a:pPr lvl="1">
              <a:buClr>
                <a:srgbClr val="000000"/>
              </a:buClr>
              <a:buFont typeface="Symbol" pitchFamily="18" charset="2"/>
              <a:buNone/>
            </a:pPr>
            <a:r>
              <a:rPr lang="en-US" sz="2000" b="1" i="1" dirty="0">
                <a:solidFill>
                  <a:schemeClr val="accent2"/>
                </a:solidFill>
                <a:latin typeface="Times New Roman" pitchFamily="18" charset="0"/>
                <a:sym typeface="Symbol" pitchFamily="18" charset="2"/>
              </a:rPr>
              <a:t>n</a:t>
            </a:r>
            <a:r>
              <a:rPr lang="en-US" sz="2000" baseline="30000" dirty="0">
                <a:solidFill>
                  <a:schemeClr val="accent2"/>
                </a:solidFill>
                <a:latin typeface="Times New Roman" pitchFamily="18" charset="0"/>
                <a:sym typeface="Symbol" pitchFamily="18" charset="2"/>
              </a:rPr>
              <a:t>2	</a:t>
            </a:r>
            <a:r>
              <a:rPr lang="en-US" sz="2000" dirty="0">
                <a:sym typeface="Symbol" pitchFamily="18" charset="2"/>
              </a:rPr>
              <a:t>Superscripts and other mathematical formatting allowed</a:t>
            </a:r>
            <a:endParaRPr lang="en-US" sz="2000" baseline="30000" dirty="0">
              <a:sym typeface="Symbol" pitchFamily="18" charset="2"/>
            </a:endParaRPr>
          </a:p>
          <a:p>
            <a:pPr>
              <a:buFont typeface="Wingdings" pitchFamily="2" charset="2"/>
              <a:buNone/>
            </a:pPr>
            <a:endParaRPr lang="en-US" sz="2400" dirty="0"/>
          </a:p>
        </p:txBody>
      </p:sp>
      <p:grpSp>
        <p:nvGrpSpPr>
          <p:cNvPr id="7" name="Group 10"/>
          <p:cNvGrpSpPr>
            <a:grpSpLocks/>
          </p:cNvGrpSpPr>
          <p:nvPr/>
        </p:nvGrpSpPr>
        <p:grpSpPr bwMode="auto">
          <a:xfrm>
            <a:off x="8028704" y="1381300"/>
            <a:ext cx="3679372" cy="4119563"/>
            <a:chOff x="2688" y="1056"/>
            <a:chExt cx="2832" cy="2595"/>
          </a:xfrm>
        </p:grpSpPr>
        <p:sp>
          <p:nvSpPr>
            <p:cNvPr id="8" name="Text Box 7"/>
            <p:cNvSpPr txBox="1">
              <a:spLocks noChangeArrowheads="1"/>
            </p:cNvSpPr>
            <p:nvPr/>
          </p:nvSpPr>
          <p:spPr bwMode="auto">
            <a:xfrm>
              <a:off x="2688" y="1632"/>
              <a:ext cx="2832" cy="2019"/>
            </a:xfrm>
            <a:prstGeom prst="rect">
              <a:avLst/>
            </a:prstGeom>
            <a:noFill/>
            <a:ln w="9525">
              <a:solidFill>
                <a:schemeClr val="accent2"/>
              </a:solidFill>
              <a:miter lim="800000"/>
              <a:headEnd/>
              <a:tailEnd/>
            </a:ln>
          </p:spPr>
          <p:txBody>
            <a:bodyPr>
              <a:spAutoFit/>
            </a:bodyPr>
            <a:lstStyle/>
            <a:p>
              <a:pPr defTabSz="228600"/>
              <a:r>
                <a:rPr lang="en-US" b="1" dirty="0">
                  <a:solidFill>
                    <a:srgbClr val="000000"/>
                  </a:solidFill>
                  <a:latin typeface="Times New Roman" pitchFamily="18" charset="0"/>
                </a:rPr>
                <a:t>Algorithm</a:t>
              </a:r>
              <a:r>
                <a:rPr lang="en-US" dirty="0">
                  <a:latin typeface="Times New Roman" pitchFamily="18" charset="0"/>
                </a:rPr>
                <a:t> </a:t>
              </a:r>
              <a:r>
                <a:rPr lang="en-US" b="1" i="1" dirty="0" err="1">
                  <a:solidFill>
                    <a:schemeClr val="tx2"/>
                  </a:solidFill>
                  <a:latin typeface="Times New Roman" pitchFamily="18" charset="0"/>
                </a:rPr>
                <a:t>arrayMax</a:t>
              </a:r>
              <a:r>
                <a:rPr lang="en-US" dirty="0">
                  <a:solidFill>
                    <a:schemeClr val="tx2"/>
                  </a:solidFill>
                  <a:latin typeface="Times New Roman" pitchFamily="18" charset="0"/>
                </a:rPr>
                <a:t>(</a:t>
              </a:r>
              <a:r>
                <a:rPr lang="en-US" b="1" i="1" dirty="0">
                  <a:solidFill>
                    <a:schemeClr val="tx2"/>
                  </a:solidFill>
                  <a:latin typeface="Times New Roman" pitchFamily="18" charset="0"/>
                </a:rPr>
                <a:t>A</a:t>
              </a:r>
              <a:r>
                <a:rPr lang="en-US" dirty="0">
                  <a:solidFill>
                    <a:schemeClr val="tx2"/>
                  </a:solidFill>
                  <a:latin typeface="Times New Roman" pitchFamily="18" charset="0"/>
                </a:rPr>
                <a:t>, </a:t>
              </a:r>
              <a:r>
                <a:rPr lang="en-US" b="1" i="1" dirty="0">
                  <a:solidFill>
                    <a:schemeClr val="tx2"/>
                  </a:solidFill>
                  <a:latin typeface="Times New Roman" pitchFamily="18" charset="0"/>
                </a:rPr>
                <a:t>n</a:t>
              </a:r>
              <a:r>
                <a:rPr lang="en-US" dirty="0">
                  <a:solidFill>
                    <a:schemeClr val="tx2"/>
                  </a:solidFill>
                  <a:latin typeface="Times New Roman" pitchFamily="18" charset="0"/>
                </a:rPr>
                <a:t>)</a:t>
              </a:r>
            </a:p>
            <a:p>
              <a:pPr defTabSz="228600"/>
              <a:r>
                <a:rPr lang="en-US" b="1" dirty="0">
                  <a:solidFill>
                    <a:schemeClr val="tx2"/>
                  </a:solidFill>
                  <a:latin typeface="Times New Roman" pitchFamily="18" charset="0"/>
                </a:rPr>
                <a:t>	</a:t>
              </a:r>
              <a:r>
                <a:rPr lang="en-US" b="1" dirty="0">
                  <a:solidFill>
                    <a:srgbClr val="000000"/>
                  </a:solidFill>
                  <a:latin typeface="Times New Roman" pitchFamily="18" charset="0"/>
                </a:rPr>
                <a:t>Input</a:t>
              </a:r>
              <a:r>
                <a:rPr lang="en-US" dirty="0">
                  <a:latin typeface="Times New Roman" pitchFamily="18" charset="0"/>
                </a:rPr>
                <a:t> </a:t>
              </a:r>
              <a:r>
                <a:rPr lang="en-US" dirty="0">
                  <a:solidFill>
                    <a:schemeClr val="accent2"/>
                  </a:solidFill>
                  <a:latin typeface="Times New Roman" pitchFamily="18" charset="0"/>
                </a:rPr>
                <a:t>array </a:t>
              </a:r>
              <a:r>
                <a:rPr lang="en-US" b="1" i="1" dirty="0">
                  <a:solidFill>
                    <a:schemeClr val="accent2"/>
                  </a:solidFill>
                  <a:latin typeface="Times New Roman" pitchFamily="18" charset="0"/>
                </a:rPr>
                <a:t>A</a:t>
              </a:r>
              <a:r>
                <a:rPr lang="en-US" dirty="0">
                  <a:solidFill>
                    <a:schemeClr val="accent2"/>
                  </a:solidFill>
                  <a:latin typeface="Times New Roman" pitchFamily="18" charset="0"/>
                </a:rPr>
                <a:t> of </a:t>
              </a:r>
              <a:r>
                <a:rPr lang="en-US" b="1" i="1" dirty="0">
                  <a:solidFill>
                    <a:schemeClr val="accent2"/>
                  </a:solidFill>
                  <a:latin typeface="Times New Roman" pitchFamily="18" charset="0"/>
                </a:rPr>
                <a:t>n</a:t>
              </a:r>
              <a:r>
                <a:rPr lang="en-US" dirty="0">
                  <a:solidFill>
                    <a:schemeClr val="accent2"/>
                  </a:solidFill>
                  <a:latin typeface="Times New Roman" pitchFamily="18" charset="0"/>
                </a:rPr>
                <a:t> integers</a:t>
              </a:r>
            </a:p>
            <a:p>
              <a:pPr defTabSz="228600"/>
              <a:r>
                <a:rPr lang="en-US" b="1" dirty="0">
                  <a:solidFill>
                    <a:schemeClr val="tx2"/>
                  </a:solidFill>
                  <a:latin typeface="Times New Roman" pitchFamily="18" charset="0"/>
                </a:rPr>
                <a:t>	</a:t>
              </a:r>
              <a:r>
                <a:rPr lang="en-US" b="1" dirty="0">
                  <a:solidFill>
                    <a:srgbClr val="000000"/>
                  </a:solidFill>
                  <a:latin typeface="Times New Roman" pitchFamily="18" charset="0"/>
                </a:rPr>
                <a:t>Output</a:t>
              </a:r>
              <a:r>
                <a:rPr lang="en-US" dirty="0">
                  <a:latin typeface="Times New Roman" pitchFamily="18" charset="0"/>
                </a:rPr>
                <a:t> </a:t>
              </a:r>
              <a:r>
                <a:rPr lang="en-US" dirty="0">
                  <a:solidFill>
                    <a:schemeClr val="accent2"/>
                  </a:solidFill>
                  <a:latin typeface="Times New Roman" pitchFamily="18" charset="0"/>
                </a:rPr>
                <a:t>maximum element of </a:t>
              </a:r>
              <a:r>
                <a:rPr lang="en-US" b="1" i="1" dirty="0">
                  <a:solidFill>
                    <a:schemeClr val="accent2"/>
                  </a:solidFill>
                  <a:latin typeface="Times New Roman" pitchFamily="18" charset="0"/>
                </a:rPr>
                <a:t>A</a:t>
              </a:r>
            </a:p>
            <a:p>
              <a:pPr defTabSz="228600">
                <a:spcBef>
                  <a:spcPct val="50000"/>
                </a:spcBef>
              </a:pPr>
              <a:r>
                <a:rPr lang="en-US" dirty="0">
                  <a:solidFill>
                    <a:schemeClr val="tx2"/>
                  </a:solidFill>
                  <a:latin typeface="Times New Roman" pitchFamily="18" charset="0"/>
                </a:rPr>
                <a:t>	</a:t>
              </a:r>
              <a:r>
                <a:rPr lang="en-US" b="1" i="1" dirty="0" err="1">
                  <a:solidFill>
                    <a:schemeClr val="accent2"/>
                  </a:solidFill>
                  <a:latin typeface="Times New Roman" pitchFamily="18" charset="0"/>
                </a:rPr>
                <a:t>currentMax</a:t>
              </a:r>
              <a:r>
                <a:rPr lang="en-US" dirty="0">
                  <a:solidFill>
                    <a:schemeClr val="tx2"/>
                  </a:solidFill>
                  <a:latin typeface="Times New Roman" pitchFamily="18" charset="0"/>
                </a:rPr>
                <a:t> </a:t>
              </a:r>
              <a:r>
                <a:rPr lang="en-US" dirty="0">
                  <a:solidFill>
                    <a:srgbClr val="000000"/>
                  </a:solidFill>
                  <a:latin typeface="Times New Roman" pitchFamily="18" charset="0"/>
                  <a:sym typeface="Symbol" pitchFamily="18" charset="2"/>
                </a:rPr>
                <a:t></a:t>
              </a:r>
              <a:r>
                <a:rPr lang="en-US" dirty="0">
                  <a:solidFill>
                    <a:schemeClr val="tx2"/>
                  </a:solidFill>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[0]</a:t>
              </a:r>
              <a:endParaRPr lang="en-US" dirty="0">
                <a:solidFill>
                  <a:schemeClr val="accent2"/>
                </a:solidFill>
                <a:latin typeface="Times New Roman" pitchFamily="18" charset="0"/>
              </a:endParaRPr>
            </a:p>
            <a:p>
              <a:pPr defTabSz="228600"/>
              <a:r>
                <a:rPr lang="en-US" dirty="0">
                  <a:latin typeface="Times New Roman" pitchFamily="18" charset="0"/>
                </a:rPr>
                <a:t>	</a:t>
              </a:r>
              <a:r>
                <a:rPr lang="en-US" b="1" dirty="0">
                  <a:solidFill>
                    <a:srgbClr val="000000"/>
                  </a:solidFill>
                  <a:latin typeface="Times New Roman" pitchFamily="18" charset="0"/>
                </a:rPr>
                <a:t>for</a:t>
              </a:r>
              <a:r>
                <a:rPr lang="en-US" dirty="0">
                  <a:latin typeface="Times New Roman" pitchFamily="18" charset="0"/>
                </a:rPr>
                <a:t> </a:t>
              </a:r>
              <a:r>
                <a:rPr lang="en-US" b="1" i="1" dirty="0" err="1">
                  <a:solidFill>
                    <a:schemeClr val="accent2"/>
                  </a:solidFill>
                  <a:latin typeface="Times New Roman" pitchFamily="18" charset="0"/>
                </a:rPr>
                <a:t>i</a:t>
              </a:r>
              <a:r>
                <a:rPr lang="en-US" dirty="0">
                  <a:solidFill>
                    <a:schemeClr val="tx2"/>
                  </a:solidFill>
                  <a:latin typeface="Times New Roman" pitchFamily="18" charset="0"/>
                </a:rPr>
                <a:t> </a:t>
              </a:r>
              <a:r>
                <a:rPr lang="en-US" dirty="0">
                  <a:solidFill>
                    <a:srgbClr val="000000"/>
                  </a:solidFill>
                  <a:latin typeface="Times New Roman" pitchFamily="18" charset="0"/>
                  <a:sym typeface="Symbol" pitchFamily="18" charset="2"/>
                </a:rPr>
                <a:t></a:t>
              </a:r>
              <a:r>
                <a:rPr lang="en-US" dirty="0">
                  <a:solidFill>
                    <a:schemeClr val="tx2"/>
                  </a:solidFill>
                  <a:latin typeface="Times New Roman" pitchFamily="18" charset="0"/>
                  <a:sym typeface="Symbol" pitchFamily="18" charset="2"/>
                </a:rPr>
                <a:t> </a:t>
              </a:r>
              <a:r>
                <a:rPr lang="en-US" dirty="0">
                  <a:solidFill>
                    <a:schemeClr val="accent2"/>
                  </a:solidFill>
                  <a:latin typeface="Times New Roman" pitchFamily="18" charset="0"/>
                  <a:sym typeface="Symbol" pitchFamily="18" charset="2"/>
                </a:rPr>
                <a:t>1</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to</a:t>
              </a:r>
              <a:r>
                <a:rPr lang="en-US" dirty="0">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n</a:t>
              </a:r>
              <a:r>
                <a:rPr lang="en-US" dirty="0">
                  <a:solidFill>
                    <a:schemeClr val="accent2"/>
                  </a:solidFill>
                  <a:latin typeface="Times New Roman" pitchFamily="18" charset="0"/>
                  <a:sym typeface="Symbol" pitchFamily="18" charset="2"/>
                </a:rPr>
                <a:t>  1</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do</a:t>
              </a:r>
            </a:p>
            <a:p>
              <a:pPr defTabSz="228600"/>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if</a:t>
              </a:r>
              <a:r>
                <a:rPr lang="en-US" dirty="0">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a:t>
              </a:r>
              <a:r>
                <a:rPr lang="en-US" i="1" dirty="0" err="1">
                  <a:solidFill>
                    <a:schemeClr val="accent2"/>
                  </a:solidFill>
                  <a:latin typeface="Times New Roman" pitchFamily="18" charset="0"/>
                  <a:sym typeface="Symbol" pitchFamily="18" charset="2"/>
                </a:rPr>
                <a:t>i</a:t>
              </a:r>
              <a:r>
                <a:rPr lang="en-US" dirty="0">
                  <a:solidFill>
                    <a:schemeClr val="accent2"/>
                  </a:solidFill>
                  <a:latin typeface="Times New Roman" pitchFamily="18" charset="0"/>
                  <a:sym typeface="Symbol" pitchFamily="18" charset="2"/>
                </a:rPr>
                <a:t>]  </a:t>
              </a:r>
              <a:r>
                <a:rPr lang="en-US" b="1" i="1" dirty="0" err="1">
                  <a:solidFill>
                    <a:schemeClr val="accent2"/>
                  </a:solidFill>
                  <a:latin typeface="Times New Roman" pitchFamily="18" charset="0"/>
                  <a:sym typeface="Symbol" pitchFamily="18" charset="2"/>
                </a:rPr>
                <a:t>currentMax</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then</a:t>
              </a:r>
            </a:p>
            <a:p>
              <a:pPr defTabSz="228600"/>
              <a:r>
                <a:rPr lang="en-US" dirty="0">
                  <a:latin typeface="Times New Roman" pitchFamily="18" charset="0"/>
                  <a:sym typeface="Symbol" pitchFamily="18" charset="2"/>
                </a:rPr>
                <a:t>			</a:t>
              </a:r>
              <a:r>
                <a:rPr lang="en-US" b="1" i="1" dirty="0" err="1">
                  <a:solidFill>
                    <a:schemeClr val="accent2"/>
                  </a:solidFill>
                  <a:latin typeface="Times New Roman" pitchFamily="18" charset="0"/>
                  <a:sym typeface="Symbol" pitchFamily="18" charset="2"/>
                </a:rPr>
                <a:t>currentMax</a:t>
              </a:r>
              <a:r>
                <a:rPr lang="en-US" dirty="0">
                  <a:solidFill>
                    <a:schemeClr val="tx2"/>
                  </a:solidFill>
                  <a:latin typeface="Times New Roman" pitchFamily="18" charset="0"/>
                  <a:sym typeface="Symbol" pitchFamily="18" charset="2"/>
                </a:rPr>
                <a:t> </a:t>
              </a:r>
              <a:r>
                <a:rPr lang="en-US" dirty="0">
                  <a:solidFill>
                    <a:srgbClr val="000000"/>
                  </a:solidFill>
                  <a:latin typeface="Times New Roman" pitchFamily="18" charset="0"/>
                  <a:sym typeface="Symbol" pitchFamily="18" charset="2"/>
                </a:rPr>
                <a:t></a:t>
              </a:r>
              <a:r>
                <a:rPr lang="en-US" dirty="0">
                  <a:solidFill>
                    <a:schemeClr val="accent2"/>
                  </a:solidFill>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a:t>
              </a:r>
              <a:r>
                <a:rPr lang="en-US" b="1" i="1" dirty="0" err="1">
                  <a:solidFill>
                    <a:schemeClr val="accent2"/>
                  </a:solidFill>
                  <a:latin typeface="Times New Roman" pitchFamily="18" charset="0"/>
                  <a:sym typeface="Symbol" pitchFamily="18" charset="2"/>
                </a:rPr>
                <a:t>i</a:t>
              </a:r>
              <a:r>
                <a:rPr lang="en-US" dirty="0">
                  <a:solidFill>
                    <a:schemeClr val="accent2"/>
                  </a:solidFill>
                  <a:latin typeface="Times New Roman" pitchFamily="18" charset="0"/>
                  <a:sym typeface="Symbol" pitchFamily="18" charset="2"/>
                </a:rPr>
                <a:t>]</a:t>
              </a:r>
            </a:p>
            <a:p>
              <a:pPr defTabSz="228600"/>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return</a:t>
              </a:r>
              <a:r>
                <a:rPr lang="en-US" dirty="0">
                  <a:latin typeface="Times New Roman" pitchFamily="18" charset="0"/>
                  <a:sym typeface="Symbol" pitchFamily="18" charset="2"/>
                </a:rPr>
                <a:t> </a:t>
              </a:r>
              <a:r>
                <a:rPr lang="en-US" b="1" i="1" dirty="0" err="1">
                  <a:solidFill>
                    <a:schemeClr val="accent2"/>
                  </a:solidFill>
                  <a:latin typeface="Times New Roman" pitchFamily="18" charset="0"/>
                  <a:sym typeface="Symbol" pitchFamily="18" charset="2"/>
                </a:rPr>
                <a:t>currentMax</a:t>
              </a:r>
              <a:r>
                <a:rPr lang="en-US" dirty="0">
                  <a:latin typeface="Times New Roman" pitchFamily="18" charset="0"/>
                  <a:sym typeface="Symbol" pitchFamily="18" charset="2"/>
                </a:rPr>
                <a:t> </a:t>
              </a:r>
              <a:endParaRPr lang="en-US" dirty="0">
                <a:latin typeface="Times New Roman" pitchFamily="18" charset="0"/>
              </a:endParaRPr>
            </a:p>
          </p:txBody>
        </p:sp>
        <p:sp>
          <p:nvSpPr>
            <p:cNvPr id="9" name="Text Box 9"/>
            <p:cNvSpPr txBox="1">
              <a:spLocks noChangeArrowheads="1"/>
            </p:cNvSpPr>
            <p:nvPr/>
          </p:nvSpPr>
          <p:spPr bwMode="auto">
            <a:xfrm>
              <a:off x="3192" y="1056"/>
              <a:ext cx="1824" cy="518"/>
            </a:xfrm>
            <a:prstGeom prst="rect">
              <a:avLst/>
            </a:prstGeom>
            <a:noFill/>
            <a:ln w="9525">
              <a:noFill/>
              <a:miter lim="800000"/>
              <a:headEnd/>
              <a:tailEnd/>
            </a:ln>
          </p:spPr>
          <p:txBody>
            <a:bodyPr>
              <a:spAutoFit/>
            </a:bodyPr>
            <a:lstStyle/>
            <a:p>
              <a:pPr>
                <a:spcBef>
                  <a:spcPct val="50000"/>
                </a:spcBef>
              </a:pPr>
              <a:r>
                <a:rPr lang="en-US"/>
                <a:t>Example: find max element of an array</a:t>
              </a:r>
            </a:p>
          </p:txBody>
        </p:sp>
      </p:grpSp>
      <p:sp>
        <p:nvSpPr>
          <p:cNvPr id="10" name="TextBox 9"/>
          <p:cNvSpPr txBox="1"/>
          <p:nvPr/>
        </p:nvSpPr>
        <p:spPr>
          <a:xfrm>
            <a:off x="1030779" y="5735781"/>
            <a:ext cx="10677298" cy="646331"/>
          </a:xfrm>
          <a:prstGeom prst="rect">
            <a:avLst/>
          </a:prstGeom>
          <a:noFill/>
        </p:spPr>
        <p:txBody>
          <a:bodyPr wrap="square" rtlCol="0">
            <a:spAutoFit/>
          </a:bodyPr>
          <a:lstStyle/>
          <a:p>
            <a:r>
              <a:rPr lang="en-US" dirty="0" err="1"/>
              <a:t>Pseudocode</a:t>
            </a:r>
            <a:r>
              <a:rPr lang="en-US" dirty="0"/>
              <a:t> provides a high-level description of an algorithm and avoids to show details that are unnecessary for the analysis.</a:t>
            </a:r>
            <a:endParaRPr lang="en-CA" dirty="0"/>
          </a:p>
        </p:txBody>
      </p:sp>
      <p:sp>
        <p:nvSpPr>
          <p:cNvPr id="3" name="Slide Number Placeholder 2"/>
          <p:cNvSpPr>
            <a:spLocks noGrp="1"/>
          </p:cNvSpPr>
          <p:nvPr>
            <p:ph type="sldNum" sz="quarter" idx="12"/>
          </p:nvPr>
        </p:nvSpPr>
        <p:spPr/>
        <p:txBody>
          <a:bodyPr/>
          <a:lstStyle/>
          <a:p>
            <a:fld id="{4292D9D0-E695-4D04-8152-0C0E77A81AC1}" type="slidenum">
              <a:rPr lang="en-CA" smtClean="0"/>
              <a:t>9</a:t>
            </a:fld>
            <a:endParaRPr lang="en-CA" dirty="0"/>
          </a:p>
        </p:txBody>
      </p:sp>
    </p:spTree>
    <p:extLst>
      <p:ext uri="{BB962C8B-B14F-4D97-AF65-F5344CB8AC3E}">
        <p14:creationId xmlns:p14="http://schemas.microsoft.com/office/powerpoint/2010/main" val="7725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4049</TotalTime>
  <Words>7037</Words>
  <Application>Microsoft Office PowerPoint</Application>
  <PresentationFormat>Widescreen</PresentationFormat>
  <Paragraphs>911</Paragraphs>
  <Slides>39</Slides>
  <Notes>39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Arial</vt:lpstr>
      <vt:lpstr>Arial</vt:lpstr>
      <vt:lpstr>Calibri</vt:lpstr>
      <vt:lpstr>Calibri Light</vt:lpstr>
      <vt:lpstr>Cambria Math</vt:lpstr>
      <vt:lpstr>Courier New</vt:lpstr>
      <vt:lpstr>Symbol</vt:lpstr>
      <vt:lpstr>Tahoma</vt:lpstr>
      <vt:lpstr>Times New Roman</vt:lpstr>
      <vt:lpstr>Wingdings</vt:lpstr>
      <vt:lpstr>Office Theme</vt:lpstr>
      <vt:lpstr>Chart</vt:lpstr>
      <vt:lpstr>Chapter 1  –  Algorithm Analysis</vt:lpstr>
      <vt:lpstr>Computing: What is computer science?</vt:lpstr>
      <vt:lpstr>Abstract vs. Real Computer</vt:lpstr>
      <vt:lpstr>My own view of computing</vt:lpstr>
      <vt:lpstr>Algorithm</vt:lpstr>
      <vt:lpstr>Input size</vt:lpstr>
      <vt:lpstr>Experimental vs Theoretical analysis</vt:lpstr>
      <vt:lpstr>Theoretical analysis – main framework</vt:lpstr>
      <vt:lpstr>Pseudocode</vt:lpstr>
      <vt:lpstr>Random Access Machine (RAM)</vt:lpstr>
      <vt:lpstr>Most important functions used in Algorithm Analysis</vt:lpstr>
      <vt:lpstr>Primitive operations</vt:lpstr>
      <vt:lpstr>Case analysis</vt:lpstr>
      <vt:lpstr>Asymptotic notation</vt:lpstr>
      <vt:lpstr>Big-Oh notation</vt:lpstr>
      <vt:lpstr>Big-Oh rules - properties</vt:lpstr>
      <vt:lpstr>Big-Omega and Big-Theta notations</vt:lpstr>
      <vt:lpstr>Asymptotic notation – graphical comparison</vt:lpstr>
      <vt:lpstr>Little-Oh and Little-Omega notations</vt:lpstr>
      <vt:lpstr>Case study 1: Search in a Map (sorted list)</vt:lpstr>
      <vt:lpstr>Case study 1: Search in a Map (sorted list)</vt:lpstr>
      <vt:lpstr>Case study 2: Prefix averages</vt:lpstr>
      <vt:lpstr>Case study 2: Prefix averages</vt:lpstr>
      <vt:lpstr>Case study 3: Maximum contiguous subsequence sum (MCSS)</vt:lpstr>
      <vt:lpstr>MCSS: Cubic vs quadratic time algorithms</vt:lpstr>
      <vt:lpstr>MCSS: Divide and conquer</vt:lpstr>
      <vt:lpstr>Linear time algorithm</vt:lpstr>
      <vt:lpstr>Example: Best vs worst case</vt:lpstr>
      <vt:lpstr>Our programming language: Java</vt:lpstr>
      <vt:lpstr>Java – some facts*</vt:lpstr>
      <vt:lpstr>Java – more facts</vt:lpstr>
      <vt:lpstr>Java – even more…</vt:lpstr>
      <vt:lpstr>Java SE and EE 8</vt:lpstr>
      <vt:lpstr>Eclipse</vt:lpstr>
      <vt:lpstr>Eclipse – main platform</vt:lpstr>
      <vt:lpstr>Review and Further Reading</vt:lpstr>
      <vt:lpstr>References</vt:lpstr>
      <vt:lpstr>Lab – Practice</vt:lpstr>
      <vt:lpstr>Exercises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Luis Rueda</dc:creator>
  <cp:lastModifiedBy>Wen Dong</cp:lastModifiedBy>
  <cp:revision>211</cp:revision>
  <cp:lastPrinted>2014-06-09T17:33:52Z</cp:lastPrinted>
  <dcterms:created xsi:type="dcterms:W3CDTF">2014-06-09T17:24:29Z</dcterms:created>
  <dcterms:modified xsi:type="dcterms:W3CDTF">2020-09-19T10:47:13Z</dcterms:modified>
</cp:coreProperties>
</file>