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3" r:id="rId3"/>
    <p:sldId id="274" r:id="rId4"/>
    <p:sldId id="270" r:id="rId5"/>
    <p:sldId id="275" r:id="rId6"/>
    <p:sldId id="276" r:id="rId7"/>
    <p:sldId id="267" r:id="rId8"/>
    <p:sldId id="268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BCB859-5829-4DAD-968C-855CAF8F7639}">
          <p14:sldIdLst/>
        </p14:section>
        <p14:section name="Game-Playing Programs - Xinmeng Yuan" id="{B875D508-DDA8-4887-83A9-A39027F2146C}">
          <p14:sldIdLst/>
        </p14:section>
        <p14:section name="Game Playing - Wen" id="{E5806BFB-FF23-457C-A436-6BFA3D529D15}">
          <p14:sldIdLst>
            <p14:sldId id="271"/>
            <p14:sldId id="273"/>
            <p14:sldId id="274"/>
            <p14:sldId id="270"/>
            <p14:sldId id="275"/>
            <p14:sldId id="276"/>
            <p14:sldId id="267"/>
            <p14:sldId id="268"/>
          </p14:sldIdLst>
        </p14:section>
        <p14:section name="TD-GAMMON - Xinyu Ji" id="{988CC6AA-4E71-415F-80B3-8948860F0982}">
          <p14:sldIdLst/>
        </p14:section>
        <p14:section name="Games - Ruiting Liu" id="{8CADDDEE-5FAA-461F-86B3-C94F4C2BEA12}">
          <p14:sldIdLst/>
        </p14:section>
        <p14:section name="Computer Games - Mengyao Liao" id="{6C6559AC-BB9E-40F8-A21E-E011E3D6CDB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84321" autoAdjust="0"/>
  </p:normalViewPr>
  <p:slideViewPr>
    <p:cSldViewPr snapToGrid="0">
      <p:cViewPr varScale="1">
        <p:scale>
          <a:sx n="69" d="100"/>
          <a:sy n="69" d="100"/>
        </p:scale>
        <p:origin x="10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2066369-AF0B-44AB-AE7B-8626CDC5EBE5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063622E-DBFC-47E3-8C6E-70E04B2C4C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65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VL_tre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 McCarthy (September 4, 1927 – October 24, 2011) was an American computer scientist and cognitive scientist. McCarthy was one of the founders of the discipline of artificial intelligence.[1]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3622E-DBFC-47E3-8C6E-70E04B2C4C2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35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3622E-DBFC-47E3-8C6E-70E04B2C4C2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90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arial" panose="020B0604020202020204" pitchFamily="34" charset="0"/>
              </a:rPr>
              <a:t>Georgy Adelson-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Velsky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Mathematician, he invented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AVL tree"/>
              </a:rPr>
              <a:t>AVL tree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1962, in 1963 he headed computer chess program.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Alexander </a:t>
            </a:r>
            <a:r>
              <a:rPr lang="en-US" dirty="0" err="1"/>
              <a:t>Kronrod</a:t>
            </a:r>
            <a:r>
              <a:rPr lang="en-US" dirty="0"/>
              <a:t>: Soviet mathematician and computer scientist, best known for the </a:t>
            </a:r>
            <a:r>
              <a:rPr lang="en-US" b="1" dirty="0"/>
              <a:t>Gauss-</a:t>
            </a:r>
            <a:r>
              <a:rPr lang="en-US" b="1" dirty="0" err="1"/>
              <a:t>Kronrod</a:t>
            </a:r>
            <a:r>
              <a:rPr lang="en-US" b="1" dirty="0"/>
              <a:t> quadrature formula </a:t>
            </a:r>
            <a:r>
              <a:rPr lang="en-US" dirty="0"/>
              <a:t>which he published in 1964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3622E-DBFC-47E3-8C6E-70E04B2C4C2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90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forerunner of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Kaissa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Kaissa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became the first world computer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champion in 1974 in Stockholm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3622E-DBFC-47E3-8C6E-70E04B2C4C2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67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the first program to play in tournaments against human chess players – 2 wins and 2 draws. achieving a rating of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1450 on the U.S. Chess Federation rating scale, amateur human player.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an expert programmer at the AI Lab at MIT &amp; an expert chess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player himself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3622E-DBFC-47E3-8C6E-70E04B2C4C2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05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SS9"/>
              </a:rPr>
              <a:t>CHESS 3.0 written by </a:t>
            </a:r>
            <a:r>
              <a:rPr lang="en-US" sz="1800" b="0" i="0" u="none" strike="noStrike" baseline="0" dirty="0">
                <a:latin typeface="CMR10"/>
              </a:rPr>
              <a:t>three students at Northwestern University in Illinois, David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Slate, Larry Atkin, and Keith </a:t>
            </a:r>
            <a:r>
              <a:rPr lang="en-US" sz="1800" b="0" i="0" u="none" strike="noStrike" baseline="0" dirty="0" err="1">
                <a:latin typeface="CMR10"/>
              </a:rPr>
              <a:t>Gorlen</a:t>
            </a: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SS9"/>
              </a:rPr>
              <a:t>CHESS 3.0 </a:t>
            </a:r>
            <a:r>
              <a:rPr lang="en-US" sz="1800" b="0" i="0" u="none" strike="noStrike" baseline="0" dirty="0">
                <a:latin typeface="CMR10"/>
              </a:rPr>
              <a:t>evaluated approximately 100 positions per second and played at the 1400 rating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3622E-DBFC-47E3-8C6E-70E04B2C4C2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526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1450 is Between B&amp;C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3622E-DBFC-47E3-8C6E-70E04B2C4C2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92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the late 1960s through the mid-1970s, saw computer chess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programs gradually improving from beginner-level play to middle-level play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3622E-DBFC-47E3-8C6E-70E04B2C4C2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7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2FDE-1A56-400C-A2BE-AAED19C33990}" type="datetime1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845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F480-92F9-4E27-8D3C-8B7657ABD25D}" type="datetime1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0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BF53-E7B6-451A-BCF4-9865C8B201F8}" type="datetime1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99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2F67-C995-4869-BD9A-A72BCA4A9B9F}" type="datetime1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5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6AD9-2733-4299-90D2-5CE2186A32E6}" type="datetime1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18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657"/>
            <a:ext cx="51816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5657"/>
            <a:ext cx="51816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2C72-6FF7-473F-8DE5-7B29173F1708}" type="datetime1">
              <a:rPr lang="en-CA" smtClean="0"/>
              <a:t>2020-10-02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2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866"/>
            <a:ext cx="10515600" cy="83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12A4-135B-45E8-9B56-1303FA90FEDF}" type="datetime1">
              <a:rPr lang="en-CA" smtClean="0"/>
              <a:t>2020-10-02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8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069B-7AD0-4C20-8455-4B78DE0BA252}" type="datetime1">
              <a:rPr lang="en-CA" smtClean="0"/>
              <a:t>2020-10-02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69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3F2A-1AE0-496A-82D0-5E79ED60883E}" type="datetime1">
              <a:rPr lang="en-CA" smtClean="0"/>
              <a:t>2020-10-02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A88-B4F2-4ADE-9D7C-227F6A32335E}" type="datetime1">
              <a:rPr lang="en-CA" smtClean="0"/>
              <a:t>2020-10-02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86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9AD2-B877-470B-BD4B-31FDB11D9E4E}" type="datetime1">
              <a:rPr lang="en-CA" smtClean="0"/>
              <a:t>2020-10-02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25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4__=0ABBF6E8DFEAAC428f9e8a93df93@uwindsor.ca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9972" y="114748"/>
            <a:ext cx="10515600" cy="843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10515600" cy="5323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77000"/>
            <a:ext cx="2743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C639-8A8B-454A-87A9-F556343F0036}" type="datetime1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77000"/>
            <a:ext cx="411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77000"/>
            <a:ext cx="2743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2D9D0-E695-4D04-8152-0C0E77A81AC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 descr="cid:4__=0ABBF6E8DFEAAC428f9e8a93df93@uwindsor.ca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1"/>
          <a:stretch/>
        </p:blipFill>
        <p:spPr bwMode="auto">
          <a:xfrm>
            <a:off x="11597157" y="114748"/>
            <a:ext cx="502920" cy="64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65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82563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92175" indent="-263525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825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825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1959-1962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0506" y="5475379"/>
            <a:ext cx="10189029" cy="8492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comparable to an amateur with about 100 games experience</a:t>
            </a:r>
          </a:p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Alpha-beta procedure to prune branches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0745" y="1000246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552327" y="871648"/>
            <a:ext cx="345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Kotok-</a:t>
            </a:r>
            <a:r>
              <a:rPr lang="en-US" sz="1800" b="0" i="0" u="none" strike="noStrike" baseline="0" dirty="0">
                <a:latin typeface="CMR10"/>
              </a:rPr>
              <a:t>McCarthy chess program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1</a:t>
            </a:fld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3674C0-722E-4CE4-8CEB-CE5D683FE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17" y="1442658"/>
            <a:ext cx="2095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oulder high portrait of man in his sixties in a checked shirt with a blank white background">
            <a:extLst>
              <a:ext uri="{FF2B5EF4-FFF2-40B4-BE49-F238E27FC236}">
                <a16:creationId xmlns:a16="http://schemas.microsoft.com/office/drawing/2014/main" id="{96721490-608F-4480-BFB8-33185F56B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49" y="2937137"/>
            <a:ext cx="1795344" cy="132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A2A4C6-4ABF-43FF-95FB-67FC01E56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057" y="2875604"/>
            <a:ext cx="1444228" cy="16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A548B6-5AB4-437D-9ED0-E1784F89ED89}"/>
              </a:ext>
            </a:extLst>
          </p:cNvPr>
          <p:cNvSpPr txBox="1"/>
          <p:nvPr/>
        </p:nvSpPr>
        <p:spPr>
          <a:xfrm>
            <a:off x="4947920" y="4541321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Kotok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CB0BC-7D67-4D26-AAF5-1F1137CE0924}"/>
              </a:ext>
            </a:extLst>
          </p:cNvPr>
          <p:cNvSpPr txBox="1"/>
          <p:nvPr/>
        </p:nvSpPr>
        <p:spPr>
          <a:xfrm>
            <a:off x="7352522" y="4541321"/>
            <a:ext cx="19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Elwyn </a:t>
            </a:r>
            <a:r>
              <a:rPr lang="en-US" dirty="0" err="1"/>
              <a:t>Berlekamp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7B24B-B2AD-4844-B4CF-727BA86ABE60}"/>
              </a:ext>
            </a:extLst>
          </p:cNvPr>
          <p:cNvSpPr txBox="1"/>
          <p:nvPr/>
        </p:nvSpPr>
        <p:spPr>
          <a:xfrm>
            <a:off x="859972" y="4152122"/>
            <a:ext cx="228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John McCarthy – MIT/Stanford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5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8E2D820-B4C1-4D36-9AFF-DDF50A0E7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7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292D9D0-E695-4D04-8152-0C0E77A81AC1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1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6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600" b="0" i="0" u="none" strike="noStrike" baseline="0">
                <a:solidFill>
                  <a:srgbClr val="FFFFFF"/>
                </a:solidFill>
                <a:latin typeface="CMR10"/>
              </a:rPr>
              <a:t>Soviet chess program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2052" name="Picture 4" descr="A forgotten story of Soviet AI. What it was like to be a programmer 70… |  by Sergei Ivanov | Towards Data Science">
            <a:extLst>
              <a:ext uri="{FF2B5EF4-FFF2-40B4-BE49-F238E27FC236}">
                <a16:creationId xmlns:a16="http://schemas.microsoft.com/office/drawing/2014/main" id="{B11B81BC-FF19-47A7-A1EE-5FCFC1188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1" r="-1" b="27838"/>
          <a:stretch/>
        </p:blipFill>
        <p:spPr bwMode="auto">
          <a:xfrm>
            <a:off x="8253760" y="1322612"/>
            <a:ext cx="3458228" cy="290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6AABBC5-329F-4E5E-BBD3-678C167A1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8" r="1" b="1"/>
          <a:stretch/>
        </p:blipFill>
        <p:spPr bwMode="auto">
          <a:xfrm>
            <a:off x="4132220" y="1322612"/>
            <a:ext cx="3456432" cy="290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292D9D0-E695-4D04-8152-0C0E77A81AC1}" type="slidenum">
              <a:rPr lang="en-CA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0745" y="1000246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548B6-5AB4-437D-9ED0-E1784F89ED89}"/>
              </a:ext>
            </a:extLst>
          </p:cNvPr>
          <p:cNvSpPr txBox="1"/>
          <p:nvPr/>
        </p:nvSpPr>
        <p:spPr>
          <a:xfrm>
            <a:off x="9163081" y="4412735"/>
            <a:ext cx="203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Alexander </a:t>
            </a:r>
            <a:r>
              <a:rPr lang="en-US" dirty="0" err="1"/>
              <a:t>Kronrod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7B24B-B2AD-4844-B4CF-727BA86ABE60}"/>
              </a:ext>
            </a:extLst>
          </p:cNvPr>
          <p:cNvSpPr txBox="1"/>
          <p:nvPr/>
        </p:nvSpPr>
        <p:spPr>
          <a:xfrm>
            <a:off x="4132220" y="4415138"/>
            <a:ext cx="261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b="0" i="0" dirty="0">
                <a:effectLst/>
                <a:latin typeface="arial" panose="020B0604020202020204" pitchFamily="34" charset="0"/>
              </a:rPr>
              <a:t>Georgy Adelson-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Velsky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5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CBDCF-2F08-4348-BD7A-F6226888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b="0" i="0" u="none" strike="noStrike" baseline="0">
                <a:latin typeface="CMR10"/>
              </a:rPr>
              <a:t>Kotok-McCarthy VS Soviet program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8278D-F9D3-4573-B002-A55476AC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MR10"/>
              </a:rPr>
              <a:t>November 22, 1967 – night months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draw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loss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7AB52-75A1-4EC3-9EE5-0D8267EC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292D9D0-E695-4D04-8152-0C0E77A81AC1}" type="slidenum">
              <a:rPr lang="en-CA" smtClean="0"/>
              <a:pPr>
                <a:spcAft>
                  <a:spcPts val="600"/>
                </a:spcAft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904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6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CMSS9"/>
              </a:rPr>
              <a:t>MAC HACK VI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292D9D0-E695-4D04-8152-0C0E77A81AC1}" type="slidenum">
              <a:rPr lang="en-CA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0745" y="1000246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548B6-5AB4-437D-9ED0-E1784F89ED89}"/>
              </a:ext>
            </a:extLst>
          </p:cNvPr>
          <p:cNvSpPr txBox="1"/>
          <p:nvPr/>
        </p:nvSpPr>
        <p:spPr>
          <a:xfrm>
            <a:off x="4167498" y="4045806"/>
            <a:ext cx="203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Richard Greenblatt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DACD2A-CFCB-4F23-89ED-5C9A67648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1737418"/>
            <a:ext cx="1825625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6575E-B118-4408-BDD1-5FAF04B01584}"/>
              </a:ext>
            </a:extLst>
          </p:cNvPr>
          <p:cNvSpPr txBox="1"/>
          <p:nvPr/>
        </p:nvSpPr>
        <p:spPr>
          <a:xfrm>
            <a:off x="7404410" y="1000246"/>
            <a:ext cx="44047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R10"/>
              </a:rPr>
              <a:t>Improved based on Kotok-McCarthy by Richard Greenblatt, an expert programmer at the AI Lab at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R10"/>
              </a:rPr>
              <a:t>Author is an expert chess player himself, incorporated excellent heuristics for choosing and evaluating moves.</a:t>
            </a:r>
          </a:p>
          <a:p>
            <a:endParaRPr lang="en-US" sz="1800" b="0" i="0" u="none" strike="noStrike" baseline="0" dirty="0">
              <a:latin typeface="CMR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R10"/>
              </a:rPr>
              <a:t>the first program to play in tournaments against human chess players. 2 wins &amp; 2 draws in 1967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R10"/>
              </a:rPr>
              <a:t>Amateur human player level, rating 1450 on the U.S Chess federation rating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MR10"/>
            </a:endParaRPr>
          </a:p>
          <a:p>
            <a:endParaRPr lang="en-US" dirty="0">
              <a:latin typeface="CMR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2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6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292D9D0-E695-4D04-8152-0C0E77A81AC1}" type="slidenum">
              <a:rPr lang="en-CA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0745" y="1000246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6575E-B118-4408-BDD1-5FAF04B01584}"/>
              </a:ext>
            </a:extLst>
          </p:cNvPr>
          <p:cNvSpPr txBox="1"/>
          <p:nvPr/>
        </p:nvSpPr>
        <p:spPr>
          <a:xfrm>
            <a:off x="2531326" y="1072692"/>
            <a:ext cx="8419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R10"/>
              </a:rPr>
              <a:t>first Association for Computing Machinery's computer chess tournament (computers against computers) in New York in 1970 – Winner is CHESS 3.0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9"/>
              </a:rPr>
              <a:t>CHESS 4.2 </a:t>
            </a:r>
            <a:r>
              <a:rPr lang="en-US" sz="1800" b="0" i="0" u="none" strike="noStrike" baseline="0" dirty="0">
                <a:latin typeface="CMR10"/>
              </a:rPr>
              <a:t>was beaten in an early round of the first World Computer Chess Championship tournament in 1974, winner and the world computer chess champion is </a:t>
            </a:r>
            <a:r>
              <a:rPr lang="en-US" sz="1800" b="0" i="0" u="none" strike="noStrike" baseline="0" dirty="0" err="1">
                <a:latin typeface="CMR10"/>
              </a:rPr>
              <a:t>Kaissa</a:t>
            </a:r>
            <a:r>
              <a:rPr lang="en-US" sz="1800" b="0" i="0" u="none" strike="noStrike" baseline="0" dirty="0">
                <a:latin typeface="CMR10"/>
              </a:rPr>
              <a:t>, </a:t>
            </a:r>
            <a:r>
              <a:rPr lang="en-US" dirty="0">
                <a:latin typeface="CMR10"/>
              </a:rPr>
              <a:t>whose forerunner is the Soviet program.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D8DEE03-2E74-4F00-993E-47AE4FED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Matches around 1970</a:t>
            </a:r>
          </a:p>
        </p:txBody>
      </p:sp>
    </p:spTree>
    <p:extLst>
      <p:ext uri="{BB962C8B-B14F-4D97-AF65-F5344CB8AC3E}">
        <p14:creationId xmlns:p14="http://schemas.microsoft.com/office/powerpoint/2010/main" val="272808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14  –  Game Playing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/>
              <a:t>Grand Masters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International Masters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National Masters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Experts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Class 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highlight>
                  <a:srgbClr val="FFFF00"/>
                </a:highlight>
              </a:rPr>
              <a:t>Class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highlight>
                  <a:srgbClr val="FFFF00"/>
                </a:highlight>
              </a:rPr>
              <a:t>Class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36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Difference between computer and human in playing chess: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9D0-E695-4D04-8152-0C0E77A81AC1}" type="slidenum">
              <a:rPr lang="en-CA" smtClean="0"/>
              <a:t>8</a:t>
            </a:fld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BEE997-C596-4469-9D44-269333733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9502"/>
              </p:ext>
            </p:extLst>
          </p:nvPr>
        </p:nvGraphicFramePr>
        <p:xfrm>
          <a:off x="900860" y="1133771"/>
          <a:ext cx="934445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818">
                  <a:extLst>
                    <a:ext uri="{9D8B030D-6E8A-4147-A177-3AD203B41FA5}">
                      <a16:colId xmlns:a16="http://schemas.microsoft.com/office/drawing/2014/main" val="2546204559"/>
                    </a:ext>
                  </a:extLst>
                </a:gridCol>
                <a:gridCol w="3114818">
                  <a:extLst>
                    <a:ext uri="{9D8B030D-6E8A-4147-A177-3AD203B41FA5}">
                      <a16:colId xmlns:a16="http://schemas.microsoft.com/office/drawing/2014/main" val="2829470978"/>
                    </a:ext>
                  </a:extLst>
                </a:gridCol>
                <a:gridCol w="3114818">
                  <a:extLst>
                    <a:ext uri="{9D8B030D-6E8A-4147-A177-3AD203B41FA5}">
                      <a16:colId xmlns:a16="http://schemas.microsoft.com/office/drawing/2014/main" val="197769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Knowledge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8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Prodigious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amount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4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Computer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 or little rules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Tremendous calculation in large search for optimal maneuver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11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460</Words>
  <Application>Microsoft Office PowerPoint</Application>
  <PresentationFormat>Widescreen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CMR10</vt:lpstr>
      <vt:lpstr>CMSS9</vt:lpstr>
      <vt:lpstr>Arial</vt:lpstr>
      <vt:lpstr>Arial</vt:lpstr>
      <vt:lpstr>Calibri</vt:lpstr>
      <vt:lpstr>Calibri Light</vt:lpstr>
      <vt:lpstr>Courier New</vt:lpstr>
      <vt:lpstr>Wingdings</vt:lpstr>
      <vt:lpstr>Office Theme</vt:lpstr>
      <vt:lpstr>1959-1962</vt:lpstr>
      <vt:lpstr>PowerPoint Presentation</vt:lpstr>
      <vt:lpstr>Soviet chess program</vt:lpstr>
      <vt:lpstr>Kotok-McCarthy VS Soviet program</vt:lpstr>
      <vt:lpstr>MAC HACK VI</vt:lpstr>
      <vt:lpstr>  Matches around 1970</vt:lpstr>
      <vt:lpstr>Chapter 14  –  Game Playing</vt:lpstr>
      <vt:lpstr>Difference between computer and human in playing chess: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1959-1962</dc:title>
  <dc:creator>Wen Dong</dc:creator>
  <cp:lastModifiedBy>Wen Dong</cp:lastModifiedBy>
  <cp:revision>40</cp:revision>
  <dcterms:created xsi:type="dcterms:W3CDTF">2020-10-03T01:34:37Z</dcterms:created>
  <dcterms:modified xsi:type="dcterms:W3CDTF">2020-10-03T02:28:05Z</dcterms:modified>
</cp:coreProperties>
</file>