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3" r:id="rId7"/>
    <p:sldId id="264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1F11-227E-41DF-BA47-B75707220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27704-AAE9-439D-AAFE-083C7D01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CFCD-46E7-4AB7-B26A-15704E37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7EDC3-265D-4A7A-A60D-0AE7FFD2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EC477-D457-4734-BACC-F62DA7DB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36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A95B-5E5C-4CFD-8E52-534B1AFE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2AB51-9670-4923-94D8-C13D1D377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9F9CD-F186-4C06-B948-C7E853B1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21AB8-77B4-41B9-A200-47FFFE53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03796-B987-4ABF-93FA-08BE9669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1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92D93-3CCE-4DE5-B9A8-15A4B19FF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F4D1A-87A6-4B7D-B468-0DD031BB2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E1372-9F40-41B2-92AA-028ED360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22C26-431A-41A9-9C27-7EF36765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9BB0-122B-47BC-AED8-2A5BAD50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28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1400-1CD8-4669-85BA-805972E4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0B96C-B486-4281-8117-E345E76C0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A5C8C-2077-4A0B-8CD3-15734991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72B3F-1851-42CF-9227-BB8761E4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CDA75-260B-4E83-AF86-6EB413D9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11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1DEB-6F6A-444E-8311-7D15FBC2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362F5-8E46-452C-A899-6FC113329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3280D-FFF2-4EF9-94D6-15384FDE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8BD1A-F361-416A-B4C9-7EB0366B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9AD7-0515-4B5B-A530-B98DCE48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1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45EA-70BB-4E27-B6A9-1E9EEBFD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0DE5-E67A-4664-BABB-4785A7089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ACDC5-043D-4194-8E2F-F412DA9C2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07A80-6B3F-4E61-843A-522AB29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BCB7B-CF6B-4075-9796-09D977AD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B72A8-B857-4435-89B2-94AB737B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2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682E-CACD-4933-8B63-51E642BC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D0843-CDD3-45D0-B6A7-5DEFBF14C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E3057-BED8-4185-A421-022259BC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1E25C-F750-43F2-98F8-8CEC6BAEC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208F1-8B02-439C-800D-818C98695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1D8FD-1EA5-4C72-9B44-10E046CA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9DCF0-DA19-4B3F-BF35-A082561A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39734-DEBB-4496-AF11-2E77FAAD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91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A2D9-F6B5-416E-A189-DE6495BB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0528E-4FFE-4F5E-9CCD-3D9FA621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287E4-4A40-4DA9-BA0A-28E0C990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386F1-AD85-498B-89FF-0FC06B9B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13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EF61D-2E42-469C-975E-3C87C400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46D7F-8CE5-44A5-84AD-1212DF82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DCDF7-22A0-47D1-B03B-BA06D635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10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3098-F71D-4197-903C-2B8BDF9D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6187-5ED4-4741-B535-041150252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C4637-7DDF-4985-BC0F-F924EBD0E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8EF37-AC49-4340-A628-9EE7ED60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3C85C-6662-4BAE-86FD-1D0C8E02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75CB3-2E40-473C-AE8D-1587F535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56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7F3C-FBF9-4CE9-82EA-EFE4B7F6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A586F-8A14-44A3-ACA5-E621EE969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9E0F4-E3C8-41DC-8460-B104D1A32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729D5-EE3B-4AF9-91D6-8F4BCF8D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A8D09-8A71-4411-9AAB-65B6EE45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35EA-D544-43DB-8B39-51706C17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70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D0E6F-9DC7-4F62-AB18-9A873338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F8644-F11B-4DDE-9AD3-CEFA5DCC7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19D5-2453-40C5-977D-F83950488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A62C-599C-4D9F-A3F6-187F600ABCBA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E1A50-D82F-4E39-AC3C-E5C3CB394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16D6C-F365-4134-B3A6-ED57B0656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81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011402-3155-4736-B1F6-29FE3C02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Assignment Lab 1</a:t>
            </a:r>
            <a:endParaRPr lang="en-US" sz="56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EDB8A-8435-4788-A6E3-D366FA206FA2}"/>
              </a:ext>
            </a:extLst>
          </p:cNvPr>
          <p:cNvSpPr txBox="1"/>
          <p:nvPr/>
        </p:nvSpPr>
        <p:spPr>
          <a:xfrm>
            <a:off x="838199" y="557189"/>
            <a:ext cx="10515599" cy="129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AVLTree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Red-Black Tree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25CA34-7782-4245-ACFB-5FD025ED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840162"/>
              </p:ext>
            </p:extLst>
          </p:nvPr>
        </p:nvGraphicFramePr>
        <p:xfrm>
          <a:off x="838200" y="3182410"/>
          <a:ext cx="10515604" cy="29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661">
                  <a:extLst>
                    <a:ext uri="{9D8B030D-6E8A-4147-A177-3AD203B41FA5}">
                      <a16:colId xmlns:a16="http://schemas.microsoft.com/office/drawing/2014/main" val="636328309"/>
                    </a:ext>
                  </a:extLst>
                </a:gridCol>
                <a:gridCol w="1816831">
                  <a:extLst>
                    <a:ext uri="{9D8B030D-6E8A-4147-A177-3AD203B41FA5}">
                      <a16:colId xmlns:a16="http://schemas.microsoft.com/office/drawing/2014/main" val="1450426315"/>
                    </a:ext>
                  </a:extLst>
                </a:gridCol>
                <a:gridCol w="1602727">
                  <a:extLst>
                    <a:ext uri="{9D8B030D-6E8A-4147-A177-3AD203B41FA5}">
                      <a16:colId xmlns:a16="http://schemas.microsoft.com/office/drawing/2014/main" val="1345916958"/>
                    </a:ext>
                  </a:extLst>
                </a:gridCol>
                <a:gridCol w="1816831">
                  <a:extLst>
                    <a:ext uri="{9D8B030D-6E8A-4147-A177-3AD203B41FA5}">
                      <a16:colId xmlns:a16="http://schemas.microsoft.com/office/drawing/2014/main" val="1603147534"/>
                    </a:ext>
                  </a:extLst>
                </a:gridCol>
                <a:gridCol w="1174518">
                  <a:extLst>
                    <a:ext uri="{9D8B030D-6E8A-4147-A177-3AD203B41FA5}">
                      <a16:colId xmlns:a16="http://schemas.microsoft.com/office/drawing/2014/main" val="399582603"/>
                    </a:ext>
                  </a:extLst>
                </a:gridCol>
                <a:gridCol w="1174518">
                  <a:extLst>
                    <a:ext uri="{9D8B030D-6E8A-4147-A177-3AD203B41FA5}">
                      <a16:colId xmlns:a16="http://schemas.microsoft.com/office/drawing/2014/main" val="1263136816"/>
                    </a:ext>
                  </a:extLst>
                </a:gridCol>
                <a:gridCol w="1174518">
                  <a:extLst>
                    <a:ext uri="{9D8B030D-6E8A-4147-A177-3AD203B41FA5}">
                      <a16:colId xmlns:a16="http://schemas.microsoft.com/office/drawing/2014/main" val="3497061051"/>
                    </a:ext>
                  </a:extLst>
                </a:gridCol>
              </a:tblGrid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Tree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4.a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4.b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4.c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5.a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5.b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5.c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672358472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BST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1159902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655528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1159699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860114870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AVL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736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1144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953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1613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854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1337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175026079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RedBlck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898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1016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1899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1784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1212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3413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3951014537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Splay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1345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460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2090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1947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1440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5954174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247EC22-46EE-4B15-8FC4-81EBCBBF9964}"/>
              </a:ext>
            </a:extLst>
          </p:cNvPr>
          <p:cNvSpPr txBox="1"/>
          <p:nvPr/>
        </p:nvSpPr>
        <p:spPr>
          <a:xfrm>
            <a:off x="838199" y="1910445"/>
            <a:ext cx="888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AVLTree</a:t>
            </a:r>
            <a:r>
              <a:rPr lang="en-US" dirty="0"/>
              <a:t> and Red-Black trees are balanced tree, with height log(n), so Insertion, search, and deletion are all of time complexity O(log n).</a:t>
            </a:r>
          </a:p>
        </p:txBody>
      </p:sp>
    </p:spTree>
    <p:extLst>
      <p:ext uri="{BB962C8B-B14F-4D97-AF65-F5344CB8AC3E}">
        <p14:creationId xmlns:p14="http://schemas.microsoft.com/office/powerpoint/2010/main" val="112955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EDB8A-8435-4788-A6E3-D366FA206FA2}"/>
              </a:ext>
            </a:extLst>
          </p:cNvPr>
          <p:cNvSpPr txBox="1"/>
          <p:nvPr/>
        </p:nvSpPr>
        <p:spPr>
          <a:xfrm>
            <a:off x="838199" y="557190"/>
            <a:ext cx="10515599" cy="59298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Splay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25CA34-7782-4245-ACFB-5FD025ED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316791"/>
              </p:ext>
            </p:extLst>
          </p:nvPr>
        </p:nvGraphicFramePr>
        <p:xfrm>
          <a:off x="838200" y="3182410"/>
          <a:ext cx="10515604" cy="29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661">
                  <a:extLst>
                    <a:ext uri="{9D8B030D-6E8A-4147-A177-3AD203B41FA5}">
                      <a16:colId xmlns:a16="http://schemas.microsoft.com/office/drawing/2014/main" val="636328309"/>
                    </a:ext>
                  </a:extLst>
                </a:gridCol>
                <a:gridCol w="1816831">
                  <a:extLst>
                    <a:ext uri="{9D8B030D-6E8A-4147-A177-3AD203B41FA5}">
                      <a16:colId xmlns:a16="http://schemas.microsoft.com/office/drawing/2014/main" val="1450426315"/>
                    </a:ext>
                  </a:extLst>
                </a:gridCol>
                <a:gridCol w="1602727">
                  <a:extLst>
                    <a:ext uri="{9D8B030D-6E8A-4147-A177-3AD203B41FA5}">
                      <a16:colId xmlns:a16="http://schemas.microsoft.com/office/drawing/2014/main" val="1345916958"/>
                    </a:ext>
                  </a:extLst>
                </a:gridCol>
                <a:gridCol w="1816831">
                  <a:extLst>
                    <a:ext uri="{9D8B030D-6E8A-4147-A177-3AD203B41FA5}">
                      <a16:colId xmlns:a16="http://schemas.microsoft.com/office/drawing/2014/main" val="1603147534"/>
                    </a:ext>
                  </a:extLst>
                </a:gridCol>
                <a:gridCol w="1174518">
                  <a:extLst>
                    <a:ext uri="{9D8B030D-6E8A-4147-A177-3AD203B41FA5}">
                      <a16:colId xmlns:a16="http://schemas.microsoft.com/office/drawing/2014/main" val="399582603"/>
                    </a:ext>
                  </a:extLst>
                </a:gridCol>
                <a:gridCol w="1174518">
                  <a:extLst>
                    <a:ext uri="{9D8B030D-6E8A-4147-A177-3AD203B41FA5}">
                      <a16:colId xmlns:a16="http://schemas.microsoft.com/office/drawing/2014/main" val="1263136816"/>
                    </a:ext>
                  </a:extLst>
                </a:gridCol>
                <a:gridCol w="1174518">
                  <a:extLst>
                    <a:ext uri="{9D8B030D-6E8A-4147-A177-3AD203B41FA5}">
                      <a16:colId xmlns:a16="http://schemas.microsoft.com/office/drawing/2014/main" val="3497061051"/>
                    </a:ext>
                  </a:extLst>
                </a:gridCol>
              </a:tblGrid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Tree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4.a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4.b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4.c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5.a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5.b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5.c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672358472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BST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1159902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655528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1159699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860114870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AVL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736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1144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953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1613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854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1337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175026079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RedBlck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898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1016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1899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1784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1212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3413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3951014537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Splay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313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1345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460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2090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1947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1440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5954174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247EC22-46EE-4B15-8FC4-81EBCBBF9964}"/>
              </a:ext>
            </a:extLst>
          </p:cNvPr>
          <p:cNvSpPr txBox="1"/>
          <p:nvPr/>
        </p:nvSpPr>
        <p:spPr>
          <a:xfrm>
            <a:off x="838199" y="1221811"/>
            <a:ext cx="108887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learned, </a:t>
            </a:r>
            <a:r>
              <a:rPr lang="en-US" dirty="0" err="1"/>
              <a:t>SplayTree’s</a:t>
            </a:r>
            <a:r>
              <a:rPr lang="en-US" dirty="0"/>
              <a:t> insertion, search and deletion are of O(log n) and O(n) at worst, but it can be analyzed case by case.</a:t>
            </a:r>
          </a:p>
          <a:p>
            <a:r>
              <a:rPr lang="en-US" dirty="0"/>
              <a:t>For 4.a, the splaying will make each insertion of ordered numbers as the root’s child therefore the time complexity is approaching O(1)</a:t>
            </a:r>
          </a:p>
          <a:p>
            <a:r>
              <a:rPr lang="en-US" dirty="0"/>
              <a:t>For 4.b, and 5.a,b,c, all are of O(log n) as the numbers show.</a:t>
            </a:r>
          </a:p>
          <a:p>
            <a:r>
              <a:rPr lang="en-US" dirty="0"/>
              <a:t>For 4.c, deletion of reversely ordered numbers [100000,1] looks better then O(log n), because when a key is deleted the slightly smaller parent will get splayed, which is likely to benefit the next deletion.</a:t>
            </a:r>
          </a:p>
        </p:txBody>
      </p:sp>
    </p:spTree>
    <p:extLst>
      <p:ext uri="{BB962C8B-B14F-4D97-AF65-F5344CB8AC3E}">
        <p14:creationId xmlns:p14="http://schemas.microsoft.com/office/powerpoint/2010/main" val="181964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B279-EC23-4603-9EA5-A75C4132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 of the program for questions 1-3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00966-2744-4458-8E72-00434A7D2127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Cuck I: Cuckoo Insertion average time in </a:t>
            </a:r>
            <a:r>
              <a:rPr lang="en-US" sz="2000" b="1" dirty="0"/>
              <a:t>nano</a:t>
            </a:r>
            <a:r>
              <a:rPr lang="en-US" sz="2000" dirty="0"/>
              <a:t> seconds, likewise for Quad I and </a:t>
            </a:r>
            <a:r>
              <a:rPr lang="en-US" sz="2000" dirty="0" err="1"/>
              <a:t>SCh</a:t>
            </a:r>
            <a:r>
              <a:rPr lang="en-US" sz="2000" dirty="0"/>
              <a:t> I.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Cuck D:  Cuckoo Search or Deletion average time in </a:t>
            </a:r>
            <a:r>
              <a:rPr lang="en-US" sz="2000" b="1" dirty="0"/>
              <a:t>nano</a:t>
            </a:r>
            <a:r>
              <a:rPr lang="en-US" sz="2000" dirty="0"/>
              <a:t> seconds, likewise for Quad D and </a:t>
            </a:r>
            <a:r>
              <a:rPr lang="en-US" sz="2000" dirty="0" err="1"/>
              <a:t>SpCh</a:t>
            </a:r>
            <a:r>
              <a:rPr lang="en-US" sz="2000" dirty="0"/>
              <a:t> 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D675CD-C12F-4FDF-9187-4BCAA3AE8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83402"/>
              </p:ext>
            </p:extLst>
          </p:nvPr>
        </p:nvGraphicFramePr>
        <p:xfrm>
          <a:off x="5480105" y="807593"/>
          <a:ext cx="5870848" cy="5239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89">
                  <a:extLst>
                    <a:ext uri="{9D8B030D-6E8A-4147-A177-3AD203B41FA5}">
                      <a16:colId xmlns:a16="http://schemas.microsoft.com/office/drawing/2014/main" val="3798225146"/>
                    </a:ext>
                  </a:extLst>
                </a:gridCol>
                <a:gridCol w="882536">
                  <a:extLst>
                    <a:ext uri="{9D8B030D-6E8A-4147-A177-3AD203B41FA5}">
                      <a16:colId xmlns:a16="http://schemas.microsoft.com/office/drawing/2014/main" val="2649237868"/>
                    </a:ext>
                  </a:extLst>
                </a:gridCol>
                <a:gridCol w="927411">
                  <a:extLst>
                    <a:ext uri="{9D8B030D-6E8A-4147-A177-3AD203B41FA5}">
                      <a16:colId xmlns:a16="http://schemas.microsoft.com/office/drawing/2014/main" val="4137524731"/>
                    </a:ext>
                  </a:extLst>
                </a:gridCol>
                <a:gridCol w="931189">
                  <a:extLst>
                    <a:ext uri="{9D8B030D-6E8A-4147-A177-3AD203B41FA5}">
                      <a16:colId xmlns:a16="http://schemas.microsoft.com/office/drawing/2014/main" val="1510572704"/>
                    </a:ext>
                  </a:extLst>
                </a:gridCol>
                <a:gridCol w="1002202">
                  <a:extLst>
                    <a:ext uri="{9D8B030D-6E8A-4147-A177-3AD203B41FA5}">
                      <a16:colId xmlns:a16="http://schemas.microsoft.com/office/drawing/2014/main" val="2350727308"/>
                    </a:ext>
                  </a:extLst>
                </a:gridCol>
                <a:gridCol w="900934">
                  <a:extLst>
                    <a:ext uri="{9D8B030D-6E8A-4147-A177-3AD203B41FA5}">
                      <a16:colId xmlns:a16="http://schemas.microsoft.com/office/drawing/2014/main" val="4049947065"/>
                    </a:ext>
                  </a:extLst>
                </a:gridCol>
                <a:gridCol w="792787">
                  <a:extLst>
                    <a:ext uri="{9D8B030D-6E8A-4147-A177-3AD203B41FA5}">
                      <a16:colId xmlns:a16="http://schemas.microsoft.com/office/drawing/2014/main" val="1586523150"/>
                    </a:ext>
                  </a:extLst>
                </a:gridCol>
              </a:tblGrid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Cuck 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Cuck 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Quad 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Quad 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SpCh 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SpCh 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436493158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33712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12420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32727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6112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93055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4929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332616817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11040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7196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1873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2464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1281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052209639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110355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7343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37606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936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3795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1133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472423626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18877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6530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739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1601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788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400102637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53501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2341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1121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837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690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486655387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3012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3135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2248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2636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1164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708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1025622006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3376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2150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2760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431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13252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877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939263828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4018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2542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999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696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5141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349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803410952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1286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679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1133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408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4336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428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551797460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1569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4079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1026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2938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309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152328679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5240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550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1009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255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2317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292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1020121443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2148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1515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1511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9599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223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1400316807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433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438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2461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270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669677262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547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209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202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428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1692499886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1072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278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958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242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774696037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1093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645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726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276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1813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281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88064459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1200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770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1171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225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254892858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1637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673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873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261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1667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187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611724958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2289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826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1345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296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1697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709623618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1413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1126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322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1538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01471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3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D11668F-514D-4EFB-9FEF-337FB274B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4" y="643466"/>
            <a:ext cx="1124517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1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0919203-FDAA-4BEB-9B39-D86D7445D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4" y="380736"/>
            <a:ext cx="11138169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4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384F-3F4C-4383-8CC0-039054B8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F7C2E-3EAE-444F-8668-4F1E08F81DB0}"/>
              </a:ext>
            </a:extLst>
          </p:cNvPr>
          <p:cNvSpPr txBox="1"/>
          <p:nvPr/>
        </p:nvSpPr>
        <p:spPr>
          <a:xfrm>
            <a:off x="838200" y="1836615"/>
            <a:ext cx="10728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Hash tables, expected running time of insertion, search, and deletion is O(1), as showing in the two preceding slides all the average time are approaching a horizontal line.</a:t>
            </a:r>
          </a:p>
          <a:p>
            <a:r>
              <a:rPr lang="en-US" dirty="0"/>
              <a:t>Whereas it displays unstable with high average time at the beginning for each line, that is owing to two reasons:</a:t>
            </a:r>
          </a:p>
          <a:p>
            <a:pPr marL="342900" indent="-342900">
              <a:buAutoNum type="arabicPeriod"/>
            </a:pPr>
            <a:r>
              <a:rPr lang="en-US" dirty="0"/>
              <a:t>Overhead caused by environmental factors are augmented for average time when N is small</a:t>
            </a:r>
          </a:p>
          <a:p>
            <a:pPr marL="342900" indent="-342900">
              <a:buAutoNum type="arabicPeriod"/>
            </a:pPr>
            <a:r>
              <a:rPr lang="en-US" dirty="0"/>
              <a:t>Overhead caused by accessory actions are augmented for average time when N is small, for example, increasing table capacity, or rebuilding hash table, et cetera.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58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EDB8A-8435-4788-A6E3-D366FA206FA2}"/>
              </a:ext>
            </a:extLst>
          </p:cNvPr>
          <p:cNvSpPr txBox="1"/>
          <p:nvPr/>
        </p:nvSpPr>
        <p:spPr>
          <a:xfrm>
            <a:off x="838199" y="557189"/>
            <a:ext cx="10515599" cy="129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 of the program for questions in 4 and 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25CA34-7782-4245-ACFB-5FD025ED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104920"/>
              </p:ext>
            </p:extLst>
          </p:nvPr>
        </p:nvGraphicFramePr>
        <p:xfrm>
          <a:off x="838200" y="3182410"/>
          <a:ext cx="10515604" cy="29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661">
                  <a:extLst>
                    <a:ext uri="{9D8B030D-6E8A-4147-A177-3AD203B41FA5}">
                      <a16:colId xmlns:a16="http://schemas.microsoft.com/office/drawing/2014/main" val="636328309"/>
                    </a:ext>
                  </a:extLst>
                </a:gridCol>
                <a:gridCol w="1816831">
                  <a:extLst>
                    <a:ext uri="{9D8B030D-6E8A-4147-A177-3AD203B41FA5}">
                      <a16:colId xmlns:a16="http://schemas.microsoft.com/office/drawing/2014/main" val="1450426315"/>
                    </a:ext>
                  </a:extLst>
                </a:gridCol>
                <a:gridCol w="1602727">
                  <a:extLst>
                    <a:ext uri="{9D8B030D-6E8A-4147-A177-3AD203B41FA5}">
                      <a16:colId xmlns:a16="http://schemas.microsoft.com/office/drawing/2014/main" val="1345916958"/>
                    </a:ext>
                  </a:extLst>
                </a:gridCol>
                <a:gridCol w="1816831">
                  <a:extLst>
                    <a:ext uri="{9D8B030D-6E8A-4147-A177-3AD203B41FA5}">
                      <a16:colId xmlns:a16="http://schemas.microsoft.com/office/drawing/2014/main" val="1603147534"/>
                    </a:ext>
                  </a:extLst>
                </a:gridCol>
                <a:gridCol w="1174518">
                  <a:extLst>
                    <a:ext uri="{9D8B030D-6E8A-4147-A177-3AD203B41FA5}">
                      <a16:colId xmlns:a16="http://schemas.microsoft.com/office/drawing/2014/main" val="399582603"/>
                    </a:ext>
                  </a:extLst>
                </a:gridCol>
                <a:gridCol w="1174518">
                  <a:extLst>
                    <a:ext uri="{9D8B030D-6E8A-4147-A177-3AD203B41FA5}">
                      <a16:colId xmlns:a16="http://schemas.microsoft.com/office/drawing/2014/main" val="1263136816"/>
                    </a:ext>
                  </a:extLst>
                </a:gridCol>
                <a:gridCol w="1174518">
                  <a:extLst>
                    <a:ext uri="{9D8B030D-6E8A-4147-A177-3AD203B41FA5}">
                      <a16:colId xmlns:a16="http://schemas.microsoft.com/office/drawing/2014/main" val="3497061051"/>
                    </a:ext>
                  </a:extLst>
                </a:gridCol>
              </a:tblGrid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Tree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4.a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4.b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4.c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5.a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5.b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5.c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672358472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BST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1159902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655528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1159699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860114870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AVL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736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1144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953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1613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854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1337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175026079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RedBlck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898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1016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1899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1784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1212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3413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3951014537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Splay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313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1345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2090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1947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1440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59541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58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384F-3F4C-4383-8CC0-039054B8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we learned from class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12F3D-4623-4CA0-BB14-51B1D317F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8" y="1836615"/>
            <a:ext cx="12192000" cy="48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8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D384F-3F4C-4383-8CC0-039054B89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Binary Search Tree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E07C84-FDC2-4C3D-8D05-E8BF443B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8590"/>
              </p:ext>
            </p:extLst>
          </p:nvPr>
        </p:nvGraphicFramePr>
        <p:xfrm>
          <a:off x="1066226" y="1987226"/>
          <a:ext cx="10056498" cy="1271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724">
                  <a:extLst>
                    <a:ext uri="{9D8B030D-6E8A-4147-A177-3AD203B41FA5}">
                      <a16:colId xmlns:a16="http://schemas.microsoft.com/office/drawing/2014/main" val="2258575193"/>
                    </a:ext>
                  </a:extLst>
                </a:gridCol>
                <a:gridCol w="1746885">
                  <a:extLst>
                    <a:ext uri="{9D8B030D-6E8A-4147-A177-3AD203B41FA5}">
                      <a16:colId xmlns:a16="http://schemas.microsoft.com/office/drawing/2014/main" val="2143812425"/>
                    </a:ext>
                  </a:extLst>
                </a:gridCol>
                <a:gridCol w="1513524">
                  <a:extLst>
                    <a:ext uri="{9D8B030D-6E8A-4147-A177-3AD203B41FA5}">
                      <a16:colId xmlns:a16="http://schemas.microsoft.com/office/drawing/2014/main" val="61648245"/>
                    </a:ext>
                  </a:extLst>
                </a:gridCol>
                <a:gridCol w="1746885">
                  <a:extLst>
                    <a:ext uri="{9D8B030D-6E8A-4147-A177-3AD203B41FA5}">
                      <a16:colId xmlns:a16="http://schemas.microsoft.com/office/drawing/2014/main" val="1573360608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3427625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2287211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414361715"/>
                    </a:ext>
                  </a:extLst>
                </a:gridCol>
              </a:tblGrid>
              <a:tr h="63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Tree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4.a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4.b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4.c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5.a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5.b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5.c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extLst>
                  <a:ext uri="{0D108BD9-81ED-4DB2-BD59-A6C34878D82A}">
                    <a16:rowId xmlns:a16="http://schemas.microsoft.com/office/drawing/2014/main" val="2544404959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BST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1159902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u="none" strike="noStrike" dirty="0">
                          <a:effectLst/>
                          <a:highlight>
                            <a:srgbClr val="00FF00"/>
                          </a:highlight>
                        </a:rPr>
                        <a:t>655528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1159699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40611617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A068D5-F75E-43E6-9213-3C979E24A9F8}"/>
              </a:ext>
            </a:extLst>
          </p:cNvPr>
          <p:cNvSpPr txBox="1"/>
          <p:nvPr/>
        </p:nvSpPr>
        <p:spPr>
          <a:xfrm>
            <a:off x="1046376" y="3420649"/>
            <a:ext cx="9897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4.a - insertion integers [1, 100000] in order, will result in worst performance case O(n) and end up with a tree of height N (100000).</a:t>
            </a:r>
          </a:p>
          <a:p>
            <a:r>
              <a:rPr lang="en-US" dirty="0"/>
              <a:t>4.c - likewise deletion [100000,1] in order from the constructed tree by the insertions would perform in worst case O(n) as well, because each deletion needs to traverse to the rightest/highest node.</a:t>
            </a:r>
          </a:p>
          <a:p>
            <a:r>
              <a:rPr lang="en-US" dirty="0"/>
              <a:t>4.b - actual deletion average time for random numbers is O(n/2), which is O(100000/2)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BE347A-B4CC-4A34-95E6-B46435FB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610" y="4825416"/>
            <a:ext cx="6033155" cy="2016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133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D384F-3F4C-4383-8CC0-039054B89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Binary Search Tree - Cont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79524-F911-4E19-B63A-F0724EE486C8}"/>
              </a:ext>
            </a:extLst>
          </p:cNvPr>
          <p:cNvSpPr txBox="1"/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5.a – insertion of </a:t>
            </a:r>
            <a:r>
              <a:rPr lang="en-US" sz="2000" b="1" dirty="0"/>
              <a:t>random</a:t>
            </a:r>
            <a:r>
              <a:rPr lang="en-US" sz="2000" dirty="0"/>
              <a:t> numbers will result in a tree of height approaching O(log n), running time is O(log n), it is same true for 5.b search and 5.c deletion.</a:t>
            </a:r>
          </a:p>
        </p:txBody>
      </p:sp>
      <p:pic>
        <p:nvPicPr>
          <p:cNvPr id="4098" name="Picture 2" descr="Binary search tree - Wikipedia">
            <a:extLst>
              <a:ext uri="{FF2B5EF4-FFF2-40B4-BE49-F238E27FC236}">
                <a16:creationId xmlns:a16="http://schemas.microsoft.com/office/drawing/2014/main" id="{0BFA5C9C-018B-42DC-9C06-97433767B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2874" y="2421924"/>
            <a:ext cx="4457832" cy="37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E07C84-FDC2-4C3D-8D05-E8BF443B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148253"/>
              </p:ext>
            </p:extLst>
          </p:nvPr>
        </p:nvGraphicFramePr>
        <p:xfrm>
          <a:off x="6198394" y="3958051"/>
          <a:ext cx="5167188" cy="63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701">
                  <a:extLst>
                    <a:ext uri="{9D8B030D-6E8A-4147-A177-3AD203B41FA5}">
                      <a16:colId xmlns:a16="http://schemas.microsoft.com/office/drawing/2014/main" val="2258575193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val="2143812425"/>
                    </a:ext>
                  </a:extLst>
                </a:gridCol>
                <a:gridCol w="781841">
                  <a:extLst>
                    <a:ext uri="{9D8B030D-6E8A-4147-A177-3AD203B41FA5}">
                      <a16:colId xmlns:a16="http://schemas.microsoft.com/office/drawing/2014/main" val="61648245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val="1573360608"/>
                    </a:ext>
                  </a:extLst>
                </a:gridCol>
                <a:gridCol w="649280">
                  <a:extLst>
                    <a:ext uri="{9D8B030D-6E8A-4147-A177-3AD203B41FA5}">
                      <a16:colId xmlns:a16="http://schemas.microsoft.com/office/drawing/2014/main" val="2634276259"/>
                    </a:ext>
                  </a:extLst>
                </a:gridCol>
                <a:gridCol w="649280">
                  <a:extLst>
                    <a:ext uri="{9D8B030D-6E8A-4147-A177-3AD203B41FA5}">
                      <a16:colId xmlns:a16="http://schemas.microsoft.com/office/drawing/2014/main" val="2422872110"/>
                    </a:ext>
                  </a:extLst>
                </a:gridCol>
                <a:gridCol w="649280">
                  <a:extLst>
                    <a:ext uri="{9D8B030D-6E8A-4147-A177-3AD203B41FA5}">
                      <a16:colId xmlns:a16="http://schemas.microsoft.com/office/drawing/2014/main" val="3414361715"/>
                    </a:ext>
                  </a:extLst>
                </a:gridCol>
              </a:tblGrid>
              <a:tr h="319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Tree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4.a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4.b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4.c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5.a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5.b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5.c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extLst>
                  <a:ext uri="{0D108BD9-81ED-4DB2-BD59-A6C34878D82A}">
                    <a16:rowId xmlns:a16="http://schemas.microsoft.com/office/drawing/2014/main" val="2544404959"/>
                  </a:ext>
                </a:extLst>
              </a:tr>
              <a:tr h="319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BST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111261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60310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107332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1255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1177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1587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extLst>
                  <a:ext uri="{0D108BD9-81ED-4DB2-BD59-A6C34878D82A}">
                    <a16:rowId xmlns:a16="http://schemas.microsoft.com/office/drawing/2014/main" val="4061161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69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840</Words>
  <Application>Microsoft Office PowerPoint</Application>
  <PresentationFormat>Widescreen</PresentationFormat>
  <Paragraphs>304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Assignment Lab 1</vt:lpstr>
      <vt:lpstr>Output of the program for questions 1-3</vt:lpstr>
      <vt:lpstr>PowerPoint Presentation</vt:lpstr>
      <vt:lpstr>PowerPoint Presentation</vt:lpstr>
      <vt:lpstr>Result analysis</vt:lpstr>
      <vt:lpstr>PowerPoint Presentation</vt:lpstr>
      <vt:lpstr>As we learned from class</vt:lpstr>
      <vt:lpstr>Binary Search Tree</vt:lpstr>
      <vt:lpstr>Binary Search Tree - Cont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Lab 1</dc:title>
  <dc:creator>Wen Dong</dc:creator>
  <cp:lastModifiedBy>Wen Dong</cp:lastModifiedBy>
  <cp:revision>20</cp:revision>
  <dcterms:created xsi:type="dcterms:W3CDTF">2020-10-03T12:23:54Z</dcterms:created>
  <dcterms:modified xsi:type="dcterms:W3CDTF">2020-10-03T13:48:12Z</dcterms:modified>
</cp:coreProperties>
</file>