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3" r:id="rId2"/>
    <p:sldId id="265" r:id="rId3"/>
    <p:sldId id="266" r:id="rId4"/>
    <p:sldId id="267" r:id="rId5"/>
    <p:sldId id="268" r:id="rId6"/>
    <p:sldId id="269" r:id="rId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BCB859-5829-4DAD-968C-855CAF8F7639}">
          <p14:sldIdLst>
            <p14:sldId id="263"/>
            <p14:sldId id="265"/>
          </p14:sldIdLst>
        </p14:section>
        <p14:section name="Game-Playing Programs - Xinmeng Yuan" id="{B875D508-DDA8-4887-83A9-A39027F2146C}">
          <p14:sldIdLst/>
        </p14:section>
        <p14:section name="Game Playing - Wen" id="{E5806BFB-FF23-457C-A436-6BFA3D529D15}">
          <p14:sldIdLst>
            <p14:sldId id="266"/>
            <p14:sldId id="267"/>
            <p14:sldId id="268"/>
            <p14:sldId id="269"/>
          </p14:sldIdLst>
        </p14:section>
        <p14:section name="TD-GAMMON - Xinyu Ji" id="{988CC6AA-4E71-415F-80B3-8948860F0982}">
          <p14:sldIdLst/>
        </p14:section>
        <p14:section name="Games - Ruiting Liu" id="{8CADDDEE-5FAA-461F-86B3-C94F4C2BEA12}">
          <p14:sldIdLst/>
        </p14:section>
        <p14:section name="Computer Games - Mengyao Liao" id="{6C6559AC-BB9E-40F8-A21E-E011E3D6CDB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7" autoAdjust="0"/>
    <p:restoredTop sz="96821" autoAdjust="0"/>
  </p:normalViewPr>
  <p:slideViewPr>
    <p:cSldViewPr snapToGrid="0">
      <p:cViewPr varScale="1">
        <p:scale>
          <a:sx n="116" d="100"/>
          <a:sy n="116" d="100"/>
        </p:scale>
        <p:origin x="12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2066369-AF0B-44AB-AE7B-8626CDC5EBE5}" type="datetimeFigureOut">
              <a:rPr lang="en-CA" smtClean="0"/>
              <a:t>2020-09-28</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63622E-DBFC-47E3-8C6E-70E04B2C4C20}" type="slidenum">
              <a:rPr lang="en-CA" smtClean="0"/>
              <a:t>‹#›</a:t>
            </a:fld>
            <a:endParaRPr lang="en-CA"/>
          </a:p>
        </p:txBody>
      </p:sp>
    </p:spTree>
    <p:extLst>
      <p:ext uri="{BB962C8B-B14F-4D97-AF65-F5344CB8AC3E}">
        <p14:creationId xmlns:p14="http://schemas.microsoft.com/office/powerpoint/2010/main" val="99365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1</a:t>
            </a:fld>
            <a:endParaRPr lang="en-CA"/>
          </a:p>
        </p:txBody>
      </p:sp>
    </p:spTree>
    <p:extLst>
      <p:ext uri="{BB962C8B-B14F-4D97-AF65-F5344CB8AC3E}">
        <p14:creationId xmlns:p14="http://schemas.microsoft.com/office/powerpoint/2010/main" val="80941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2</a:t>
            </a:fld>
            <a:endParaRPr lang="en-CA"/>
          </a:p>
        </p:txBody>
      </p:sp>
    </p:spTree>
    <p:extLst>
      <p:ext uri="{BB962C8B-B14F-4D97-AF65-F5344CB8AC3E}">
        <p14:creationId xmlns:p14="http://schemas.microsoft.com/office/powerpoint/2010/main" val="153903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3</a:t>
            </a:fld>
            <a:endParaRPr lang="en-CA"/>
          </a:p>
        </p:txBody>
      </p:sp>
    </p:spTree>
    <p:extLst>
      <p:ext uri="{BB962C8B-B14F-4D97-AF65-F5344CB8AC3E}">
        <p14:creationId xmlns:p14="http://schemas.microsoft.com/office/powerpoint/2010/main" val="416236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4</a:t>
            </a:fld>
            <a:endParaRPr lang="en-CA"/>
          </a:p>
        </p:txBody>
      </p:sp>
    </p:spTree>
    <p:extLst>
      <p:ext uri="{BB962C8B-B14F-4D97-AF65-F5344CB8AC3E}">
        <p14:creationId xmlns:p14="http://schemas.microsoft.com/office/powerpoint/2010/main" val="751922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5</a:t>
            </a:fld>
            <a:endParaRPr lang="en-CA"/>
          </a:p>
        </p:txBody>
      </p:sp>
    </p:spTree>
    <p:extLst>
      <p:ext uri="{BB962C8B-B14F-4D97-AF65-F5344CB8AC3E}">
        <p14:creationId xmlns:p14="http://schemas.microsoft.com/office/powerpoint/2010/main" val="11567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E063622E-DBFC-47E3-8C6E-70E04B2C4C20}" type="slidenum">
              <a:rPr lang="en-CA" smtClean="0"/>
              <a:t>6</a:t>
            </a:fld>
            <a:endParaRPr lang="en-CA"/>
          </a:p>
        </p:txBody>
      </p:sp>
    </p:spTree>
    <p:extLst>
      <p:ext uri="{BB962C8B-B14F-4D97-AF65-F5344CB8AC3E}">
        <p14:creationId xmlns:p14="http://schemas.microsoft.com/office/powerpoint/2010/main" val="429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E8102FDE-1A56-400C-A2BE-AAED19C33990}" type="datetime1">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dirty="0"/>
          </a:p>
        </p:txBody>
      </p:sp>
    </p:spTree>
    <p:extLst>
      <p:ext uri="{BB962C8B-B14F-4D97-AF65-F5344CB8AC3E}">
        <p14:creationId xmlns:p14="http://schemas.microsoft.com/office/powerpoint/2010/main" val="261845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8C8F480-92F9-4E27-8D3C-8B7657ABD25D}" type="datetime1">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34220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C57BF53-E7B6-451A-BCF4-9865C8B201F8}" type="datetime1">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1299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AFC62F67-C995-4869-BD9A-A72BCA4A9B9F}" type="datetime1">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41015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E6AD9-2733-4299-90D2-5CE2186A32E6}" type="datetime1">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53118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175657"/>
            <a:ext cx="5181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175657"/>
            <a:ext cx="51816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Date Placeholder 4"/>
          <p:cNvSpPr>
            <a:spLocks noGrp="1"/>
          </p:cNvSpPr>
          <p:nvPr>
            <p:ph type="dt" sz="half" idx="10"/>
          </p:nvPr>
        </p:nvSpPr>
        <p:spPr/>
        <p:txBody>
          <a:bodyPr/>
          <a:lstStyle/>
          <a:p>
            <a:fld id="{BAA12C72-6FF7-473F-8DE5-7B29173F1708}" type="datetime1">
              <a:rPr lang="en-CA" smtClean="0"/>
              <a:t>2020-09-28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4962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3866"/>
            <a:ext cx="10515600" cy="832305"/>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FD212A4-135B-45E8-9B56-1303FA90FEDF}" type="datetime1">
              <a:rPr lang="en-CA" smtClean="0"/>
              <a:t>2020-09-28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1489882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F63069B-7AD0-4C20-8455-4B78DE0BA252}" type="datetime1">
              <a:rPr lang="en-CA" smtClean="0"/>
              <a:t>2020-09-28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843694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F3F2A-1AE0-496A-82D0-5E79ED60883E}" type="datetime1">
              <a:rPr lang="en-CA" smtClean="0"/>
              <a:t>2020-09-28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12908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F2A88-B4F2-4ADE-9D7C-227F6A32335E}" type="datetime1">
              <a:rPr lang="en-CA" smtClean="0"/>
              <a:t>2020-09-28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281486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6A9AD2-B877-470B-BD4B-31FDB11D9E4E}" type="datetime1">
              <a:rPr lang="en-CA" smtClean="0"/>
              <a:t>2020-09-28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292D9D0-E695-4D04-8152-0C0E77A81AC1}" type="slidenum">
              <a:rPr lang="en-CA" smtClean="0"/>
              <a:t>‹#›</a:t>
            </a:fld>
            <a:endParaRPr lang="en-CA"/>
          </a:p>
        </p:txBody>
      </p:sp>
    </p:spTree>
    <p:extLst>
      <p:ext uri="{BB962C8B-B14F-4D97-AF65-F5344CB8AC3E}">
        <p14:creationId xmlns:p14="http://schemas.microsoft.com/office/powerpoint/2010/main" val="322225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cid:4__=0ABBF6E8DFEAAC428f9e8a93df93@uwindsor.ca"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9972" y="114748"/>
            <a:ext cx="10515600" cy="843196"/>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p:cNvSpPr>
            <a:spLocks noGrp="1"/>
          </p:cNvSpPr>
          <p:nvPr>
            <p:ph type="body" idx="1"/>
          </p:nvPr>
        </p:nvSpPr>
        <p:spPr>
          <a:xfrm>
            <a:off x="838200" y="1066800"/>
            <a:ext cx="10515600" cy="53231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838200" y="6477000"/>
            <a:ext cx="2743200" cy="244475"/>
          </a:xfrm>
          <a:prstGeom prst="rect">
            <a:avLst/>
          </a:prstGeom>
        </p:spPr>
        <p:txBody>
          <a:bodyPr vert="horz" lIns="91440" tIns="45720" rIns="91440" bIns="45720" rtlCol="0" anchor="ctr"/>
          <a:lstStyle>
            <a:lvl1pPr algn="l">
              <a:defRPr sz="1200">
                <a:solidFill>
                  <a:schemeClr val="tx1">
                    <a:tint val="75000"/>
                  </a:schemeClr>
                </a:solidFill>
              </a:defRPr>
            </a:lvl1pPr>
          </a:lstStyle>
          <a:p>
            <a:fld id="{2AA5C639-8A8B-454A-87A9-F556343F0036}" type="datetime1">
              <a:rPr lang="en-CA" smtClean="0"/>
              <a:t>2020-09-28</a:t>
            </a:fld>
            <a:endParaRPr lang="en-CA"/>
          </a:p>
        </p:txBody>
      </p:sp>
      <p:sp>
        <p:nvSpPr>
          <p:cNvPr id="5" name="Footer Placeholder 4"/>
          <p:cNvSpPr>
            <a:spLocks noGrp="1"/>
          </p:cNvSpPr>
          <p:nvPr>
            <p:ph type="ftr" sz="quarter" idx="3"/>
          </p:nvPr>
        </p:nvSpPr>
        <p:spPr>
          <a:xfrm>
            <a:off x="4038600" y="6477000"/>
            <a:ext cx="4114800" cy="2444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477000"/>
            <a:ext cx="2743200" cy="244475"/>
          </a:xfrm>
          <a:prstGeom prst="rect">
            <a:avLst/>
          </a:prstGeom>
        </p:spPr>
        <p:txBody>
          <a:bodyPr vert="horz" lIns="91440" tIns="45720" rIns="91440" bIns="45720" rtlCol="0" anchor="ctr"/>
          <a:lstStyle>
            <a:lvl1pPr algn="r">
              <a:defRPr sz="1200">
                <a:solidFill>
                  <a:schemeClr val="tx1">
                    <a:tint val="75000"/>
                  </a:schemeClr>
                </a:solidFill>
              </a:defRPr>
            </a:lvl1pPr>
          </a:lstStyle>
          <a:p>
            <a:fld id="{4292D9D0-E695-4D04-8152-0C0E77A81AC1}" type="slidenum">
              <a:rPr lang="en-CA" smtClean="0"/>
              <a:t>‹#›</a:t>
            </a:fld>
            <a:endParaRPr lang="en-CA"/>
          </a:p>
        </p:txBody>
      </p:sp>
      <p:pic>
        <p:nvPicPr>
          <p:cNvPr id="7" name="Picture 6" descr="cid:4__=0ABBF6E8DFEAAC428f9e8a93df93@uwindsor.ca"/>
          <p:cNvPicPr/>
          <p:nvPr userDrawn="1"/>
        </p:nvPicPr>
        <p:blipFill rotWithShape="1">
          <a:blip r:embed="rId13" r:link="rId14">
            <a:extLst>
              <a:ext uri="{28A0092B-C50C-407E-A947-70E740481C1C}">
                <a14:useLocalDpi xmlns:a14="http://schemas.microsoft.com/office/drawing/2010/main" val="0"/>
              </a:ext>
            </a:extLst>
          </a:blip>
          <a:srcRect r="13201"/>
          <a:stretch/>
        </p:blipFill>
        <p:spPr bwMode="auto">
          <a:xfrm>
            <a:off x="11597157" y="114748"/>
            <a:ext cx="502920" cy="641350"/>
          </a:xfrm>
          <a:prstGeom prst="rect">
            <a:avLst/>
          </a:prstGeom>
          <a:noFill/>
          <a:ln>
            <a:noFill/>
          </a:ln>
        </p:spPr>
      </p:pic>
    </p:spTree>
    <p:extLst>
      <p:ext uri="{BB962C8B-B14F-4D97-AF65-F5344CB8AC3E}">
        <p14:creationId xmlns:p14="http://schemas.microsoft.com/office/powerpoint/2010/main" val="2065654388"/>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536575" indent="-182563"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92175" indent="-263525"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074738" indent="-182563"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257300" indent="-182563"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  Algorithm Analysis</a:t>
            </a:r>
            <a:endParaRPr lang="en-CA"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Contents</a:t>
            </a:r>
          </a:p>
          <a:p>
            <a:r>
              <a:rPr lang="en-US" dirty="0"/>
              <a:t>Introduction to computing</a:t>
            </a:r>
          </a:p>
          <a:p>
            <a:r>
              <a:rPr lang="en-US" dirty="0"/>
              <a:t>Algorithms</a:t>
            </a:r>
          </a:p>
          <a:p>
            <a:r>
              <a:rPr lang="en-US" dirty="0"/>
              <a:t>Experimental analysis</a:t>
            </a:r>
          </a:p>
          <a:p>
            <a:r>
              <a:rPr lang="en-US" dirty="0" err="1"/>
              <a:t>Pseudocode</a:t>
            </a:r>
            <a:endParaRPr lang="en-US" dirty="0"/>
          </a:p>
          <a:p>
            <a:r>
              <a:rPr lang="en-US" dirty="0"/>
              <a:t>Random access machine</a:t>
            </a:r>
          </a:p>
          <a:p>
            <a:r>
              <a:rPr lang="en-US" dirty="0"/>
              <a:t>Functions in algorithm analysis</a:t>
            </a:r>
          </a:p>
          <a:p>
            <a:r>
              <a:rPr lang="en-US" dirty="0"/>
              <a:t>Asymptotic analysis</a:t>
            </a:r>
          </a:p>
          <a:p>
            <a:r>
              <a:rPr lang="en-US" dirty="0"/>
              <a:t>Asymptotic notation</a:t>
            </a:r>
          </a:p>
          <a:p>
            <a:pPr lvl="1"/>
            <a:r>
              <a:rPr lang="en-US" dirty="0"/>
              <a:t>Big-Oh, Big-Omega, Big-Theta, Little-Oh, Little-Omega</a:t>
            </a:r>
          </a:p>
          <a:p>
            <a:r>
              <a:rPr lang="en-US" dirty="0"/>
              <a:t>Examples</a:t>
            </a:r>
          </a:p>
          <a:p>
            <a:pPr lvl="1"/>
            <a:r>
              <a:rPr lang="en-US" dirty="0"/>
              <a:t>Search</a:t>
            </a:r>
          </a:p>
          <a:p>
            <a:pPr lvl="1"/>
            <a:r>
              <a:rPr lang="en-US" dirty="0"/>
              <a:t>Prefix averages</a:t>
            </a:r>
          </a:p>
          <a:p>
            <a:pPr lvl="1"/>
            <a:r>
              <a:rPr lang="en-US" dirty="0"/>
              <a:t>Maximum contiguous subsequence sum</a:t>
            </a:r>
          </a:p>
          <a:p>
            <a:r>
              <a:rPr lang="en-US" dirty="0"/>
              <a:t>Java and Eclipse</a:t>
            </a:r>
          </a:p>
        </p:txBody>
      </p:sp>
      <p:sp>
        <p:nvSpPr>
          <p:cNvPr id="4" name="Slide Number Placeholder 3"/>
          <p:cNvSpPr>
            <a:spLocks noGrp="1"/>
          </p:cNvSpPr>
          <p:nvPr>
            <p:ph type="sldNum" sz="quarter" idx="12"/>
          </p:nvPr>
        </p:nvSpPr>
        <p:spPr/>
        <p:txBody>
          <a:bodyPr/>
          <a:lstStyle/>
          <a:p>
            <a:fld id="{4292D9D0-E695-4D04-8152-0C0E77A81AC1}" type="slidenum">
              <a:rPr lang="en-CA" smtClean="0"/>
              <a:t>1</a:t>
            </a:fld>
            <a:endParaRPr lang="en-CA" dirty="0"/>
          </a:p>
        </p:txBody>
      </p:sp>
      <p:sp>
        <p:nvSpPr>
          <p:cNvPr id="5" name="Rectangle 4"/>
          <p:cNvSpPr/>
          <p:nvPr/>
        </p:nvSpPr>
        <p:spPr>
          <a:xfrm>
            <a:off x="202919" y="6301173"/>
            <a:ext cx="11786161" cy="50519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course material was prepared and is owned by Dr. Luis Rueda. It shall not be reproduced or used without permission</a:t>
            </a:r>
            <a:endParaRPr lang="en-US" dirty="0">
              <a:solidFill>
                <a:schemeClr val="tx1"/>
              </a:solidFill>
            </a:endParaRPr>
          </a:p>
        </p:txBody>
      </p:sp>
    </p:spTree>
    <p:extLst>
      <p:ext uri="{BB962C8B-B14F-4D97-AF65-F5344CB8AC3E}">
        <p14:creationId xmlns:p14="http://schemas.microsoft.com/office/powerpoint/2010/main" val="401442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What is computer science?</a:t>
            </a:r>
            <a:endParaRPr lang="en-CA" dirty="0"/>
          </a:p>
        </p:txBody>
      </p:sp>
      <p:sp>
        <p:nvSpPr>
          <p:cNvPr id="4" name="Content Placeholder 2"/>
          <p:cNvSpPr>
            <a:spLocks noGrp="1"/>
          </p:cNvSpPr>
          <p:nvPr>
            <p:ph idx="1"/>
          </p:nvPr>
        </p:nvSpPr>
        <p:spPr>
          <a:xfrm>
            <a:off x="2098967" y="5867400"/>
            <a:ext cx="7772400" cy="457200"/>
          </a:xfrm>
        </p:spPr>
        <p:txBody>
          <a:bodyPr>
            <a:normAutofit lnSpcReduction="10000"/>
          </a:bodyPr>
          <a:lstStyle/>
          <a:p>
            <a:pPr marL="0" indent="0" algn="ctr">
              <a:buNone/>
            </a:pPr>
            <a:r>
              <a:rPr lang="en-US" sz="2800" dirty="0">
                <a:solidFill>
                  <a:srgbClr val="C00000"/>
                </a:solidFill>
              </a:rPr>
              <a:t>None of these!</a:t>
            </a:r>
          </a:p>
        </p:txBody>
      </p:sp>
      <p:sp>
        <p:nvSpPr>
          <p:cNvPr id="5" name="TextBox 4"/>
          <p:cNvSpPr txBox="1"/>
          <p:nvPr/>
        </p:nvSpPr>
        <p:spPr>
          <a:xfrm>
            <a:off x="1560745" y="1000246"/>
            <a:ext cx="2971800" cy="707886"/>
          </a:xfrm>
          <a:prstGeom prst="rect">
            <a:avLst/>
          </a:prstGeom>
          <a:noFill/>
        </p:spPr>
        <p:txBody>
          <a:bodyPr wrap="square" rtlCol="0">
            <a:spAutoFit/>
          </a:bodyPr>
          <a:lstStyle/>
          <a:p>
            <a:r>
              <a:rPr lang="en-US" sz="2000" dirty="0"/>
              <a:t>My computer crashed </a:t>
            </a:r>
            <a:r>
              <a:rPr lang="en-US" sz="2000" dirty="0">
                <a:sym typeface="Wingdings" pitchFamily="2" charset="2"/>
              </a:rPr>
              <a:t></a:t>
            </a:r>
          </a:p>
          <a:p>
            <a:r>
              <a:rPr lang="en-US" sz="2000" dirty="0">
                <a:sym typeface="Wingdings" pitchFamily="2" charset="2"/>
              </a:rPr>
              <a:t>How do I fix it?</a:t>
            </a:r>
            <a:endParaRPr lang="en-US" sz="2000" dirty="0"/>
          </a:p>
        </p:txBody>
      </p:sp>
      <p:sp>
        <p:nvSpPr>
          <p:cNvPr id="6" name="TextBox 5"/>
          <p:cNvSpPr txBox="1"/>
          <p:nvPr/>
        </p:nvSpPr>
        <p:spPr>
          <a:xfrm>
            <a:off x="6552327" y="871648"/>
            <a:ext cx="3124200" cy="707886"/>
          </a:xfrm>
          <a:prstGeom prst="rect">
            <a:avLst/>
          </a:prstGeom>
          <a:noFill/>
        </p:spPr>
        <p:txBody>
          <a:bodyPr wrap="square" rtlCol="0">
            <a:spAutoFit/>
          </a:bodyPr>
          <a:lstStyle/>
          <a:p>
            <a:r>
              <a:rPr lang="en-US" sz="2000" dirty="0"/>
              <a:t>How do I insert an equation in MS Word? </a:t>
            </a:r>
            <a:r>
              <a:rPr lang="en-US" sz="2000" dirty="0">
                <a:sym typeface="Wingdings" pitchFamily="2" charset="2"/>
              </a:rPr>
              <a:t></a:t>
            </a:r>
            <a:endParaRPr lang="en-US" sz="2000"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613" y="1732292"/>
            <a:ext cx="4038600" cy="367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descr="C:\Users\LRueda\AppData\Local\Microsoft\Windows\Temporary Internet Files\Content.IE5\HNSBY3VT\MC90036613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5945" y="2263793"/>
            <a:ext cx="3200400" cy="261605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292D9D0-E695-4D04-8152-0C0E77A81AC1}" type="slidenum">
              <a:rPr lang="en-CA" smtClean="0"/>
              <a:t>2</a:t>
            </a:fld>
            <a:endParaRPr lang="en-CA" dirty="0"/>
          </a:p>
        </p:txBody>
      </p:sp>
    </p:spTree>
    <p:extLst>
      <p:ext uri="{BB962C8B-B14F-4D97-AF65-F5344CB8AC3E}">
        <p14:creationId xmlns:p14="http://schemas.microsoft.com/office/powerpoint/2010/main" val="112822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14  –  Game Playing</a:t>
            </a:r>
            <a:endParaRPr lang="en-CA"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From late 1960s to mid-1970s, computer chess improved from beginner-level to middle-level</a:t>
            </a:r>
          </a:p>
          <a:p>
            <a:pPr marL="0" indent="0">
              <a:buNone/>
            </a:pPr>
            <a:r>
              <a:rPr lang="en-US" dirty="0"/>
              <a:t>1967 check-playing, </a:t>
            </a:r>
            <a:r>
              <a:rPr lang="en-US" b="1" dirty="0"/>
              <a:t>Arthur Samuel</a:t>
            </a:r>
            <a:r>
              <a:rPr lang="en-US" dirty="0"/>
              <a:t>, improved by refining search procedure and incorporated better “book-learning” capabilities, calculating position by hierarchical organized tables, instead of adding up weighted feature values.</a:t>
            </a:r>
          </a:p>
          <a:p>
            <a:pPr marL="0" indent="0">
              <a:buNone/>
            </a:pPr>
            <a:r>
              <a:rPr lang="en-US" dirty="0"/>
              <a:t>1959-1962, chess-playing, MIT student, advised by </a:t>
            </a:r>
            <a:r>
              <a:rPr lang="en-US" b="1" dirty="0"/>
              <a:t>John McCarthy</a:t>
            </a:r>
            <a:r>
              <a:rPr lang="en-US" dirty="0"/>
              <a:t>, based on McCarthy’s earlier programs for IBM 704, run on IBM 7090, </a:t>
            </a:r>
            <a:r>
              <a:rPr lang="en-US" dirty="0" err="1"/>
              <a:t>amature</a:t>
            </a:r>
            <a:r>
              <a:rPr lang="en-US" dirty="0"/>
              <a:t> with about 100 games experience, neither brilliant nor stupid, occasionally blunders.  -&gt; to Stanford along with McCarthy.</a:t>
            </a:r>
          </a:p>
          <a:p>
            <a:pPr marL="0" indent="0">
              <a:buNone/>
            </a:pPr>
            <a:r>
              <a:rPr lang="en-US" dirty="0"/>
              <a:t>Meantime, chess program by Georgi Adelson-</a:t>
            </a:r>
            <a:r>
              <a:rPr lang="en-US" dirty="0" err="1"/>
              <a:t>Velskiy</a:t>
            </a:r>
            <a:r>
              <a:rPr lang="en-US" dirty="0"/>
              <a:t> and colleagues in Alexander </a:t>
            </a:r>
            <a:r>
              <a:rPr lang="en-US" dirty="0" err="1"/>
              <a:t>Kronrod’s</a:t>
            </a:r>
            <a:r>
              <a:rPr lang="en-US" dirty="0"/>
              <a:t> laboratory at ITEP in Moscow.</a:t>
            </a:r>
          </a:p>
          <a:p>
            <a:pPr marL="0" indent="0">
              <a:buNone/>
            </a:pPr>
            <a:r>
              <a:rPr lang="en-US" dirty="0"/>
              <a:t>Match 1967 Nov 22 – Kotok-McCarthy VS Russian program at ITEP – continuing for nine months, 2 draw (weak Russian version), 2 loss (stronger Russian version). The ITEP program was the forerunner of </a:t>
            </a:r>
            <a:r>
              <a:rPr lang="en-US" dirty="0" err="1"/>
              <a:t>Kaissa</a:t>
            </a:r>
            <a:r>
              <a:rPr lang="en-US" dirty="0"/>
              <a:t> much improved version, by Misha </a:t>
            </a:r>
            <a:r>
              <a:rPr lang="en-US" dirty="0" err="1"/>
              <a:t>Donskoy</a:t>
            </a:r>
            <a:r>
              <a:rPr lang="en-US" dirty="0"/>
              <a:t>, Vladimir </a:t>
            </a:r>
            <a:r>
              <a:rPr lang="en-US" dirty="0" err="1"/>
              <a:t>Arlazarov</a:t>
            </a:r>
            <a:r>
              <a:rPr lang="en-US" dirty="0"/>
              <a:t>, Alexander </a:t>
            </a:r>
            <a:r>
              <a:rPr lang="en-US" dirty="0" err="1"/>
              <a:t>Ushkov</a:t>
            </a:r>
            <a:r>
              <a:rPr lang="en-US" dirty="0"/>
              <a:t> at Institute of Control Science in Moscow.</a:t>
            </a:r>
          </a:p>
        </p:txBody>
      </p:sp>
      <p:sp>
        <p:nvSpPr>
          <p:cNvPr id="4" name="Slide Number Placeholder 3"/>
          <p:cNvSpPr>
            <a:spLocks noGrp="1"/>
          </p:cNvSpPr>
          <p:nvPr>
            <p:ph type="sldNum" sz="quarter" idx="12"/>
          </p:nvPr>
        </p:nvSpPr>
        <p:spPr/>
        <p:txBody>
          <a:bodyPr/>
          <a:lstStyle/>
          <a:p>
            <a:fld id="{4292D9D0-E695-4D04-8152-0C0E77A81AC1}" type="slidenum">
              <a:rPr lang="en-CA" smtClean="0"/>
              <a:t>3</a:t>
            </a:fld>
            <a:endParaRPr lang="en-CA" dirty="0"/>
          </a:p>
        </p:txBody>
      </p:sp>
      <p:sp>
        <p:nvSpPr>
          <p:cNvPr id="5" name="Rectangle 4"/>
          <p:cNvSpPr/>
          <p:nvPr/>
        </p:nvSpPr>
        <p:spPr>
          <a:xfrm>
            <a:off x="202919" y="6301173"/>
            <a:ext cx="11786161" cy="50519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course material was prepared and is owned by Dr. Luis Rueda. It shall not be reproduced or used without permission</a:t>
            </a:r>
            <a:endParaRPr lang="en-US" dirty="0">
              <a:solidFill>
                <a:schemeClr val="tx1"/>
              </a:solidFill>
            </a:endParaRPr>
          </a:p>
        </p:txBody>
      </p:sp>
    </p:spTree>
    <p:extLst>
      <p:ext uri="{BB962C8B-B14F-4D97-AF65-F5344CB8AC3E}">
        <p14:creationId xmlns:p14="http://schemas.microsoft.com/office/powerpoint/2010/main" val="377055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14  –  Game Playing</a:t>
            </a:r>
            <a:endParaRPr lang="en-CA" dirty="0"/>
          </a:p>
        </p:txBody>
      </p:sp>
      <p:sp>
        <p:nvSpPr>
          <p:cNvPr id="3" name="Content Placeholder 2"/>
          <p:cNvSpPr>
            <a:spLocks noGrp="1"/>
          </p:cNvSpPr>
          <p:nvPr>
            <p:ph idx="1"/>
          </p:nvPr>
        </p:nvSpPr>
        <p:spPr/>
        <p:txBody>
          <a:bodyPr>
            <a:normAutofit/>
          </a:bodyPr>
          <a:lstStyle/>
          <a:p>
            <a:pPr marL="0" indent="0">
              <a:buNone/>
            </a:pPr>
            <a:r>
              <a:rPr lang="en-US" dirty="0"/>
              <a:t>Richard Greenblatt, expert in programming and chess-playing, at AI Lab at MIT, incorporated a number of excellent heuristics for choosing and evaluating moves, improved Kotok’s to MAC HACK VI, first one playing in tournaments against human players, won 2, drew two, achieving rating of 1450 on the U.S Chess Federation rating scale, at the level of an </a:t>
            </a:r>
            <a:r>
              <a:rPr lang="en-US" dirty="0">
                <a:highlight>
                  <a:srgbClr val="FFFF00"/>
                </a:highlight>
              </a:rPr>
              <a:t>amateur human player</a:t>
            </a:r>
            <a:r>
              <a:rPr lang="en-US" dirty="0"/>
              <a:t>. Beat Hubert Dreyfus, AI critic in 1967</a:t>
            </a:r>
          </a:p>
          <a:p>
            <a:pPr marL="457200" indent="-457200">
              <a:buFont typeface="+mj-lt"/>
              <a:buAutoNum type="arabicPeriod"/>
            </a:pPr>
            <a:r>
              <a:rPr lang="en-US" sz="1900" dirty="0"/>
              <a:t>Grand Masters</a:t>
            </a:r>
          </a:p>
          <a:p>
            <a:pPr marL="457200" indent="-457200">
              <a:buFont typeface="+mj-lt"/>
              <a:buAutoNum type="arabicPeriod"/>
            </a:pPr>
            <a:r>
              <a:rPr lang="en-US" sz="1900" dirty="0"/>
              <a:t>International Masters</a:t>
            </a:r>
          </a:p>
          <a:p>
            <a:pPr marL="457200" indent="-457200">
              <a:buFont typeface="+mj-lt"/>
              <a:buAutoNum type="arabicPeriod"/>
            </a:pPr>
            <a:r>
              <a:rPr lang="en-US" sz="1900" dirty="0"/>
              <a:t>National Masters</a:t>
            </a:r>
          </a:p>
          <a:p>
            <a:pPr marL="457200" indent="-457200">
              <a:buFont typeface="+mj-lt"/>
              <a:buAutoNum type="arabicPeriod"/>
            </a:pPr>
            <a:r>
              <a:rPr lang="en-US" sz="1900" dirty="0"/>
              <a:t>Experts</a:t>
            </a:r>
          </a:p>
          <a:p>
            <a:pPr marL="457200" indent="-457200">
              <a:buFont typeface="+mj-lt"/>
              <a:buAutoNum type="arabicPeriod"/>
            </a:pPr>
            <a:r>
              <a:rPr lang="en-US" sz="1900" dirty="0"/>
              <a:t>Class A</a:t>
            </a:r>
          </a:p>
          <a:p>
            <a:pPr marL="457200" indent="-457200">
              <a:buFont typeface="+mj-lt"/>
              <a:buAutoNum type="arabicPeriod"/>
            </a:pPr>
            <a:r>
              <a:rPr lang="en-US" sz="1900" dirty="0">
                <a:highlight>
                  <a:srgbClr val="FFFF00"/>
                </a:highlight>
              </a:rPr>
              <a:t>Class B</a:t>
            </a:r>
          </a:p>
          <a:p>
            <a:pPr marL="457200" indent="-457200">
              <a:buFont typeface="+mj-lt"/>
              <a:buAutoNum type="arabicPeriod"/>
            </a:pPr>
            <a:r>
              <a:rPr lang="en-US" sz="1900" dirty="0">
                <a:highlight>
                  <a:srgbClr val="FFFF00"/>
                </a:highlight>
              </a:rPr>
              <a:t>Class C</a:t>
            </a:r>
          </a:p>
        </p:txBody>
      </p:sp>
      <p:sp>
        <p:nvSpPr>
          <p:cNvPr id="4" name="Slide Number Placeholder 3"/>
          <p:cNvSpPr>
            <a:spLocks noGrp="1"/>
          </p:cNvSpPr>
          <p:nvPr>
            <p:ph type="sldNum" sz="quarter" idx="12"/>
          </p:nvPr>
        </p:nvSpPr>
        <p:spPr/>
        <p:txBody>
          <a:bodyPr/>
          <a:lstStyle/>
          <a:p>
            <a:fld id="{4292D9D0-E695-4D04-8152-0C0E77A81AC1}" type="slidenum">
              <a:rPr lang="en-CA" smtClean="0"/>
              <a:t>4</a:t>
            </a:fld>
            <a:endParaRPr lang="en-CA" dirty="0"/>
          </a:p>
        </p:txBody>
      </p:sp>
      <p:sp>
        <p:nvSpPr>
          <p:cNvPr id="5" name="Rectangle 4"/>
          <p:cNvSpPr/>
          <p:nvPr/>
        </p:nvSpPr>
        <p:spPr>
          <a:xfrm>
            <a:off x="202919" y="6301173"/>
            <a:ext cx="11786161" cy="50519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course material was prepared and is owned by Dr. Luis Rueda. It shall not be reproduced or used without permission</a:t>
            </a:r>
            <a:endParaRPr lang="en-US" dirty="0">
              <a:solidFill>
                <a:schemeClr val="tx1"/>
              </a:solidFill>
            </a:endParaRPr>
          </a:p>
        </p:txBody>
      </p:sp>
    </p:spTree>
    <p:extLst>
      <p:ext uri="{BB962C8B-B14F-4D97-AF65-F5344CB8AC3E}">
        <p14:creationId xmlns:p14="http://schemas.microsoft.com/office/powerpoint/2010/main" val="38736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14  –  Game Playing</a:t>
            </a:r>
            <a:endParaRPr lang="en-CA" dirty="0"/>
          </a:p>
        </p:txBody>
      </p:sp>
      <p:sp>
        <p:nvSpPr>
          <p:cNvPr id="3" name="Content Placeholder 2"/>
          <p:cNvSpPr>
            <a:spLocks noGrp="1"/>
          </p:cNvSpPr>
          <p:nvPr>
            <p:ph idx="1"/>
          </p:nvPr>
        </p:nvSpPr>
        <p:spPr/>
        <p:txBody>
          <a:bodyPr>
            <a:normAutofit/>
          </a:bodyPr>
          <a:lstStyle/>
          <a:p>
            <a:pPr marL="0" indent="0">
              <a:buNone/>
            </a:pPr>
            <a:r>
              <a:rPr lang="en-US" sz="1900" dirty="0"/>
              <a:t>1968, Inspired by MAC HACK, John McCarthy, made a bet with David Levy, Scottish international master, computer chess program will win him within 10 years. </a:t>
            </a:r>
          </a:p>
          <a:p>
            <a:pPr marL="0" indent="0">
              <a:buNone/>
            </a:pPr>
            <a:r>
              <a:rPr lang="en-US" sz="1900" dirty="0"/>
              <a:t>Around 1970, three students at </a:t>
            </a:r>
            <a:r>
              <a:rPr lang="en-US" sz="1900" dirty="0" err="1"/>
              <a:t>Illionois</a:t>
            </a:r>
            <a:r>
              <a:rPr lang="en-US" sz="1900" dirty="0"/>
              <a:t>, David Slate, Larry Atkin, and Keith </a:t>
            </a:r>
            <a:r>
              <a:rPr lang="en-US" sz="1900" dirty="0" err="1"/>
              <a:t>Gorlen</a:t>
            </a:r>
            <a:r>
              <a:rPr lang="en-US" sz="1900" dirty="0"/>
              <a:t>, began writing a series of chess programs, CHESS 3.0 rating 1400 (MAC HACK VI not among them), 100 positions per second, Northwestern. And CHESS 4.6</a:t>
            </a:r>
          </a:p>
          <a:p>
            <a:pPr marL="0" indent="0">
              <a:buNone/>
            </a:pPr>
            <a:r>
              <a:rPr lang="en-US" sz="1900" dirty="0"/>
              <a:t>1974, CHESS 4.2 was beaten by </a:t>
            </a:r>
            <a:r>
              <a:rPr lang="en-US" sz="1900" dirty="0" err="1"/>
              <a:t>Kaissa</a:t>
            </a:r>
            <a:r>
              <a:rPr lang="en-US" sz="1900" dirty="0"/>
              <a:t>, which is the world championship in computer chess.</a:t>
            </a:r>
          </a:p>
          <a:p>
            <a:pPr marL="0" indent="0">
              <a:buNone/>
            </a:pPr>
            <a:r>
              <a:rPr lang="en-US" sz="1900" dirty="0"/>
              <a:t>Difference between computer and human in playing chess:</a:t>
            </a:r>
          </a:p>
          <a:p>
            <a:pPr marL="0" indent="0">
              <a:buNone/>
            </a:pPr>
            <a:endParaRPr lang="en-US" sz="1900" dirty="0"/>
          </a:p>
        </p:txBody>
      </p:sp>
      <p:sp>
        <p:nvSpPr>
          <p:cNvPr id="4" name="Slide Number Placeholder 3"/>
          <p:cNvSpPr>
            <a:spLocks noGrp="1"/>
          </p:cNvSpPr>
          <p:nvPr>
            <p:ph type="sldNum" sz="quarter" idx="12"/>
          </p:nvPr>
        </p:nvSpPr>
        <p:spPr/>
        <p:txBody>
          <a:bodyPr/>
          <a:lstStyle/>
          <a:p>
            <a:fld id="{4292D9D0-E695-4D04-8152-0C0E77A81AC1}" type="slidenum">
              <a:rPr lang="en-CA" smtClean="0"/>
              <a:t>5</a:t>
            </a:fld>
            <a:endParaRPr lang="en-CA" dirty="0"/>
          </a:p>
        </p:txBody>
      </p:sp>
      <p:sp>
        <p:nvSpPr>
          <p:cNvPr id="5" name="Rectangle 4"/>
          <p:cNvSpPr/>
          <p:nvPr/>
        </p:nvSpPr>
        <p:spPr>
          <a:xfrm>
            <a:off x="202919" y="6301173"/>
            <a:ext cx="11786161" cy="50519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course material was prepared and is owned by Dr. Luis Rueda. It shall not be reproduced or used without permission</a:t>
            </a:r>
            <a:endParaRPr lang="en-US" dirty="0">
              <a:solidFill>
                <a:schemeClr val="tx1"/>
              </a:solidFill>
            </a:endParaRPr>
          </a:p>
        </p:txBody>
      </p:sp>
      <p:graphicFrame>
        <p:nvGraphicFramePr>
          <p:cNvPr id="6" name="Table 6">
            <a:extLst>
              <a:ext uri="{FF2B5EF4-FFF2-40B4-BE49-F238E27FC236}">
                <a16:creationId xmlns:a16="http://schemas.microsoft.com/office/drawing/2014/main" id="{687D8D5D-8AAB-4613-84A4-891D7DD7B0E3}"/>
              </a:ext>
            </a:extLst>
          </p:cNvPr>
          <p:cNvGraphicFramePr>
            <a:graphicFrameLocks noGrp="1"/>
          </p:cNvGraphicFramePr>
          <p:nvPr>
            <p:extLst>
              <p:ext uri="{D42A27DB-BD31-4B8C-83A1-F6EECF244321}">
                <p14:modId xmlns:p14="http://schemas.microsoft.com/office/powerpoint/2010/main" val="2068077343"/>
              </p:ext>
            </p:extLst>
          </p:nvPr>
        </p:nvGraphicFramePr>
        <p:xfrm>
          <a:off x="961081" y="3907709"/>
          <a:ext cx="9344454" cy="1656080"/>
        </p:xfrm>
        <a:graphic>
          <a:graphicData uri="http://schemas.openxmlformats.org/drawingml/2006/table">
            <a:tbl>
              <a:tblPr firstRow="1" bandRow="1">
                <a:tableStyleId>{5C22544A-7EE6-4342-B048-85BDC9FD1C3A}</a:tableStyleId>
              </a:tblPr>
              <a:tblGrid>
                <a:gridCol w="3114818">
                  <a:extLst>
                    <a:ext uri="{9D8B030D-6E8A-4147-A177-3AD203B41FA5}">
                      <a16:colId xmlns:a16="http://schemas.microsoft.com/office/drawing/2014/main" val="2546204559"/>
                    </a:ext>
                  </a:extLst>
                </a:gridCol>
                <a:gridCol w="3114818">
                  <a:extLst>
                    <a:ext uri="{9D8B030D-6E8A-4147-A177-3AD203B41FA5}">
                      <a16:colId xmlns:a16="http://schemas.microsoft.com/office/drawing/2014/main" val="2829470978"/>
                    </a:ext>
                  </a:extLst>
                </a:gridCol>
                <a:gridCol w="3114818">
                  <a:extLst>
                    <a:ext uri="{9D8B030D-6E8A-4147-A177-3AD203B41FA5}">
                      <a16:colId xmlns:a16="http://schemas.microsoft.com/office/drawing/2014/main" val="1977695958"/>
                    </a:ext>
                  </a:extLst>
                </a:gridCol>
              </a:tblGrid>
              <a:tr h="370840">
                <a:tc>
                  <a:txBody>
                    <a:bodyPr/>
                    <a:lstStyle/>
                    <a:p>
                      <a:endParaRPr lang="en-GB"/>
                    </a:p>
                  </a:txBody>
                  <a:tcPr/>
                </a:tc>
                <a:tc>
                  <a:txBody>
                    <a:bodyPr/>
                    <a:lstStyle/>
                    <a:p>
                      <a:r>
                        <a:rPr lang="en-US" dirty="0"/>
                        <a:t>Knowledge</a:t>
                      </a:r>
                      <a:endParaRPr lang="en-GB" dirty="0"/>
                    </a:p>
                  </a:txBody>
                  <a:tcPr/>
                </a:tc>
                <a:tc>
                  <a:txBody>
                    <a:bodyPr/>
                    <a:lstStyle/>
                    <a:p>
                      <a:r>
                        <a:rPr lang="en-US" dirty="0"/>
                        <a:t>calculation</a:t>
                      </a:r>
                      <a:endParaRPr lang="en-GB" dirty="0"/>
                    </a:p>
                  </a:txBody>
                  <a:tcPr/>
                </a:tc>
                <a:extLst>
                  <a:ext uri="{0D108BD9-81ED-4DB2-BD59-A6C34878D82A}">
                    <a16:rowId xmlns:a16="http://schemas.microsoft.com/office/drawing/2014/main" val="3137784812"/>
                  </a:ext>
                </a:extLst>
              </a:tr>
              <a:tr h="370840">
                <a:tc>
                  <a:txBody>
                    <a:bodyPr/>
                    <a:lstStyle/>
                    <a:p>
                      <a:r>
                        <a:rPr lang="en-US" dirty="0"/>
                        <a:t>Human</a:t>
                      </a:r>
                      <a:endParaRPr lang="en-GB" dirty="0"/>
                    </a:p>
                  </a:txBody>
                  <a:tcPr/>
                </a:tc>
                <a:tc>
                  <a:txBody>
                    <a:bodyPr/>
                    <a:lstStyle/>
                    <a:p>
                      <a:r>
                        <a:rPr lang="en-US" dirty="0"/>
                        <a:t>Prodigious</a:t>
                      </a:r>
                      <a:endParaRPr lang="en-GB" dirty="0"/>
                    </a:p>
                  </a:txBody>
                  <a:tcPr/>
                </a:tc>
                <a:tc>
                  <a:txBody>
                    <a:bodyPr/>
                    <a:lstStyle/>
                    <a:p>
                      <a:r>
                        <a:rPr lang="en-US" dirty="0"/>
                        <a:t>Small amount</a:t>
                      </a:r>
                      <a:endParaRPr lang="en-GB" dirty="0"/>
                    </a:p>
                  </a:txBody>
                  <a:tcPr/>
                </a:tc>
                <a:extLst>
                  <a:ext uri="{0D108BD9-81ED-4DB2-BD59-A6C34878D82A}">
                    <a16:rowId xmlns:a16="http://schemas.microsoft.com/office/drawing/2014/main" val="1325246407"/>
                  </a:ext>
                </a:extLst>
              </a:tr>
              <a:tr h="370840">
                <a:tc>
                  <a:txBody>
                    <a:bodyPr/>
                    <a:lstStyle/>
                    <a:p>
                      <a:r>
                        <a:rPr lang="en-US" dirty="0"/>
                        <a:t>Computer </a:t>
                      </a:r>
                      <a:endParaRPr lang="en-GB" dirty="0"/>
                    </a:p>
                  </a:txBody>
                  <a:tcPr/>
                </a:tc>
                <a:tc>
                  <a:txBody>
                    <a:bodyPr/>
                    <a:lstStyle/>
                    <a:p>
                      <a:r>
                        <a:rPr lang="en-US" dirty="0"/>
                        <a:t>None or little rules</a:t>
                      </a:r>
                      <a:endParaRPr lang="en-GB" dirty="0"/>
                    </a:p>
                  </a:txBody>
                  <a:tcPr/>
                </a:tc>
                <a:tc>
                  <a:txBody>
                    <a:bodyPr/>
                    <a:lstStyle/>
                    <a:p>
                      <a:r>
                        <a:rPr lang="en-US" dirty="0"/>
                        <a:t>Tremendous calculation in large search for optimal maneuver</a:t>
                      </a:r>
                      <a:endParaRPr lang="en-GB" dirty="0"/>
                    </a:p>
                  </a:txBody>
                  <a:tcPr/>
                </a:tc>
                <a:extLst>
                  <a:ext uri="{0D108BD9-81ED-4DB2-BD59-A6C34878D82A}">
                    <a16:rowId xmlns:a16="http://schemas.microsoft.com/office/drawing/2014/main" val="932231008"/>
                  </a:ext>
                </a:extLst>
              </a:tr>
            </a:tbl>
          </a:graphicData>
        </a:graphic>
      </p:graphicFrame>
    </p:spTree>
    <p:extLst>
      <p:ext uri="{BB962C8B-B14F-4D97-AF65-F5344CB8AC3E}">
        <p14:creationId xmlns:p14="http://schemas.microsoft.com/office/powerpoint/2010/main" val="391811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14  –  Game Playing</a:t>
            </a:r>
            <a:endParaRPr lang="en-CA" dirty="0"/>
          </a:p>
        </p:txBody>
      </p:sp>
      <p:sp>
        <p:nvSpPr>
          <p:cNvPr id="3" name="Content Placeholder 2"/>
          <p:cNvSpPr>
            <a:spLocks noGrp="1"/>
          </p:cNvSpPr>
          <p:nvPr>
            <p:ph idx="1"/>
          </p:nvPr>
        </p:nvSpPr>
        <p:spPr/>
        <p:txBody>
          <a:bodyPr>
            <a:normAutofit/>
          </a:bodyPr>
          <a:lstStyle/>
          <a:p>
            <a:pPr marL="0" indent="0">
              <a:buNone/>
            </a:pPr>
            <a:r>
              <a:rPr lang="en-US" sz="1900" dirty="0"/>
              <a:t>Efficient Machine code, special machine</a:t>
            </a:r>
          </a:p>
          <a:p>
            <a:pPr marL="0" indent="0">
              <a:buNone/>
            </a:pPr>
            <a:endParaRPr lang="en-US" sz="1900" dirty="0"/>
          </a:p>
        </p:txBody>
      </p:sp>
      <p:sp>
        <p:nvSpPr>
          <p:cNvPr id="4" name="Slide Number Placeholder 3"/>
          <p:cNvSpPr>
            <a:spLocks noGrp="1"/>
          </p:cNvSpPr>
          <p:nvPr>
            <p:ph type="sldNum" sz="quarter" idx="12"/>
          </p:nvPr>
        </p:nvSpPr>
        <p:spPr/>
        <p:txBody>
          <a:bodyPr/>
          <a:lstStyle/>
          <a:p>
            <a:fld id="{4292D9D0-E695-4D04-8152-0C0E77A81AC1}" type="slidenum">
              <a:rPr lang="en-CA" smtClean="0"/>
              <a:t>6</a:t>
            </a:fld>
            <a:endParaRPr lang="en-CA" dirty="0"/>
          </a:p>
        </p:txBody>
      </p:sp>
      <p:sp>
        <p:nvSpPr>
          <p:cNvPr id="5" name="Rectangle 4"/>
          <p:cNvSpPr/>
          <p:nvPr/>
        </p:nvSpPr>
        <p:spPr>
          <a:xfrm>
            <a:off x="202919" y="6301173"/>
            <a:ext cx="11786161" cy="50519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course material was prepared and is owned by Dr. Luis Rueda. It shall not be reproduced or used without permission</a:t>
            </a:r>
            <a:endParaRPr lang="en-US" dirty="0">
              <a:solidFill>
                <a:schemeClr val="tx1"/>
              </a:solidFill>
            </a:endParaRPr>
          </a:p>
        </p:txBody>
      </p:sp>
    </p:spTree>
    <p:extLst>
      <p:ext uri="{BB962C8B-B14F-4D97-AF65-F5344CB8AC3E}">
        <p14:creationId xmlns:p14="http://schemas.microsoft.com/office/powerpoint/2010/main" val="1888443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4300</TotalTime>
  <Words>625</Words>
  <Application>Microsoft Office PowerPoint</Application>
  <PresentationFormat>Widescreen</PresentationFormat>
  <Paragraphs>68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Courier New</vt:lpstr>
      <vt:lpstr>Wingdings</vt:lpstr>
      <vt:lpstr>Office Theme</vt:lpstr>
      <vt:lpstr>Chapter 1  –  Algorithm Analysis</vt:lpstr>
      <vt:lpstr>Computing: What is computer science?</vt:lpstr>
      <vt:lpstr>Chapter 14  –  Game Playing</vt:lpstr>
      <vt:lpstr>Chapter 14  –  Game Playing</vt:lpstr>
      <vt:lpstr>Chapter 14  –  Game Playing</vt:lpstr>
      <vt:lpstr>Chapter 14  –  Game Playing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dc:title>
  <dc:creator>Luis Rueda</dc:creator>
  <cp:lastModifiedBy>Wen Dong</cp:lastModifiedBy>
  <cp:revision>225</cp:revision>
  <cp:lastPrinted>2014-06-09T17:33:52Z</cp:lastPrinted>
  <dcterms:created xsi:type="dcterms:W3CDTF">2014-06-09T17:24:29Z</dcterms:created>
  <dcterms:modified xsi:type="dcterms:W3CDTF">2020-09-28T09:30:58Z</dcterms:modified>
</cp:coreProperties>
</file>