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2" r:id="rId5"/>
    <p:sldId id="256" r:id="rId6"/>
    <p:sldId id="259" r:id="rId7"/>
    <p:sldId id="260" r:id="rId8"/>
    <p:sldId id="263" r:id="rId9"/>
    <p:sldId id="274" r:id="rId10"/>
    <p:sldId id="264" r:id="rId11"/>
    <p:sldId id="265" r:id="rId12"/>
    <p:sldId id="266" r:id="rId13"/>
    <p:sldId id="268" r:id="rId14"/>
    <p:sldId id="269" r:id="rId15"/>
    <p:sldId id="275" r:id="rId16"/>
    <p:sldId id="277" r:id="rId17"/>
    <p:sldId id="27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1F11-227E-41DF-BA47-B7570722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27704-AAE9-439D-AAFE-083C7D01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CFCD-46E7-4AB7-B26A-15704E37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EDC3-265D-4A7A-A60D-0AE7FFD2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477-D457-4734-BACC-F62DA7DB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A95B-5E5C-4CFD-8E52-534B1AFE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2AB51-9670-4923-94D8-C13D1D37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F9CD-F186-4C06-B948-C7E853B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1AB8-77B4-41B9-A200-47FFFE5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3796-B987-4ABF-93FA-08BE9669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2D93-3CCE-4DE5-B9A8-15A4B19FF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4D1A-87A6-4B7D-B468-0DD031BB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1372-9F40-41B2-92AA-028ED360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2C26-431A-41A9-9C27-7EF36765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9BB0-122B-47BC-AED8-2A5BAD50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1400-1CD8-4669-85BA-805972E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B96C-B486-4281-8117-E345E76C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A5C8C-2077-4A0B-8CD3-1573499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B3F-1851-42CF-9227-BB8761E4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DA75-260B-4E83-AF86-6EB413D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1DEB-6F6A-444E-8311-7D15FBC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62F5-8E46-452C-A899-6FC11332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280D-FFF2-4EF9-94D6-15384FDE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BD1A-F361-416A-B4C9-7EB0366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9AD7-0515-4B5B-A530-B98DCE48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45EA-70BB-4E27-B6A9-1E9EEBFD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0DE5-E67A-4664-BABB-4785A708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ACDC5-043D-4194-8E2F-F412DA9C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7A80-6B3F-4E61-843A-522AB29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BCB7B-CF6B-4075-9796-09D977AD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B72A8-B857-4435-89B2-94AB737B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2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2E-CACD-4933-8B63-51E642BC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0843-CDD3-45D0-B6A7-5DEFBF14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3057-BED8-4185-A421-022259B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1E25C-F750-43F2-98F8-8CEC6BAEC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08F1-8B02-439C-800D-818C9869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1D8FD-1EA5-4C72-9B44-10E046CA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CF0-DA19-4B3F-BF35-A082561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9734-DEBB-4496-AF11-2E77FAAD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2D9-F6B5-416E-A189-DE6495BB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0528E-4FFE-4F5E-9CCD-3D9FA62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287E4-4A40-4DA9-BA0A-28E0C990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86F1-AD85-498B-89FF-0FC06B9B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F61D-2E42-469C-975E-3C87C400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6D7F-8CE5-44A5-84AD-1212DF8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DCDF7-22A0-47D1-B03B-BA06D63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098-F71D-4197-903C-2B8BDF9D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187-5ED4-4741-B535-04115025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4637-7DDF-4985-BC0F-F924EBD0E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EF37-AC49-4340-A628-9EE7ED6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C85C-6662-4BAE-86FD-1D0C8E02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5CB3-2E40-473C-AE8D-1587F53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F3C-FBF9-4CE9-82EA-EFE4B7F6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A586F-8A14-44A3-ACA5-E621EE969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E0F4-E3C8-41DC-8460-B104D1A3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29D5-EE3B-4AF9-91D6-8F4BCF8D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8D09-8A71-4411-9AAB-65B6EE4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35EA-D544-43DB-8B39-51706C1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0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D0E6F-9DC7-4F62-AB18-9A873338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8644-F11B-4DDE-9AD3-CEFA5DCC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19D5-2453-40C5-977D-F8395048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62C-599C-4D9F-A3F6-187F600ABCB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E1A50-D82F-4E39-AC3C-E5C3CB39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6D6C-F365-4134-B3A6-ED57B065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F09A-AFF3-4219-A44A-DF23B40E8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1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1402-3155-4736-B1F6-29FE3C0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 Lab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19C66-688E-4099-B101-90CEAE033289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Pledge: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“As a student of the University of Windsor, I pledge to pursue all endeavors with honor and integrity and will not tolerate or engage in academic or personal dishonesty. I confirm that I have not received any unauthorized assistance in preparing for or writing this assignment. I acknowledge that a mark of 0 may be assigned for copied work</a:t>
            </a:r>
            <a:r>
              <a:rPr lang="en-US" sz="2400" b="0" i="0" u="none" strike="noStrike" baseline="0">
                <a:solidFill>
                  <a:srgbClr val="000000"/>
                </a:solidFill>
              </a:rPr>
              <a:t>.”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0" i="0" u="none" strike="noStrike" baseline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Wen Dong #110057395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we learned from class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2F3D-4623-4CA0-BB14-51B1D317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1836615"/>
            <a:ext cx="12192000" cy="4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Search Tree – sequential inputs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89422"/>
              </p:ext>
            </p:extLst>
          </p:nvPr>
        </p:nvGraphicFramePr>
        <p:xfrm>
          <a:off x="141403" y="1987226"/>
          <a:ext cx="12047546" cy="127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035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1813638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1621411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1989055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1611984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1828891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BST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A068D5-F75E-43E6-9213-3C979E24A9F8}"/>
              </a:ext>
            </a:extLst>
          </p:cNvPr>
          <p:cNvSpPr txBox="1"/>
          <p:nvPr/>
        </p:nvSpPr>
        <p:spPr>
          <a:xfrm>
            <a:off x="1046376" y="3420649"/>
            <a:ext cx="989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4.a - insertion integers [1, 100000] in order, will result in worst performance case O(n) and end up with a tree of height N (100000).</a:t>
            </a:r>
          </a:p>
          <a:p>
            <a:r>
              <a:rPr lang="en-US" dirty="0"/>
              <a:t>4.c - likewise deletion [100000,1] in order from the constructed tree by the insertions would perform in worst case O(n) as well, because each deletion needs to traverse to the rightest/highest node.</a:t>
            </a:r>
          </a:p>
          <a:p>
            <a:r>
              <a:rPr lang="en-US" dirty="0"/>
              <a:t>4.b - actual deletion average time for random numbers is O(n/2) as the average depth is n/2, which is O(100000/2)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E347A-B4CC-4A34-95E6-B46435FB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10" y="4825416"/>
            <a:ext cx="6033155" cy="2016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3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Binary Search Tree – random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9524-F911-4E19-B63A-F0724EE486C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5.a – insertion of </a:t>
            </a:r>
            <a:r>
              <a:rPr lang="en-US" sz="2000" b="1" dirty="0"/>
              <a:t>random</a:t>
            </a:r>
            <a:r>
              <a:rPr lang="en-US" sz="2000" dirty="0"/>
              <a:t> numbers will result in a tree of height approaching O(log n), running time is O(log n), it is same true for 5.b search and 5.c deletion.</a:t>
            </a:r>
          </a:p>
        </p:txBody>
      </p:sp>
      <p:pic>
        <p:nvPicPr>
          <p:cNvPr id="4098" name="Picture 2" descr="Binary search tree - Wikipedia">
            <a:extLst>
              <a:ext uri="{FF2B5EF4-FFF2-40B4-BE49-F238E27FC236}">
                <a16:creationId xmlns:a16="http://schemas.microsoft.com/office/drawing/2014/main" id="{0BFA5C9C-018B-42DC-9C06-97433767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874" y="2421924"/>
            <a:ext cx="4457832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E07C84-FDC2-4C3D-8D05-E8BF443B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48253"/>
              </p:ext>
            </p:extLst>
          </p:nvPr>
        </p:nvGraphicFramePr>
        <p:xfrm>
          <a:off x="6198394" y="3958051"/>
          <a:ext cx="5167188" cy="63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01">
                  <a:extLst>
                    <a:ext uri="{9D8B030D-6E8A-4147-A177-3AD203B41FA5}">
                      <a16:colId xmlns:a16="http://schemas.microsoft.com/office/drawing/2014/main" val="2258575193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143812425"/>
                    </a:ext>
                  </a:extLst>
                </a:gridCol>
                <a:gridCol w="781841">
                  <a:extLst>
                    <a:ext uri="{9D8B030D-6E8A-4147-A177-3AD203B41FA5}">
                      <a16:colId xmlns:a16="http://schemas.microsoft.com/office/drawing/2014/main" val="61648245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1573360608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2634276259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2422872110"/>
                    </a:ext>
                  </a:extLst>
                </a:gridCol>
                <a:gridCol w="649280">
                  <a:extLst>
                    <a:ext uri="{9D8B030D-6E8A-4147-A177-3AD203B41FA5}">
                      <a16:colId xmlns:a16="http://schemas.microsoft.com/office/drawing/2014/main" val="3414361715"/>
                    </a:ext>
                  </a:extLst>
                </a:gridCol>
              </a:tblGrid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Tree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4.c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5.b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5.c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2544404959"/>
                  </a:ext>
                </a:extLst>
              </a:tr>
              <a:tr h="31944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BST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111261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60310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107332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1255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1177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1587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2986" marR="12986" marT="12986" marB="0" anchor="b"/>
                </a:tc>
                <a:extLst>
                  <a:ext uri="{0D108BD9-81ED-4DB2-BD59-A6C34878D82A}">
                    <a16:rowId xmlns:a16="http://schemas.microsoft.com/office/drawing/2014/main" val="406116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69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AVLTree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Red-Black 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11840"/>
              </p:ext>
            </p:extLst>
          </p:nvPr>
        </p:nvGraphicFramePr>
        <p:xfrm>
          <a:off x="94268" y="3182410"/>
          <a:ext cx="11981469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94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941922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81666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819374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1345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2090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910445"/>
            <a:ext cx="888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AVLTree</a:t>
            </a:r>
            <a:r>
              <a:rPr lang="en-US" dirty="0"/>
              <a:t> and Red-Black trees are balanced trees, with height log(n), so Insertion, search, and deletion are all of time complexity O(log n).</a:t>
            </a:r>
          </a:p>
        </p:txBody>
      </p:sp>
    </p:spTree>
    <p:extLst>
      <p:ext uri="{BB962C8B-B14F-4D97-AF65-F5344CB8AC3E}">
        <p14:creationId xmlns:p14="http://schemas.microsoft.com/office/powerpoint/2010/main" val="11295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90"/>
            <a:ext cx="10515599" cy="59298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Splay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71236"/>
              </p:ext>
            </p:extLst>
          </p:nvPr>
        </p:nvGraphicFramePr>
        <p:xfrm>
          <a:off x="838199" y="3846000"/>
          <a:ext cx="11228111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949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50093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2847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25105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809946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498862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715679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1016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  <a:highlight>
                            <a:srgbClr val="00FF00"/>
                          </a:highlight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47EC22-46EE-4B15-8FC4-81EBCBBF9964}"/>
              </a:ext>
            </a:extLst>
          </p:cNvPr>
          <p:cNvSpPr txBox="1"/>
          <p:nvPr/>
        </p:nvSpPr>
        <p:spPr>
          <a:xfrm>
            <a:off x="838199" y="1221811"/>
            <a:ext cx="10888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learned, </a:t>
            </a:r>
            <a:r>
              <a:rPr lang="en-US" dirty="0" err="1"/>
              <a:t>SplayTree’s</a:t>
            </a:r>
            <a:r>
              <a:rPr lang="en-US" dirty="0"/>
              <a:t> insertion, search and deletion are of O(log n) and at worst O(n), it can be analyzed case by case.</a:t>
            </a:r>
          </a:p>
          <a:p>
            <a:r>
              <a:rPr lang="en-US" dirty="0"/>
              <a:t>For 4.a (insertion), the splaying will make each insertion of ordered numbers as the root’s child therefore the time complexity is approaching O(1)</a:t>
            </a:r>
          </a:p>
          <a:p>
            <a:r>
              <a:rPr lang="en-US" dirty="0"/>
              <a:t>For 4.b (search), the tree is getting more and more balanced due to splaying along with searches, so complexity is O(log n)</a:t>
            </a:r>
          </a:p>
          <a:p>
            <a:r>
              <a:rPr lang="en-US" dirty="0"/>
              <a:t>For 4.c, deletion of reversely ordered numbers [100000,1] looks better then O(log n), because when a key is deleted the slightly smaller parent will get splayed, which is likely to benefit the next deletion.</a:t>
            </a:r>
          </a:p>
          <a:p>
            <a:r>
              <a:rPr lang="en-US" dirty="0"/>
              <a:t>5.a,b,c – all the actions all are of O(log n) for random inputs as the numbers show.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of question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10782"/>
              </p:ext>
            </p:extLst>
          </p:nvPr>
        </p:nvGraphicFramePr>
        <p:xfrm>
          <a:off x="91956" y="2146290"/>
          <a:ext cx="11983780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1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51349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BST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1784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1212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1947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91956" y="5313473"/>
            <a:ext cx="1209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render them in graph for comparison.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4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4FBCD2D-F7C6-417B-9CA4-4897711D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98" y="380736"/>
            <a:ext cx="8822987" cy="6096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9C423-E76B-41B8-BDC1-FD06B2BDD2A9}"/>
              </a:ext>
            </a:extLst>
          </p:cNvPr>
          <p:cNvSpPr txBox="1"/>
          <p:nvPr/>
        </p:nvSpPr>
        <p:spPr>
          <a:xfrm>
            <a:off x="359925" y="1274323"/>
            <a:ext cx="255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sequential inputs, BST tree average times are markedly </a:t>
            </a:r>
            <a:r>
              <a:rPr lang="en-US" sz="2800" dirty="0"/>
              <a:t>higher </a:t>
            </a:r>
          </a:p>
        </p:txBody>
      </p:sp>
    </p:spTree>
    <p:extLst>
      <p:ext uri="{BB962C8B-B14F-4D97-AF65-F5344CB8AC3E}">
        <p14:creationId xmlns:p14="http://schemas.microsoft.com/office/powerpoint/2010/main" val="347632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A7BC61-F6FB-41F4-9499-46A352688956}"/>
              </a:ext>
            </a:extLst>
          </p:cNvPr>
          <p:cNvSpPr txBox="1"/>
          <p:nvPr/>
        </p:nvSpPr>
        <p:spPr>
          <a:xfrm>
            <a:off x="238235" y="963039"/>
            <a:ext cx="439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random inputs, average time for all are decent at average complexity O(log n)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8D8807C-D0AB-49A6-B657-8674AAB9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93" y="614199"/>
            <a:ext cx="7232007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 of question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/>
        </p:nvGraphicFramePr>
        <p:xfrm>
          <a:off x="91956" y="2146290"/>
          <a:ext cx="11983780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1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70625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951349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791093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Tree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4.a(insert)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5.a(insertion)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5.b(search)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5.c(deletion)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BST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1899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313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91956" y="5313473"/>
            <a:ext cx="1209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actions on all the tables are of average-time complexity O(log n), except Binary Search tree for sequential inputs which Performs at worst case O(n). For real problems, if the inputs are random data, I will choose Binary Search Tree or </a:t>
            </a:r>
            <a:r>
              <a:rPr lang="en-US" dirty="0" err="1"/>
              <a:t>AVLTree</a:t>
            </a:r>
            <a:r>
              <a:rPr lang="en-US" dirty="0"/>
              <a:t>, otherwise for sequential inputs I will choose </a:t>
            </a:r>
            <a:r>
              <a:rPr lang="en-US" dirty="0" err="1"/>
              <a:t>AVLTree</a:t>
            </a:r>
            <a:r>
              <a:rPr lang="en-US" dirty="0"/>
              <a:t>, and choose Splay tree especially when there is many reoccurrences of search for a same key. </a:t>
            </a:r>
          </a:p>
          <a:p>
            <a:r>
              <a:rPr lang="en-US" dirty="0"/>
              <a:t>(* average time in nano seconds.)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latin typeface="+mj-lt"/>
                <a:ea typeface="+mj-ea"/>
                <a:cs typeface="+mj-cs"/>
              </a:rPr>
              <a:t>This is the source code structure corresponding to all the questions. </a:t>
            </a:r>
            <a:br>
              <a:rPr lang="en-US" sz="2900" kern="1200">
                <a:latin typeface="+mj-lt"/>
                <a:ea typeface="+mj-ea"/>
                <a:cs typeface="+mj-cs"/>
              </a:rPr>
            </a:br>
            <a:r>
              <a:rPr lang="en-US" sz="2900" kern="1200">
                <a:highlight>
                  <a:srgbClr val="00FF00"/>
                </a:highlight>
                <a:latin typeface="+mj-lt"/>
                <a:ea typeface="+mj-ea"/>
                <a:cs typeface="+mj-cs"/>
              </a:rPr>
              <a:t>a</a:t>
            </a:r>
            <a:r>
              <a:rPr lang="en-US" sz="2900" kern="1200">
                <a:latin typeface="+mj-lt"/>
                <a:ea typeface="+mj-ea"/>
                <a:cs typeface="+mj-cs"/>
              </a:rPr>
              <a:t>.Run TestHashTales.java for questions 1-3;</a:t>
            </a:r>
            <a:br>
              <a:rPr lang="en-US" sz="2900" kern="1200">
                <a:latin typeface="+mj-lt"/>
                <a:ea typeface="+mj-ea"/>
                <a:cs typeface="+mj-cs"/>
              </a:rPr>
            </a:br>
            <a:r>
              <a:rPr lang="en-US" sz="2900" kern="120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b</a:t>
            </a:r>
            <a:r>
              <a:rPr lang="en-US" sz="2900" kern="1200">
                <a:latin typeface="+mj-lt"/>
                <a:ea typeface="+mj-ea"/>
                <a:cs typeface="+mj-cs"/>
              </a:rPr>
              <a:t>. Run TestTrees.java for questions 4-6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26E54-33A4-425C-90FC-5B3C4850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802"/>
            <a:ext cx="10512547" cy="4441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279-EC23-4603-9EA5-A75C413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1-3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966-2744-4458-8E72-00434A7D212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I: Cuckoo hash able Insertion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“Quad I” and “</a:t>
            </a:r>
            <a:r>
              <a:rPr lang="en-US" sz="2000" dirty="0" err="1"/>
              <a:t>SpCh</a:t>
            </a:r>
            <a:r>
              <a:rPr lang="en-US" sz="2000" dirty="0"/>
              <a:t> I” in the table headers.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Cuck D:  Cuckoo hash table Search or Deletion average time in </a:t>
            </a:r>
            <a:r>
              <a:rPr lang="en-US" sz="2000" b="1" dirty="0"/>
              <a:t>nano</a:t>
            </a:r>
            <a:r>
              <a:rPr lang="en-US" sz="2000" dirty="0"/>
              <a:t> seconds, likewise for “Quad D” and “</a:t>
            </a:r>
            <a:r>
              <a:rPr lang="en-US" sz="2000" dirty="0" err="1"/>
              <a:t>SpCh</a:t>
            </a:r>
            <a:r>
              <a:rPr lang="en-US" sz="2000" dirty="0"/>
              <a:t> D” in the table headers.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675CD-C12F-4FDF-9187-4BCAA3AE878C}"/>
              </a:ext>
            </a:extLst>
          </p:cNvPr>
          <p:cNvGraphicFramePr>
            <a:graphicFrameLocks noGrp="1"/>
          </p:cNvGraphicFramePr>
          <p:nvPr/>
        </p:nvGraphicFramePr>
        <p:xfrm>
          <a:off x="5480105" y="807593"/>
          <a:ext cx="5870848" cy="523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89">
                  <a:extLst>
                    <a:ext uri="{9D8B030D-6E8A-4147-A177-3AD203B41FA5}">
                      <a16:colId xmlns:a16="http://schemas.microsoft.com/office/drawing/2014/main" val="3798225146"/>
                    </a:ext>
                  </a:extLst>
                </a:gridCol>
                <a:gridCol w="882536">
                  <a:extLst>
                    <a:ext uri="{9D8B030D-6E8A-4147-A177-3AD203B41FA5}">
                      <a16:colId xmlns:a16="http://schemas.microsoft.com/office/drawing/2014/main" val="2649237868"/>
                    </a:ext>
                  </a:extLst>
                </a:gridCol>
                <a:gridCol w="927411">
                  <a:extLst>
                    <a:ext uri="{9D8B030D-6E8A-4147-A177-3AD203B41FA5}">
                      <a16:colId xmlns:a16="http://schemas.microsoft.com/office/drawing/2014/main" val="4137524731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1510572704"/>
                    </a:ext>
                  </a:extLst>
                </a:gridCol>
                <a:gridCol w="1002202">
                  <a:extLst>
                    <a:ext uri="{9D8B030D-6E8A-4147-A177-3AD203B41FA5}">
                      <a16:colId xmlns:a16="http://schemas.microsoft.com/office/drawing/2014/main" val="2350727308"/>
                    </a:ext>
                  </a:extLst>
                </a:gridCol>
                <a:gridCol w="900934">
                  <a:extLst>
                    <a:ext uri="{9D8B030D-6E8A-4147-A177-3AD203B41FA5}">
                      <a16:colId xmlns:a16="http://schemas.microsoft.com/office/drawing/2014/main" val="4049947065"/>
                    </a:ext>
                  </a:extLst>
                </a:gridCol>
                <a:gridCol w="792787">
                  <a:extLst>
                    <a:ext uri="{9D8B030D-6E8A-4147-A177-3AD203B41FA5}">
                      <a16:colId xmlns:a16="http://schemas.microsoft.com/office/drawing/2014/main" val="1586523150"/>
                    </a:ext>
                  </a:extLst>
                </a:gridCol>
              </a:tblGrid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Cuck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Quad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I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SpCh 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364931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12420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32727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6112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93055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4929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33261681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7196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1380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5220963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110355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7343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37606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3795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47242362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739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788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4001026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53501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48665538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3135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562200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13252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93926382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5141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80341095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1286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551797460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1569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4079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15232867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5240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255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2317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020121443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1511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40031680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66967726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1692499886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1072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774696037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1093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88064459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1200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2548928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873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261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187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61172495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2289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296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1697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2709623618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1413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940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1126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322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1538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75" marR="8975" marT="8975" marB="0" anchor="b"/>
                </a:tc>
                <a:extLst>
                  <a:ext uri="{0D108BD9-81ED-4DB2-BD59-A6C34878D82A}">
                    <a16:rowId xmlns:a16="http://schemas.microsoft.com/office/drawing/2014/main" val="301471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0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B727-AA8A-4397-BB83-29B6FE3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the output of 1-3 looks like in graph?</a:t>
            </a:r>
          </a:p>
        </p:txBody>
      </p:sp>
    </p:spTree>
    <p:extLst>
      <p:ext uri="{BB962C8B-B14F-4D97-AF65-F5344CB8AC3E}">
        <p14:creationId xmlns:p14="http://schemas.microsoft.com/office/powerpoint/2010/main" val="3841069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D11668F-514D-4EFB-9FEF-337FB274B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643466"/>
            <a:ext cx="112451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0919203-FDAA-4BEB-9B39-D86D7445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4" y="380736"/>
            <a:ext cx="11138169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84F-3F4C-4383-8CC0-039054B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F7C2E-3EAE-444F-8668-4F1E08F81DB0}"/>
              </a:ext>
            </a:extLst>
          </p:cNvPr>
          <p:cNvSpPr txBox="1"/>
          <p:nvPr/>
        </p:nvSpPr>
        <p:spPr>
          <a:xfrm>
            <a:off x="838200" y="1836615"/>
            <a:ext cx="10728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all Hash tables, expected running time of insertion, search, and deletion is O(1), as showing in the two preceding slides all the average time are approaching a horizontal line.</a:t>
            </a:r>
          </a:p>
          <a:p>
            <a:r>
              <a:rPr lang="en-US" dirty="0"/>
              <a:t>Whereas it displays unstable with high average time at the beginning for each line, that is owing to two reasons: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environmental factors are augmented for average time when N is small</a:t>
            </a:r>
          </a:p>
          <a:p>
            <a:pPr marL="342900" indent="-342900">
              <a:buAutoNum type="arabicPeriod"/>
            </a:pPr>
            <a:r>
              <a:rPr lang="en-US" dirty="0"/>
              <a:t>Overhead caused by accessory actions are augmented for average time when N is small, for example, increasing table capacity, or rebuilding hash table, et cetera.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58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EDB8A-8435-4788-A6E3-D366FA206FA2}"/>
              </a:ext>
            </a:extLst>
          </p:cNvPr>
          <p:cNvSpPr txBox="1"/>
          <p:nvPr/>
        </p:nvSpPr>
        <p:spPr>
          <a:xfrm>
            <a:off x="838199" y="557189"/>
            <a:ext cx="10515599" cy="129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of the program for questions in 4 and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5CA34-7782-4245-ACFB-5FD025ED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49877"/>
              </p:ext>
            </p:extLst>
          </p:nvPr>
        </p:nvGraphicFramePr>
        <p:xfrm>
          <a:off x="836673" y="2089205"/>
          <a:ext cx="10515604" cy="29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61">
                  <a:extLst>
                    <a:ext uri="{9D8B030D-6E8A-4147-A177-3AD203B41FA5}">
                      <a16:colId xmlns:a16="http://schemas.microsoft.com/office/drawing/2014/main" val="636328309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450426315"/>
                    </a:ext>
                  </a:extLst>
                </a:gridCol>
                <a:gridCol w="1602727">
                  <a:extLst>
                    <a:ext uri="{9D8B030D-6E8A-4147-A177-3AD203B41FA5}">
                      <a16:colId xmlns:a16="http://schemas.microsoft.com/office/drawing/2014/main" val="1345916958"/>
                    </a:ext>
                  </a:extLst>
                </a:gridCol>
                <a:gridCol w="1816831">
                  <a:extLst>
                    <a:ext uri="{9D8B030D-6E8A-4147-A177-3AD203B41FA5}">
                      <a16:colId xmlns:a16="http://schemas.microsoft.com/office/drawing/2014/main" val="1603147534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99582603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1263136816"/>
                    </a:ext>
                  </a:extLst>
                </a:gridCol>
                <a:gridCol w="1174518">
                  <a:extLst>
                    <a:ext uri="{9D8B030D-6E8A-4147-A177-3AD203B41FA5}">
                      <a16:colId xmlns:a16="http://schemas.microsoft.com/office/drawing/2014/main" val="3497061051"/>
                    </a:ext>
                  </a:extLst>
                </a:gridCol>
              </a:tblGrid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Tree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4.b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4.c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5.c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672358472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BST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1159902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655528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1159699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1162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860114870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AVL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736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1144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953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1613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854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1337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1175026079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RedBlck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898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1016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1899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1784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1212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3413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3951014537"/>
                  </a:ext>
                </a:extLst>
              </a:tr>
              <a:tr h="58306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Splay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313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1345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1947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1440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974" marR="20974" marT="20974" marB="0" anchor="b"/>
                </a:tc>
                <a:extLst>
                  <a:ext uri="{0D108BD9-81ED-4DB2-BD59-A6C34878D82A}">
                    <a16:rowId xmlns:a16="http://schemas.microsoft.com/office/drawing/2014/main" val="595417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694CDB-0FBF-42AC-8EAD-F69018CEA2F5}"/>
              </a:ext>
            </a:extLst>
          </p:cNvPr>
          <p:cNvSpPr txBox="1"/>
          <p:nvPr/>
        </p:nvSpPr>
        <p:spPr>
          <a:xfrm>
            <a:off x="838199" y="5354425"/>
            <a:ext cx="11161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4.a, 4.b, 4.c represent insertion, search and deletion average time in nano seconds for </a:t>
            </a:r>
            <a:r>
              <a:rPr lang="en-US" b="1" dirty="0"/>
              <a:t>sequential</a:t>
            </a:r>
            <a:r>
              <a:rPr lang="en-US" dirty="0"/>
              <a:t> inputs in question 4</a:t>
            </a:r>
          </a:p>
          <a:p>
            <a:r>
              <a:rPr lang="en-US" dirty="0"/>
              <a:t>5.a, 5.b, 5.c represent insertion, search and deletion average time in nano seconds for </a:t>
            </a:r>
            <a:r>
              <a:rPr lang="en-US" b="1" dirty="0"/>
              <a:t>random</a:t>
            </a:r>
            <a:r>
              <a:rPr lang="en-US" dirty="0"/>
              <a:t> inputs in question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B727-AA8A-4397-BB83-29B6FE37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Result analysis for trees test</a:t>
            </a:r>
          </a:p>
        </p:txBody>
      </p:sp>
    </p:spTree>
    <p:extLst>
      <p:ext uri="{BB962C8B-B14F-4D97-AF65-F5344CB8AC3E}">
        <p14:creationId xmlns:p14="http://schemas.microsoft.com/office/powerpoint/2010/main" val="1363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Microsoft Office PowerPoint</Application>
  <PresentationFormat>Widescreen</PresentationFormat>
  <Paragraphs>389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Assignment Lab 1</vt:lpstr>
      <vt:lpstr>This is the source code structure corresponding to all the questions.  a.Run TestHashTales.java for questions 1-3; b. Run TestTrees.java for questions 4-6</vt:lpstr>
      <vt:lpstr>Output of the program for questions 1-3</vt:lpstr>
      <vt:lpstr>How the output of 1-3 looks like in graph?</vt:lpstr>
      <vt:lpstr>PowerPoint Presentation</vt:lpstr>
      <vt:lpstr>PowerPoint Presentation</vt:lpstr>
      <vt:lpstr>Result analysis</vt:lpstr>
      <vt:lpstr>PowerPoint Presentation</vt:lpstr>
      <vt:lpstr>Result analysis for trees test</vt:lpstr>
      <vt:lpstr>As we learned from class</vt:lpstr>
      <vt:lpstr>Binary Search Tree – sequential inputs</vt:lpstr>
      <vt:lpstr>Binary Search Tree – random 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Lab 1</dc:title>
  <dc:creator>Wen Dong</dc:creator>
  <cp:lastModifiedBy>Wen Dong</cp:lastModifiedBy>
  <cp:revision>1</cp:revision>
  <dcterms:created xsi:type="dcterms:W3CDTF">2020-10-04T03:05:21Z</dcterms:created>
  <dcterms:modified xsi:type="dcterms:W3CDTF">2020-10-04T03:05:50Z</dcterms:modified>
</cp:coreProperties>
</file>