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1" r:id="rId2"/>
    <p:sldId id="280" r:id="rId3"/>
    <p:sldId id="285" r:id="rId4"/>
    <p:sldId id="277" r:id="rId5"/>
    <p:sldId id="281" r:id="rId6"/>
    <p:sldId id="282" r:id="rId7"/>
    <p:sldId id="279" r:id="rId8"/>
    <p:sldId id="278" r:id="rId9"/>
    <p:sldId id="283" r:id="rId10"/>
    <p:sldId id="284" r:id="rId11"/>
    <p:sldId id="289" r:id="rId12"/>
    <p:sldId id="288" r:id="rId13"/>
    <p:sldId id="290" r:id="rId14"/>
    <p:sldId id="293" r:id="rId15"/>
    <p:sldId id="292" r:id="rId16"/>
    <p:sldId id="291" r:id="rId17"/>
    <p:sldId id="296" r:id="rId18"/>
    <p:sldId id="294" r:id="rId19"/>
    <p:sldId id="295" r:id="rId20"/>
    <p:sldId id="286" r:id="rId21"/>
    <p:sldId id="297" r:id="rId22"/>
    <p:sldId id="287" r:id="rId2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BCB859-5829-4DAD-968C-855CAF8F7639}">
          <p14:sldIdLst/>
        </p14:section>
        <p14:section name="Other Games - Wen" id="{E5806BFB-FF23-457C-A436-6BFA3D529D15}">
          <p14:sldIdLst>
            <p14:sldId id="271"/>
            <p14:sldId id="280"/>
            <p14:sldId id="285"/>
            <p14:sldId id="277"/>
            <p14:sldId id="281"/>
            <p14:sldId id="282"/>
            <p14:sldId id="279"/>
            <p14:sldId id="278"/>
            <p14:sldId id="283"/>
            <p14:sldId id="284"/>
          </p14:sldIdLst>
        </p14:section>
        <p14:section name="Games Algorithm" id="{0841A503-3E23-484D-9338-118B2C19DB9C}">
          <p14:sldIdLst>
            <p14:sldId id="289"/>
            <p14:sldId id="288"/>
            <p14:sldId id="290"/>
            <p14:sldId id="293"/>
            <p14:sldId id="292"/>
            <p14:sldId id="291"/>
            <p14:sldId id="296"/>
            <p14:sldId id="294"/>
            <p14:sldId id="295"/>
          </p14:sldIdLst>
        </p14:section>
        <p14:section name="Today and Future" id="{7E59EEB6-6B61-4416-B894-DE8D69A9BD0E}">
          <p14:sldIdLst>
            <p14:sldId id="286"/>
            <p14:sldId id="297"/>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82" autoAdjust="0"/>
    <p:restoredTop sz="73913" autoAdjust="0"/>
  </p:normalViewPr>
  <p:slideViewPr>
    <p:cSldViewPr snapToGrid="0">
      <p:cViewPr varScale="1">
        <p:scale>
          <a:sx n="63" d="100"/>
          <a:sy n="63" d="100"/>
        </p:scale>
        <p:origin x="398" y="62"/>
      </p:cViewPr>
      <p:guideLst/>
    </p:cSldViewPr>
  </p:slideViewPr>
  <p:notesTextViewPr>
    <p:cViewPr>
      <p:scale>
        <a:sx n="1" d="1"/>
        <a:sy n="1" d="1"/>
      </p:scale>
      <p:origin x="0" y="0"/>
    </p:cViewPr>
  </p:notesTextViewPr>
  <p:notesViewPr>
    <p:cSldViewPr snapToGrid="0">
      <p:cViewPr varScale="1">
        <p:scale>
          <a:sx n="59" d="100"/>
          <a:sy n="59" d="100"/>
        </p:scale>
        <p:origin x="321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2066369-AF0B-44AB-AE7B-8626CDC5EBE5}" type="datetimeFigureOut">
              <a:rPr lang="en-CA" smtClean="0"/>
              <a:t>2020-10-16</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63622E-DBFC-47E3-8C6E-70E04B2C4C20}" type="slidenum">
              <a:rPr lang="en-CA" smtClean="0"/>
              <a:t>‹#›</a:t>
            </a:fld>
            <a:endParaRPr lang="en-CA"/>
          </a:p>
        </p:txBody>
      </p:sp>
    </p:spTree>
    <p:extLst>
      <p:ext uri="{BB962C8B-B14F-4D97-AF65-F5344CB8AC3E}">
        <p14:creationId xmlns:p14="http://schemas.microsoft.com/office/powerpoint/2010/main" val="99365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a:t>
            </a:fld>
            <a:endParaRPr lang="en-CA"/>
          </a:p>
        </p:txBody>
      </p:sp>
    </p:spTree>
    <p:extLst>
      <p:ext uri="{BB962C8B-B14F-4D97-AF65-F5344CB8AC3E}">
        <p14:creationId xmlns:p14="http://schemas.microsoft.com/office/powerpoint/2010/main" val="499350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lgn="l"/>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10</a:t>
            </a:fld>
            <a:endParaRPr lang="en-CA"/>
          </a:p>
        </p:txBody>
      </p:sp>
    </p:spTree>
    <p:extLst>
      <p:ext uri="{BB962C8B-B14F-4D97-AF65-F5344CB8AC3E}">
        <p14:creationId xmlns:p14="http://schemas.microsoft.com/office/powerpoint/2010/main" val="2240179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Times-Roman"/>
              </a:rPr>
              <a:t>We have looked at a variety of games to understand what optimal play means and to understand</a:t>
            </a:r>
          </a:p>
          <a:p>
            <a:pPr algn="l"/>
            <a:r>
              <a:rPr lang="en-US" sz="1200" b="0" i="0" u="none" strike="noStrike" baseline="0" dirty="0">
                <a:latin typeface="Times-Roman"/>
              </a:rPr>
              <a:t>how to play well in practice. The most important ideas are as follows:</a:t>
            </a:r>
          </a:p>
          <a:p>
            <a:pPr algn="l"/>
            <a:r>
              <a:rPr lang="en-US" sz="1200" b="0" i="0" u="none" strike="noStrike" baseline="0" dirty="0">
                <a:latin typeface="CMSY10"/>
              </a:rPr>
              <a:t>• </a:t>
            </a:r>
            <a:r>
              <a:rPr lang="en-US" sz="1200" b="0" i="0" u="none" strike="noStrike" baseline="0" dirty="0">
                <a:latin typeface="Times-Roman"/>
              </a:rPr>
              <a:t>A game can be defined by the </a:t>
            </a:r>
            <a:r>
              <a:rPr lang="en-US" sz="1200" b="1" i="0" u="none" strike="noStrike" baseline="0" dirty="0">
                <a:latin typeface="Times-Bold"/>
              </a:rPr>
              <a:t>initial state </a:t>
            </a:r>
            <a:r>
              <a:rPr lang="en-US" sz="1200" b="0" i="0" u="none" strike="noStrike" baseline="0" dirty="0">
                <a:latin typeface="Times-Roman"/>
              </a:rPr>
              <a:t>(how the board is set up), the legal </a:t>
            </a:r>
            <a:r>
              <a:rPr lang="en-US" sz="1200" b="1" i="0" u="none" strike="noStrike" baseline="0" dirty="0">
                <a:latin typeface="Times-Bold"/>
              </a:rPr>
              <a:t>actions</a:t>
            </a:r>
          </a:p>
          <a:p>
            <a:pPr algn="l"/>
            <a:r>
              <a:rPr lang="en-US" sz="1200" b="0" i="0" u="none" strike="noStrike" baseline="0" dirty="0">
                <a:latin typeface="Times-Roman"/>
              </a:rPr>
              <a:t>in each state, the </a:t>
            </a:r>
            <a:r>
              <a:rPr lang="en-US" sz="1200" b="1" i="0" u="none" strike="noStrike" baseline="0" dirty="0">
                <a:latin typeface="Times-Bold"/>
              </a:rPr>
              <a:t>result </a:t>
            </a:r>
            <a:r>
              <a:rPr lang="en-US" sz="1200" b="0" i="0" u="none" strike="noStrike" baseline="0" dirty="0">
                <a:latin typeface="Times-Roman"/>
              </a:rPr>
              <a:t>of each action, a </a:t>
            </a:r>
            <a:r>
              <a:rPr lang="en-US" sz="1200" b="1" i="0" u="none" strike="noStrike" baseline="0" dirty="0">
                <a:latin typeface="Times-Bold"/>
              </a:rPr>
              <a:t>terminal test </a:t>
            </a:r>
            <a:r>
              <a:rPr lang="en-US" sz="1200" b="0" i="0" u="none" strike="noStrike" baseline="0" dirty="0">
                <a:latin typeface="Times-Roman"/>
              </a:rPr>
              <a:t>(which says when the game is</a:t>
            </a:r>
          </a:p>
          <a:p>
            <a:pPr algn="l"/>
            <a:r>
              <a:rPr lang="en-US" sz="1200" b="0" i="0" u="none" strike="noStrike" baseline="0" dirty="0">
                <a:latin typeface="Times-Roman"/>
              </a:rPr>
              <a:t>over), and a </a:t>
            </a:r>
            <a:r>
              <a:rPr lang="en-US" sz="1200" b="1" i="0" u="none" strike="noStrike" baseline="0" dirty="0">
                <a:latin typeface="Times-Bold"/>
              </a:rPr>
              <a:t>utility function </a:t>
            </a:r>
            <a:r>
              <a:rPr lang="en-US" sz="1200" b="0" i="0" u="none" strike="noStrike" baseline="0" dirty="0">
                <a:latin typeface="Times-Roman"/>
              </a:rPr>
              <a:t>that applies to terminal states.</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11</a:t>
            </a:fld>
            <a:endParaRPr lang="en-CA"/>
          </a:p>
        </p:txBody>
      </p:sp>
    </p:spTree>
    <p:extLst>
      <p:ext uri="{BB962C8B-B14F-4D97-AF65-F5344CB8AC3E}">
        <p14:creationId xmlns:p14="http://schemas.microsoft.com/office/powerpoint/2010/main" val="2358948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12</a:t>
            </a:fld>
            <a:endParaRPr lang="en-CA"/>
          </a:p>
        </p:txBody>
      </p:sp>
    </p:spTree>
    <p:extLst>
      <p:ext uri="{BB962C8B-B14F-4D97-AF65-F5344CB8AC3E}">
        <p14:creationId xmlns:p14="http://schemas.microsoft.com/office/powerpoint/2010/main" val="2753964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SY10"/>
              </a:rPr>
              <a:t>• </a:t>
            </a:r>
            <a:r>
              <a:rPr lang="en-US" sz="1800" b="0" i="0" u="none" strike="noStrike" baseline="0" dirty="0">
                <a:latin typeface="Times-Roman"/>
              </a:rPr>
              <a:t>In two-player zero-sum games with </a:t>
            </a:r>
            <a:r>
              <a:rPr lang="en-US" sz="1800" b="1" i="0" u="none" strike="noStrike" baseline="0" dirty="0">
                <a:latin typeface="Times-Bold"/>
              </a:rPr>
              <a:t>perfect information</a:t>
            </a:r>
            <a:r>
              <a:rPr lang="en-US" sz="1800" b="0" i="0" u="none" strike="noStrike" baseline="0" dirty="0">
                <a:latin typeface="Times-Roman"/>
              </a:rPr>
              <a:t>, the </a:t>
            </a:r>
            <a:r>
              <a:rPr lang="en-US" sz="1800" b="1" i="0" u="none" strike="noStrike" baseline="0" dirty="0">
                <a:latin typeface="Times-Bold"/>
              </a:rPr>
              <a:t>minimax </a:t>
            </a:r>
            <a:r>
              <a:rPr lang="en-US" sz="1800" b="0" i="0" u="none" strike="noStrike" baseline="0" dirty="0">
                <a:latin typeface="Times-Roman"/>
              </a:rPr>
              <a:t>algorithm can</a:t>
            </a:r>
          </a:p>
          <a:p>
            <a:pPr algn="l"/>
            <a:r>
              <a:rPr lang="en-US" sz="1800" b="0" i="0" u="none" strike="noStrike" baseline="0" dirty="0">
                <a:latin typeface="Times-Roman"/>
              </a:rPr>
              <a:t>select optimal moves by a depth-first enumeration of the game tree.</a:t>
            </a:r>
          </a:p>
          <a:p>
            <a:pPr algn="l"/>
            <a:r>
              <a:rPr lang="en-US" sz="1800" b="0" i="0" u="none" strike="noStrike" baseline="0" dirty="0">
                <a:latin typeface="CMR10"/>
              </a:rPr>
              <a:t>Chess, checker, </a:t>
            </a:r>
          </a:p>
          <a:p>
            <a:pPr algn="l"/>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13</a:t>
            </a:fld>
            <a:endParaRPr lang="en-CA"/>
          </a:p>
        </p:txBody>
      </p:sp>
    </p:spTree>
    <p:extLst>
      <p:ext uri="{BB962C8B-B14F-4D97-AF65-F5344CB8AC3E}">
        <p14:creationId xmlns:p14="http://schemas.microsoft.com/office/powerpoint/2010/main" val="757501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SY10"/>
              </a:rPr>
              <a:t>• </a:t>
            </a:r>
            <a:r>
              <a:rPr lang="en-US" sz="1800" b="0" i="0" u="none" strike="noStrike" baseline="0" dirty="0">
                <a:latin typeface="Times-Roman"/>
              </a:rPr>
              <a:t>In two-player zero-sum games with </a:t>
            </a:r>
            <a:r>
              <a:rPr lang="en-US" sz="1800" b="1" i="0" u="none" strike="noStrike" baseline="0" dirty="0">
                <a:latin typeface="Times-Bold"/>
              </a:rPr>
              <a:t>perfect information</a:t>
            </a:r>
            <a:r>
              <a:rPr lang="en-US" sz="1800" b="0" i="0" u="none" strike="noStrike" baseline="0" dirty="0">
                <a:latin typeface="Times-Roman"/>
              </a:rPr>
              <a:t>, the </a:t>
            </a:r>
            <a:r>
              <a:rPr lang="en-US" sz="1800" b="1" i="0" u="none" strike="noStrike" baseline="0" dirty="0">
                <a:latin typeface="Times-Bold"/>
              </a:rPr>
              <a:t>minimax </a:t>
            </a:r>
            <a:r>
              <a:rPr lang="en-US" sz="1800" b="0" i="0" u="none" strike="noStrike" baseline="0" dirty="0">
                <a:latin typeface="Times-Roman"/>
              </a:rPr>
              <a:t>algorithm can</a:t>
            </a:r>
          </a:p>
          <a:p>
            <a:pPr algn="l"/>
            <a:r>
              <a:rPr lang="en-US" sz="1800" b="0" i="0" u="none" strike="noStrike" baseline="0" dirty="0">
                <a:latin typeface="Times-Roman"/>
              </a:rPr>
              <a:t>select optimal moves by a depth-first enumeration of the game tree.</a:t>
            </a:r>
          </a:p>
          <a:p>
            <a:pPr algn="l"/>
            <a:r>
              <a:rPr lang="en-US" sz="1800" b="0" i="0" u="none" strike="noStrike" baseline="0" dirty="0">
                <a:latin typeface="CMR10"/>
              </a:rPr>
              <a:t>Chess, checker, </a:t>
            </a:r>
          </a:p>
          <a:p>
            <a:pPr algn="l"/>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14</a:t>
            </a:fld>
            <a:endParaRPr lang="en-CA"/>
          </a:p>
        </p:txBody>
      </p:sp>
    </p:spTree>
    <p:extLst>
      <p:ext uri="{BB962C8B-B14F-4D97-AF65-F5344CB8AC3E}">
        <p14:creationId xmlns:p14="http://schemas.microsoft.com/office/powerpoint/2010/main" val="3730416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The </a:t>
            </a:r>
            <a:r>
              <a:rPr lang="en-US" sz="1800" b="1" i="0" u="none" strike="noStrike" baseline="0" dirty="0">
                <a:latin typeface="Times-Bold"/>
              </a:rPr>
              <a:t>alpha–beta </a:t>
            </a:r>
            <a:r>
              <a:rPr lang="en-US" sz="1800" b="0" i="0" u="none" strike="noStrike" baseline="0" dirty="0">
                <a:latin typeface="Times-Roman"/>
              </a:rPr>
              <a:t>search algorithm computes the same optimal move as minimax, but</a:t>
            </a:r>
          </a:p>
          <a:p>
            <a:pPr algn="l"/>
            <a:r>
              <a:rPr lang="en-US" sz="1800" b="0" i="0" u="none" strike="noStrike" baseline="0" dirty="0">
                <a:latin typeface="Times-Roman"/>
              </a:rPr>
              <a:t>achieves much greater efficiency by eliminating subtrees that are provably irrelevant.</a:t>
            </a:r>
          </a:p>
          <a:p>
            <a:pPr algn="l"/>
            <a:r>
              <a:rPr lang="en-US" sz="1800" b="0" i="0" u="none" strike="noStrike" baseline="0" dirty="0">
                <a:latin typeface="Times-Roman"/>
              </a:rPr>
              <a:t>Best move first</a:t>
            </a:r>
          </a:p>
          <a:p>
            <a:pPr algn="l"/>
            <a:r>
              <a:rPr lang="en-US" sz="1800" b="0" i="0" u="none" strike="noStrike" baseline="0" dirty="0">
                <a:latin typeface="CMR10"/>
              </a:rPr>
              <a:t>b(3m/4) to b(m/2) : b(m)</a:t>
            </a:r>
          </a:p>
          <a:p>
            <a:pPr algn="l"/>
            <a:r>
              <a:rPr lang="en-US" sz="1800" b="0" i="0" u="none" strike="noStrike" baseline="0" dirty="0">
                <a:latin typeface="CMR10"/>
              </a:rPr>
              <a:t>Alpha-</a:t>
            </a:r>
            <a:r>
              <a:rPr lang="en-US" sz="1800" b="0" i="0" u="none" strike="noStrike" baseline="0" dirty="0" err="1">
                <a:latin typeface="CMR10"/>
              </a:rPr>
              <a:t>bata</a:t>
            </a:r>
            <a:r>
              <a:rPr lang="en-US" sz="1800" b="0" i="0" u="none" strike="noStrike" baseline="0" dirty="0">
                <a:latin typeface="CMR10"/>
              </a:rPr>
              <a:t> : minmax</a:t>
            </a:r>
          </a:p>
          <a:p>
            <a:pPr algn="l"/>
            <a:r>
              <a:rPr lang="en-US" sz="1800" b="0" i="0" u="none" strike="noStrike" baseline="0" dirty="0">
                <a:latin typeface="CMR10"/>
              </a:rPr>
              <a:t>Transposition table – avoid recompute same positions by keeping historical result.</a:t>
            </a:r>
          </a:p>
        </p:txBody>
      </p:sp>
      <p:sp>
        <p:nvSpPr>
          <p:cNvPr id="4" name="Slide Number Placeholder 3"/>
          <p:cNvSpPr>
            <a:spLocks noGrp="1"/>
          </p:cNvSpPr>
          <p:nvPr>
            <p:ph type="sldNum" sz="quarter" idx="10"/>
          </p:nvPr>
        </p:nvSpPr>
        <p:spPr/>
        <p:txBody>
          <a:bodyPr/>
          <a:lstStyle/>
          <a:p>
            <a:fld id="{E063622E-DBFC-47E3-8C6E-70E04B2C4C20}" type="slidenum">
              <a:rPr lang="en-CA" smtClean="0"/>
              <a:t>15</a:t>
            </a:fld>
            <a:endParaRPr lang="en-CA"/>
          </a:p>
        </p:txBody>
      </p:sp>
    </p:spTree>
    <p:extLst>
      <p:ext uri="{BB962C8B-B14F-4D97-AF65-F5344CB8AC3E}">
        <p14:creationId xmlns:p14="http://schemas.microsoft.com/office/powerpoint/2010/main" val="1435643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SY10"/>
              </a:rPr>
              <a:t>Complete computing in limited time and resource</a:t>
            </a:r>
            <a:endParaRPr lang="en-US" sz="1800" b="0" i="0" u="none" strike="noStrike" baseline="0" dirty="0">
              <a:latin typeface="Times-Roman"/>
            </a:endParaRPr>
          </a:p>
          <a:p>
            <a:pPr algn="l"/>
            <a:r>
              <a:rPr lang="en-US" sz="1800" b="0" i="0" u="none" strike="noStrike" baseline="0" dirty="0">
                <a:latin typeface="Times-Roman"/>
              </a:rPr>
              <a:t>Usually, it is not feasible to consider the whole game tree (even with alpha–beta), so we</a:t>
            </a:r>
          </a:p>
          <a:p>
            <a:pPr algn="l"/>
            <a:r>
              <a:rPr lang="en-US" sz="1800" b="0" i="0" u="none" strike="noStrike" baseline="0" dirty="0">
                <a:latin typeface="Times-Roman"/>
              </a:rPr>
              <a:t>need to cut the search off at some point and apply a heuristic </a:t>
            </a:r>
            <a:r>
              <a:rPr lang="en-US" sz="1800" b="1" i="0" u="none" strike="noStrike" baseline="0" dirty="0">
                <a:latin typeface="Times-Bold"/>
              </a:rPr>
              <a:t>evaluation function </a:t>
            </a:r>
            <a:r>
              <a:rPr lang="en-US" sz="1800" b="0" i="0" u="none" strike="noStrike" baseline="0" dirty="0">
                <a:latin typeface="Times-Roman"/>
              </a:rPr>
              <a:t>that</a:t>
            </a:r>
          </a:p>
          <a:p>
            <a:pPr algn="l"/>
            <a:r>
              <a:rPr lang="en-US" sz="1800" b="0" i="0" u="none" strike="noStrike" baseline="0" dirty="0">
                <a:latin typeface="Times-Roman"/>
              </a:rPr>
              <a:t>estimates the utility of a state.</a:t>
            </a:r>
          </a:p>
          <a:p>
            <a:pPr algn="l"/>
            <a:r>
              <a:rPr lang="en-US" sz="1800" b="0" i="0" u="none" strike="noStrike" baseline="0" dirty="0">
                <a:latin typeface="CMR10"/>
              </a:rPr>
              <a:t>Apply heuristic utility evaluation, instead of searching all the way to terminal state:</a:t>
            </a:r>
          </a:p>
          <a:p>
            <a:r>
              <a:rPr lang="en-US" sz="1200" b="0" i="0" u="none" strike="noStrike" kern="1200" baseline="0" dirty="0">
                <a:solidFill>
                  <a:schemeClr val="tx1"/>
                </a:solidFill>
                <a:latin typeface="+mn-lt"/>
                <a:ea typeface="+mn-ea"/>
                <a:cs typeface="+mn-cs"/>
              </a:rPr>
              <a:t>First, the evaluation function should order the </a:t>
            </a:r>
            <a:r>
              <a:rPr lang="en-US" sz="1200" b="0" i="1" u="none" strike="noStrike" kern="1200" baseline="0" dirty="0">
                <a:solidFill>
                  <a:schemeClr val="tx1"/>
                </a:solidFill>
                <a:latin typeface="+mn-lt"/>
                <a:ea typeface="+mn-ea"/>
                <a:cs typeface="+mn-cs"/>
              </a:rPr>
              <a:t>terminal </a:t>
            </a:r>
            <a:r>
              <a:rPr lang="en-US" sz="1200" b="0" i="0" u="none" strike="noStrike" kern="1200" baseline="0" dirty="0">
                <a:solidFill>
                  <a:schemeClr val="tx1"/>
                </a:solidFill>
                <a:latin typeface="+mn-lt"/>
                <a:ea typeface="+mn-ea"/>
                <a:cs typeface="+mn-cs"/>
              </a:rPr>
              <a:t>states in the same way as the</a:t>
            </a:r>
          </a:p>
          <a:p>
            <a:r>
              <a:rPr lang="en-US" sz="1200" b="0" i="0" u="none" strike="noStrike" kern="1200" baseline="0" dirty="0">
                <a:solidFill>
                  <a:schemeClr val="tx1"/>
                </a:solidFill>
                <a:latin typeface="+mn-lt"/>
                <a:ea typeface="+mn-ea"/>
                <a:cs typeface="+mn-cs"/>
              </a:rPr>
              <a:t>true utility function: states that are wins must evaluate better than draws, which in turn must</a:t>
            </a:r>
          </a:p>
          <a:p>
            <a:r>
              <a:rPr lang="en-US" sz="1200" b="0" i="0" u="none" strike="noStrike" kern="1200" baseline="0" dirty="0">
                <a:solidFill>
                  <a:schemeClr val="tx1"/>
                </a:solidFill>
                <a:latin typeface="+mn-lt"/>
                <a:ea typeface="+mn-ea"/>
                <a:cs typeface="+mn-cs"/>
              </a:rPr>
              <a:t>be better than losses. Otherwise, an agent using the evaluation function might err even if it</a:t>
            </a:r>
          </a:p>
          <a:p>
            <a:r>
              <a:rPr lang="en-US" sz="1200" b="0" i="0" u="none" strike="noStrike" kern="1200" baseline="0" dirty="0">
                <a:solidFill>
                  <a:schemeClr val="tx1"/>
                </a:solidFill>
                <a:latin typeface="+mn-lt"/>
                <a:ea typeface="+mn-ea"/>
                <a:cs typeface="+mn-cs"/>
              </a:rPr>
              <a:t>can see ahead all the way to the end of the game. </a:t>
            </a:r>
          </a:p>
          <a:p>
            <a:r>
              <a:rPr lang="en-US" sz="1200" b="0" i="0" u="none" strike="noStrike" kern="1200" baseline="0" dirty="0">
                <a:solidFill>
                  <a:schemeClr val="tx1"/>
                </a:solidFill>
                <a:latin typeface="+mn-lt"/>
                <a:ea typeface="+mn-ea"/>
                <a:cs typeface="+mn-cs"/>
              </a:rPr>
              <a:t>Second, the computation must not take</a:t>
            </a:r>
          </a:p>
          <a:p>
            <a:r>
              <a:rPr lang="en-US" sz="1200" b="0" i="0" u="none" strike="noStrike" kern="1200" baseline="0" dirty="0">
                <a:solidFill>
                  <a:schemeClr val="tx1"/>
                </a:solidFill>
                <a:latin typeface="+mn-lt"/>
                <a:ea typeface="+mn-ea"/>
                <a:cs typeface="+mn-cs"/>
              </a:rPr>
              <a:t>too long! (The whole point is to search faster.) </a:t>
            </a:r>
          </a:p>
          <a:p>
            <a:r>
              <a:rPr lang="en-US" sz="1200" b="0" i="0" u="none" strike="noStrike" kern="1200" baseline="0" dirty="0">
                <a:solidFill>
                  <a:schemeClr val="tx1"/>
                </a:solidFill>
                <a:latin typeface="+mn-lt"/>
                <a:ea typeface="+mn-ea"/>
                <a:cs typeface="+mn-cs"/>
              </a:rPr>
              <a:t>Third, for nonterminal states, the evaluation</a:t>
            </a:r>
          </a:p>
          <a:p>
            <a:r>
              <a:rPr lang="en-US" sz="1200" b="0" i="0" u="none" strike="noStrike" kern="1200" baseline="0" dirty="0">
                <a:solidFill>
                  <a:schemeClr val="tx1"/>
                </a:solidFill>
                <a:latin typeface="+mn-lt"/>
                <a:ea typeface="+mn-ea"/>
                <a:cs typeface="+mn-cs"/>
              </a:rPr>
              <a:t>function should be strongly correlated with the actual chances of winning.</a:t>
            </a:r>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16</a:t>
            </a:fld>
            <a:endParaRPr lang="en-CA"/>
          </a:p>
        </p:txBody>
      </p:sp>
    </p:spTree>
    <p:extLst>
      <p:ext uri="{BB962C8B-B14F-4D97-AF65-F5344CB8AC3E}">
        <p14:creationId xmlns:p14="http://schemas.microsoft.com/office/powerpoint/2010/main" val="3249024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latin typeface="Times-Bold"/>
              </a:rPr>
              <a:t>transposition table </a:t>
            </a:r>
          </a:p>
          <a:p>
            <a:pPr marL="342900" indent="-342900" algn="l">
              <a:buAutoNum type="arabicPeriod"/>
            </a:pPr>
            <a:r>
              <a:rPr lang="en-US" sz="1800" b="0" i="0" u="none" strike="noStrike" baseline="0" dirty="0">
                <a:latin typeface="Times-Roman"/>
              </a:rPr>
              <a:t>Many game programs precompute tables of best moves in the opening and endgame so that they can look up a move rather than search</a:t>
            </a:r>
          </a:p>
          <a:p>
            <a:pPr marL="342900" indent="-342900" algn="l">
              <a:buAutoNum type="arabicPeriod"/>
            </a:pPr>
            <a:r>
              <a:rPr lang="en-US" sz="1800" b="0" i="0" u="none" strike="noStrike" baseline="0" dirty="0">
                <a:latin typeface="Times-Bold"/>
              </a:rPr>
              <a:t>Previously computed position</a:t>
            </a:r>
          </a:p>
          <a:p>
            <a:pPr marL="342900" indent="-342900" algn="l">
              <a:buAutoNum type="arabicPeriod"/>
            </a:pPr>
            <a:r>
              <a:rPr lang="en-US" sz="1800" b="0" i="0" u="none" strike="noStrike" baseline="0" dirty="0">
                <a:latin typeface="Times-Bold"/>
              </a:rPr>
              <a:t>Must play position, e.g. response to checkmate</a:t>
            </a:r>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17</a:t>
            </a:fld>
            <a:endParaRPr lang="en-CA"/>
          </a:p>
        </p:txBody>
      </p:sp>
    </p:spTree>
    <p:extLst>
      <p:ext uri="{BB962C8B-B14F-4D97-AF65-F5344CB8AC3E}">
        <p14:creationId xmlns:p14="http://schemas.microsoft.com/office/powerpoint/2010/main" val="11105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SY10"/>
              </a:rPr>
              <a:t>• </a:t>
            </a:r>
            <a:r>
              <a:rPr lang="en-US" sz="1800" b="0" i="0" u="none" strike="noStrike" baseline="0" dirty="0">
                <a:latin typeface="Times-Roman"/>
              </a:rPr>
              <a:t>Games of chance can be handled by an extension to the minimax algorithm that evaluates</a:t>
            </a:r>
          </a:p>
          <a:p>
            <a:pPr algn="l"/>
            <a:r>
              <a:rPr lang="en-US" sz="1800" b="0" i="0" u="none" strike="noStrike" baseline="0" dirty="0">
                <a:latin typeface="Times-Roman"/>
              </a:rPr>
              <a:t>a </a:t>
            </a:r>
            <a:r>
              <a:rPr lang="en-US" sz="1800" b="1" i="0" u="none" strike="noStrike" baseline="0" dirty="0">
                <a:latin typeface="Times-Bold"/>
              </a:rPr>
              <a:t>chance node </a:t>
            </a:r>
            <a:r>
              <a:rPr lang="en-US" sz="1800" b="0" i="0" u="none" strike="noStrike" baseline="0" dirty="0">
                <a:latin typeface="Times-Roman"/>
              </a:rPr>
              <a:t>by taking the average utility of all its children, weighted by the</a:t>
            </a:r>
          </a:p>
          <a:p>
            <a:pPr algn="l"/>
            <a:r>
              <a:rPr lang="en-US" sz="1800" b="0" i="0" u="none" strike="noStrike" baseline="0" dirty="0">
                <a:latin typeface="Times-Roman"/>
              </a:rPr>
              <a:t>probability of each child.</a:t>
            </a:r>
          </a:p>
        </p:txBody>
      </p:sp>
      <p:sp>
        <p:nvSpPr>
          <p:cNvPr id="4" name="Slide Number Placeholder 3"/>
          <p:cNvSpPr>
            <a:spLocks noGrp="1"/>
          </p:cNvSpPr>
          <p:nvPr>
            <p:ph type="sldNum" sz="quarter" idx="10"/>
          </p:nvPr>
        </p:nvSpPr>
        <p:spPr/>
        <p:txBody>
          <a:bodyPr/>
          <a:lstStyle/>
          <a:p>
            <a:fld id="{E063622E-DBFC-47E3-8C6E-70E04B2C4C20}" type="slidenum">
              <a:rPr lang="en-CA" smtClean="0"/>
              <a:t>18</a:t>
            </a:fld>
            <a:endParaRPr lang="en-CA"/>
          </a:p>
        </p:txBody>
      </p:sp>
    </p:spTree>
    <p:extLst>
      <p:ext uri="{BB962C8B-B14F-4D97-AF65-F5344CB8AC3E}">
        <p14:creationId xmlns:p14="http://schemas.microsoft.com/office/powerpoint/2010/main" val="4272491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Optimal play in games of </a:t>
            </a:r>
            <a:r>
              <a:rPr lang="en-US" sz="1800" b="1" i="0" u="none" strike="noStrike" baseline="0" dirty="0">
                <a:latin typeface="Times-Bold"/>
              </a:rPr>
              <a:t>imperfect information</a:t>
            </a:r>
            <a:r>
              <a:rPr lang="en-US" sz="1800" b="0" i="0" u="none" strike="noStrike" baseline="0" dirty="0">
                <a:latin typeface="Times-Roman"/>
              </a:rPr>
              <a:t>, such as </a:t>
            </a:r>
            <a:r>
              <a:rPr lang="en-US" sz="1800" b="0" i="0" u="none" strike="noStrike" baseline="0" dirty="0" err="1">
                <a:latin typeface="Times-Roman"/>
              </a:rPr>
              <a:t>Kriegspiel</a:t>
            </a:r>
            <a:r>
              <a:rPr lang="en-US" sz="1800" b="0" i="0" u="none" strike="noStrike" baseline="0" dirty="0">
                <a:latin typeface="Times-Roman"/>
              </a:rPr>
              <a:t> and bridge, requires</a:t>
            </a:r>
          </a:p>
          <a:p>
            <a:pPr algn="l"/>
            <a:r>
              <a:rPr lang="en-US" sz="1800" b="0" i="0" u="none" strike="noStrike" baseline="0" dirty="0">
                <a:latin typeface="Times-Roman"/>
              </a:rPr>
              <a:t>reasoning about the current and future </a:t>
            </a:r>
            <a:r>
              <a:rPr lang="en-US" sz="1800" b="1" i="0" u="none" strike="noStrike" baseline="0" dirty="0">
                <a:latin typeface="Times-Bold"/>
              </a:rPr>
              <a:t>belief states </a:t>
            </a:r>
            <a:r>
              <a:rPr lang="en-US" sz="1800" b="0" i="0" u="none" strike="noStrike" baseline="0" dirty="0">
                <a:latin typeface="Times-Roman"/>
              </a:rPr>
              <a:t>of each player. A simple</a:t>
            </a:r>
          </a:p>
          <a:p>
            <a:pPr algn="l"/>
            <a:r>
              <a:rPr lang="en-US" sz="1800" b="0" i="0" u="none" strike="noStrike" baseline="0" dirty="0">
                <a:latin typeface="Times-Roman"/>
              </a:rPr>
              <a:t>approximation can be obtained by averaging the value of an action over each possible</a:t>
            </a:r>
          </a:p>
          <a:p>
            <a:pPr algn="l"/>
            <a:r>
              <a:rPr lang="en-US" sz="1800" b="0" i="0" u="none" strike="noStrike" baseline="0" dirty="0">
                <a:latin typeface="Times-Roman"/>
              </a:rPr>
              <a:t>configuration of missing information.</a:t>
            </a:r>
          </a:p>
        </p:txBody>
      </p:sp>
      <p:sp>
        <p:nvSpPr>
          <p:cNvPr id="4" name="Slide Number Placeholder 3"/>
          <p:cNvSpPr>
            <a:spLocks noGrp="1"/>
          </p:cNvSpPr>
          <p:nvPr>
            <p:ph type="sldNum" sz="quarter" idx="10"/>
          </p:nvPr>
        </p:nvSpPr>
        <p:spPr/>
        <p:txBody>
          <a:bodyPr/>
          <a:lstStyle/>
          <a:p>
            <a:fld id="{E063622E-DBFC-47E3-8C6E-70E04B2C4C20}" type="slidenum">
              <a:rPr lang="en-CA" smtClean="0"/>
              <a:t>19</a:t>
            </a:fld>
            <a:endParaRPr lang="en-CA"/>
          </a:p>
        </p:txBody>
      </p:sp>
    </p:spTree>
    <p:extLst>
      <p:ext uri="{BB962C8B-B14F-4D97-AF65-F5344CB8AC3E}">
        <p14:creationId xmlns:p14="http://schemas.microsoft.com/office/powerpoint/2010/main" val="295559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2</a:t>
            </a:fld>
            <a:endParaRPr lang="en-CA"/>
          </a:p>
        </p:txBody>
      </p:sp>
    </p:spTree>
    <p:extLst>
      <p:ext uri="{BB962C8B-B14F-4D97-AF65-F5344CB8AC3E}">
        <p14:creationId xmlns:p14="http://schemas.microsoft.com/office/powerpoint/2010/main" val="2657424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developed by Lionhead Studios</a:t>
            </a:r>
          </a:p>
          <a:p>
            <a:pPr algn="l"/>
            <a:r>
              <a:rPr lang="en-US" sz="1800" b="0" i="0" u="none" strike="noStrike" baseline="0" dirty="0">
                <a:latin typeface="CMR10"/>
              </a:rPr>
              <a:t>uses a combination of neural nets and decision trees.</a:t>
            </a:r>
          </a:p>
          <a:p>
            <a:pPr algn="l"/>
            <a:r>
              <a:rPr lang="en-US" sz="1800" b="0" i="0" u="none" strike="noStrike" baseline="0" dirty="0">
                <a:latin typeface="CMR10"/>
              </a:rPr>
              <a:t>human players interacts with and competes with artificial agents in the game (nonplayer characters)</a:t>
            </a:r>
          </a:p>
          <a:p>
            <a:pPr algn="l"/>
            <a:r>
              <a:rPr lang="en-US" sz="1800" b="0" i="0" u="none" strike="noStrike" baseline="0" dirty="0">
                <a:latin typeface="CMR10"/>
              </a:rPr>
              <a:t>NPC can </a:t>
            </a:r>
            <a:r>
              <a:rPr lang="en-US" sz="1800" b="1" i="0" u="none" strike="noStrike" baseline="0" dirty="0">
                <a:latin typeface="CMR10"/>
              </a:rPr>
              <a:t>learn</a:t>
            </a:r>
            <a:r>
              <a:rPr lang="en-US" sz="1800" b="0" i="0" u="none" strike="noStrike" baseline="0" dirty="0">
                <a:latin typeface="CMR10"/>
              </a:rPr>
              <a:t> strategies, master new abilities and skills, [and] lead armies into battle.</a:t>
            </a:r>
          </a:p>
          <a:p>
            <a:pPr algn="l"/>
            <a:endParaRPr lang="en-US" sz="1800" b="0" i="0" u="none" strike="noStrike" baseline="0" dirty="0">
              <a:latin typeface="CMR10"/>
            </a:endParaRPr>
          </a:p>
          <a:p>
            <a:pPr algn="l"/>
            <a:r>
              <a:rPr lang="en-GB" sz="1200" b="0" i="0" u="none" strike="noStrike" kern="1200" baseline="0" dirty="0">
                <a:solidFill>
                  <a:schemeClr val="tx1"/>
                </a:solidFill>
                <a:latin typeface="+mn-lt"/>
                <a:ea typeface="+mn-ea"/>
                <a:cs typeface="+mn-cs"/>
              </a:rPr>
              <a:t>http://AIGameDev.com</a:t>
            </a:r>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20</a:t>
            </a:fld>
            <a:endParaRPr lang="en-CA"/>
          </a:p>
        </p:txBody>
      </p:sp>
    </p:spTree>
    <p:extLst>
      <p:ext uri="{BB962C8B-B14F-4D97-AF65-F5344CB8AC3E}">
        <p14:creationId xmlns:p14="http://schemas.microsoft.com/office/powerpoint/2010/main" val="4167733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latin typeface="CMR10"/>
            </a:endParaRPr>
          </a:p>
          <a:p>
            <a:r>
              <a:rPr lang="en-US" sz="1200" b="0" i="0" u="none" strike="noStrike" kern="1200" baseline="0" dirty="0">
                <a:solidFill>
                  <a:schemeClr val="tx1"/>
                </a:solidFill>
                <a:latin typeface="+mn-lt"/>
                <a:ea typeface="+mn-ea"/>
                <a:cs typeface="+mn-cs"/>
              </a:rPr>
              <a:t>The game F.E.A.R. (First Encounter Assault Recon) by Je Orkin and</a:t>
            </a:r>
          </a:p>
          <a:p>
            <a:r>
              <a:rPr lang="en-US" sz="1200" b="0" i="0" u="none" strike="noStrike" kern="1200" baseline="0" dirty="0">
                <a:solidFill>
                  <a:schemeClr val="tx1"/>
                </a:solidFill>
                <a:latin typeface="+mn-lt"/>
                <a:ea typeface="+mn-ea"/>
                <a:cs typeface="+mn-cs"/>
              </a:rPr>
              <a:t>Monolith Productions uses A to plan sequences of NPC actions in addition to</a:t>
            </a:r>
          </a:p>
          <a:p>
            <a:r>
              <a:rPr lang="en-US" sz="1200" b="0" i="0" u="none" strike="noStrike" kern="1200" baseline="0" dirty="0">
                <a:solidFill>
                  <a:schemeClr val="tx1"/>
                </a:solidFill>
                <a:latin typeface="+mn-lt"/>
                <a:ea typeface="+mn-ea"/>
                <a:cs typeface="+mn-cs"/>
              </a:rPr>
              <a:t>its usual role in path </a:t>
            </a:r>
            <a:r>
              <a:rPr lang="en-US" sz="1200" b="0" i="0" u="none" strike="noStrike" kern="1200" baseline="0" dirty="0" err="1">
                <a:solidFill>
                  <a:schemeClr val="tx1"/>
                </a:solidFill>
                <a:latin typeface="+mn-lt"/>
                <a:ea typeface="+mn-ea"/>
                <a:cs typeface="+mn-cs"/>
              </a:rPr>
              <a:t>nding</a:t>
            </a:r>
            <a:endParaRPr lang="en-US"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pPr algn="l"/>
            <a:r>
              <a:rPr lang="en-GB" sz="1200" b="0" i="0" u="none" strike="noStrike" kern="1200" baseline="0" dirty="0">
                <a:solidFill>
                  <a:schemeClr val="tx1"/>
                </a:solidFill>
                <a:latin typeface="+mn-lt"/>
                <a:ea typeface="+mn-ea"/>
                <a:cs typeface="+mn-cs"/>
              </a:rPr>
              <a:t>http://AIGameDev.com</a:t>
            </a:r>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21</a:t>
            </a:fld>
            <a:endParaRPr lang="en-CA"/>
          </a:p>
        </p:txBody>
      </p:sp>
    </p:spTree>
    <p:extLst>
      <p:ext uri="{BB962C8B-B14F-4D97-AF65-F5344CB8AC3E}">
        <p14:creationId xmlns:p14="http://schemas.microsoft.com/office/powerpoint/2010/main" val="1273231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Some AI researchers have advocated using computer games as a</a:t>
            </a:r>
          </a:p>
          <a:p>
            <a:pPr algn="l"/>
            <a:r>
              <a:rPr lang="en-US" sz="1800" b="0" i="0" u="none" strike="noStrike" baseline="0" dirty="0">
                <a:latin typeface="CMR10"/>
              </a:rPr>
              <a:t>convenient arena for developing new ideas for intelligent agents. For example,</a:t>
            </a:r>
          </a:p>
          <a:p>
            <a:pPr algn="l"/>
            <a:r>
              <a:rPr lang="en-US" sz="1800" b="0" i="0" u="none" strike="noStrike" baseline="0" dirty="0">
                <a:latin typeface="CMR10"/>
              </a:rPr>
              <a:t>University of Michigan professor John Laird has written, because research in</a:t>
            </a:r>
          </a:p>
          <a:p>
            <a:pPr algn="l"/>
            <a:r>
              <a:rPr lang="en-US" sz="1800" b="0" i="0" u="none" strike="noStrike" baseline="0" dirty="0">
                <a:latin typeface="CMR10"/>
              </a:rPr>
              <a:t>robotics requires solving many difficult problems related to low-level sensing</a:t>
            </a:r>
          </a:p>
          <a:p>
            <a:pPr algn="l"/>
            <a:r>
              <a:rPr lang="en-US" sz="1800" b="0" i="0" u="none" strike="noStrike" baseline="0" dirty="0">
                <a:latin typeface="CMR10"/>
              </a:rPr>
              <a:t>and acting in the real world that are far removed from the cognitive aspects of</a:t>
            </a:r>
          </a:p>
          <a:p>
            <a:pPr algn="l"/>
            <a:r>
              <a:rPr lang="en-US" sz="1800" b="0" i="0" u="none" strike="noStrike" baseline="0" dirty="0">
                <a:latin typeface="CMR10"/>
              </a:rPr>
              <a:t>intelligence, . . . computer games provide us with a source of cheap, reliable,</a:t>
            </a:r>
          </a:p>
          <a:p>
            <a:pPr algn="l"/>
            <a:r>
              <a:rPr lang="en-US" sz="1800" b="0" i="0" u="none" strike="noStrike" baseline="0" dirty="0">
                <a:latin typeface="CMR10"/>
              </a:rPr>
              <a:t>and flexible technology for developing our own virtual environments for</a:t>
            </a:r>
          </a:p>
          <a:p>
            <a:pPr algn="l"/>
            <a:r>
              <a:rPr lang="en-US" sz="1800" b="0" i="0" u="none" strike="noStrike" baseline="0" dirty="0">
                <a:latin typeface="CMR10"/>
              </a:rPr>
              <a:t>research."</a:t>
            </a:r>
          </a:p>
        </p:txBody>
      </p:sp>
      <p:sp>
        <p:nvSpPr>
          <p:cNvPr id="4" name="Slide Number Placeholder 3"/>
          <p:cNvSpPr>
            <a:spLocks noGrp="1"/>
          </p:cNvSpPr>
          <p:nvPr>
            <p:ph type="sldNum" sz="quarter" idx="10"/>
          </p:nvPr>
        </p:nvSpPr>
        <p:spPr/>
        <p:txBody>
          <a:bodyPr/>
          <a:lstStyle/>
          <a:p>
            <a:fld id="{E063622E-DBFC-47E3-8C6E-70E04B2C4C20}" type="slidenum">
              <a:rPr lang="en-CA" smtClean="0"/>
              <a:t>22</a:t>
            </a:fld>
            <a:endParaRPr lang="en-CA"/>
          </a:p>
        </p:txBody>
      </p:sp>
    </p:spTree>
    <p:extLst>
      <p:ext uri="{BB962C8B-B14F-4D97-AF65-F5344CB8AC3E}">
        <p14:creationId xmlns:p14="http://schemas.microsoft.com/office/powerpoint/2010/main" val="13641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the way the best human players paly the game, its innovated strategy or tactics to play certain opening positions differently than convention among the best human players,, then human began to play the same positions.</a:t>
            </a:r>
          </a:p>
          <a:p>
            <a:pPr marL="171450" indent="-171450">
              <a:buFont typeface="Arial" panose="020B0604020202020204" pitchFamily="34" charset="0"/>
              <a:buChar char="•"/>
            </a:pPr>
            <a:r>
              <a:rPr lang="en-US" sz="1200" dirty="0">
                <a:latin typeface="Arial" panose="020B0604020202020204" pitchFamily="34" charset="0"/>
              </a:rPr>
              <a:t>Neural networking</a:t>
            </a:r>
          </a:p>
          <a:p>
            <a:pPr marL="171450" indent="-171450">
              <a:buFont typeface="Arial" panose="020B0604020202020204" pitchFamily="34" charset="0"/>
              <a:buChar char="•"/>
            </a:pPr>
            <a:r>
              <a:rPr lang="en-US" sz="1200" b="0" i="0" dirty="0">
                <a:effectLst/>
                <a:latin typeface="Arial" panose="020B0604020202020204" pitchFamily="34" charset="0"/>
              </a:rPr>
              <a:t>Reinforcement learning</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rPr>
              <a:t>Backward propagation</a:t>
            </a:r>
            <a:endParaRPr lang="en-US" sz="1200" b="0" i="0" dirty="0">
              <a:effectLst/>
              <a:latin typeface="Arial" panose="020B0604020202020204" pitchFamily="34" charset="0"/>
            </a:endParaRP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a:t>
            </a:fld>
            <a:endParaRPr lang="en-CA"/>
          </a:p>
        </p:txBody>
      </p:sp>
    </p:spTree>
    <p:extLst>
      <p:ext uri="{BB962C8B-B14F-4D97-AF65-F5344CB8AC3E}">
        <p14:creationId xmlns:p14="http://schemas.microsoft.com/office/powerpoint/2010/main" val="131266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4</a:t>
            </a:fld>
            <a:endParaRPr lang="en-CA"/>
          </a:p>
        </p:txBody>
      </p:sp>
    </p:spTree>
    <p:extLst>
      <p:ext uri="{BB962C8B-B14F-4D97-AF65-F5344CB8AC3E}">
        <p14:creationId xmlns:p14="http://schemas.microsoft.com/office/powerpoint/2010/main" val="285635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5</a:t>
            </a:fld>
            <a:endParaRPr lang="en-CA"/>
          </a:p>
        </p:txBody>
      </p:sp>
    </p:spTree>
    <p:extLst>
      <p:ext uri="{BB962C8B-B14F-4D97-AF65-F5344CB8AC3E}">
        <p14:creationId xmlns:p14="http://schemas.microsoft.com/office/powerpoint/2010/main" val="422335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Michael "Gags" Gagliano, who has earned nearly $2 million in career earnings, also competed against Pluribus.</a:t>
            </a:r>
          </a:p>
          <a:p>
            <a:pPr algn="l"/>
            <a:r>
              <a:rPr lang="en-US" b="0" i="0" dirty="0">
                <a:solidFill>
                  <a:srgbClr val="333333"/>
                </a:solidFill>
                <a:effectLst/>
                <a:latin typeface="Helvetica Neue"/>
              </a:rPr>
              <a:t>"It was incredibly fascinating getting to play against the poker bot and seeing some of the strategies it chose. There were several plays that humans simply are not making at all, especially relating to its bet sizing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latin typeface="Helvetica Neue"/>
              </a:rPr>
              <a:t>5,000 hands</a:t>
            </a:r>
            <a:endParaRPr lang="en-US" sz="1200" b="0" i="0" dirty="0">
              <a:solidFill>
                <a:srgbClr val="333333"/>
              </a:solidFill>
              <a:effectLst/>
              <a:latin typeface="Helvetica Neue"/>
            </a:endParaRPr>
          </a:p>
          <a:p>
            <a:pPr algn="l"/>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endParaRP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6</a:t>
            </a:fld>
            <a:endParaRPr lang="en-CA"/>
          </a:p>
        </p:txBody>
      </p:sp>
    </p:spTree>
    <p:extLst>
      <p:ext uri="{BB962C8B-B14F-4D97-AF65-F5344CB8AC3E}">
        <p14:creationId xmlns:p14="http://schemas.microsoft.com/office/powerpoint/2010/main" val="322094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any stage, it knows the cards in its own hand, in the dummy’s hand, and cards played so far.</a:t>
            </a:r>
          </a:p>
          <a:p>
            <a:r>
              <a:rPr lang="en-US" sz="1200" b="0" i="0" dirty="0">
                <a:effectLst/>
                <a:latin typeface="Arial" panose="020B0604020202020204" pitchFamily="34" charset="0"/>
              </a:rPr>
              <a:t>Assign the remaining cards randomly to the opponents and play based on the assignment.</a:t>
            </a:r>
          </a:p>
          <a:p>
            <a:r>
              <a:rPr lang="en-US" sz="1200" b="0" i="0" dirty="0">
                <a:effectLst/>
                <a:latin typeface="Arial" panose="020B0604020202020204" pitchFamily="34" charset="0"/>
              </a:rPr>
              <a:t>Goes through the process thousands of times before play a card.</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7</a:t>
            </a:fld>
            <a:endParaRPr lang="en-CA"/>
          </a:p>
        </p:txBody>
      </p:sp>
    </p:spTree>
    <p:extLst>
      <p:ext uri="{BB962C8B-B14F-4D97-AF65-F5344CB8AC3E}">
        <p14:creationId xmlns:p14="http://schemas.microsoft.com/office/powerpoint/2010/main" val="241847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123693"/>
                </a:solidFill>
                <a:effectLst/>
                <a:latin typeface="Deepmind Sans"/>
              </a:rPr>
              <a:t>Go is known as the most challenging classical game for artificial intelligence because of its complexity. </a:t>
            </a:r>
            <a:r>
              <a:rPr lang="en-US" sz="4000" b="0" i="0" dirty="0">
                <a:solidFill>
                  <a:srgbClr val="123693"/>
                </a:solidFill>
                <a:effectLst/>
                <a:latin typeface="Deepmind Sans"/>
              </a:rPr>
              <a:t>a googol (</a:t>
            </a:r>
            <a:r>
              <a:rPr lang="en-US" sz="4000" b="0" i="0" dirty="0">
                <a:solidFill>
                  <a:srgbClr val="212121"/>
                </a:solidFill>
                <a:effectLst/>
                <a:latin typeface="arial" panose="020B0604020202020204" pitchFamily="34" charset="0"/>
              </a:rPr>
              <a:t>1.0 × 10</a:t>
            </a:r>
            <a:r>
              <a:rPr lang="en-US" sz="4000" b="0" i="0" baseline="30000" dirty="0">
                <a:solidFill>
                  <a:srgbClr val="212121"/>
                </a:solidFill>
                <a:effectLst/>
                <a:latin typeface="arial" panose="020B0604020202020204" pitchFamily="34" charset="0"/>
              </a:rPr>
              <a:t>100 )</a:t>
            </a:r>
            <a:r>
              <a:rPr lang="en-US" sz="4000" b="0" i="0" dirty="0">
                <a:solidFill>
                  <a:srgbClr val="123693"/>
                </a:solidFill>
                <a:effectLst/>
                <a:latin typeface="Deepmind Sans"/>
              </a:rPr>
              <a:t>times more complex than Chess</a:t>
            </a:r>
            <a:endParaRPr lang="en-US" sz="1800" dirty="0"/>
          </a:p>
        </p:txBody>
      </p:sp>
      <p:sp>
        <p:nvSpPr>
          <p:cNvPr id="4" name="Slide Number Placeholder 3"/>
          <p:cNvSpPr>
            <a:spLocks noGrp="1"/>
          </p:cNvSpPr>
          <p:nvPr>
            <p:ph type="sldNum" sz="quarter" idx="10"/>
          </p:nvPr>
        </p:nvSpPr>
        <p:spPr/>
        <p:txBody>
          <a:bodyPr/>
          <a:lstStyle/>
          <a:p>
            <a:fld id="{E063622E-DBFC-47E3-8C6E-70E04B2C4C20}" type="slidenum">
              <a:rPr lang="en-CA" smtClean="0"/>
              <a:t>8</a:t>
            </a:fld>
            <a:endParaRPr lang="en-CA"/>
          </a:p>
        </p:txBody>
      </p:sp>
    </p:spTree>
    <p:extLst>
      <p:ext uri="{BB962C8B-B14F-4D97-AF65-F5344CB8AC3E}">
        <p14:creationId xmlns:p14="http://schemas.microsoft.com/office/powerpoint/2010/main" val="221336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err="1"/>
              <a:t>MoGo</a:t>
            </a:r>
            <a:r>
              <a:rPr lang="en-US" sz="1800" dirty="0"/>
              <a:t> - </a:t>
            </a:r>
            <a:r>
              <a:rPr lang="en-US" sz="1800" b="0" i="0" u="none" strike="noStrike" baseline="0" dirty="0">
                <a:latin typeface="CMR10"/>
              </a:rPr>
              <a:t>developed by INRIA (</a:t>
            </a:r>
            <a:r>
              <a:rPr lang="en-US" sz="2800" b="0" i="0" dirty="0">
                <a:effectLst/>
                <a:latin typeface="Google Sans"/>
              </a:rPr>
              <a:t>Institute for Research in Computer Science and Automation)</a:t>
            </a:r>
            <a:r>
              <a:rPr lang="en-US" sz="1800" b="0" i="0" u="none" strike="noStrike" baseline="0" dirty="0">
                <a:latin typeface="CMR10"/>
              </a:rPr>
              <a:t> France and</a:t>
            </a:r>
          </a:p>
          <a:p>
            <a:pPr algn="l"/>
            <a:r>
              <a:rPr lang="en-US" sz="1800" b="0" i="0" u="none" strike="noStrike" baseline="0" dirty="0">
                <a:latin typeface="CMR10"/>
              </a:rPr>
              <a:t>Maastricht University in the Netherlands, beat a professional Go player in a</a:t>
            </a:r>
          </a:p>
          <a:p>
            <a:pPr algn="l"/>
            <a:r>
              <a:rPr lang="en-US" sz="1800" b="0" i="0" u="none" strike="noStrike" baseline="0" dirty="0">
                <a:latin typeface="CMR10"/>
              </a:rPr>
              <a:t>game in which the computer, the Dutch supercomputer Huygens, was given a</a:t>
            </a:r>
          </a:p>
          <a:p>
            <a:pPr algn="l"/>
            <a:r>
              <a:rPr lang="en-US" sz="1800" b="0" i="0" u="none" strike="noStrike" baseline="0" dirty="0">
                <a:latin typeface="CMR10"/>
              </a:rPr>
              <a:t>handicap of nine stones</a:t>
            </a:r>
          </a:p>
          <a:p>
            <a:pPr marL="285750" indent="-285750" algn="l">
              <a:buFont typeface="Arial" panose="020B0604020202020204" pitchFamily="34" charset="0"/>
              <a:buChar char="•"/>
            </a:pPr>
            <a:r>
              <a:rPr lang="en-US" sz="1800" b="0" i="0" u="none" strike="noStrike" baseline="0" dirty="0">
                <a:latin typeface="CMR10"/>
              </a:rPr>
              <a:t>Tree search </a:t>
            </a:r>
            <a:r>
              <a:rPr lang="en-US" sz="1800" b="0" i="0" u="none" strike="noStrike" baseline="0" dirty="0" err="1">
                <a:latin typeface="CMR10"/>
              </a:rPr>
              <a:t>algorithsm</a:t>
            </a:r>
            <a:endParaRPr lang="en-CA" sz="1800" b="0" i="0" u="none" strike="noStrike" baseline="0" dirty="0">
              <a:latin typeface="CMR10"/>
            </a:endParaRPr>
          </a:p>
          <a:p>
            <a:pPr marL="285750" indent="-285750" algn="l">
              <a:buFont typeface="Arial" panose="020B0604020202020204" pitchFamily="34" charset="0"/>
              <a:buChar char="•"/>
            </a:pPr>
            <a:r>
              <a:rPr lang="en-CA" sz="1800" b="0" i="0" u="none" strike="noStrike" baseline="0" dirty="0">
                <a:latin typeface="CMR10"/>
              </a:rPr>
              <a:t>Patterns</a:t>
            </a:r>
          </a:p>
          <a:p>
            <a:pPr marL="285750" indent="-285750" algn="l">
              <a:buFont typeface="Arial" panose="020B0604020202020204" pitchFamily="34" charset="0"/>
              <a:buChar char="•"/>
            </a:pPr>
            <a:r>
              <a:rPr lang="en-CA" sz="1800" b="0" i="0" u="none" strike="noStrike" baseline="0" dirty="0">
                <a:latin typeface="CMR10"/>
              </a:rPr>
              <a:t>Knowledge</a:t>
            </a:r>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9</a:t>
            </a:fld>
            <a:endParaRPr lang="en-CA"/>
          </a:p>
        </p:txBody>
      </p:sp>
    </p:spTree>
    <p:extLst>
      <p:ext uri="{BB962C8B-B14F-4D97-AF65-F5344CB8AC3E}">
        <p14:creationId xmlns:p14="http://schemas.microsoft.com/office/powerpoint/2010/main" val="152562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8102FDE-1A56-400C-A2BE-AAED19C33990}" type="datetime1">
              <a:rPr lang="en-CA" smtClean="0"/>
              <a:t>2020-10-16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dirty="0"/>
          </a:p>
        </p:txBody>
      </p:sp>
    </p:spTree>
    <p:extLst>
      <p:ext uri="{BB962C8B-B14F-4D97-AF65-F5344CB8AC3E}">
        <p14:creationId xmlns:p14="http://schemas.microsoft.com/office/powerpoint/2010/main" val="261845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8C8F480-92F9-4E27-8D3C-8B7657ABD25D}" type="datetime1">
              <a:rPr lang="en-CA" smtClean="0"/>
              <a:t>2020-10-16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34220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C57BF53-E7B6-451A-BCF4-9865C8B201F8}" type="datetime1">
              <a:rPr lang="en-CA" smtClean="0"/>
              <a:t>2020-10-16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1299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AFC62F67-C995-4869-BD9A-A72BCA4A9B9F}" type="datetime1">
              <a:rPr lang="en-CA" smtClean="0"/>
              <a:t>2020-10-16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015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E6AD9-2733-4299-90D2-5CE2186A32E6}" type="datetime1">
              <a:rPr lang="en-CA" smtClean="0"/>
              <a:t>2020-10-16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53118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175657"/>
            <a:ext cx="5181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175657"/>
            <a:ext cx="51816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Date Placeholder 4"/>
          <p:cNvSpPr>
            <a:spLocks noGrp="1"/>
          </p:cNvSpPr>
          <p:nvPr>
            <p:ph type="dt" sz="half" idx="10"/>
          </p:nvPr>
        </p:nvSpPr>
        <p:spPr/>
        <p:txBody>
          <a:bodyPr/>
          <a:lstStyle/>
          <a:p>
            <a:fld id="{BAA12C72-6FF7-473F-8DE5-7B29173F1708}" type="datetime1">
              <a:rPr lang="en-CA" smtClean="0"/>
              <a:t>2020-10-16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4962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3866"/>
            <a:ext cx="10515600" cy="832305"/>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FD212A4-135B-45E8-9B56-1303FA90FEDF}" type="datetime1">
              <a:rPr lang="en-CA" smtClean="0"/>
              <a:t>2020-10-16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148988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F63069B-7AD0-4C20-8455-4B78DE0BA252}" type="datetime1">
              <a:rPr lang="en-CA" smtClean="0"/>
              <a:t>2020-10-16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84369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F3F2A-1AE0-496A-82D0-5E79ED60883E}" type="datetime1">
              <a:rPr lang="en-CA" smtClean="0"/>
              <a:t>2020-10-16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1290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F2A88-B4F2-4ADE-9D7C-227F6A32335E}" type="datetime1">
              <a:rPr lang="en-CA" smtClean="0"/>
              <a:t>2020-10-16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81486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A9AD2-B877-470B-BD4B-31FDB11D9E4E}" type="datetime1">
              <a:rPr lang="en-CA" smtClean="0"/>
              <a:t>2020-10-16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22225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4__=0ABBF6E8DFEAAC428f9e8a93df93@uwindsor.c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9972" y="114748"/>
            <a:ext cx="10515600" cy="843196"/>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066800"/>
            <a:ext cx="10515600" cy="53231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838200" y="6477000"/>
            <a:ext cx="2743200" cy="244475"/>
          </a:xfrm>
          <a:prstGeom prst="rect">
            <a:avLst/>
          </a:prstGeom>
        </p:spPr>
        <p:txBody>
          <a:bodyPr vert="horz" lIns="91440" tIns="45720" rIns="91440" bIns="45720" rtlCol="0" anchor="ctr"/>
          <a:lstStyle>
            <a:lvl1pPr algn="l">
              <a:defRPr sz="1200">
                <a:solidFill>
                  <a:schemeClr val="tx1">
                    <a:tint val="75000"/>
                  </a:schemeClr>
                </a:solidFill>
              </a:defRPr>
            </a:lvl1pPr>
          </a:lstStyle>
          <a:p>
            <a:fld id="{2AA5C639-8A8B-454A-87A9-F556343F0036}" type="datetime1">
              <a:rPr lang="en-CA" smtClean="0"/>
              <a:t>2020-10-16</a:t>
            </a:fld>
            <a:endParaRPr lang="en-CA"/>
          </a:p>
        </p:txBody>
      </p:sp>
      <p:sp>
        <p:nvSpPr>
          <p:cNvPr id="5" name="Footer Placeholder 4"/>
          <p:cNvSpPr>
            <a:spLocks noGrp="1"/>
          </p:cNvSpPr>
          <p:nvPr>
            <p:ph type="ftr" sz="quarter" idx="3"/>
          </p:nvPr>
        </p:nvSpPr>
        <p:spPr>
          <a:xfrm>
            <a:off x="4038600" y="6477000"/>
            <a:ext cx="4114800" cy="244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477000"/>
            <a:ext cx="27432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4292D9D0-E695-4D04-8152-0C0E77A81AC1}" type="slidenum">
              <a:rPr lang="en-CA" smtClean="0"/>
              <a:t>‹#›</a:t>
            </a:fld>
            <a:endParaRPr lang="en-CA"/>
          </a:p>
        </p:txBody>
      </p:sp>
      <p:pic>
        <p:nvPicPr>
          <p:cNvPr id="7" name="Picture 6" descr="cid:4__=0ABBF6E8DFEAAC428f9e8a93df93@uwindsor.ca"/>
          <p:cNvPicPr/>
          <p:nvPr userDrawn="1"/>
        </p:nvPicPr>
        <p:blipFill rotWithShape="1">
          <a:blip r:embed="rId13" r:link="rId14">
            <a:extLst>
              <a:ext uri="{28A0092B-C50C-407E-A947-70E740481C1C}">
                <a14:useLocalDpi xmlns:a14="http://schemas.microsoft.com/office/drawing/2010/main" val="0"/>
              </a:ext>
            </a:extLst>
          </a:blip>
          <a:srcRect r="13201"/>
          <a:stretch/>
        </p:blipFill>
        <p:spPr bwMode="auto">
          <a:xfrm>
            <a:off x="11597157" y="114748"/>
            <a:ext cx="502920" cy="641350"/>
          </a:xfrm>
          <a:prstGeom prst="rect">
            <a:avLst/>
          </a:prstGeom>
          <a:noFill/>
          <a:ln>
            <a:noFill/>
          </a:ln>
        </p:spPr>
      </p:pic>
    </p:spTree>
    <p:extLst>
      <p:ext uri="{BB962C8B-B14F-4D97-AF65-F5344CB8AC3E}">
        <p14:creationId xmlns:p14="http://schemas.microsoft.com/office/powerpoint/2010/main" val="206565438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poker.cs.ualberta.c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bridgebase.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158F2FD5-BA67-4887-9DD1-374A0C007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96" r="25021" b="139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anchor="b">
            <a:normAutofit/>
          </a:bodyPr>
          <a:lstStyle/>
          <a:p>
            <a:r>
              <a:rPr lang="en-US" sz="2800"/>
              <a:t>Backgammon</a:t>
            </a:r>
            <a:endParaRPr lang="en-CA" sz="2800"/>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p:cNvSpPr>
            <a:spLocks noGrp="1"/>
          </p:cNvSpPr>
          <p:nvPr>
            <p:ph idx="1"/>
          </p:nvPr>
        </p:nvSpPr>
        <p:spPr>
          <a:xfrm>
            <a:off x="371094" y="2718054"/>
            <a:ext cx="3438906" cy="3207258"/>
          </a:xfrm>
        </p:spPr>
        <p:txBody>
          <a:bodyPr anchor="t">
            <a:normAutofit/>
          </a:bodyPr>
          <a:lstStyle/>
          <a:p>
            <a:pPr marL="0" indent="0">
              <a:buNone/>
            </a:pPr>
            <a:r>
              <a:rPr lang="en-US" sz="1700" b="0" i="0" dirty="0">
                <a:effectLst/>
                <a:latin typeface="Arial" panose="020B0604020202020204" pitchFamily="34" charset="0"/>
              </a:rPr>
              <a:t>One of the oldest board games, traced back to 5,000 years.</a:t>
            </a:r>
          </a:p>
          <a:p>
            <a:pPr marL="0" indent="0">
              <a:buNone/>
            </a:pPr>
            <a:endParaRPr lang="en-US" sz="1700" dirty="0"/>
          </a:p>
        </p:txBody>
      </p:sp>
      <p:sp>
        <p:nvSpPr>
          <p:cNvPr id="3" name="Slide Number Placeholder 2"/>
          <p:cNvSpPr>
            <a:spLocks noGrp="1"/>
          </p:cNvSpPr>
          <p:nvPr>
            <p:ph type="sldNum" sz="quarter" idx="12"/>
          </p:nvPr>
        </p:nvSpPr>
        <p:spPr>
          <a:xfrm>
            <a:off x="9077706" y="6356350"/>
            <a:ext cx="2743200" cy="365125"/>
          </a:xfrm>
        </p:spPr>
        <p:txBody>
          <a:bodyPr>
            <a:normAutofit/>
          </a:bodyPr>
          <a:lstStyle/>
          <a:p>
            <a:pPr>
              <a:spcAft>
                <a:spcPts val="600"/>
              </a:spcAft>
            </a:pPr>
            <a:fld id="{4292D9D0-E695-4D04-8152-0C0E77A81AC1}" type="slidenum">
              <a:rPr lang="en-CA">
                <a:solidFill>
                  <a:schemeClr val="bg1"/>
                </a:solidFill>
              </a:rPr>
              <a:pPr>
                <a:spcAft>
                  <a:spcPts val="600"/>
                </a:spcAft>
              </a:pPr>
              <a:t>1</a:t>
            </a:fld>
            <a:endParaRPr lang="en-CA">
              <a:solidFill>
                <a:schemeClr val="bg1"/>
              </a:solidFill>
            </a:endParaRPr>
          </a:p>
        </p:txBody>
      </p:sp>
    </p:spTree>
    <p:extLst>
      <p:ext uri="{BB962C8B-B14F-4D97-AF65-F5344CB8AC3E}">
        <p14:creationId xmlns:p14="http://schemas.microsoft.com/office/powerpoint/2010/main" val="240245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AlphaGo</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dirty="0"/>
              <a:t>VS legendary Lee Sedol 4-1 2016</a:t>
            </a:r>
          </a:p>
          <a:p>
            <a:pPr marL="0" indent="0">
              <a:buNone/>
            </a:pPr>
            <a:r>
              <a:rPr lang="en-US" sz="2400" dirty="0"/>
              <a:t>VS world champion </a:t>
            </a:r>
            <a:r>
              <a:rPr lang="en-US" sz="2400" dirty="0" err="1"/>
              <a:t>Ke</a:t>
            </a:r>
            <a:r>
              <a:rPr lang="en-US" sz="2400" dirty="0"/>
              <a:t> </a:t>
            </a:r>
            <a:r>
              <a:rPr lang="en-US" sz="2400" dirty="0" err="1"/>
              <a:t>jie</a:t>
            </a:r>
            <a:r>
              <a:rPr lang="en-US" sz="2400" dirty="0"/>
              <a:t> 3:0  2017.</a:t>
            </a:r>
          </a:p>
        </p:txBody>
      </p:sp>
      <p:pic>
        <p:nvPicPr>
          <p:cNvPr id="3078" name="Picture 6">
            <a:extLst>
              <a:ext uri="{FF2B5EF4-FFF2-40B4-BE49-F238E27FC236}">
                <a16:creationId xmlns:a16="http://schemas.microsoft.com/office/drawing/2014/main" id="{DE57B860-2F13-4B25-88DA-D9AB0CC7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0374" b="1"/>
          <a:stretch/>
        </p:blipFill>
        <p:spPr bwMode="auto">
          <a:xfrm>
            <a:off x="5478449" y="2492376"/>
            <a:ext cx="6073365"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10</a:t>
            </a:fld>
            <a:endParaRPr lang="en-CA" sz="1000"/>
          </a:p>
        </p:txBody>
      </p:sp>
    </p:spTree>
    <p:extLst>
      <p:ext uri="{BB962C8B-B14F-4D97-AF65-F5344CB8AC3E}">
        <p14:creationId xmlns:p14="http://schemas.microsoft.com/office/powerpoint/2010/main" val="421866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158F2FD5-BA67-4887-9DD1-374A0C007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96" r="25021" b="139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anchor="b">
            <a:normAutofit/>
          </a:bodyPr>
          <a:lstStyle/>
          <a:p>
            <a:r>
              <a:rPr lang="en-US" sz="2800" dirty="0"/>
              <a:t>Algorithm explained a bit in Games</a:t>
            </a:r>
            <a:endParaRPr lang="en-CA" sz="2800" dirty="0"/>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p:cNvSpPr>
            <a:spLocks noGrp="1"/>
          </p:cNvSpPr>
          <p:nvPr>
            <p:ph idx="1"/>
          </p:nvPr>
        </p:nvSpPr>
        <p:spPr>
          <a:xfrm>
            <a:off x="371094" y="2718054"/>
            <a:ext cx="3438906" cy="3207258"/>
          </a:xfrm>
        </p:spPr>
        <p:txBody>
          <a:bodyPr anchor="t">
            <a:normAutofit/>
          </a:bodyPr>
          <a:lstStyle/>
          <a:p>
            <a:pPr marL="0" indent="0">
              <a:buNone/>
            </a:pPr>
            <a:endParaRPr lang="en-US" sz="1700" dirty="0"/>
          </a:p>
        </p:txBody>
      </p:sp>
      <p:sp>
        <p:nvSpPr>
          <p:cNvPr id="3" name="Slide Number Placeholder 2"/>
          <p:cNvSpPr>
            <a:spLocks noGrp="1"/>
          </p:cNvSpPr>
          <p:nvPr>
            <p:ph type="sldNum" sz="quarter" idx="12"/>
          </p:nvPr>
        </p:nvSpPr>
        <p:spPr>
          <a:xfrm>
            <a:off x="9077706" y="6356350"/>
            <a:ext cx="2743200" cy="365125"/>
          </a:xfrm>
        </p:spPr>
        <p:txBody>
          <a:bodyPr>
            <a:normAutofit/>
          </a:bodyPr>
          <a:lstStyle/>
          <a:p>
            <a:pPr>
              <a:spcAft>
                <a:spcPts val="600"/>
              </a:spcAft>
            </a:pPr>
            <a:fld id="{4292D9D0-E695-4D04-8152-0C0E77A81AC1}" type="slidenum">
              <a:rPr lang="en-CA">
                <a:solidFill>
                  <a:schemeClr val="bg1"/>
                </a:solidFill>
              </a:rPr>
              <a:pPr>
                <a:spcAft>
                  <a:spcPts val="600"/>
                </a:spcAft>
              </a:pPr>
              <a:t>11</a:t>
            </a:fld>
            <a:endParaRPr lang="en-CA">
              <a:solidFill>
                <a:schemeClr val="bg1"/>
              </a:solidFill>
            </a:endParaRPr>
          </a:p>
        </p:txBody>
      </p:sp>
    </p:spTree>
    <p:extLst>
      <p:ext uri="{BB962C8B-B14F-4D97-AF65-F5344CB8AC3E}">
        <p14:creationId xmlns:p14="http://schemas.microsoft.com/office/powerpoint/2010/main" val="301299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Making decision</a:t>
            </a:r>
          </a:p>
        </p:txBody>
      </p:sp>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12</a:t>
            </a:fld>
            <a:endParaRPr lang="en-US"/>
          </a:p>
        </p:txBody>
      </p:sp>
      <p:pic>
        <p:nvPicPr>
          <p:cNvPr id="6" name="Picture 2" descr="Decision Trees In Chess | Fewer Lacunae">
            <a:extLst>
              <a:ext uri="{FF2B5EF4-FFF2-40B4-BE49-F238E27FC236}">
                <a16:creationId xmlns:a16="http://schemas.microsoft.com/office/drawing/2014/main" id="{67F14EAF-049D-4EF1-B119-C40B814CBECE}"/>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043625" y="1480841"/>
            <a:ext cx="5761350" cy="481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53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13</a:t>
            </a:fld>
            <a:endParaRPr lang="en-US"/>
          </a:p>
        </p:txBody>
      </p:sp>
      <p:sp>
        <p:nvSpPr>
          <p:cNvPr id="8" name="Oval 7">
            <a:extLst>
              <a:ext uri="{FF2B5EF4-FFF2-40B4-BE49-F238E27FC236}">
                <a16:creationId xmlns:a16="http://schemas.microsoft.com/office/drawing/2014/main" id="{890E93EA-4F64-4787-87EB-D4E09C5E96C9}"/>
              </a:ext>
            </a:extLst>
          </p:cNvPr>
          <p:cNvSpPr/>
          <p:nvPr/>
        </p:nvSpPr>
        <p:spPr>
          <a:xfrm>
            <a:off x="6317742" y="280416"/>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GB" dirty="0"/>
          </a:p>
        </p:txBody>
      </p:sp>
      <p:sp>
        <p:nvSpPr>
          <p:cNvPr id="9" name="Oval 8">
            <a:extLst>
              <a:ext uri="{FF2B5EF4-FFF2-40B4-BE49-F238E27FC236}">
                <a16:creationId xmlns:a16="http://schemas.microsoft.com/office/drawing/2014/main" id="{8574DC7B-12F0-4982-ABF0-049A834D2CDF}"/>
              </a:ext>
            </a:extLst>
          </p:cNvPr>
          <p:cNvSpPr/>
          <p:nvPr/>
        </p:nvSpPr>
        <p:spPr>
          <a:xfrm>
            <a:off x="360883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9</a:t>
            </a:r>
            <a:endParaRPr lang="en-GB" dirty="0"/>
          </a:p>
        </p:txBody>
      </p:sp>
      <p:sp>
        <p:nvSpPr>
          <p:cNvPr id="20" name="Oval 19">
            <a:extLst>
              <a:ext uri="{FF2B5EF4-FFF2-40B4-BE49-F238E27FC236}">
                <a16:creationId xmlns:a16="http://schemas.microsoft.com/office/drawing/2014/main" id="{F2C0F95E-EE56-4907-ACD1-75C39384D9D2}"/>
              </a:ext>
            </a:extLst>
          </p:cNvPr>
          <p:cNvSpPr/>
          <p:nvPr/>
        </p:nvSpPr>
        <p:spPr>
          <a:xfrm>
            <a:off x="631774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20</a:t>
            </a:r>
            <a:endParaRPr lang="en-GB" dirty="0"/>
          </a:p>
        </p:txBody>
      </p:sp>
      <p:sp>
        <p:nvSpPr>
          <p:cNvPr id="21" name="Oval 20">
            <a:extLst>
              <a:ext uri="{FF2B5EF4-FFF2-40B4-BE49-F238E27FC236}">
                <a16:creationId xmlns:a16="http://schemas.microsoft.com/office/drawing/2014/main" id="{E1B97EEC-E61F-4648-BD48-E4F817673BD0}"/>
              </a:ext>
            </a:extLst>
          </p:cNvPr>
          <p:cNvSpPr/>
          <p:nvPr/>
        </p:nvSpPr>
        <p:spPr>
          <a:xfrm>
            <a:off x="8778240"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30</a:t>
            </a:r>
            <a:endParaRPr lang="en-GB" dirty="0"/>
          </a:p>
        </p:txBody>
      </p:sp>
      <p:sp>
        <p:nvSpPr>
          <p:cNvPr id="22" name="Oval 21">
            <a:extLst>
              <a:ext uri="{FF2B5EF4-FFF2-40B4-BE49-F238E27FC236}">
                <a16:creationId xmlns:a16="http://schemas.microsoft.com/office/drawing/2014/main" id="{A67DA4EA-B17E-4ABD-A04E-4312D03DBF7D}"/>
              </a:ext>
            </a:extLst>
          </p:cNvPr>
          <p:cNvSpPr/>
          <p:nvPr/>
        </p:nvSpPr>
        <p:spPr>
          <a:xfrm>
            <a:off x="2943236" y="3031491"/>
            <a:ext cx="618909"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endParaRPr lang="en-GB" dirty="0"/>
          </a:p>
        </p:txBody>
      </p:sp>
      <p:sp>
        <p:nvSpPr>
          <p:cNvPr id="23" name="Oval 22">
            <a:extLst>
              <a:ext uri="{FF2B5EF4-FFF2-40B4-BE49-F238E27FC236}">
                <a16:creationId xmlns:a16="http://schemas.microsoft.com/office/drawing/2014/main" id="{389356EA-8671-4296-99E6-59DF6126CE87}"/>
              </a:ext>
            </a:extLst>
          </p:cNvPr>
          <p:cNvSpPr/>
          <p:nvPr/>
        </p:nvSpPr>
        <p:spPr>
          <a:xfrm>
            <a:off x="4209681" y="3019299"/>
            <a:ext cx="618908"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en-GB" dirty="0"/>
          </a:p>
        </p:txBody>
      </p:sp>
      <p:sp>
        <p:nvSpPr>
          <p:cNvPr id="24" name="Oval 23">
            <a:extLst>
              <a:ext uri="{FF2B5EF4-FFF2-40B4-BE49-F238E27FC236}">
                <a16:creationId xmlns:a16="http://schemas.microsoft.com/office/drawing/2014/main" id="{3E5D0542-1CDA-4670-B1DD-FD2A78F72972}"/>
              </a:ext>
            </a:extLst>
          </p:cNvPr>
          <p:cNvSpPr/>
          <p:nvPr/>
        </p:nvSpPr>
        <p:spPr>
          <a:xfrm>
            <a:off x="5803928"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en-GB" dirty="0"/>
          </a:p>
        </p:txBody>
      </p:sp>
      <p:sp>
        <p:nvSpPr>
          <p:cNvPr id="25" name="Oval 24">
            <a:extLst>
              <a:ext uri="{FF2B5EF4-FFF2-40B4-BE49-F238E27FC236}">
                <a16:creationId xmlns:a16="http://schemas.microsoft.com/office/drawing/2014/main" id="{8D7D5601-F8A9-460F-8070-A7262F86662A}"/>
              </a:ext>
            </a:extLst>
          </p:cNvPr>
          <p:cNvSpPr/>
          <p:nvPr/>
        </p:nvSpPr>
        <p:spPr>
          <a:xfrm>
            <a:off x="6800600"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en-GB" dirty="0"/>
          </a:p>
        </p:txBody>
      </p:sp>
      <p:sp>
        <p:nvSpPr>
          <p:cNvPr id="26" name="Oval 25">
            <a:extLst>
              <a:ext uri="{FF2B5EF4-FFF2-40B4-BE49-F238E27FC236}">
                <a16:creationId xmlns:a16="http://schemas.microsoft.com/office/drawing/2014/main" id="{6FEB9058-BAB2-45C8-AEE3-523A27EA465B}"/>
              </a:ext>
            </a:extLst>
          </p:cNvPr>
          <p:cNvSpPr/>
          <p:nvPr/>
        </p:nvSpPr>
        <p:spPr>
          <a:xfrm>
            <a:off x="7609130"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en-GB" dirty="0"/>
          </a:p>
        </p:txBody>
      </p:sp>
      <p:sp>
        <p:nvSpPr>
          <p:cNvPr id="27" name="Oval 26">
            <a:extLst>
              <a:ext uri="{FF2B5EF4-FFF2-40B4-BE49-F238E27FC236}">
                <a16:creationId xmlns:a16="http://schemas.microsoft.com/office/drawing/2014/main" id="{C99BFE15-F0EE-4B21-8EAA-F227D35AD6E3}"/>
              </a:ext>
            </a:extLst>
          </p:cNvPr>
          <p:cNvSpPr/>
          <p:nvPr/>
        </p:nvSpPr>
        <p:spPr>
          <a:xfrm>
            <a:off x="8860404"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en-GB" dirty="0"/>
          </a:p>
        </p:txBody>
      </p:sp>
      <p:sp>
        <p:nvSpPr>
          <p:cNvPr id="28" name="Oval 27">
            <a:extLst>
              <a:ext uri="{FF2B5EF4-FFF2-40B4-BE49-F238E27FC236}">
                <a16:creationId xmlns:a16="http://schemas.microsoft.com/office/drawing/2014/main" id="{3E1B64AC-D26E-43E6-9EFD-6C4072C8A0CD}"/>
              </a:ext>
            </a:extLst>
          </p:cNvPr>
          <p:cNvSpPr/>
          <p:nvPr/>
        </p:nvSpPr>
        <p:spPr>
          <a:xfrm>
            <a:off x="10111678"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en-GB" dirty="0"/>
          </a:p>
        </p:txBody>
      </p:sp>
      <p:sp>
        <p:nvSpPr>
          <p:cNvPr id="29" name="Oval 28">
            <a:extLst>
              <a:ext uri="{FF2B5EF4-FFF2-40B4-BE49-F238E27FC236}">
                <a16:creationId xmlns:a16="http://schemas.microsoft.com/office/drawing/2014/main" id="{5E201031-16DC-43A2-8625-2799F6477BBE}"/>
              </a:ext>
            </a:extLst>
          </p:cNvPr>
          <p:cNvSpPr/>
          <p:nvPr/>
        </p:nvSpPr>
        <p:spPr>
          <a:xfrm>
            <a:off x="1759685" y="3031491"/>
            <a:ext cx="618910"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endParaRPr lang="en-GB" dirty="0"/>
          </a:p>
        </p:txBody>
      </p:sp>
      <p:cxnSp>
        <p:nvCxnSpPr>
          <p:cNvPr id="35" name="Straight Connector 34">
            <a:extLst>
              <a:ext uri="{FF2B5EF4-FFF2-40B4-BE49-F238E27FC236}">
                <a16:creationId xmlns:a16="http://schemas.microsoft.com/office/drawing/2014/main" id="{339B2F2F-A7B9-4774-9DBB-C638B5A6486F}"/>
              </a:ext>
            </a:extLst>
          </p:cNvPr>
          <p:cNvCxnSpPr>
            <a:stCxn id="9" idx="7"/>
            <a:endCxn id="8" idx="3"/>
          </p:cNvCxnSpPr>
          <p:nvPr/>
        </p:nvCxnSpPr>
        <p:spPr>
          <a:xfrm flipV="1">
            <a:off x="4139565" y="769523"/>
            <a:ext cx="2260532"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3CF3D5-4970-4736-9E4D-30D7E2FF6104}"/>
              </a:ext>
            </a:extLst>
          </p:cNvPr>
          <p:cNvCxnSpPr>
            <a:cxnSpLocks/>
            <a:stCxn id="20" idx="0"/>
            <a:endCxn id="8" idx="4"/>
          </p:cNvCxnSpPr>
          <p:nvPr/>
        </p:nvCxnSpPr>
        <p:spPr>
          <a:xfrm flipH="1" flipV="1">
            <a:off x="6598920" y="853440"/>
            <a:ext cx="29718" cy="621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8C6136-3873-44AF-AB9F-BF20AFD0DD20}"/>
              </a:ext>
            </a:extLst>
          </p:cNvPr>
          <p:cNvCxnSpPr>
            <a:cxnSpLocks/>
            <a:stCxn id="21" idx="1"/>
            <a:endCxn id="8" idx="5"/>
          </p:cNvCxnSpPr>
          <p:nvPr/>
        </p:nvCxnSpPr>
        <p:spPr>
          <a:xfrm flipH="1" flipV="1">
            <a:off x="6797743" y="769523"/>
            <a:ext cx="2071556"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84A746-2A9A-4A60-8915-E75D43E5BEC8}"/>
              </a:ext>
            </a:extLst>
          </p:cNvPr>
          <p:cNvCxnSpPr>
            <a:cxnSpLocks/>
            <a:stCxn id="29" idx="0"/>
          </p:cNvCxnSpPr>
          <p:nvPr/>
        </p:nvCxnSpPr>
        <p:spPr>
          <a:xfrm flipV="1">
            <a:off x="2069140" y="1883615"/>
            <a:ext cx="1585383" cy="1147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07255-4D25-4FF6-804D-C25A2C846D13}"/>
              </a:ext>
            </a:extLst>
          </p:cNvPr>
          <p:cNvCxnSpPr>
            <a:cxnSpLocks/>
            <a:stCxn id="22" idx="7"/>
            <a:endCxn id="9" idx="4"/>
          </p:cNvCxnSpPr>
          <p:nvPr/>
        </p:nvCxnSpPr>
        <p:spPr>
          <a:xfrm flipV="1">
            <a:off x="3471508" y="2023872"/>
            <a:ext cx="448220" cy="109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2D6517-5458-4397-8390-199C0D064F51}"/>
              </a:ext>
            </a:extLst>
          </p:cNvPr>
          <p:cNvCxnSpPr>
            <a:cxnSpLocks/>
            <a:stCxn id="23" idx="0"/>
            <a:endCxn id="9" idx="5"/>
          </p:cNvCxnSpPr>
          <p:nvPr/>
        </p:nvCxnSpPr>
        <p:spPr>
          <a:xfrm flipH="1" flipV="1">
            <a:off x="4139565" y="1943526"/>
            <a:ext cx="379570" cy="1075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C6F5BE8-BD46-43E9-AABE-2955153F4448}"/>
              </a:ext>
            </a:extLst>
          </p:cNvPr>
          <p:cNvCxnSpPr>
            <a:cxnSpLocks/>
            <a:endCxn id="20" idx="4"/>
          </p:cNvCxnSpPr>
          <p:nvPr/>
        </p:nvCxnSpPr>
        <p:spPr>
          <a:xfrm flipV="1">
            <a:off x="6169253" y="2023872"/>
            <a:ext cx="459385" cy="105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3CFD273-5560-4C9B-B126-34AF2600971D}"/>
              </a:ext>
            </a:extLst>
          </p:cNvPr>
          <p:cNvCxnSpPr>
            <a:cxnSpLocks/>
            <a:endCxn id="20" idx="4"/>
          </p:cNvCxnSpPr>
          <p:nvPr/>
        </p:nvCxnSpPr>
        <p:spPr>
          <a:xfrm flipH="1" flipV="1">
            <a:off x="6628638" y="2023872"/>
            <a:ext cx="405024" cy="100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BC19C6-314B-41C0-A258-87C40D24467D}"/>
              </a:ext>
            </a:extLst>
          </p:cNvPr>
          <p:cNvCxnSpPr>
            <a:cxnSpLocks/>
            <a:stCxn id="26" idx="0"/>
            <a:endCxn id="20" idx="5"/>
          </p:cNvCxnSpPr>
          <p:nvPr/>
        </p:nvCxnSpPr>
        <p:spPr>
          <a:xfrm flipH="1" flipV="1">
            <a:off x="6848475" y="1943526"/>
            <a:ext cx="1041833" cy="108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B25344-8AD9-407A-B205-D97F8046BCB2}"/>
              </a:ext>
            </a:extLst>
          </p:cNvPr>
          <p:cNvCxnSpPr>
            <a:cxnSpLocks/>
            <a:stCxn id="27" idx="0"/>
          </p:cNvCxnSpPr>
          <p:nvPr/>
        </p:nvCxnSpPr>
        <p:spPr>
          <a:xfrm flipH="1" flipV="1">
            <a:off x="9098992" y="2036033"/>
            <a:ext cx="42590" cy="995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7EBCF01-B71B-4F52-BEBE-686553A2BF9D}"/>
              </a:ext>
            </a:extLst>
          </p:cNvPr>
          <p:cNvCxnSpPr>
            <a:cxnSpLocks/>
            <a:stCxn id="28" idx="0"/>
            <a:endCxn id="21" idx="5"/>
          </p:cNvCxnSpPr>
          <p:nvPr/>
        </p:nvCxnSpPr>
        <p:spPr>
          <a:xfrm flipH="1" flipV="1">
            <a:off x="9308973" y="1943526"/>
            <a:ext cx="1083883" cy="1087965"/>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98DD4E0D-0EE1-4F6C-B599-D0DB8408A6B2}"/>
              </a:ext>
            </a:extLst>
          </p:cNvPr>
          <p:cNvSpPr txBox="1"/>
          <p:nvPr/>
        </p:nvSpPr>
        <p:spPr>
          <a:xfrm>
            <a:off x="2772112" y="1290566"/>
            <a:ext cx="439074" cy="369332"/>
          </a:xfrm>
          <a:prstGeom prst="rect">
            <a:avLst/>
          </a:prstGeom>
          <a:noFill/>
        </p:spPr>
        <p:txBody>
          <a:bodyPr wrap="square" rtlCol="0">
            <a:spAutoFit/>
          </a:bodyPr>
          <a:lstStyle/>
          <a:p>
            <a:r>
              <a:rPr lang="en-US" dirty="0"/>
              <a:t>B1</a:t>
            </a:r>
            <a:endParaRPr lang="en-GB" dirty="0"/>
          </a:p>
        </p:txBody>
      </p:sp>
      <p:sp>
        <p:nvSpPr>
          <p:cNvPr id="67" name="TextBox 66">
            <a:extLst>
              <a:ext uri="{FF2B5EF4-FFF2-40B4-BE49-F238E27FC236}">
                <a16:creationId xmlns:a16="http://schemas.microsoft.com/office/drawing/2014/main" id="{CA4E9E9F-1186-4696-8735-70B4CD362B49}"/>
              </a:ext>
            </a:extLst>
          </p:cNvPr>
          <p:cNvSpPr txBox="1"/>
          <p:nvPr/>
        </p:nvSpPr>
        <p:spPr>
          <a:xfrm>
            <a:off x="5544224" y="1290566"/>
            <a:ext cx="439074" cy="369332"/>
          </a:xfrm>
          <a:prstGeom prst="rect">
            <a:avLst/>
          </a:prstGeom>
          <a:noFill/>
        </p:spPr>
        <p:txBody>
          <a:bodyPr wrap="square" rtlCol="0">
            <a:spAutoFit/>
          </a:bodyPr>
          <a:lstStyle/>
          <a:p>
            <a:r>
              <a:rPr lang="en-US" dirty="0"/>
              <a:t>B2</a:t>
            </a:r>
            <a:endParaRPr lang="en-GB" dirty="0"/>
          </a:p>
        </p:txBody>
      </p:sp>
      <p:sp>
        <p:nvSpPr>
          <p:cNvPr id="68" name="TextBox 67">
            <a:extLst>
              <a:ext uri="{FF2B5EF4-FFF2-40B4-BE49-F238E27FC236}">
                <a16:creationId xmlns:a16="http://schemas.microsoft.com/office/drawing/2014/main" id="{ACE82F76-9B72-4DB0-BB11-7525CCB61DBF}"/>
              </a:ext>
            </a:extLst>
          </p:cNvPr>
          <p:cNvSpPr txBox="1"/>
          <p:nvPr/>
        </p:nvSpPr>
        <p:spPr>
          <a:xfrm>
            <a:off x="7825111" y="1292697"/>
            <a:ext cx="439074" cy="369332"/>
          </a:xfrm>
          <a:prstGeom prst="rect">
            <a:avLst/>
          </a:prstGeom>
          <a:noFill/>
        </p:spPr>
        <p:txBody>
          <a:bodyPr wrap="square" rtlCol="0">
            <a:spAutoFit/>
          </a:bodyPr>
          <a:lstStyle/>
          <a:p>
            <a:r>
              <a:rPr lang="en-US" dirty="0"/>
              <a:t>B3</a:t>
            </a:r>
            <a:endParaRPr lang="en-GB" dirty="0"/>
          </a:p>
        </p:txBody>
      </p:sp>
      <p:cxnSp>
        <p:nvCxnSpPr>
          <p:cNvPr id="75" name="Straight Connector 74">
            <a:extLst>
              <a:ext uri="{FF2B5EF4-FFF2-40B4-BE49-F238E27FC236}">
                <a16:creationId xmlns:a16="http://schemas.microsoft.com/office/drawing/2014/main" id="{48CC0DC7-CD5A-4B70-A5CA-D1B1C5AFF1F5}"/>
              </a:ext>
            </a:extLst>
          </p:cNvPr>
          <p:cNvCxnSpPr>
            <a:cxnSpLocks/>
          </p:cNvCxnSpPr>
          <p:nvPr/>
        </p:nvCxnSpPr>
        <p:spPr>
          <a:xfrm flipV="1">
            <a:off x="1560920" y="4501988"/>
            <a:ext cx="9213115" cy="294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40D58AF1-F9DC-4FBE-AD34-B80C55929FEE}"/>
              </a:ext>
            </a:extLst>
          </p:cNvPr>
          <p:cNvCxnSpPr>
            <a:cxnSpLocks/>
          </p:cNvCxnSpPr>
          <p:nvPr/>
        </p:nvCxnSpPr>
        <p:spPr>
          <a:xfrm flipV="1">
            <a:off x="1560920" y="5221740"/>
            <a:ext cx="9213115" cy="294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0" name="TextBox 199">
            <a:extLst>
              <a:ext uri="{FF2B5EF4-FFF2-40B4-BE49-F238E27FC236}">
                <a16:creationId xmlns:a16="http://schemas.microsoft.com/office/drawing/2014/main" id="{75D00AB0-108E-4FFE-AFF4-49862DEA4BF4}"/>
              </a:ext>
            </a:extLst>
          </p:cNvPr>
          <p:cNvSpPr txBox="1"/>
          <p:nvPr/>
        </p:nvSpPr>
        <p:spPr>
          <a:xfrm>
            <a:off x="1146048" y="6356350"/>
            <a:ext cx="2065138" cy="369332"/>
          </a:xfrm>
          <a:prstGeom prst="rect">
            <a:avLst/>
          </a:prstGeom>
          <a:noFill/>
        </p:spPr>
        <p:txBody>
          <a:bodyPr wrap="square" rtlCol="0">
            <a:spAutoFit/>
          </a:bodyPr>
          <a:lstStyle/>
          <a:p>
            <a:r>
              <a:rPr lang="en-US" dirty="0" err="1"/>
              <a:t>MinMax</a:t>
            </a:r>
            <a:endParaRPr lang="en-GB" dirty="0"/>
          </a:p>
        </p:txBody>
      </p:sp>
    </p:spTree>
    <p:extLst>
      <p:ext uri="{BB962C8B-B14F-4D97-AF65-F5344CB8AC3E}">
        <p14:creationId xmlns:p14="http://schemas.microsoft.com/office/powerpoint/2010/main" val="108396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anim calcmode="lin" valueType="num">
                                      <p:cBhvr>
                                        <p:cTn id="29" dur="500" fill="hold"/>
                                        <p:tgtEl>
                                          <p:spTgt spid="194"/>
                                        </p:tgtEl>
                                        <p:attrNameLst>
                                          <p:attrName>ppt_w</p:attrName>
                                        </p:attrNameLst>
                                      </p:cBhvr>
                                      <p:tavLst>
                                        <p:tav tm="0">
                                          <p:val>
                                            <p:fltVal val="0"/>
                                          </p:val>
                                        </p:tav>
                                        <p:tav tm="100000">
                                          <p:val>
                                            <p:strVal val="#ppt_w"/>
                                          </p:val>
                                        </p:tav>
                                      </p:tavLst>
                                    </p:anim>
                                    <p:anim calcmode="lin" valueType="num">
                                      <p:cBhvr>
                                        <p:cTn id="30" dur="500" fill="hold"/>
                                        <p:tgtEl>
                                          <p:spTgt spid="194"/>
                                        </p:tgtEl>
                                        <p:attrNameLst>
                                          <p:attrName>ppt_h</p:attrName>
                                        </p:attrNameLst>
                                      </p:cBhvr>
                                      <p:tavLst>
                                        <p:tav tm="0">
                                          <p:val>
                                            <p:fltVal val="0"/>
                                          </p:val>
                                        </p:tav>
                                        <p:tav tm="100000">
                                          <p:val>
                                            <p:strVal val="#ppt_h"/>
                                          </p:val>
                                        </p:tav>
                                      </p:tavLst>
                                    </p:anim>
                                    <p:animEffect transition="in" filter="fade">
                                      <p:cBhvr>
                                        <p:cTn id="31" dur="500"/>
                                        <p:tgtEl>
                                          <p:spTgt spid="19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p:cTn id="34" dur="500" fill="hold"/>
                                        <p:tgtEl>
                                          <p:spTgt spid="67"/>
                                        </p:tgtEl>
                                        <p:attrNameLst>
                                          <p:attrName>ppt_w</p:attrName>
                                        </p:attrNameLst>
                                      </p:cBhvr>
                                      <p:tavLst>
                                        <p:tav tm="0">
                                          <p:val>
                                            <p:fltVal val="0"/>
                                          </p:val>
                                        </p:tav>
                                        <p:tav tm="100000">
                                          <p:val>
                                            <p:strVal val="#ppt_w"/>
                                          </p:val>
                                        </p:tav>
                                      </p:tavLst>
                                    </p:anim>
                                    <p:anim calcmode="lin" valueType="num">
                                      <p:cBhvr>
                                        <p:cTn id="35" dur="500" fill="hold"/>
                                        <p:tgtEl>
                                          <p:spTgt spid="67"/>
                                        </p:tgtEl>
                                        <p:attrNameLst>
                                          <p:attrName>ppt_h</p:attrName>
                                        </p:attrNameLst>
                                      </p:cBhvr>
                                      <p:tavLst>
                                        <p:tav tm="0">
                                          <p:val>
                                            <p:fltVal val="0"/>
                                          </p:val>
                                        </p:tav>
                                        <p:tav tm="100000">
                                          <p:val>
                                            <p:strVal val="#ppt_h"/>
                                          </p:val>
                                        </p:tav>
                                      </p:tavLst>
                                    </p:anim>
                                    <p:animEffect transition="in" filter="fade">
                                      <p:cBhvr>
                                        <p:cTn id="36" dur="500"/>
                                        <p:tgtEl>
                                          <p:spTgt spid="6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animEffect transition="in" filter="fade">
                                      <p:cBhvr>
                                        <p:cTn id="41" dur="500"/>
                                        <p:tgtEl>
                                          <p:spTgt spid="68"/>
                                        </p:tgtEl>
                                      </p:cBhvr>
                                    </p:animEffect>
                                  </p:childTnLst>
                                </p:cTn>
                              </p:par>
                              <p:par>
                                <p:cTn id="42" presetID="22" presetClass="entr" presetSubtype="2"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right)">
                                      <p:cBhvr>
                                        <p:cTn id="44" dur="500"/>
                                        <p:tgtEl>
                                          <p:spTgt spid="35"/>
                                        </p:tgtEl>
                                      </p:cBhvr>
                                    </p:animEffect>
                                  </p:childTnLst>
                                </p:cTn>
                              </p:par>
                              <p:par>
                                <p:cTn id="45" presetID="22" presetClass="entr" presetSubtype="1"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up)">
                                      <p:cBhvr>
                                        <p:cTn id="47" dur="500"/>
                                        <p:tgtEl>
                                          <p:spTgt spid="37"/>
                                        </p:tgtEl>
                                      </p:cBhvr>
                                    </p:animEffect>
                                  </p:childTnLst>
                                </p:cTn>
                              </p:par>
                              <p:par>
                                <p:cTn id="48" presetID="22" presetClass="entr" presetSubtype="1"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par>
                                <p:cTn id="51" presetID="1" presetClass="emph" presetSubtype="2" fill="hold" nodeType="withEffect">
                                  <p:stCondLst>
                                    <p:cond delay="0"/>
                                  </p:stCondLst>
                                  <p:childTnLst>
                                    <p:animClr clrSpc="rgb" dir="cw">
                                      <p:cBhvr>
                                        <p:cTn id="52" dur="2000" fill="hold"/>
                                        <p:tgtEl>
                                          <p:spTgt spid="21"/>
                                        </p:tgtEl>
                                        <p:attrNameLst>
                                          <p:attrName>fillcolor</p:attrName>
                                        </p:attrNameLst>
                                      </p:cBhvr>
                                      <p:to>
                                        <a:schemeClr val="accent2"/>
                                      </p:to>
                                    </p:animClr>
                                    <p:set>
                                      <p:cBhvr>
                                        <p:cTn id="53" dur="2000" fill="hold"/>
                                        <p:tgtEl>
                                          <p:spTgt spid="21"/>
                                        </p:tgtEl>
                                        <p:attrNameLst>
                                          <p:attrName>fill.type</p:attrName>
                                        </p:attrNameLst>
                                      </p:cBhvr>
                                      <p:to>
                                        <p:strVal val="solid"/>
                                      </p:to>
                                    </p:set>
                                    <p:set>
                                      <p:cBhvr>
                                        <p:cTn id="54" dur="2000" fill="hold"/>
                                        <p:tgtEl>
                                          <p:spTgt spid="21"/>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p:cTn id="64" dur="500" fill="hold"/>
                                        <p:tgtEl>
                                          <p:spTgt spid="23"/>
                                        </p:tgtEl>
                                        <p:attrNameLst>
                                          <p:attrName>ppt_w</p:attrName>
                                        </p:attrNameLst>
                                      </p:cBhvr>
                                      <p:tavLst>
                                        <p:tav tm="0">
                                          <p:val>
                                            <p:fltVal val="0"/>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animEffect transition="in" filter="fade">
                                      <p:cBhvr>
                                        <p:cTn id="66" dur="500"/>
                                        <p:tgtEl>
                                          <p:spTgt spid="23"/>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ppt_w</p:attrName>
                                        </p:attrNameLst>
                                      </p:cBhvr>
                                      <p:tavLst>
                                        <p:tav tm="0">
                                          <p:val>
                                            <p:fltVal val="0"/>
                                          </p:val>
                                        </p:tav>
                                        <p:tav tm="100000">
                                          <p:val>
                                            <p:strVal val="#ppt_w"/>
                                          </p:val>
                                        </p:tav>
                                      </p:tavLst>
                                    </p:anim>
                                    <p:anim calcmode="lin" valueType="num">
                                      <p:cBhvr>
                                        <p:cTn id="70" dur="500" fill="hold"/>
                                        <p:tgtEl>
                                          <p:spTgt spid="24"/>
                                        </p:tgtEl>
                                        <p:attrNameLst>
                                          <p:attrName>ppt_h</p:attrName>
                                        </p:attrNameLst>
                                      </p:cBhvr>
                                      <p:tavLst>
                                        <p:tav tm="0">
                                          <p:val>
                                            <p:fltVal val="0"/>
                                          </p:val>
                                        </p:tav>
                                        <p:tav tm="100000">
                                          <p:val>
                                            <p:strVal val="#ppt_h"/>
                                          </p:val>
                                        </p:tav>
                                      </p:tavLst>
                                    </p:anim>
                                    <p:animEffect transition="in" filter="fade">
                                      <p:cBhvr>
                                        <p:cTn id="71" dur="500"/>
                                        <p:tgtEl>
                                          <p:spTgt spid="24"/>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p:cTn id="74" dur="500" fill="hold"/>
                                        <p:tgtEl>
                                          <p:spTgt spid="25"/>
                                        </p:tgtEl>
                                        <p:attrNameLst>
                                          <p:attrName>ppt_w</p:attrName>
                                        </p:attrNameLst>
                                      </p:cBhvr>
                                      <p:tavLst>
                                        <p:tav tm="0">
                                          <p:val>
                                            <p:fltVal val="0"/>
                                          </p:val>
                                        </p:tav>
                                        <p:tav tm="100000">
                                          <p:val>
                                            <p:strVal val="#ppt_w"/>
                                          </p:val>
                                        </p:tav>
                                      </p:tavLst>
                                    </p:anim>
                                    <p:anim calcmode="lin" valueType="num">
                                      <p:cBhvr>
                                        <p:cTn id="75" dur="500" fill="hold"/>
                                        <p:tgtEl>
                                          <p:spTgt spid="25"/>
                                        </p:tgtEl>
                                        <p:attrNameLst>
                                          <p:attrName>ppt_h</p:attrName>
                                        </p:attrNameLst>
                                      </p:cBhvr>
                                      <p:tavLst>
                                        <p:tav tm="0">
                                          <p:val>
                                            <p:fltVal val="0"/>
                                          </p:val>
                                        </p:tav>
                                        <p:tav tm="100000">
                                          <p:val>
                                            <p:strVal val="#ppt_h"/>
                                          </p:val>
                                        </p:tav>
                                      </p:tavLst>
                                    </p:anim>
                                    <p:animEffect transition="in" filter="fade">
                                      <p:cBhvr>
                                        <p:cTn id="76" dur="500"/>
                                        <p:tgtEl>
                                          <p:spTgt spid="25"/>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500" fill="hold"/>
                                        <p:tgtEl>
                                          <p:spTgt spid="26"/>
                                        </p:tgtEl>
                                        <p:attrNameLst>
                                          <p:attrName>ppt_w</p:attrName>
                                        </p:attrNameLst>
                                      </p:cBhvr>
                                      <p:tavLst>
                                        <p:tav tm="0">
                                          <p:val>
                                            <p:fltVal val="0"/>
                                          </p:val>
                                        </p:tav>
                                        <p:tav tm="100000">
                                          <p:val>
                                            <p:strVal val="#ppt_w"/>
                                          </p:val>
                                        </p:tav>
                                      </p:tavLst>
                                    </p:anim>
                                    <p:anim calcmode="lin" valueType="num">
                                      <p:cBhvr>
                                        <p:cTn id="80" dur="500" fill="hold"/>
                                        <p:tgtEl>
                                          <p:spTgt spid="26"/>
                                        </p:tgtEl>
                                        <p:attrNameLst>
                                          <p:attrName>ppt_h</p:attrName>
                                        </p:attrNameLst>
                                      </p:cBhvr>
                                      <p:tavLst>
                                        <p:tav tm="0">
                                          <p:val>
                                            <p:fltVal val="0"/>
                                          </p:val>
                                        </p:tav>
                                        <p:tav tm="100000">
                                          <p:val>
                                            <p:strVal val="#ppt_h"/>
                                          </p:val>
                                        </p:tav>
                                      </p:tavLst>
                                    </p:anim>
                                    <p:animEffect transition="in" filter="fade">
                                      <p:cBhvr>
                                        <p:cTn id="81" dur="500"/>
                                        <p:tgtEl>
                                          <p:spTgt spid="26"/>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p:cTn id="84" dur="500" fill="hold"/>
                                        <p:tgtEl>
                                          <p:spTgt spid="27"/>
                                        </p:tgtEl>
                                        <p:attrNameLst>
                                          <p:attrName>ppt_w</p:attrName>
                                        </p:attrNameLst>
                                      </p:cBhvr>
                                      <p:tavLst>
                                        <p:tav tm="0">
                                          <p:val>
                                            <p:fltVal val="0"/>
                                          </p:val>
                                        </p:tav>
                                        <p:tav tm="100000">
                                          <p:val>
                                            <p:strVal val="#ppt_w"/>
                                          </p:val>
                                        </p:tav>
                                      </p:tavLst>
                                    </p:anim>
                                    <p:anim calcmode="lin" valueType="num">
                                      <p:cBhvr>
                                        <p:cTn id="85" dur="500" fill="hold"/>
                                        <p:tgtEl>
                                          <p:spTgt spid="27"/>
                                        </p:tgtEl>
                                        <p:attrNameLst>
                                          <p:attrName>ppt_h</p:attrName>
                                        </p:attrNameLst>
                                      </p:cBhvr>
                                      <p:tavLst>
                                        <p:tav tm="0">
                                          <p:val>
                                            <p:fltVal val="0"/>
                                          </p:val>
                                        </p:tav>
                                        <p:tav tm="100000">
                                          <p:val>
                                            <p:strVal val="#ppt_h"/>
                                          </p:val>
                                        </p:tav>
                                      </p:tavLst>
                                    </p:anim>
                                    <p:animEffect transition="in" filter="fade">
                                      <p:cBhvr>
                                        <p:cTn id="86" dur="500"/>
                                        <p:tgtEl>
                                          <p:spTgt spid="27"/>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p:cTn id="89" dur="500" fill="hold"/>
                                        <p:tgtEl>
                                          <p:spTgt spid="28"/>
                                        </p:tgtEl>
                                        <p:attrNameLst>
                                          <p:attrName>ppt_w</p:attrName>
                                        </p:attrNameLst>
                                      </p:cBhvr>
                                      <p:tavLst>
                                        <p:tav tm="0">
                                          <p:val>
                                            <p:fltVal val="0"/>
                                          </p:val>
                                        </p:tav>
                                        <p:tav tm="100000">
                                          <p:val>
                                            <p:strVal val="#ppt_w"/>
                                          </p:val>
                                        </p:tav>
                                      </p:tavLst>
                                    </p:anim>
                                    <p:anim calcmode="lin" valueType="num">
                                      <p:cBhvr>
                                        <p:cTn id="90" dur="500" fill="hold"/>
                                        <p:tgtEl>
                                          <p:spTgt spid="28"/>
                                        </p:tgtEl>
                                        <p:attrNameLst>
                                          <p:attrName>ppt_h</p:attrName>
                                        </p:attrNameLst>
                                      </p:cBhvr>
                                      <p:tavLst>
                                        <p:tav tm="0">
                                          <p:val>
                                            <p:fltVal val="0"/>
                                          </p:val>
                                        </p:tav>
                                        <p:tav tm="100000">
                                          <p:val>
                                            <p:strVal val="#ppt_h"/>
                                          </p:val>
                                        </p:tav>
                                      </p:tavLst>
                                    </p:anim>
                                    <p:animEffect transition="in" filter="fade">
                                      <p:cBhvr>
                                        <p:cTn id="91" dur="500"/>
                                        <p:tgtEl>
                                          <p:spTgt spid="28"/>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29"/>
                                        </p:tgtEl>
                                        <p:attrNameLst>
                                          <p:attrName>style.visibility</p:attrName>
                                        </p:attrNameLst>
                                      </p:cBhvr>
                                      <p:to>
                                        <p:strVal val="visible"/>
                                      </p:to>
                                    </p:set>
                                    <p:anim calcmode="lin" valueType="num">
                                      <p:cBhvr>
                                        <p:cTn id="94" dur="500" fill="hold"/>
                                        <p:tgtEl>
                                          <p:spTgt spid="29"/>
                                        </p:tgtEl>
                                        <p:attrNameLst>
                                          <p:attrName>ppt_w</p:attrName>
                                        </p:attrNameLst>
                                      </p:cBhvr>
                                      <p:tavLst>
                                        <p:tav tm="0">
                                          <p:val>
                                            <p:fltVal val="0"/>
                                          </p:val>
                                        </p:tav>
                                        <p:tav tm="100000">
                                          <p:val>
                                            <p:strVal val="#ppt_w"/>
                                          </p:val>
                                        </p:tav>
                                      </p:tavLst>
                                    </p:anim>
                                    <p:anim calcmode="lin" valueType="num">
                                      <p:cBhvr>
                                        <p:cTn id="95" dur="500" fill="hold"/>
                                        <p:tgtEl>
                                          <p:spTgt spid="29"/>
                                        </p:tgtEl>
                                        <p:attrNameLst>
                                          <p:attrName>ppt_h</p:attrName>
                                        </p:attrNameLst>
                                      </p:cBhvr>
                                      <p:tavLst>
                                        <p:tav tm="0">
                                          <p:val>
                                            <p:fltVal val="0"/>
                                          </p:val>
                                        </p:tav>
                                        <p:tav tm="100000">
                                          <p:val>
                                            <p:strVal val="#ppt_h"/>
                                          </p:val>
                                        </p:tav>
                                      </p:tavLst>
                                    </p:anim>
                                    <p:animEffect transition="in" filter="fade">
                                      <p:cBhvr>
                                        <p:cTn id="96" dur="500"/>
                                        <p:tgtEl>
                                          <p:spTgt spid="29"/>
                                        </p:tgtEl>
                                      </p:cBhvr>
                                    </p:animEffect>
                                  </p:childTnLst>
                                </p:cTn>
                              </p:par>
                              <p:par>
                                <p:cTn id="97" presetID="22" presetClass="entr" presetSubtype="1" fill="hold" nodeType="with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wipe(up)">
                                      <p:cBhvr>
                                        <p:cTn id="99" dur="500"/>
                                        <p:tgtEl>
                                          <p:spTgt spid="43"/>
                                        </p:tgtEl>
                                      </p:cBhvr>
                                    </p:animEffect>
                                  </p:childTnLst>
                                </p:cTn>
                              </p:par>
                              <p:par>
                                <p:cTn id="100" presetID="22" presetClass="entr" presetSubtype="1" fill="hold"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wipe(up)">
                                      <p:cBhvr>
                                        <p:cTn id="102" dur="500"/>
                                        <p:tgtEl>
                                          <p:spTgt spid="45"/>
                                        </p:tgtEl>
                                      </p:cBhvr>
                                    </p:animEffect>
                                  </p:childTnLst>
                                </p:cTn>
                              </p:par>
                              <p:par>
                                <p:cTn id="103" presetID="22" presetClass="entr" presetSubtype="1" fill="hold"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wipe(up)">
                                      <p:cBhvr>
                                        <p:cTn id="105" dur="500"/>
                                        <p:tgtEl>
                                          <p:spTgt spid="46"/>
                                        </p:tgtEl>
                                      </p:cBhvr>
                                    </p:animEffect>
                                  </p:childTnLst>
                                </p:cTn>
                              </p:par>
                              <p:par>
                                <p:cTn id="106" presetID="22" presetClass="entr" presetSubtype="1" fill="hold"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wipe(up)">
                                      <p:cBhvr>
                                        <p:cTn id="108" dur="500"/>
                                        <p:tgtEl>
                                          <p:spTgt spid="51"/>
                                        </p:tgtEl>
                                      </p:cBhvr>
                                    </p:animEffect>
                                  </p:childTnLst>
                                </p:cTn>
                              </p:par>
                              <p:par>
                                <p:cTn id="109" presetID="22" presetClass="entr" presetSubtype="1" fill="hold" nodeType="with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wipe(up)">
                                      <p:cBhvr>
                                        <p:cTn id="111" dur="500"/>
                                        <p:tgtEl>
                                          <p:spTgt spid="53"/>
                                        </p:tgtEl>
                                      </p:cBhvr>
                                    </p:animEffect>
                                  </p:childTnLst>
                                </p:cTn>
                              </p:par>
                              <p:par>
                                <p:cTn id="112" presetID="22" presetClass="entr" presetSubtype="1" fill="hold" nodeType="with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wipe(up)">
                                      <p:cBhvr>
                                        <p:cTn id="114" dur="500"/>
                                        <p:tgtEl>
                                          <p:spTgt spid="54"/>
                                        </p:tgtEl>
                                      </p:cBhvr>
                                    </p:animEffect>
                                  </p:childTnLst>
                                </p:cTn>
                              </p:par>
                              <p:par>
                                <p:cTn id="115" presetID="22" presetClass="entr" presetSubtype="1" fill="hold" nodeType="with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wipe(up)">
                                      <p:cBhvr>
                                        <p:cTn id="117" dur="500"/>
                                        <p:tgtEl>
                                          <p:spTgt spid="60"/>
                                        </p:tgtEl>
                                      </p:cBhvr>
                                    </p:animEffect>
                                  </p:childTnLst>
                                </p:cTn>
                              </p:par>
                              <p:par>
                                <p:cTn id="118" presetID="22" presetClass="entr" presetSubtype="1" fill="hold" nodeType="withEffect">
                                  <p:stCondLst>
                                    <p:cond delay="0"/>
                                  </p:stCondLst>
                                  <p:childTnLst>
                                    <p:set>
                                      <p:cBhvr>
                                        <p:cTn id="119" dur="1" fill="hold">
                                          <p:stCondLst>
                                            <p:cond delay="0"/>
                                          </p:stCondLst>
                                        </p:cTn>
                                        <p:tgtEl>
                                          <p:spTgt spid="61"/>
                                        </p:tgtEl>
                                        <p:attrNameLst>
                                          <p:attrName>style.visibility</p:attrName>
                                        </p:attrNameLst>
                                      </p:cBhvr>
                                      <p:to>
                                        <p:strVal val="visible"/>
                                      </p:to>
                                    </p:set>
                                    <p:animEffect transition="in" filter="wipe(up)">
                                      <p:cBhvr>
                                        <p:cTn id="120" dur="500"/>
                                        <p:tgtEl>
                                          <p:spTgt spid="61"/>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mph" presetSubtype="2" fill="hold" nodeType="clickEffect">
                                  <p:stCondLst>
                                    <p:cond delay="0"/>
                                  </p:stCondLst>
                                  <p:childTnLst>
                                    <p:animClr clrSpc="rgb" dir="cw">
                                      <p:cBhvr>
                                        <p:cTn id="124" dur="2000" fill="hold"/>
                                        <p:tgtEl>
                                          <p:spTgt spid="23"/>
                                        </p:tgtEl>
                                        <p:attrNameLst>
                                          <p:attrName>fillcolor</p:attrName>
                                        </p:attrNameLst>
                                      </p:cBhvr>
                                      <p:to>
                                        <a:schemeClr val="accent2"/>
                                      </p:to>
                                    </p:animClr>
                                    <p:set>
                                      <p:cBhvr>
                                        <p:cTn id="125" dur="2000" fill="hold"/>
                                        <p:tgtEl>
                                          <p:spTgt spid="23"/>
                                        </p:tgtEl>
                                        <p:attrNameLst>
                                          <p:attrName>fill.type</p:attrName>
                                        </p:attrNameLst>
                                      </p:cBhvr>
                                      <p:to>
                                        <p:strVal val="solid"/>
                                      </p:to>
                                    </p:set>
                                    <p:set>
                                      <p:cBhvr>
                                        <p:cTn id="126" dur="2000" fill="hold"/>
                                        <p:tgtEl>
                                          <p:spTgt spid="23"/>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000" fill="hold"/>
                                        <p:tgtEl>
                                          <p:spTgt spid="24"/>
                                        </p:tgtEl>
                                        <p:attrNameLst>
                                          <p:attrName>fillcolor</p:attrName>
                                        </p:attrNameLst>
                                      </p:cBhvr>
                                      <p:to>
                                        <a:schemeClr val="accent2"/>
                                      </p:to>
                                    </p:animClr>
                                    <p:set>
                                      <p:cBhvr>
                                        <p:cTn id="129" dur="2000" fill="hold"/>
                                        <p:tgtEl>
                                          <p:spTgt spid="24"/>
                                        </p:tgtEl>
                                        <p:attrNameLst>
                                          <p:attrName>fill.type</p:attrName>
                                        </p:attrNameLst>
                                      </p:cBhvr>
                                      <p:to>
                                        <p:strVal val="solid"/>
                                      </p:to>
                                    </p:set>
                                    <p:set>
                                      <p:cBhvr>
                                        <p:cTn id="130" dur="2000" fill="hold"/>
                                        <p:tgtEl>
                                          <p:spTgt spid="24"/>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000" fill="hold"/>
                                        <p:tgtEl>
                                          <p:spTgt spid="28"/>
                                        </p:tgtEl>
                                        <p:attrNameLst>
                                          <p:attrName>fillcolor</p:attrName>
                                        </p:attrNameLst>
                                      </p:cBhvr>
                                      <p:to>
                                        <a:schemeClr val="accent2"/>
                                      </p:to>
                                    </p:animClr>
                                    <p:set>
                                      <p:cBhvr>
                                        <p:cTn id="133" dur="2000" fill="hold"/>
                                        <p:tgtEl>
                                          <p:spTgt spid="28"/>
                                        </p:tgtEl>
                                        <p:attrNameLst>
                                          <p:attrName>fill.type</p:attrName>
                                        </p:attrNameLst>
                                      </p:cBhvr>
                                      <p:to>
                                        <p:strVal val="solid"/>
                                      </p:to>
                                    </p:set>
                                    <p:set>
                                      <p:cBhvr>
                                        <p:cTn id="134" dur="2000" fill="hold"/>
                                        <p:tgtEl>
                                          <p:spTgt spid="28"/>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000" fill="hold"/>
                                        <p:tgtEl>
                                          <p:spTgt spid="21"/>
                                        </p:tgtEl>
                                        <p:attrNameLst>
                                          <p:attrName>fillcolor</p:attrName>
                                        </p:attrNameLst>
                                      </p:cBhvr>
                                      <p:to>
                                        <a:srgbClr val="000000"/>
                                      </p:to>
                                    </p:animClr>
                                    <p:set>
                                      <p:cBhvr>
                                        <p:cTn id="137" dur="2000" fill="hold"/>
                                        <p:tgtEl>
                                          <p:spTgt spid="21"/>
                                        </p:tgtEl>
                                        <p:attrNameLst>
                                          <p:attrName>fill.type</p:attrName>
                                        </p:attrNameLst>
                                      </p:cBhvr>
                                      <p:to>
                                        <p:strVal val="solid"/>
                                      </p:to>
                                    </p:set>
                                    <p:set>
                                      <p:cBhvr>
                                        <p:cTn id="138" dur="2000" fill="hold"/>
                                        <p:tgtEl>
                                          <p:spTgt spid="21"/>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2000" fill="hold"/>
                                        <p:tgtEl>
                                          <p:spTgt spid="9"/>
                                        </p:tgtEl>
                                        <p:attrNameLst>
                                          <p:attrName>fillcolor</p:attrName>
                                        </p:attrNameLst>
                                      </p:cBhvr>
                                      <p:to>
                                        <a:schemeClr val="accent2"/>
                                      </p:to>
                                    </p:animClr>
                                    <p:set>
                                      <p:cBhvr>
                                        <p:cTn id="143" dur="2000" fill="hold"/>
                                        <p:tgtEl>
                                          <p:spTgt spid="9"/>
                                        </p:tgtEl>
                                        <p:attrNameLst>
                                          <p:attrName>fill.type</p:attrName>
                                        </p:attrNameLst>
                                      </p:cBhvr>
                                      <p:to>
                                        <p:strVal val="solid"/>
                                      </p:to>
                                    </p:set>
                                    <p:set>
                                      <p:cBhvr>
                                        <p:cTn id="144" dur="2000" fill="hold"/>
                                        <p:tgtEl>
                                          <p:spTgt spid="9"/>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8" presetClass="entr" presetSubtype="16" fill="hold" nodeType="clickEffect">
                                  <p:stCondLst>
                                    <p:cond delay="0"/>
                                  </p:stCondLst>
                                  <p:childTnLst>
                                    <p:set>
                                      <p:cBhvr>
                                        <p:cTn id="148" dur="1" fill="hold">
                                          <p:stCondLst>
                                            <p:cond delay="0"/>
                                          </p:stCondLst>
                                        </p:cTn>
                                        <p:tgtEl>
                                          <p:spTgt spid="75"/>
                                        </p:tgtEl>
                                        <p:attrNameLst>
                                          <p:attrName>style.visibility</p:attrName>
                                        </p:attrNameLst>
                                      </p:cBhvr>
                                      <p:to>
                                        <p:strVal val="visible"/>
                                      </p:to>
                                    </p:set>
                                    <p:animEffect transition="in" filter="diamond(in)">
                                      <p:cBhvr>
                                        <p:cTn id="149" dur="2000"/>
                                        <p:tgtEl>
                                          <p:spTgt spid="75"/>
                                        </p:tgtEl>
                                      </p:cBhvr>
                                    </p:animEffect>
                                  </p:childTnLst>
                                </p:cTn>
                              </p:par>
                            </p:childTnLst>
                          </p:cTn>
                        </p:par>
                      </p:childTnLst>
                    </p:cTn>
                  </p:par>
                  <p:par>
                    <p:cTn id="150" fill="hold">
                      <p:stCondLst>
                        <p:cond delay="indefinite"/>
                      </p:stCondLst>
                      <p:childTnLst>
                        <p:par>
                          <p:cTn id="151" fill="hold">
                            <p:stCondLst>
                              <p:cond delay="0"/>
                            </p:stCondLst>
                            <p:childTnLst>
                              <p:par>
                                <p:cTn id="152" presetID="8" presetClass="entr" presetSubtype="16" fill="hold" nodeType="clickEffect">
                                  <p:stCondLst>
                                    <p:cond delay="0"/>
                                  </p:stCondLst>
                                  <p:childTnLst>
                                    <p:set>
                                      <p:cBhvr>
                                        <p:cTn id="153" dur="1" fill="hold">
                                          <p:stCondLst>
                                            <p:cond delay="0"/>
                                          </p:stCondLst>
                                        </p:cTn>
                                        <p:tgtEl>
                                          <p:spTgt spid="77"/>
                                        </p:tgtEl>
                                        <p:attrNameLst>
                                          <p:attrName>style.visibility</p:attrName>
                                        </p:attrNameLst>
                                      </p:cBhvr>
                                      <p:to>
                                        <p:strVal val="visible"/>
                                      </p:to>
                                    </p:set>
                                    <p:animEffect transition="in" filter="diamond(in)">
                                      <p:cBhvr>
                                        <p:cTn id="154"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194" grpId="0"/>
      <p:bldP spid="67" grpId="0"/>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14</a:t>
            </a:fld>
            <a:endParaRPr lang="en-US"/>
          </a:p>
        </p:txBody>
      </p:sp>
      <p:sp>
        <p:nvSpPr>
          <p:cNvPr id="8" name="Oval 7">
            <a:extLst>
              <a:ext uri="{FF2B5EF4-FFF2-40B4-BE49-F238E27FC236}">
                <a16:creationId xmlns:a16="http://schemas.microsoft.com/office/drawing/2014/main" id="{890E93EA-4F64-4787-87EB-D4E09C5E96C9}"/>
              </a:ext>
            </a:extLst>
          </p:cNvPr>
          <p:cNvSpPr/>
          <p:nvPr/>
        </p:nvSpPr>
        <p:spPr>
          <a:xfrm>
            <a:off x="6317742" y="280416"/>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GB" dirty="0"/>
          </a:p>
        </p:txBody>
      </p:sp>
      <p:sp>
        <p:nvSpPr>
          <p:cNvPr id="9" name="Oval 8">
            <a:extLst>
              <a:ext uri="{FF2B5EF4-FFF2-40B4-BE49-F238E27FC236}">
                <a16:creationId xmlns:a16="http://schemas.microsoft.com/office/drawing/2014/main" id="{8574DC7B-12F0-4982-ABF0-049A834D2CDF}"/>
              </a:ext>
            </a:extLst>
          </p:cNvPr>
          <p:cNvSpPr/>
          <p:nvPr/>
        </p:nvSpPr>
        <p:spPr>
          <a:xfrm>
            <a:off x="360883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a:t>
            </a:r>
            <a:endParaRPr lang="en-GB" dirty="0"/>
          </a:p>
        </p:txBody>
      </p:sp>
      <p:sp>
        <p:nvSpPr>
          <p:cNvPr id="20" name="Oval 19">
            <a:extLst>
              <a:ext uri="{FF2B5EF4-FFF2-40B4-BE49-F238E27FC236}">
                <a16:creationId xmlns:a16="http://schemas.microsoft.com/office/drawing/2014/main" id="{F2C0F95E-EE56-4907-ACD1-75C39384D9D2}"/>
              </a:ext>
            </a:extLst>
          </p:cNvPr>
          <p:cNvSpPr/>
          <p:nvPr/>
        </p:nvSpPr>
        <p:spPr>
          <a:xfrm>
            <a:off x="631774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en-GB" dirty="0"/>
          </a:p>
        </p:txBody>
      </p:sp>
      <p:sp>
        <p:nvSpPr>
          <p:cNvPr id="21" name="Oval 20">
            <a:extLst>
              <a:ext uri="{FF2B5EF4-FFF2-40B4-BE49-F238E27FC236}">
                <a16:creationId xmlns:a16="http://schemas.microsoft.com/office/drawing/2014/main" id="{E1B97EEC-E61F-4648-BD48-E4F817673BD0}"/>
              </a:ext>
            </a:extLst>
          </p:cNvPr>
          <p:cNvSpPr/>
          <p:nvPr/>
        </p:nvSpPr>
        <p:spPr>
          <a:xfrm>
            <a:off x="8778240"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8</a:t>
            </a:r>
            <a:endParaRPr lang="en-GB" dirty="0"/>
          </a:p>
        </p:txBody>
      </p:sp>
      <p:sp>
        <p:nvSpPr>
          <p:cNvPr id="22" name="Oval 21">
            <a:extLst>
              <a:ext uri="{FF2B5EF4-FFF2-40B4-BE49-F238E27FC236}">
                <a16:creationId xmlns:a16="http://schemas.microsoft.com/office/drawing/2014/main" id="{A67DA4EA-B17E-4ABD-A04E-4312D03DBF7D}"/>
              </a:ext>
            </a:extLst>
          </p:cNvPr>
          <p:cNvSpPr/>
          <p:nvPr/>
        </p:nvSpPr>
        <p:spPr>
          <a:xfrm>
            <a:off x="2943236" y="3031491"/>
            <a:ext cx="618909"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endParaRPr lang="en-GB" dirty="0"/>
          </a:p>
        </p:txBody>
      </p:sp>
      <p:sp>
        <p:nvSpPr>
          <p:cNvPr id="23" name="Oval 22">
            <a:extLst>
              <a:ext uri="{FF2B5EF4-FFF2-40B4-BE49-F238E27FC236}">
                <a16:creationId xmlns:a16="http://schemas.microsoft.com/office/drawing/2014/main" id="{389356EA-8671-4296-99E6-59DF6126CE87}"/>
              </a:ext>
            </a:extLst>
          </p:cNvPr>
          <p:cNvSpPr/>
          <p:nvPr/>
        </p:nvSpPr>
        <p:spPr>
          <a:xfrm>
            <a:off x="4209681" y="3019299"/>
            <a:ext cx="618908"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en-GB" dirty="0"/>
          </a:p>
        </p:txBody>
      </p:sp>
      <p:sp>
        <p:nvSpPr>
          <p:cNvPr id="24" name="Oval 23">
            <a:extLst>
              <a:ext uri="{FF2B5EF4-FFF2-40B4-BE49-F238E27FC236}">
                <a16:creationId xmlns:a16="http://schemas.microsoft.com/office/drawing/2014/main" id="{3E5D0542-1CDA-4670-B1DD-FD2A78F72972}"/>
              </a:ext>
            </a:extLst>
          </p:cNvPr>
          <p:cNvSpPr/>
          <p:nvPr/>
        </p:nvSpPr>
        <p:spPr>
          <a:xfrm>
            <a:off x="5803928"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en-GB" dirty="0"/>
          </a:p>
        </p:txBody>
      </p:sp>
      <p:sp>
        <p:nvSpPr>
          <p:cNvPr id="25" name="Oval 24">
            <a:extLst>
              <a:ext uri="{FF2B5EF4-FFF2-40B4-BE49-F238E27FC236}">
                <a16:creationId xmlns:a16="http://schemas.microsoft.com/office/drawing/2014/main" id="{8D7D5601-F8A9-460F-8070-A7262F86662A}"/>
              </a:ext>
            </a:extLst>
          </p:cNvPr>
          <p:cNvSpPr/>
          <p:nvPr/>
        </p:nvSpPr>
        <p:spPr>
          <a:xfrm>
            <a:off x="6800600"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en-GB" dirty="0"/>
          </a:p>
        </p:txBody>
      </p:sp>
      <p:sp>
        <p:nvSpPr>
          <p:cNvPr id="26" name="Oval 25">
            <a:extLst>
              <a:ext uri="{FF2B5EF4-FFF2-40B4-BE49-F238E27FC236}">
                <a16:creationId xmlns:a16="http://schemas.microsoft.com/office/drawing/2014/main" id="{6FEB9058-BAB2-45C8-AEE3-523A27EA465B}"/>
              </a:ext>
            </a:extLst>
          </p:cNvPr>
          <p:cNvSpPr/>
          <p:nvPr/>
        </p:nvSpPr>
        <p:spPr>
          <a:xfrm>
            <a:off x="7609130"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en-GB" dirty="0"/>
          </a:p>
        </p:txBody>
      </p:sp>
      <p:sp>
        <p:nvSpPr>
          <p:cNvPr id="27" name="Oval 26">
            <a:extLst>
              <a:ext uri="{FF2B5EF4-FFF2-40B4-BE49-F238E27FC236}">
                <a16:creationId xmlns:a16="http://schemas.microsoft.com/office/drawing/2014/main" id="{C99BFE15-F0EE-4B21-8EAA-F227D35AD6E3}"/>
              </a:ext>
            </a:extLst>
          </p:cNvPr>
          <p:cNvSpPr/>
          <p:nvPr/>
        </p:nvSpPr>
        <p:spPr>
          <a:xfrm>
            <a:off x="8860404"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en-GB" dirty="0"/>
          </a:p>
        </p:txBody>
      </p:sp>
      <p:sp>
        <p:nvSpPr>
          <p:cNvPr id="28" name="Oval 27">
            <a:extLst>
              <a:ext uri="{FF2B5EF4-FFF2-40B4-BE49-F238E27FC236}">
                <a16:creationId xmlns:a16="http://schemas.microsoft.com/office/drawing/2014/main" id="{3E1B64AC-D26E-43E6-9EFD-6C4072C8A0CD}"/>
              </a:ext>
            </a:extLst>
          </p:cNvPr>
          <p:cNvSpPr/>
          <p:nvPr/>
        </p:nvSpPr>
        <p:spPr>
          <a:xfrm>
            <a:off x="10111678"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en-GB" dirty="0"/>
          </a:p>
        </p:txBody>
      </p:sp>
      <p:sp>
        <p:nvSpPr>
          <p:cNvPr id="29" name="Oval 28">
            <a:extLst>
              <a:ext uri="{FF2B5EF4-FFF2-40B4-BE49-F238E27FC236}">
                <a16:creationId xmlns:a16="http://schemas.microsoft.com/office/drawing/2014/main" id="{5E201031-16DC-43A2-8625-2799F6477BBE}"/>
              </a:ext>
            </a:extLst>
          </p:cNvPr>
          <p:cNvSpPr/>
          <p:nvPr/>
        </p:nvSpPr>
        <p:spPr>
          <a:xfrm>
            <a:off x="1759685" y="3031491"/>
            <a:ext cx="618910"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endParaRPr lang="en-GB" dirty="0"/>
          </a:p>
        </p:txBody>
      </p:sp>
      <p:cxnSp>
        <p:nvCxnSpPr>
          <p:cNvPr id="35" name="Straight Connector 34">
            <a:extLst>
              <a:ext uri="{FF2B5EF4-FFF2-40B4-BE49-F238E27FC236}">
                <a16:creationId xmlns:a16="http://schemas.microsoft.com/office/drawing/2014/main" id="{339B2F2F-A7B9-4774-9DBB-C638B5A6486F}"/>
              </a:ext>
            </a:extLst>
          </p:cNvPr>
          <p:cNvCxnSpPr>
            <a:stCxn id="9" idx="7"/>
            <a:endCxn id="8" idx="3"/>
          </p:cNvCxnSpPr>
          <p:nvPr/>
        </p:nvCxnSpPr>
        <p:spPr>
          <a:xfrm flipV="1">
            <a:off x="4139565" y="769523"/>
            <a:ext cx="2260532"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3CF3D5-4970-4736-9E4D-30D7E2FF6104}"/>
              </a:ext>
            </a:extLst>
          </p:cNvPr>
          <p:cNvCxnSpPr>
            <a:cxnSpLocks/>
            <a:stCxn id="20" idx="0"/>
            <a:endCxn id="8" idx="4"/>
          </p:cNvCxnSpPr>
          <p:nvPr/>
        </p:nvCxnSpPr>
        <p:spPr>
          <a:xfrm flipH="1" flipV="1">
            <a:off x="6598920" y="853440"/>
            <a:ext cx="29718" cy="621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8C6136-3873-44AF-AB9F-BF20AFD0DD20}"/>
              </a:ext>
            </a:extLst>
          </p:cNvPr>
          <p:cNvCxnSpPr>
            <a:cxnSpLocks/>
            <a:stCxn id="21" idx="1"/>
            <a:endCxn id="8" idx="5"/>
          </p:cNvCxnSpPr>
          <p:nvPr/>
        </p:nvCxnSpPr>
        <p:spPr>
          <a:xfrm flipH="1" flipV="1">
            <a:off x="6797743" y="769523"/>
            <a:ext cx="2071556"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84A746-2A9A-4A60-8915-E75D43E5BEC8}"/>
              </a:ext>
            </a:extLst>
          </p:cNvPr>
          <p:cNvCxnSpPr>
            <a:cxnSpLocks/>
            <a:stCxn id="29" idx="0"/>
          </p:cNvCxnSpPr>
          <p:nvPr/>
        </p:nvCxnSpPr>
        <p:spPr>
          <a:xfrm flipV="1">
            <a:off x="2069140" y="1883615"/>
            <a:ext cx="1585383" cy="1147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07255-4D25-4FF6-804D-C25A2C846D13}"/>
              </a:ext>
            </a:extLst>
          </p:cNvPr>
          <p:cNvCxnSpPr>
            <a:cxnSpLocks/>
            <a:stCxn id="22" idx="7"/>
            <a:endCxn id="9" idx="4"/>
          </p:cNvCxnSpPr>
          <p:nvPr/>
        </p:nvCxnSpPr>
        <p:spPr>
          <a:xfrm flipV="1">
            <a:off x="3471508" y="2023872"/>
            <a:ext cx="448220" cy="109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2D6517-5458-4397-8390-199C0D064F51}"/>
              </a:ext>
            </a:extLst>
          </p:cNvPr>
          <p:cNvCxnSpPr>
            <a:cxnSpLocks/>
            <a:stCxn id="23" idx="0"/>
            <a:endCxn id="9" idx="5"/>
          </p:cNvCxnSpPr>
          <p:nvPr/>
        </p:nvCxnSpPr>
        <p:spPr>
          <a:xfrm flipH="1" flipV="1">
            <a:off x="4139565" y="1943526"/>
            <a:ext cx="379570" cy="1075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C6F5BE8-BD46-43E9-AABE-2955153F4448}"/>
              </a:ext>
            </a:extLst>
          </p:cNvPr>
          <p:cNvCxnSpPr>
            <a:cxnSpLocks/>
            <a:endCxn id="20" idx="4"/>
          </p:cNvCxnSpPr>
          <p:nvPr/>
        </p:nvCxnSpPr>
        <p:spPr>
          <a:xfrm flipV="1">
            <a:off x="6169253" y="2023872"/>
            <a:ext cx="459385" cy="105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3CFD273-5560-4C9B-B126-34AF2600971D}"/>
              </a:ext>
            </a:extLst>
          </p:cNvPr>
          <p:cNvCxnSpPr>
            <a:cxnSpLocks/>
            <a:endCxn id="20" idx="4"/>
          </p:cNvCxnSpPr>
          <p:nvPr/>
        </p:nvCxnSpPr>
        <p:spPr>
          <a:xfrm flipH="1" flipV="1">
            <a:off x="6628638" y="2023872"/>
            <a:ext cx="405024" cy="100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BC19C6-314B-41C0-A258-87C40D24467D}"/>
              </a:ext>
            </a:extLst>
          </p:cNvPr>
          <p:cNvCxnSpPr>
            <a:cxnSpLocks/>
            <a:stCxn id="26" idx="0"/>
            <a:endCxn id="20" idx="5"/>
          </p:cNvCxnSpPr>
          <p:nvPr/>
        </p:nvCxnSpPr>
        <p:spPr>
          <a:xfrm flipH="1" flipV="1">
            <a:off x="6848475" y="1943526"/>
            <a:ext cx="1041833" cy="108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B25344-8AD9-407A-B205-D97F8046BCB2}"/>
              </a:ext>
            </a:extLst>
          </p:cNvPr>
          <p:cNvCxnSpPr>
            <a:cxnSpLocks/>
            <a:stCxn id="27" idx="0"/>
          </p:cNvCxnSpPr>
          <p:nvPr/>
        </p:nvCxnSpPr>
        <p:spPr>
          <a:xfrm flipH="1" flipV="1">
            <a:off x="9098992" y="2036033"/>
            <a:ext cx="42590" cy="995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7EBCF01-B71B-4F52-BEBE-686553A2BF9D}"/>
              </a:ext>
            </a:extLst>
          </p:cNvPr>
          <p:cNvCxnSpPr>
            <a:cxnSpLocks/>
            <a:stCxn id="28" idx="0"/>
            <a:endCxn id="21" idx="5"/>
          </p:cNvCxnSpPr>
          <p:nvPr/>
        </p:nvCxnSpPr>
        <p:spPr>
          <a:xfrm flipH="1" flipV="1">
            <a:off x="9308973" y="1943526"/>
            <a:ext cx="1083883" cy="1087965"/>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98DD4E0D-0EE1-4F6C-B599-D0DB8408A6B2}"/>
              </a:ext>
            </a:extLst>
          </p:cNvPr>
          <p:cNvSpPr txBox="1"/>
          <p:nvPr/>
        </p:nvSpPr>
        <p:spPr>
          <a:xfrm>
            <a:off x="2772112" y="1290566"/>
            <a:ext cx="439074" cy="369332"/>
          </a:xfrm>
          <a:prstGeom prst="rect">
            <a:avLst/>
          </a:prstGeom>
          <a:noFill/>
        </p:spPr>
        <p:txBody>
          <a:bodyPr wrap="square" rtlCol="0">
            <a:spAutoFit/>
          </a:bodyPr>
          <a:lstStyle/>
          <a:p>
            <a:r>
              <a:rPr lang="en-US" dirty="0"/>
              <a:t>B1</a:t>
            </a:r>
            <a:endParaRPr lang="en-GB" dirty="0"/>
          </a:p>
        </p:txBody>
      </p:sp>
      <p:sp>
        <p:nvSpPr>
          <p:cNvPr id="67" name="TextBox 66">
            <a:extLst>
              <a:ext uri="{FF2B5EF4-FFF2-40B4-BE49-F238E27FC236}">
                <a16:creationId xmlns:a16="http://schemas.microsoft.com/office/drawing/2014/main" id="{CA4E9E9F-1186-4696-8735-70B4CD362B49}"/>
              </a:ext>
            </a:extLst>
          </p:cNvPr>
          <p:cNvSpPr txBox="1"/>
          <p:nvPr/>
        </p:nvSpPr>
        <p:spPr>
          <a:xfrm>
            <a:off x="5544224" y="1290566"/>
            <a:ext cx="439074" cy="369332"/>
          </a:xfrm>
          <a:prstGeom prst="rect">
            <a:avLst/>
          </a:prstGeom>
          <a:noFill/>
        </p:spPr>
        <p:txBody>
          <a:bodyPr wrap="square" rtlCol="0">
            <a:spAutoFit/>
          </a:bodyPr>
          <a:lstStyle/>
          <a:p>
            <a:r>
              <a:rPr lang="en-US" dirty="0"/>
              <a:t>B2</a:t>
            </a:r>
            <a:endParaRPr lang="en-GB" dirty="0"/>
          </a:p>
        </p:txBody>
      </p:sp>
      <p:sp>
        <p:nvSpPr>
          <p:cNvPr id="68" name="TextBox 67">
            <a:extLst>
              <a:ext uri="{FF2B5EF4-FFF2-40B4-BE49-F238E27FC236}">
                <a16:creationId xmlns:a16="http://schemas.microsoft.com/office/drawing/2014/main" id="{ACE82F76-9B72-4DB0-BB11-7525CCB61DBF}"/>
              </a:ext>
            </a:extLst>
          </p:cNvPr>
          <p:cNvSpPr txBox="1"/>
          <p:nvPr/>
        </p:nvSpPr>
        <p:spPr>
          <a:xfrm>
            <a:off x="7825111" y="1292697"/>
            <a:ext cx="439074" cy="369332"/>
          </a:xfrm>
          <a:prstGeom prst="rect">
            <a:avLst/>
          </a:prstGeom>
          <a:noFill/>
        </p:spPr>
        <p:txBody>
          <a:bodyPr wrap="square" rtlCol="0">
            <a:spAutoFit/>
          </a:bodyPr>
          <a:lstStyle/>
          <a:p>
            <a:r>
              <a:rPr lang="en-US" dirty="0"/>
              <a:t>B3</a:t>
            </a:r>
            <a:endParaRPr lang="en-GB" dirty="0"/>
          </a:p>
        </p:txBody>
      </p:sp>
      <p:cxnSp>
        <p:nvCxnSpPr>
          <p:cNvPr id="75" name="Straight Connector 74">
            <a:extLst>
              <a:ext uri="{FF2B5EF4-FFF2-40B4-BE49-F238E27FC236}">
                <a16:creationId xmlns:a16="http://schemas.microsoft.com/office/drawing/2014/main" id="{48CC0DC7-CD5A-4B70-A5CA-D1B1C5AFF1F5}"/>
              </a:ext>
            </a:extLst>
          </p:cNvPr>
          <p:cNvCxnSpPr>
            <a:cxnSpLocks/>
          </p:cNvCxnSpPr>
          <p:nvPr/>
        </p:nvCxnSpPr>
        <p:spPr>
          <a:xfrm>
            <a:off x="770475" y="5762779"/>
            <a:ext cx="1000356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40D58AF1-F9DC-4FBE-AD34-B80C55929FEE}"/>
              </a:ext>
            </a:extLst>
          </p:cNvPr>
          <p:cNvCxnSpPr>
            <a:cxnSpLocks/>
          </p:cNvCxnSpPr>
          <p:nvPr/>
        </p:nvCxnSpPr>
        <p:spPr>
          <a:xfrm>
            <a:off x="770475" y="6108447"/>
            <a:ext cx="1000356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0" name="TextBox 199">
            <a:extLst>
              <a:ext uri="{FF2B5EF4-FFF2-40B4-BE49-F238E27FC236}">
                <a16:creationId xmlns:a16="http://schemas.microsoft.com/office/drawing/2014/main" id="{75D00AB0-108E-4FFE-AFF4-49862DEA4BF4}"/>
              </a:ext>
            </a:extLst>
          </p:cNvPr>
          <p:cNvSpPr txBox="1"/>
          <p:nvPr/>
        </p:nvSpPr>
        <p:spPr>
          <a:xfrm>
            <a:off x="1146048" y="6356350"/>
            <a:ext cx="2065138" cy="369332"/>
          </a:xfrm>
          <a:prstGeom prst="rect">
            <a:avLst/>
          </a:prstGeom>
          <a:noFill/>
        </p:spPr>
        <p:txBody>
          <a:bodyPr wrap="square" rtlCol="0">
            <a:spAutoFit/>
          </a:bodyPr>
          <a:lstStyle/>
          <a:p>
            <a:r>
              <a:rPr lang="en-US" dirty="0" err="1"/>
              <a:t>MinMax</a:t>
            </a:r>
            <a:r>
              <a:rPr lang="en-US" dirty="0"/>
              <a:t> - II</a:t>
            </a:r>
            <a:endParaRPr lang="en-GB" dirty="0"/>
          </a:p>
        </p:txBody>
      </p:sp>
      <p:grpSp>
        <p:nvGrpSpPr>
          <p:cNvPr id="33" name="Group 32">
            <a:extLst>
              <a:ext uri="{FF2B5EF4-FFF2-40B4-BE49-F238E27FC236}">
                <a16:creationId xmlns:a16="http://schemas.microsoft.com/office/drawing/2014/main" id="{A92417D5-5B9E-4387-9C8D-F4CA127AC6C8}"/>
              </a:ext>
            </a:extLst>
          </p:cNvPr>
          <p:cNvGrpSpPr/>
          <p:nvPr/>
        </p:nvGrpSpPr>
        <p:grpSpPr>
          <a:xfrm>
            <a:off x="770475" y="3692636"/>
            <a:ext cx="1275928" cy="1004335"/>
            <a:chOff x="1912085" y="3862339"/>
            <a:chExt cx="1275928" cy="1004335"/>
          </a:xfrm>
        </p:grpSpPr>
        <p:sp>
          <p:nvSpPr>
            <p:cNvPr id="34" name="Oval 33">
              <a:extLst>
                <a:ext uri="{FF2B5EF4-FFF2-40B4-BE49-F238E27FC236}">
                  <a16:creationId xmlns:a16="http://schemas.microsoft.com/office/drawing/2014/main" id="{4E2B2962-200B-4D01-944F-F0F29B3000B3}"/>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36" name="Straight Connector 35">
              <a:extLst>
                <a:ext uri="{FF2B5EF4-FFF2-40B4-BE49-F238E27FC236}">
                  <a16:creationId xmlns:a16="http://schemas.microsoft.com/office/drawing/2014/main" id="{ECA294B8-DD47-44A5-A706-1E0B581E525D}"/>
                </a:ext>
              </a:extLst>
            </p:cNvPr>
            <p:cNvCxnSpPr>
              <a:cxnSpLocks/>
              <a:stCxn id="34" idx="0"/>
            </p:cNvCxnSpPr>
            <p:nvPr/>
          </p:nvCxnSpPr>
          <p:spPr>
            <a:xfrm flipV="1">
              <a:off x="2221540" y="3862339"/>
              <a:ext cx="966473" cy="7602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A3093E41-4CD9-4BB4-9477-A1EEF7F746D8}"/>
              </a:ext>
            </a:extLst>
          </p:cNvPr>
          <p:cNvGrpSpPr/>
          <p:nvPr/>
        </p:nvGrpSpPr>
        <p:grpSpPr>
          <a:xfrm>
            <a:off x="1606570" y="3684996"/>
            <a:ext cx="618910" cy="1070247"/>
            <a:chOff x="1912085" y="3796427"/>
            <a:chExt cx="618910" cy="1070247"/>
          </a:xfrm>
        </p:grpSpPr>
        <p:sp>
          <p:nvSpPr>
            <p:cNvPr id="39" name="Oval 38">
              <a:extLst>
                <a:ext uri="{FF2B5EF4-FFF2-40B4-BE49-F238E27FC236}">
                  <a16:creationId xmlns:a16="http://schemas.microsoft.com/office/drawing/2014/main" id="{E332AF4F-6D19-4869-85B3-625D52C72BF4}"/>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41" name="Straight Connector 40">
              <a:extLst>
                <a:ext uri="{FF2B5EF4-FFF2-40B4-BE49-F238E27FC236}">
                  <a16:creationId xmlns:a16="http://schemas.microsoft.com/office/drawing/2014/main" id="{BA464B19-9D08-4D09-82CA-E09E3756EA71}"/>
                </a:ext>
              </a:extLst>
            </p:cNvPr>
            <p:cNvCxnSpPr>
              <a:cxnSpLocks/>
              <a:stCxn id="39" idx="0"/>
            </p:cNvCxnSpPr>
            <p:nvPr/>
          </p:nvCxnSpPr>
          <p:spPr>
            <a:xfrm flipV="1">
              <a:off x="2221540" y="3796427"/>
              <a:ext cx="133169" cy="8261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FCEBCA7-33D4-45DE-8E71-A63AFE340263}"/>
              </a:ext>
            </a:extLst>
          </p:cNvPr>
          <p:cNvGrpSpPr/>
          <p:nvPr/>
        </p:nvGrpSpPr>
        <p:grpSpPr>
          <a:xfrm>
            <a:off x="2448557" y="3783286"/>
            <a:ext cx="647676" cy="984153"/>
            <a:chOff x="1912085" y="3882521"/>
            <a:chExt cx="647676" cy="984153"/>
          </a:xfrm>
        </p:grpSpPr>
        <p:sp>
          <p:nvSpPr>
            <p:cNvPr id="44" name="Oval 43">
              <a:extLst>
                <a:ext uri="{FF2B5EF4-FFF2-40B4-BE49-F238E27FC236}">
                  <a16:creationId xmlns:a16="http://schemas.microsoft.com/office/drawing/2014/main" id="{3DBA0F5C-78DA-4051-96DB-742C791CF64C}"/>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47" name="Straight Connector 46">
              <a:extLst>
                <a:ext uri="{FF2B5EF4-FFF2-40B4-BE49-F238E27FC236}">
                  <a16:creationId xmlns:a16="http://schemas.microsoft.com/office/drawing/2014/main" id="{2AE68366-B625-4A06-A615-E109F7351EF4}"/>
                </a:ext>
              </a:extLst>
            </p:cNvPr>
            <p:cNvCxnSpPr>
              <a:cxnSpLocks/>
              <a:stCxn id="44" idx="0"/>
            </p:cNvCxnSpPr>
            <p:nvPr/>
          </p:nvCxnSpPr>
          <p:spPr>
            <a:xfrm flipV="1">
              <a:off x="2221540" y="3882521"/>
              <a:ext cx="338221" cy="74002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25A684AA-D4A1-44AC-B2B6-A0C22C2D9AB0}"/>
              </a:ext>
            </a:extLst>
          </p:cNvPr>
          <p:cNvGrpSpPr/>
          <p:nvPr/>
        </p:nvGrpSpPr>
        <p:grpSpPr>
          <a:xfrm>
            <a:off x="3168067" y="3794726"/>
            <a:ext cx="618910" cy="1006115"/>
            <a:chOff x="2010832" y="3787857"/>
            <a:chExt cx="618910" cy="1006115"/>
          </a:xfrm>
        </p:grpSpPr>
        <p:sp>
          <p:nvSpPr>
            <p:cNvPr id="49" name="Oval 48">
              <a:extLst>
                <a:ext uri="{FF2B5EF4-FFF2-40B4-BE49-F238E27FC236}">
                  <a16:creationId xmlns:a16="http://schemas.microsoft.com/office/drawing/2014/main" id="{21931A39-7635-4383-941E-212866D89456}"/>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50" name="Straight Connector 49">
              <a:extLst>
                <a:ext uri="{FF2B5EF4-FFF2-40B4-BE49-F238E27FC236}">
                  <a16:creationId xmlns:a16="http://schemas.microsoft.com/office/drawing/2014/main" id="{3438171E-83EF-421E-84D1-60DAA2C150A4}"/>
                </a:ext>
              </a:extLst>
            </p:cNvPr>
            <p:cNvCxnSpPr>
              <a:cxnSpLocks/>
              <a:stCxn id="49" idx="0"/>
            </p:cNvCxnSpPr>
            <p:nvPr/>
          </p:nvCxnSpPr>
          <p:spPr>
            <a:xfrm flipH="1" flipV="1">
              <a:off x="2259847" y="3787857"/>
              <a:ext cx="60440" cy="7619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EB3A3D1E-672E-4CB2-BEE0-BF6A1FF265A3}"/>
              </a:ext>
            </a:extLst>
          </p:cNvPr>
          <p:cNvGrpSpPr/>
          <p:nvPr/>
        </p:nvGrpSpPr>
        <p:grpSpPr>
          <a:xfrm>
            <a:off x="3891054" y="3780056"/>
            <a:ext cx="618910" cy="1066627"/>
            <a:chOff x="1912085" y="3800047"/>
            <a:chExt cx="618910" cy="1066627"/>
          </a:xfrm>
        </p:grpSpPr>
        <p:sp>
          <p:nvSpPr>
            <p:cNvPr id="55" name="Oval 54">
              <a:extLst>
                <a:ext uri="{FF2B5EF4-FFF2-40B4-BE49-F238E27FC236}">
                  <a16:creationId xmlns:a16="http://schemas.microsoft.com/office/drawing/2014/main" id="{49A2C5E7-E0D7-46D7-86B6-22F88EEA7D97}"/>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56" name="Straight Connector 55">
              <a:extLst>
                <a:ext uri="{FF2B5EF4-FFF2-40B4-BE49-F238E27FC236}">
                  <a16:creationId xmlns:a16="http://schemas.microsoft.com/office/drawing/2014/main" id="{AF5ED3B0-4344-4E76-A317-0F089D5ABE69}"/>
                </a:ext>
              </a:extLst>
            </p:cNvPr>
            <p:cNvCxnSpPr>
              <a:cxnSpLocks/>
              <a:stCxn id="55" idx="0"/>
            </p:cNvCxnSpPr>
            <p:nvPr/>
          </p:nvCxnSpPr>
          <p:spPr>
            <a:xfrm flipV="1">
              <a:off x="2221540" y="3800047"/>
              <a:ext cx="281337" cy="8225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6DD6CD41-66D7-4E67-8FAB-375AA24725EF}"/>
              </a:ext>
            </a:extLst>
          </p:cNvPr>
          <p:cNvGrpSpPr/>
          <p:nvPr/>
        </p:nvGrpSpPr>
        <p:grpSpPr>
          <a:xfrm>
            <a:off x="4625011" y="3774366"/>
            <a:ext cx="618910" cy="1081339"/>
            <a:chOff x="2010832" y="3712633"/>
            <a:chExt cx="618910" cy="1081339"/>
          </a:xfrm>
        </p:grpSpPr>
        <p:sp>
          <p:nvSpPr>
            <p:cNvPr id="58" name="Oval 57">
              <a:extLst>
                <a:ext uri="{FF2B5EF4-FFF2-40B4-BE49-F238E27FC236}">
                  <a16:creationId xmlns:a16="http://schemas.microsoft.com/office/drawing/2014/main" id="{9A1FDD56-21D6-498E-B747-B7FE0888E5A3}"/>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59" name="Straight Connector 58">
              <a:extLst>
                <a:ext uri="{FF2B5EF4-FFF2-40B4-BE49-F238E27FC236}">
                  <a16:creationId xmlns:a16="http://schemas.microsoft.com/office/drawing/2014/main" id="{581AE5C2-F0B7-4BA1-8CAD-37E4E3FEF48B}"/>
                </a:ext>
              </a:extLst>
            </p:cNvPr>
            <p:cNvCxnSpPr>
              <a:cxnSpLocks/>
              <a:stCxn id="58" idx="0"/>
            </p:cNvCxnSpPr>
            <p:nvPr/>
          </p:nvCxnSpPr>
          <p:spPr>
            <a:xfrm flipH="1" flipV="1">
              <a:off x="2168664" y="3712633"/>
              <a:ext cx="151623" cy="83721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6C3C1F80-87D0-4D95-A653-3A9B33322953}"/>
              </a:ext>
            </a:extLst>
          </p:cNvPr>
          <p:cNvGrpSpPr/>
          <p:nvPr/>
        </p:nvGrpSpPr>
        <p:grpSpPr>
          <a:xfrm>
            <a:off x="5372382" y="3737384"/>
            <a:ext cx="618910" cy="1066627"/>
            <a:chOff x="1912085" y="3800047"/>
            <a:chExt cx="618910" cy="1066627"/>
          </a:xfrm>
        </p:grpSpPr>
        <p:sp>
          <p:nvSpPr>
            <p:cNvPr id="63" name="Oval 62">
              <a:extLst>
                <a:ext uri="{FF2B5EF4-FFF2-40B4-BE49-F238E27FC236}">
                  <a16:creationId xmlns:a16="http://schemas.microsoft.com/office/drawing/2014/main" id="{C25BC3C2-69DF-44BA-A2B5-1FEF716094A2}"/>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64" name="Straight Connector 63">
              <a:extLst>
                <a:ext uri="{FF2B5EF4-FFF2-40B4-BE49-F238E27FC236}">
                  <a16:creationId xmlns:a16="http://schemas.microsoft.com/office/drawing/2014/main" id="{B4A43081-217D-4836-9444-4A806F2B3E7F}"/>
                </a:ext>
              </a:extLst>
            </p:cNvPr>
            <p:cNvCxnSpPr>
              <a:cxnSpLocks/>
              <a:stCxn id="63" idx="0"/>
            </p:cNvCxnSpPr>
            <p:nvPr/>
          </p:nvCxnSpPr>
          <p:spPr>
            <a:xfrm flipV="1">
              <a:off x="2221540" y="3800047"/>
              <a:ext cx="281337" cy="8225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4C38889A-6512-4AFE-AA64-27FB8B096E53}"/>
              </a:ext>
            </a:extLst>
          </p:cNvPr>
          <p:cNvGrpSpPr/>
          <p:nvPr/>
        </p:nvGrpSpPr>
        <p:grpSpPr>
          <a:xfrm>
            <a:off x="6106339" y="3731694"/>
            <a:ext cx="618910" cy="1081339"/>
            <a:chOff x="2010832" y="3712633"/>
            <a:chExt cx="618910" cy="1081339"/>
          </a:xfrm>
        </p:grpSpPr>
        <p:sp>
          <p:nvSpPr>
            <p:cNvPr id="66" name="Oval 65">
              <a:extLst>
                <a:ext uri="{FF2B5EF4-FFF2-40B4-BE49-F238E27FC236}">
                  <a16:creationId xmlns:a16="http://schemas.microsoft.com/office/drawing/2014/main" id="{1C12C669-9B87-4EBB-9677-1E1B83B28F0D}"/>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69" name="Straight Connector 68">
              <a:extLst>
                <a:ext uri="{FF2B5EF4-FFF2-40B4-BE49-F238E27FC236}">
                  <a16:creationId xmlns:a16="http://schemas.microsoft.com/office/drawing/2014/main" id="{E719DE2D-A541-44E1-85CA-8BD9DD879C87}"/>
                </a:ext>
              </a:extLst>
            </p:cNvPr>
            <p:cNvCxnSpPr>
              <a:cxnSpLocks/>
              <a:stCxn id="66" idx="0"/>
            </p:cNvCxnSpPr>
            <p:nvPr/>
          </p:nvCxnSpPr>
          <p:spPr>
            <a:xfrm flipH="1" flipV="1">
              <a:off x="2168664" y="3712633"/>
              <a:ext cx="151623" cy="83721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F9B03FD9-00F4-428E-8124-1875DEB5CABB}"/>
              </a:ext>
            </a:extLst>
          </p:cNvPr>
          <p:cNvGrpSpPr/>
          <p:nvPr/>
        </p:nvGrpSpPr>
        <p:grpSpPr>
          <a:xfrm>
            <a:off x="8184654" y="3692636"/>
            <a:ext cx="863671" cy="1154047"/>
            <a:chOff x="1912085" y="3800047"/>
            <a:chExt cx="618910" cy="1066627"/>
          </a:xfrm>
        </p:grpSpPr>
        <p:sp>
          <p:nvSpPr>
            <p:cNvPr id="71" name="Oval 70">
              <a:extLst>
                <a:ext uri="{FF2B5EF4-FFF2-40B4-BE49-F238E27FC236}">
                  <a16:creationId xmlns:a16="http://schemas.microsoft.com/office/drawing/2014/main" id="{29189F3B-15C5-421D-83D0-B6D8A96A49E1}"/>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72" name="Straight Connector 71">
              <a:extLst>
                <a:ext uri="{FF2B5EF4-FFF2-40B4-BE49-F238E27FC236}">
                  <a16:creationId xmlns:a16="http://schemas.microsoft.com/office/drawing/2014/main" id="{3457EE91-BD65-42F9-AB09-42591AC0EA8D}"/>
                </a:ext>
              </a:extLst>
            </p:cNvPr>
            <p:cNvCxnSpPr>
              <a:cxnSpLocks/>
              <a:stCxn id="71" idx="0"/>
            </p:cNvCxnSpPr>
            <p:nvPr/>
          </p:nvCxnSpPr>
          <p:spPr>
            <a:xfrm flipV="1">
              <a:off x="2221540" y="3800047"/>
              <a:ext cx="281337" cy="8225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E4AB28C1-F5A9-4692-95D2-09AD6372F5B6}"/>
              </a:ext>
            </a:extLst>
          </p:cNvPr>
          <p:cNvGrpSpPr/>
          <p:nvPr/>
        </p:nvGrpSpPr>
        <p:grpSpPr>
          <a:xfrm>
            <a:off x="8918612" y="3684995"/>
            <a:ext cx="598406" cy="1170709"/>
            <a:chOff x="2010832" y="3642733"/>
            <a:chExt cx="618910" cy="1151239"/>
          </a:xfrm>
        </p:grpSpPr>
        <p:sp>
          <p:nvSpPr>
            <p:cNvPr id="74" name="Oval 73">
              <a:extLst>
                <a:ext uri="{FF2B5EF4-FFF2-40B4-BE49-F238E27FC236}">
                  <a16:creationId xmlns:a16="http://schemas.microsoft.com/office/drawing/2014/main" id="{6250410C-94B1-48FC-927D-07A9F06D95B3}"/>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76" name="Straight Connector 75">
              <a:extLst>
                <a:ext uri="{FF2B5EF4-FFF2-40B4-BE49-F238E27FC236}">
                  <a16:creationId xmlns:a16="http://schemas.microsoft.com/office/drawing/2014/main" id="{638B11FF-076E-4618-B23A-4F45BE2610A6}"/>
                </a:ext>
              </a:extLst>
            </p:cNvPr>
            <p:cNvCxnSpPr>
              <a:cxnSpLocks/>
              <a:stCxn id="74" idx="0"/>
            </p:cNvCxnSpPr>
            <p:nvPr/>
          </p:nvCxnSpPr>
          <p:spPr>
            <a:xfrm flipV="1">
              <a:off x="2320287" y="3642733"/>
              <a:ext cx="104179" cy="90711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86DBC20-CCC7-4390-BADE-97B093CC13F9}"/>
              </a:ext>
            </a:extLst>
          </p:cNvPr>
          <p:cNvGrpSpPr/>
          <p:nvPr/>
        </p:nvGrpSpPr>
        <p:grpSpPr>
          <a:xfrm>
            <a:off x="9556255" y="3629160"/>
            <a:ext cx="726275" cy="1199237"/>
            <a:chOff x="1912085" y="3808931"/>
            <a:chExt cx="920043" cy="1057743"/>
          </a:xfrm>
        </p:grpSpPr>
        <p:sp>
          <p:nvSpPr>
            <p:cNvPr id="79" name="Oval 78">
              <a:extLst>
                <a:ext uri="{FF2B5EF4-FFF2-40B4-BE49-F238E27FC236}">
                  <a16:creationId xmlns:a16="http://schemas.microsoft.com/office/drawing/2014/main" id="{E54D7900-FE8A-49C7-A0AB-917691BA8D03}"/>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80" name="Straight Connector 79">
              <a:extLst>
                <a:ext uri="{FF2B5EF4-FFF2-40B4-BE49-F238E27FC236}">
                  <a16:creationId xmlns:a16="http://schemas.microsoft.com/office/drawing/2014/main" id="{59E07F38-9B2B-4028-8009-9101B5F3D255}"/>
                </a:ext>
              </a:extLst>
            </p:cNvPr>
            <p:cNvCxnSpPr>
              <a:cxnSpLocks/>
              <a:stCxn id="79" idx="0"/>
            </p:cNvCxnSpPr>
            <p:nvPr/>
          </p:nvCxnSpPr>
          <p:spPr>
            <a:xfrm flipV="1">
              <a:off x="2221541" y="3808931"/>
              <a:ext cx="610587" cy="81361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06ABBDC4-A699-401A-AD97-9A1DE826DED4}"/>
              </a:ext>
            </a:extLst>
          </p:cNvPr>
          <p:cNvGrpSpPr/>
          <p:nvPr/>
        </p:nvGrpSpPr>
        <p:grpSpPr>
          <a:xfrm>
            <a:off x="10261174" y="3604515"/>
            <a:ext cx="512860" cy="1232906"/>
            <a:chOff x="2010832" y="3608616"/>
            <a:chExt cx="618910" cy="1185356"/>
          </a:xfrm>
        </p:grpSpPr>
        <p:sp>
          <p:nvSpPr>
            <p:cNvPr id="82" name="Oval 81">
              <a:extLst>
                <a:ext uri="{FF2B5EF4-FFF2-40B4-BE49-F238E27FC236}">
                  <a16:creationId xmlns:a16="http://schemas.microsoft.com/office/drawing/2014/main" id="{0EC8A4D9-FBF4-4882-9F8B-4AA911EAC7A3}"/>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83" name="Straight Connector 82">
              <a:extLst>
                <a:ext uri="{FF2B5EF4-FFF2-40B4-BE49-F238E27FC236}">
                  <a16:creationId xmlns:a16="http://schemas.microsoft.com/office/drawing/2014/main" id="{B7A628D3-8338-4F59-93F3-CB563218A716}"/>
                </a:ext>
              </a:extLst>
            </p:cNvPr>
            <p:cNvCxnSpPr>
              <a:cxnSpLocks/>
              <a:stCxn id="82" idx="0"/>
              <a:endCxn id="28" idx="4"/>
            </p:cNvCxnSpPr>
            <p:nvPr/>
          </p:nvCxnSpPr>
          <p:spPr>
            <a:xfrm flipH="1" flipV="1">
              <a:off x="2169743" y="3608616"/>
              <a:ext cx="150544" cy="94122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E6C85C73-6D98-4A2D-9126-D5F6DE28703E}"/>
              </a:ext>
            </a:extLst>
          </p:cNvPr>
          <p:cNvGrpSpPr/>
          <p:nvPr/>
        </p:nvGrpSpPr>
        <p:grpSpPr>
          <a:xfrm>
            <a:off x="6729916" y="3731694"/>
            <a:ext cx="863671" cy="1142695"/>
            <a:chOff x="1912085" y="3810539"/>
            <a:chExt cx="618910" cy="1056135"/>
          </a:xfrm>
        </p:grpSpPr>
        <p:sp>
          <p:nvSpPr>
            <p:cNvPr id="85" name="Oval 84">
              <a:extLst>
                <a:ext uri="{FF2B5EF4-FFF2-40B4-BE49-F238E27FC236}">
                  <a16:creationId xmlns:a16="http://schemas.microsoft.com/office/drawing/2014/main" id="{FF6CFFF8-4933-4E65-A1F9-08EC7D69612F}"/>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86" name="Straight Connector 85">
              <a:extLst>
                <a:ext uri="{FF2B5EF4-FFF2-40B4-BE49-F238E27FC236}">
                  <a16:creationId xmlns:a16="http://schemas.microsoft.com/office/drawing/2014/main" id="{E82332E8-46EB-4DF7-B075-E4EF4CD88790}"/>
                </a:ext>
              </a:extLst>
            </p:cNvPr>
            <p:cNvCxnSpPr>
              <a:cxnSpLocks/>
              <a:stCxn id="85" idx="0"/>
            </p:cNvCxnSpPr>
            <p:nvPr/>
          </p:nvCxnSpPr>
          <p:spPr>
            <a:xfrm flipV="1">
              <a:off x="2221540" y="3810539"/>
              <a:ext cx="0" cy="812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5490037-8C23-4F8B-97F2-10E21A2CE3D6}"/>
              </a:ext>
            </a:extLst>
          </p:cNvPr>
          <p:cNvGrpSpPr/>
          <p:nvPr/>
        </p:nvGrpSpPr>
        <p:grpSpPr>
          <a:xfrm>
            <a:off x="7463874" y="3712701"/>
            <a:ext cx="598406" cy="1170709"/>
            <a:chOff x="2010832" y="3642733"/>
            <a:chExt cx="618910" cy="1151239"/>
          </a:xfrm>
        </p:grpSpPr>
        <p:sp>
          <p:nvSpPr>
            <p:cNvPr id="88" name="Oval 87">
              <a:extLst>
                <a:ext uri="{FF2B5EF4-FFF2-40B4-BE49-F238E27FC236}">
                  <a16:creationId xmlns:a16="http://schemas.microsoft.com/office/drawing/2014/main" id="{68BFDD82-47BF-4E6D-A5F0-E52FCC03DB7A}"/>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89" name="Straight Connector 88">
              <a:extLst>
                <a:ext uri="{FF2B5EF4-FFF2-40B4-BE49-F238E27FC236}">
                  <a16:creationId xmlns:a16="http://schemas.microsoft.com/office/drawing/2014/main" id="{5F111AFA-6B22-40D4-8D70-1CB7CF4AB39D}"/>
                </a:ext>
              </a:extLst>
            </p:cNvPr>
            <p:cNvCxnSpPr>
              <a:cxnSpLocks/>
              <a:stCxn id="88" idx="0"/>
            </p:cNvCxnSpPr>
            <p:nvPr/>
          </p:nvCxnSpPr>
          <p:spPr>
            <a:xfrm flipV="1">
              <a:off x="2320287" y="3642733"/>
              <a:ext cx="104179" cy="907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0" name="Straight Connector 89">
            <a:extLst>
              <a:ext uri="{FF2B5EF4-FFF2-40B4-BE49-F238E27FC236}">
                <a16:creationId xmlns:a16="http://schemas.microsoft.com/office/drawing/2014/main" id="{BCECF892-520E-4E06-9CF4-7D3E4143279C}"/>
              </a:ext>
            </a:extLst>
          </p:cNvPr>
          <p:cNvCxnSpPr>
            <a:cxnSpLocks/>
          </p:cNvCxnSpPr>
          <p:nvPr/>
        </p:nvCxnSpPr>
        <p:spPr>
          <a:xfrm>
            <a:off x="770470" y="5387990"/>
            <a:ext cx="1000356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0708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anim calcmode="lin" valueType="num">
                                      <p:cBhvr>
                                        <p:cTn id="29" dur="500" fill="hold"/>
                                        <p:tgtEl>
                                          <p:spTgt spid="194"/>
                                        </p:tgtEl>
                                        <p:attrNameLst>
                                          <p:attrName>ppt_w</p:attrName>
                                        </p:attrNameLst>
                                      </p:cBhvr>
                                      <p:tavLst>
                                        <p:tav tm="0">
                                          <p:val>
                                            <p:fltVal val="0"/>
                                          </p:val>
                                        </p:tav>
                                        <p:tav tm="100000">
                                          <p:val>
                                            <p:strVal val="#ppt_w"/>
                                          </p:val>
                                        </p:tav>
                                      </p:tavLst>
                                    </p:anim>
                                    <p:anim calcmode="lin" valueType="num">
                                      <p:cBhvr>
                                        <p:cTn id="30" dur="500" fill="hold"/>
                                        <p:tgtEl>
                                          <p:spTgt spid="194"/>
                                        </p:tgtEl>
                                        <p:attrNameLst>
                                          <p:attrName>ppt_h</p:attrName>
                                        </p:attrNameLst>
                                      </p:cBhvr>
                                      <p:tavLst>
                                        <p:tav tm="0">
                                          <p:val>
                                            <p:fltVal val="0"/>
                                          </p:val>
                                        </p:tav>
                                        <p:tav tm="100000">
                                          <p:val>
                                            <p:strVal val="#ppt_h"/>
                                          </p:val>
                                        </p:tav>
                                      </p:tavLst>
                                    </p:anim>
                                    <p:animEffect transition="in" filter="fade">
                                      <p:cBhvr>
                                        <p:cTn id="31" dur="500"/>
                                        <p:tgtEl>
                                          <p:spTgt spid="19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p:cTn id="34" dur="500" fill="hold"/>
                                        <p:tgtEl>
                                          <p:spTgt spid="67"/>
                                        </p:tgtEl>
                                        <p:attrNameLst>
                                          <p:attrName>ppt_w</p:attrName>
                                        </p:attrNameLst>
                                      </p:cBhvr>
                                      <p:tavLst>
                                        <p:tav tm="0">
                                          <p:val>
                                            <p:fltVal val="0"/>
                                          </p:val>
                                        </p:tav>
                                        <p:tav tm="100000">
                                          <p:val>
                                            <p:strVal val="#ppt_w"/>
                                          </p:val>
                                        </p:tav>
                                      </p:tavLst>
                                    </p:anim>
                                    <p:anim calcmode="lin" valueType="num">
                                      <p:cBhvr>
                                        <p:cTn id="35" dur="500" fill="hold"/>
                                        <p:tgtEl>
                                          <p:spTgt spid="67"/>
                                        </p:tgtEl>
                                        <p:attrNameLst>
                                          <p:attrName>ppt_h</p:attrName>
                                        </p:attrNameLst>
                                      </p:cBhvr>
                                      <p:tavLst>
                                        <p:tav tm="0">
                                          <p:val>
                                            <p:fltVal val="0"/>
                                          </p:val>
                                        </p:tav>
                                        <p:tav tm="100000">
                                          <p:val>
                                            <p:strVal val="#ppt_h"/>
                                          </p:val>
                                        </p:tav>
                                      </p:tavLst>
                                    </p:anim>
                                    <p:animEffect transition="in" filter="fade">
                                      <p:cBhvr>
                                        <p:cTn id="36" dur="500"/>
                                        <p:tgtEl>
                                          <p:spTgt spid="6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animEffect transition="in" filter="fade">
                                      <p:cBhvr>
                                        <p:cTn id="41" dur="500"/>
                                        <p:tgtEl>
                                          <p:spTgt spid="68"/>
                                        </p:tgtEl>
                                      </p:cBhvr>
                                    </p:animEffect>
                                  </p:childTnLst>
                                </p:cTn>
                              </p:par>
                              <p:par>
                                <p:cTn id="42" presetID="22" presetClass="entr" presetSubtype="2"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right)">
                                      <p:cBhvr>
                                        <p:cTn id="44" dur="500"/>
                                        <p:tgtEl>
                                          <p:spTgt spid="35"/>
                                        </p:tgtEl>
                                      </p:cBhvr>
                                    </p:animEffect>
                                  </p:childTnLst>
                                </p:cTn>
                              </p:par>
                              <p:par>
                                <p:cTn id="45" presetID="22" presetClass="entr" presetSubtype="1"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up)">
                                      <p:cBhvr>
                                        <p:cTn id="47" dur="500"/>
                                        <p:tgtEl>
                                          <p:spTgt spid="37"/>
                                        </p:tgtEl>
                                      </p:cBhvr>
                                    </p:animEffect>
                                  </p:childTnLst>
                                </p:cTn>
                              </p:par>
                              <p:par>
                                <p:cTn id="48" presetID="22" presetClass="entr" presetSubtype="1"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Effect transition="in" filter="fade">
                                      <p:cBhvr>
                                        <p:cTn id="62" dur="500"/>
                                        <p:tgtEl>
                                          <p:spTgt spid="23"/>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500" fill="hold"/>
                                        <p:tgtEl>
                                          <p:spTgt spid="27"/>
                                        </p:tgtEl>
                                        <p:attrNameLst>
                                          <p:attrName>ppt_w</p:attrName>
                                        </p:attrNameLst>
                                      </p:cBhvr>
                                      <p:tavLst>
                                        <p:tav tm="0">
                                          <p:val>
                                            <p:fltVal val="0"/>
                                          </p:val>
                                        </p:tav>
                                        <p:tav tm="100000">
                                          <p:val>
                                            <p:strVal val="#ppt_w"/>
                                          </p:val>
                                        </p:tav>
                                      </p:tavLst>
                                    </p:anim>
                                    <p:anim calcmode="lin" valueType="num">
                                      <p:cBhvr>
                                        <p:cTn id="81" dur="500" fill="hold"/>
                                        <p:tgtEl>
                                          <p:spTgt spid="27"/>
                                        </p:tgtEl>
                                        <p:attrNameLst>
                                          <p:attrName>ppt_h</p:attrName>
                                        </p:attrNameLst>
                                      </p:cBhvr>
                                      <p:tavLst>
                                        <p:tav tm="0">
                                          <p:val>
                                            <p:fltVal val="0"/>
                                          </p:val>
                                        </p:tav>
                                        <p:tav tm="100000">
                                          <p:val>
                                            <p:strVal val="#ppt_h"/>
                                          </p:val>
                                        </p:tav>
                                      </p:tavLst>
                                    </p:anim>
                                    <p:animEffect transition="in" filter="fade">
                                      <p:cBhvr>
                                        <p:cTn id="82" dur="500"/>
                                        <p:tgtEl>
                                          <p:spTgt spid="2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Effect transition="in" filter="fade">
                                      <p:cBhvr>
                                        <p:cTn id="87" dur="500"/>
                                        <p:tgtEl>
                                          <p:spTgt spid="28"/>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Effect transition="in" filter="fade">
                                      <p:cBhvr>
                                        <p:cTn id="92" dur="500"/>
                                        <p:tgtEl>
                                          <p:spTgt spid="29"/>
                                        </p:tgtEl>
                                      </p:cBhvr>
                                    </p:animEffect>
                                  </p:childTnLst>
                                </p:cTn>
                              </p:par>
                              <p:par>
                                <p:cTn id="93" presetID="22" presetClass="entr" presetSubtype="1"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up)">
                                      <p:cBhvr>
                                        <p:cTn id="95" dur="500"/>
                                        <p:tgtEl>
                                          <p:spTgt spid="43"/>
                                        </p:tgtEl>
                                      </p:cBhvr>
                                    </p:animEffect>
                                  </p:childTnLst>
                                </p:cTn>
                              </p:par>
                              <p:par>
                                <p:cTn id="96" presetID="22" presetClass="entr" presetSubtype="1"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wipe(up)">
                                      <p:cBhvr>
                                        <p:cTn id="98" dur="500"/>
                                        <p:tgtEl>
                                          <p:spTgt spid="45"/>
                                        </p:tgtEl>
                                      </p:cBhvr>
                                    </p:animEffect>
                                  </p:childTnLst>
                                </p:cTn>
                              </p:par>
                              <p:par>
                                <p:cTn id="99" presetID="22" presetClass="entr" presetSubtype="1" fill="hold" nodeType="with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up)">
                                      <p:cBhvr>
                                        <p:cTn id="101" dur="500"/>
                                        <p:tgtEl>
                                          <p:spTgt spid="46"/>
                                        </p:tgtEl>
                                      </p:cBhvr>
                                    </p:animEffect>
                                  </p:childTnLst>
                                </p:cTn>
                              </p:par>
                              <p:par>
                                <p:cTn id="102" presetID="22" presetClass="entr" presetSubtype="1"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wipe(up)">
                                      <p:cBhvr>
                                        <p:cTn id="104" dur="500"/>
                                        <p:tgtEl>
                                          <p:spTgt spid="51"/>
                                        </p:tgtEl>
                                      </p:cBhvr>
                                    </p:animEffect>
                                  </p:childTnLst>
                                </p:cTn>
                              </p:par>
                              <p:par>
                                <p:cTn id="105" presetID="22" presetClass="entr" presetSubtype="1" fill="hold" nodeType="with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wipe(up)">
                                      <p:cBhvr>
                                        <p:cTn id="107" dur="500"/>
                                        <p:tgtEl>
                                          <p:spTgt spid="53"/>
                                        </p:tgtEl>
                                      </p:cBhvr>
                                    </p:animEffect>
                                  </p:childTnLst>
                                </p:cTn>
                              </p:par>
                              <p:par>
                                <p:cTn id="108" presetID="22" presetClass="entr" presetSubtype="1" fill="hold"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wipe(up)">
                                      <p:cBhvr>
                                        <p:cTn id="110" dur="500"/>
                                        <p:tgtEl>
                                          <p:spTgt spid="54"/>
                                        </p:tgtEl>
                                      </p:cBhvr>
                                    </p:animEffect>
                                  </p:childTnLst>
                                </p:cTn>
                              </p:par>
                              <p:par>
                                <p:cTn id="111" presetID="22" presetClass="entr" presetSubtype="1" fill="hold" nodeType="with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wipe(up)">
                                      <p:cBhvr>
                                        <p:cTn id="113" dur="500"/>
                                        <p:tgtEl>
                                          <p:spTgt spid="60"/>
                                        </p:tgtEl>
                                      </p:cBhvr>
                                    </p:animEffect>
                                  </p:childTnLst>
                                </p:cTn>
                              </p:par>
                              <p:par>
                                <p:cTn id="114" presetID="22" presetClass="entr" presetSubtype="1" fill="hold" nodeType="with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wipe(up)">
                                      <p:cBhvr>
                                        <p:cTn id="116" dur="500"/>
                                        <p:tgtEl>
                                          <p:spTgt spid="61"/>
                                        </p:tgtEl>
                                      </p:cBhvr>
                                    </p:animEffect>
                                  </p:childTnLst>
                                </p:cTn>
                              </p:par>
                            </p:childTnLst>
                          </p:cTn>
                        </p:par>
                      </p:childTnLst>
                    </p:cTn>
                  </p:par>
                  <p:par>
                    <p:cTn id="117" fill="hold">
                      <p:stCondLst>
                        <p:cond delay="indefinite"/>
                      </p:stCondLst>
                      <p:childTnLst>
                        <p:par>
                          <p:cTn id="118" fill="hold">
                            <p:stCondLst>
                              <p:cond delay="0"/>
                            </p:stCondLst>
                            <p:childTnLst>
                              <p:par>
                                <p:cTn id="119" presetID="8" presetClass="entr" presetSubtype="16" fill="hold" nodeType="click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diamond(in)">
                                      <p:cBhvr>
                                        <p:cTn id="121" dur="2000"/>
                                        <p:tgtEl>
                                          <p:spTgt spid="77"/>
                                        </p:tgtEl>
                                      </p:cBhvr>
                                    </p:animEffect>
                                  </p:childTnLst>
                                </p:cTn>
                              </p:par>
                            </p:childTnLst>
                          </p:cTn>
                        </p:par>
                        <p:par>
                          <p:cTn id="122" fill="hold">
                            <p:stCondLst>
                              <p:cond delay="2000"/>
                            </p:stCondLst>
                            <p:childTnLst>
                              <p:par>
                                <p:cTn id="123" presetID="8" presetClass="entr" presetSubtype="16" fill="hold" nodeType="afterEffect">
                                  <p:stCondLst>
                                    <p:cond delay="0"/>
                                  </p:stCondLst>
                                  <p:childTnLst>
                                    <p:set>
                                      <p:cBhvr>
                                        <p:cTn id="124" dur="1" fill="hold">
                                          <p:stCondLst>
                                            <p:cond delay="0"/>
                                          </p:stCondLst>
                                        </p:cTn>
                                        <p:tgtEl>
                                          <p:spTgt spid="75"/>
                                        </p:tgtEl>
                                        <p:attrNameLst>
                                          <p:attrName>style.visibility</p:attrName>
                                        </p:attrNameLst>
                                      </p:cBhvr>
                                      <p:to>
                                        <p:strVal val="visible"/>
                                      </p:to>
                                    </p:set>
                                    <p:animEffect transition="in" filter="diamond(in)">
                                      <p:cBhvr>
                                        <p:cTn id="125" dur="2000"/>
                                        <p:tgtEl>
                                          <p:spTgt spid="75"/>
                                        </p:tgtEl>
                                      </p:cBhvr>
                                    </p:animEffect>
                                  </p:childTnLst>
                                </p:cTn>
                              </p:par>
                            </p:childTnLst>
                          </p:cTn>
                        </p:par>
                        <p:par>
                          <p:cTn id="126" fill="hold">
                            <p:stCondLst>
                              <p:cond delay="4000"/>
                            </p:stCondLst>
                            <p:childTnLst>
                              <p:par>
                                <p:cTn id="127" presetID="8" presetClass="entr" presetSubtype="16" fill="hold" nodeType="afterEffect">
                                  <p:stCondLst>
                                    <p:cond delay="0"/>
                                  </p:stCondLst>
                                  <p:childTnLst>
                                    <p:set>
                                      <p:cBhvr>
                                        <p:cTn id="128" dur="1" fill="hold">
                                          <p:stCondLst>
                                            <p:cond delay="0"/>
                                          </p:stCondLst>
                                        </p:cTn>
                                        <p:tgtEl>
                                          <p:spTgt spid="90"/>
                                        </p:tgtEl>
                                        <p:attrNameLst>
                                          <p:attrName>style.visibility</p:attrName>
                                        </p:attrNameLst>
                                      </p:cBhvr>
                                      <p:to>
                                        <p:strVal val="visible"/>
                                      </p:to>
                                    </p:set>
                                    <p:animEffect transition="in" filter="diamond(in)">
                                      <p:cBhvr>
                                        <p:cTn id="129" dur="2000"/>
                                        <p:tgtEl>
                                          <p:spTgt spid="90"/>
                                        </p:tgtEl>
                                      </p:cBhvr>
                                    </p:animEffect>
                                  </p:childTnLst>
                                </p:cTn>
                              </p:par>
                            </p:childTnLst>
                          </p:cTn>
                        </p:par>
                      </p:childTnLst>
                    </p:cTn>
                  </p:par>
                  <p:par>
                    <p:cTn id="130" fill="hold">
                      <p:stCondLst>
                        <p:cond delay="indefinite"/>
                      </p:stCondLst>
                      <p:childTnLst>
                        <p:par>
                          <p:cTn id="131" fill="hold">
                            <p:stCondLst>
                              <p:cond delay="0"/>
                            </p:stCondLst>
                            <p:childTnLst>
                              <p:par>
                                <p:cTn id="132" presetID="53" presetClass="entr" presetSubtype="16" fill="hold" nodeType="clickEffect">
                                  <p:stCondLst>
                                    <p:cond delay="0"/>
                                  </p:stCondLst>
                                  <p:childTnLst>
                                    <p:set>
                                      <p:cBhvr>
                                        <p:cTn id="133" dur="1" fill="hold">
                                          <p:stCondLst>
                                            <p:cond delay="0"/>
                                          </p:stCondLst>
                                        </p:cTn>
                                        <p:tgtEl>
                                          <p:spTgt spid="33"/>
                                        </p:tgtEl>
                                        <p:attrNameLst>
                                          <p:attrName>style.visibility</p:attrName>
                                        </p:attrNameLst>
                                      </p:cBhvr>
                                      <p:to>
                                        <p:strVal val="visible"/>
                                      </p:to>
                                    </p:set>
                                    <p:anim calcmode="lin" valueType="num">
                                      <p:cBhvr>
                                        <p:cTn id="134" dur="500" fill="hold"/>
                                        <p:tgtEl>
                                          <p:spTgt spid="33"/>
                                        </p:tgtEl>
                                        <p:attrNameLst>
                                          <p:attrName>ppt_w</p:attrName>
                                        </p:attrNameLst>
                                      </p:cBhvr>
                                      <p:tavLst>
                                        <p:tav tm="0">
                                          <p:val>
                                            <p:fltVal val="0"/>
                                          </p:val>
                                        </p:tav>
                                        <p:tav tm="100000">
                                          <p:val>
                                            <p:strVal val="#ppt_w"/>
                                          </p:val>
                                        </p:tav>
                                      </p:tavLst>
                                    </p:anim>
                                    <p:anim calcmode="lin" valueType="num">
                                      <p:cBhvr>
                                        <p:cTn id="135" dur="500" fill="hold"/>
                                        <p:tgtEl>
                                          <p:spTgt spid="33"/>
                                        </p:tgtEl>
                                        <p:attrNameLst>
                                          <p:attrName>ppt_h</p:attrName>
                                        </p:attrNameLst>
                                      </p:cBhvr>
                                      <p:tavLst>
                                        <p:tav tm="0">
                                          <p:val>
                                            <p:fltVal val="0"/>
                                          </p:val>
                                        </p:tav>
                                        <p:tav tm="100000">
                                          <p:val>
                                            <p:strVal val="#ppt_h"/>
                                          </p:val>
                                        </p:tav>
                                      </p:tavLst>
                                    </p:anim>
                                    <p:animEffect transition="in" filter="fade">
                                      <p:cBhvr>
                                        <p:cTn id="136" dur="500"/>
                                        <p:tgtEl>
                                          <p:spTgt spid="33"/>
                                        </p:tgtEl>
                                      </p:cBhvr>
                                    </p:animEffect>
                                  </p:childTnLst>
                                </p:cTn>
                              </p:par>
                              <p:par>
                                <p:cTn id="137" presetID="53" presetClass="entr" presetSubtype="16" fill="hold" nodeType="withEffect">
                                  <p:stCondLst>
                                    <p:cond delay="0"/>
                                  </p:stCondLst>
                                  <p:childTnLst>
                                    <p:set>
                                      <p:cBhvr>
                                        <p:cTn id="138" dur="1" fill="hold">
                                          <p:stCondLst>
                                            <p:cond delay="0"/>
                                          </p:stCondLst>
                                        </p:cTn>
                                        <p:tgtEl>
                                          <p:spTgt spid="38"/>
                                        </p:tgtEl>
                                        <p:attrNameLst>
                                          <p:attrName>style.visibility</p:attrName>
                                        </p:attrNameLst>
                                      </p:cBhvr>
                                      <p:to>
                                        <p:strVal val="visible"/>
                                      </p:to>
                                    </p:set>
                                    <p:anim calcmode="lin" valueType="num">
                                      <p:cBhvr>
                                        <p:cTn id="139" dur="500" fill="hold"/>
                                        <p:tgtEl>
                                          <p:spTgt spid="38"/>
                                        </p:tgtEl>
                                        <p:attrNameLst>
                                          <p:attrName>ppt_w</p:attrName>
                                        </p:attrNameLst>
                                      </p:cBhvr>
                                      <p:tavLst>
                                        <p:tav tm="0">
                                          <p:val>
                                            <p:fltVal val="0"/>
                                          </p:val>
                                        </p:tav>
                                        <p:tav tm="100000">
                                          <p:val>
                                            <p:strVal val="#ppt_w"/>
                                          </p:val>
                                        </p:tav>
                                      </p:tavLst>
                                    </p:anim>
                                    <p:anim calcmode="lin" valueType="num">
                                      <p:cBhvr>
                                        <p:cTn id="140" dur="500" fill="hold"/>
                                        <p:tgtEl>
                                          <p:spTgt spid="38"/>
                                        </p:tgtEl>
                                        <p:attrNameLst>
                                          <p:attrName>ppt_h</p:attrName>
                                        </p:attrNameLst>
                                      </p:cBhvr>
                                      <p:tavLst>
                                        <p:tav tm="0">
                                          <p:val>
                                            <p:fltVal val="0"/>
                                          </p:val>
                                        </p:tav>
                                        <p:tav tm="100000">
                                          <p:val>
                                            <p:strVal val="#ppt_h"/>
                                          </p:val>
                                        </p:tav>
                                      </p:tavLst>
                                    </p:anim>
                                    <p:animEffect transition="in" filter="fade">
                                      <p:cBhvr>
                                        <p:cTn id="141" dur="500"/>
                                        <p:tgtEl>
                                          <p:spTgt spid="38"/>
                                        </p:tgtEl>
                                      </p:cBhvr>
                                    </p:animEffect>
                                  </p:childTnLst>
                                </p:cTn>
                              </p:par>
                            </p:childTnLst>
                          </p:cTn>
                        </p:par>
                        <p:par>
                          <p:cTn id="142" fill="hold">
                            <p:stCondLst>
                              <p:cond delay="500"/>
                            </p:stCondLst>
                            <p:childTnLst>
                              <p:par>
                                <p:cTn id="143" presetID="1" presetClass="entr" presetSubtype="0" fill="hold" nodeType="afterEffect">
                                  <p:stCondLst>
                                    <p:cond delay="0"/>
                                  </p:stCondLst>
                                  <p:childTnLst>
                                    <p:set>
                                      <p:cBhvr>
                                        <p:cTn id="144" dur="1" fill="hold">
                                          <p:stCondLst>
                                            <p:cond delay="0"/>
                                          </p:stCondLst>
                                        </p:cTn>
                                        <p:tgtEl>
                                          <p:spTgt spid="29">
                                            <p:txEl>
                                              <p:pRg st="0" end="0"/>
                                            </p:txEl>
                                          </p:spTgt>
                                        </p:tgtEl>
                                        <p:attrNameLst>
                                          <p:attrName>style.visibility</p:attrName>
                                        </p:attrNameLst>
                                      </p:cBhvr>
                                      <p:to>
                                        <p:strVal val="visible"/>
                                      </p:to>
                                    </p:set>
                                  </p:childTnLst>
                                </p:cTn>
                              </p:par>
                            </p:childTnLst>
                          </p:cTn>
                        </p:par>
                        <p:par>
                          <p:cTn id="145" fill="hold">
                            <p:stCondLst>
                              <p:cond delay="500"/>
                            </p:stCondLst>
                            <p:childTnLst>
                              <p:par>
                                <p:cTn id="146" presetID="53" presetClass="entr" presetSubtype="16" fill="hold" nodeType="afterEffect">
                                  <p:stCondLst>
                                    <p:cond delay="0"/>
                                  </p:stCondLst>
                                  <p:childTnLst>
                                    <p:set>
                                      <p:cBhvr>
                                        <p:cTn id="147" dur="1" fill="hold">
                                          <p:stCondLst>
                                            <p:cond delay="0"/>
                                          </p:stCondLst>
                                        </p:cTn>
                                        <p:tgtEl>
                                          <p:spTgt spid="42"/>
                                        </p:tgtEl>
                                        <p:attrNameLst>
                                          <p:attrName>style.visibility</p:attrName>
                                        </p:attrNameLst>
                                      </p:cBhvr>
                                      <p:to>
                                        <p:strVal val="visible"/>
                                      </p:to>
                                    </p:set>
                                    <p:anim calcmode="lin" valueType="num">
                                      <p:cBhvr>
                                        <p:cTn id="148" dur="500" fill="hold"/>
                                        <p:tgtEl>
                                          <p:spTgt spid="42"/>
                                        </p:tgtEl>
                                        <p:attrNameLst>
                                          <p:attrName>ppt_w</p:attrName>
                                        </p:attrNameLst>
                                      </p:cBhvr>
                                      <p:tavLst>
                                        <p:tav tm="0">
                                          <p:val>
                                            <p:fltVal val="0"/>
                                          </p:val>
                                        </p:tav>
                                        <p:tav tm="100000">
                                          <p:val>
                                            <p:strVal val="#ppt_w"/>
                                          </p:val>
                                        </p:tav>
                                      </p:tavLst>
                                    </p:anim>
                                    <p:anim calcmode="lin" valueType="num">
                                      <p:cBhvr>
                                        <p:cTn id="149" dur="500" fill="hold"/>
                                        <p:tgtEl>
                                          <p:spTgt spid="42"/>
                                        </p:tgtEl>
                                        <p:attrNameLst>
                                          <p:attrName>ppt_h</p:attrName>
                                        </p:attrNameLst>
                                      </p:cBhvr>
                                      <p:tavLst>
                                        <p:tav tm="0">
                                          <p:val>
                                            <p:fltVal val="0"/>
                                          </p:val>
                                        </p:tav>
                                        <p:tav tm="100000">
                                          <p:val>
                                            <p:strVal val="#ppt_h"/>
                                          </p:val>
                                        </p:tav>
                                      </p:tavLst>
                                    </p:anim>
                                    <p:animEffect transition="in" filter="fade">
                                      <p:cBhvr>
                                        <p:cTn id="150" dur="500"/>
                                        <p:tgtEl>
                                          <p:spTgt spid="42"/>
                                        </p:tgtEl>
                                      </p:cBhvr>
                                    </p:animEffect>
                                  </p:childTnLst>
                                </p:cTn>
                              </p:par>
                              <p:par>
                                <p:cTn id="151" presetID="53" presetClass="entr" presetSubtype="16" fill="hold" nodeType="withEffect">
                                  <p:stCondLst>
                                    <p:cond delay="0"/>
                                  </p:stCondLst>
                                  <p:childTnLst>
                                    <p:set>
                                      <p:cBhvr>
                                        <p:cTn id="152" dur="1" fill="hold">
                                          <p:stCondLst>
                                            <p:cond delay="0"/>
                                          </p:stCondLst>
                                        </p:cTn>
                                        <p:tgtEl>
                                          <p:spTgt spid="48"/>
                                        </p:tgtEl>
                                        <p:attrNameLst>
                                          <p:attrName>style.visibility</p:attrName>
                                        </p:attrNameLst>
                                      </p:cBhvr>
                                      <p:to>
                                        <p:strVal val="visible"/>
                                      </p:to>
                                    </p:set>
                                    <p:anim calcmode="lin" valueType="num">
                                      <p:cBhvr>
                                        <p:cTn id="153" dur="500" fill="hold"/>
                                        <p:tgtEl>
                                          <p:spTgt spid="48"/>
                                        </p:tgtEl>
                                        <p:attrNameLst>
                                          <p:attrName>ppt_w</p:attrName>
                                        </p:attrNameLst>
                                      </p:cBhvr>
                                      <p:tavLst>
                                        <p:tav tm="0">
                                          <p:val>
                                            <p:fltVal val="0"/>
                                          </p:val>
                                        </p:tav>
                                        <p:tav tm="100000">
                                          <p:val>
                                            <p:strVal val="#ppt_w"/>
                                          </p:val>
                                        </p:tav>
                                      </p:tavLst>
                                    </p:anim>
                                    <p:anim calcmode="lin" valueType="num">
                                      <p:cBhvr>
                                        <p:cTn id="154" dur="500" fill="hold"/>
                                        <p:tgtEl>
                                          <p:spTgt spid="48"/>
                                        </p:tgtEl>
                                        <p:attrNameLst>
                                          <p:attrName>ppt_h</p:attrName>
                                        </p:attrNameLst>
                                      </p:cBhvr>
                                      <p:tavLst>
                                        <p:tav tm="0">
                                          <p:val>
                                            <p:fltVal val="0"/>
                                          </p:val>
                                        </p:tav>
                                        <p:tav tm="100000">
                                          <p:val>
                                            <p:strVal val="#ppt_h"/>
                                          </p:val>
                                        </p:tav>
                                      </p:tavLst>
                                    </p:anim>
                                    <p:animEffect transition="in" filter="fade">
                                      <p:cBhvr>
                                        <p:cTn id="155" dur="500"/>
                                        <p:tgtEl>
                                          <p:spTgt spid="48"/>
                                        </p:tgtEl>
                                      </p:cBhvr>
                                    </p:animEffect>
                                  </p:childTnLst>
                                </p:cTn>
                              </p:par>
                            </p:childTnLst>
                          </p:cTn>
                        </p:par>
                        <p:par>
                          <p:cTn id="156" fill="hold">
                            <p:stCondLst>
                              <p:cond delay="1000"/>
                            </p:stCondLst>
                            <p:childTnLst>
                              <p:par>
                                <p:cTn id="157" presetID="1" presetClass="entr" presetSubtype="0" fill="hold" nodeType="afterEffect">
                                  <p:stCondLst>
                                    <p:cond delay="0"/>
                                  </p:stCondLst>
                                  <p:childTnLst>
                                    <p:set>
                                      <p:cBhvr>
                                        <p:cTn id="158" dur="1" fill="hold">
                                          <p:stCondLst>
                                            <p:cond delay="0"/>
                                          </p:stCondLst>
                                        </p:cTn>
                                        <p:tgtEl>
                                          <p:spTgt spid="22">
                                            <p:txEl>
                                              <p:pRg st="0" end="0"/>
                                            </p:txEl>
                                          </p:spTgt>
                                        </p:tgtEl>
                                        <p:attrNameLst>
                                          <p:attrName>style.visibility</p:attrName>
                                        </p:attrNameLst>
                                      </p:cBhvr>
                                      <p:to>
                                        <p:strVal val="visible"/>
                                      </p:to>
                                    </p:set>
                                  </p:childTnLst>
                                </p:cTn>
                              </p:par>
                            </p:childTnLst>
                          </p:cTn>
                        </p:par>
                        <p:par>
                          <p:cTn id="159" fill="hold">
                            <p:stCondLst>
                              <p:cond delay="1000"/>
                            </p:stCondLst>
                            <p:childTnLst>
                              <p:par>
                                <p:cTn id="160" presetID="53" presetClass="entr" presetSubtype="16" fill="hold" nodeType="afterEffect">
                                  <p:stCondLst>
                                    <p:cond delay="0"/>
                                  </p:stCondLst>
                                  <p:childTnLst>
                                    <p:set>
                                      <p:cBhvr>
                                        <p:cTn id="161" dur="1" fill="hold">
                                          <p:stCondLst>
                                            <p:cond delay="0"/>
                                          </p:stCondLst>
                                        </p:cTn>
                                        <p:tgtEl>
                                          <p:spTgt spid="52"/>
                                        </p:tgtEl>
                                        <p:attrNameLst>
                                          <p:attrName>style.visibility</p:attrName>
                                        </p:attrNameLst>
                                      </p:cBhvr>
                                      <p:to>
                                        <p:strVal val="visible"/>
                                      </p:to>
                                    </p:set>
                                    <p:anim calcmode="lin" valueType="num">
                                      <p:cBhvr>
                                        <p:cTn id="162" dur="500" fill="hold"/>
                                        <p:tgtEl>
                                          <p:spTgt spid="52"/>
                                        </p:tgtEl>
                                        <p:attrNameLst>
                                          <p:attrName>ppt_w</p:attrName>
                                        </p:attrNameLst>
                                      </p:cBhvr>
                                      <p:tavLst>
                                        <p:tav tm="0">
                                          <p:val>
                                            <p:fltVal val="0"/>
                                          </p:val>
                                        </p:tav>
                                        <p:tav tm="100000">
                                          <p:val>
                                            <p:strVal val="#ppt_w"/>
                                          </p:val>
                                        </p:tav>
                                      </p:tavLst>
                                    </p:anim>
                                    <p:anim calcmode="lin" valueType="num">
                                      <p:cBhvr>
                                        <p:cTn id="163" dur="500" fill="hold"/>
                                        <p:tgtEl>
                                          <p:spTgt spid="52"/>
                                        </p:tgtEl>
                                        <p:attrNameLst>
                                          <p:attrName>ppt_h</p:attrName>
                                        </p:attrNameLst>
                                      </p:cBhvr>
                                      <p:tavLst>
                                        <p:tav tm="0">
                                          <p:val>
                                            <p:fltVal val="0"/>
                                          </p:val>
                                        </p:tav>
                                        <p:tav tm="100000">
                                          <p:val>
                                            <p:strVal val="#ppt_h"/>
                                          </p:val>
                                        </p:tav>
                                      </p:tavLst>
                                    </p:anim>
                                    <p:animEffect transition="in" filter="fade">
                                      <p:cBhvr>
                                        <p:cTn id="164" dur="500"/>
                                        <p:tgtEl>
                                          <p:spTgt spid="52"/>
                                        </p:tgtEl>
                                      </p:cBhvr>
                                    </p:animEffect>
                                  </p:childTnLst>
                                </p:cTn>
                              </p:par>
                              <p:par>
                                <p:cTn id="165" presetID="53" presetClass="entr" presetSubtype="16" fill="hold" nodeType="withEffect">
                                  <p:stCondLst>
                                    <p:cond delay="0"/>
                                  </p:stCondLst>
                                  <p:childTnLst>
                                    <p:set>
                                      <p:cBhvr>
                                        <p:cTn id="166" dur="1" fill="hold">
                                          <p:stCondLst>
                                            <p:cond delay="0"/>
                                          </p:stCondLst>
                                        </p:cTn>
                                        <p:tgtEl>
                                          <p:spTgt spid="57"/>
                                        </p:tgtEl>
                                        <p:attrNameLst>
                                          <p:attrName>style.visibility</p:attrName>
                                        </p:attrNameLst>
                                      </p:cBhvr>
                                      <p:to>
                                        <p:strVal val="visible"/>
                                      </p:to>
                                    </p:set>
                                    <p:anim calcmode="lin" valueType="num">
                                      <p:cBhvr>
                                        <p:cTn id="167" dur="500" fill="hold"/>
                                        <p:tgtEl>
                                          <p:spTgt spid="57"/>
                                        </p:tgtEl>
                                        <p:attrNameLst>
                                          <p:attrName>ppt_w</p:attrName>
                                        </p:attrNameLst>
                                      </p:cBhvr>
                                      <p:tavLst>
                                        <p:tav tm="0">
                                          <p:val>
                                            <p:fltVal val="0"/>
                                          </p:val>
                                        </p:tav>
                                        <p:tav tm="100000">
                                          <p:val>
                                            <p:strVal val="#ppt_w"/>
                                          </p:val>
                                        </p:tav>
                                      </p:tavLst>
                                    </p:anim>
                                    <p:anim calcmode="lin" valueType="num">
                                      <p:cBhvr>
                                        <p:cTn id="168" dur="500" fill="hold"/>
                                        <p:tgtEl>
                                          <p:spTgt spid="57"/>
                                        </p:tgtEl>
                                        <p:attrNameLst>
                                          <p:attrName>ppt_h</p:attrName>
                                        </p:attrNameLst>
                                      </p:cBhvr>
                                      <p:tavLst>
                                        <p:tav tm="0">
                                          <p:val>
                                            <p:fltVal val="0"/>
                                          </p:val>
                                        </p:tav>
                                        <p:tav tm="100000">
                                          <p:val>
                                            <p:strVal val="#ppt_h"/>
                                          </p:val>
                                        </p:tav>
                                      </p:tavLst>
                                    </p:anim>
                                    <p:animEffect transition="in" filter="fade">
                                      <p:cBhvr>
                                        <p:cTn id="169" dur="500"/>
                                        <p:tgtEl>
                                          <p:spTgt spid="57"/>
                                        </p:tgtEl>
                                      </p:cBhvr>
                                    </p:animEffect>
                                  </p:childTnLst>
                                </p:cTn>
                              </p:par>
                            </p:childTnLst>
                          </p:cTn>
                        </p:par>
                        <p:par>
                          <p:cTn id="170" fill="hold">
                            <p:stCondLst>
                              <p:cond delay="1500"/>
                            </p:stCondLst>
                            <p:childTnLst>
                              <p:par>
                                <p:cTn id="171" presetID="1" presetClass="entr" presetSubtype="0" fill="hold" nodeType="afterEffect">
                                  <p:stCondLst>
                                    <p:cond delay="0"/>
                                  </p:stCondLst>
                                  <p:childTnLst>
                                    <p:set>
                                      <p:cBhvr>
                                        <p:cTn id="17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nodeType="clickEffect">
                                  <p:stCondLst>
                                    <p:cond delay="0"/>
                                  </p:stCondLst>
                                  <p:childTnLst>
                                    <p:set>
                                      <p:cBhvr>
                                        <p:cTn id="180" dur="1" fill="hold">
                                          <p:stCondLst>
                                            <p:cond delay="0"/>
                                          </p:stCondLst>
                                        </p:cTn>
                                        <p:tgtEl>
                                          <p:spTgt spid="62"/>
                                        </p:tgtEl>
                                        <p:attrNameLst>
                                          <p:attrName>style.visibility</p:attrName>
                                        </p:attrNameLst>
                                      </p:cBhvr>
                                      <p:to>
                                        <p:strVal val="visible"/>
                                      </p:to>
                                    </p:set>
                                    <p:anim calcmode="lin" valueType="num">
                                      <p:cBhvr>
                                        <p:cTn id="181" dur="500" fill="hold"/>
                                        <p:tgtEl>
                                          <p:spTgt spid="62"/>
                                        </p:tgtEl>
                                        <p:attrNameLst>
                                          <p:attrName>ppt_w</p:attrName>
                                        </p:attrNameLst>
                                      </p:cBhvr>
                                      <p:tavLst>
                                        <p:tav tm="0">
                                          <p:val>
                                            <p:fltVal val="0"/>
                                          </p:val>
                                        </p:tav>
                                        <p:tav tm="100000">
                                          <p:val>
                                            <p:strVal val="#ppt_w"/>
                                          </p:val>
                                        </p:tav>
                                      </p:tavLst>
                                    </p:anim>
                                    <p:anim calcmode="lin" valueType="num">
                                      <p:cBhvr>
                                        <p:cTn id="182" dur="500" fill="hold"/>
                                        <p:tgtEl>
                                          <p:spTgt spid="62"/>
                                        </p:tgtEl>
                                        <p:attrNameLst>
                                          <p:attrName>ppt_h</p:attrName>
                                        </p:attrNameLst>
                                      </p:cBhvr>
                                      <p:tavLst>
                                        <p:tav tm="0">
                                          <p:val>
                                            <p:fltVal val="0"/>
                                          </p:val>
                                        </p:tav>
                                        <p:tav tm="100000">
                                          <p:val>
                                            <p:strVal val="#ppt_h"/>
                                          </p:val>
                                        </p:tav>
                                      </p:tavLst>
                                    </p:anim>
                                    <p:animEffect transition="in" filter="fade">
                                      <p:cBhvr>
                                        <p:cTn id="183" dur="500"/>
                                        <p:tgtEl>
                                          <p:spTgt spid="62"/>
                                        </p:tgtEl>
                                      </p:cBhvr>
                                    </p:animEffect>
                                  </p:childTnLst>
                                </p:cTn>
                              </p:par>
                              <p:par>
                                <p:cTn id="184" presetID="53" presetClass="entr" presetSubtype="16" fill="hold" nodeType="withEffect">
                                  <p:stCondLst>
                                    <p:cond delay="0"/>
                                  </p:stCondLst>
                                  <p:childTnLst>
                                    <p:set>
                                      <p:cBhvr>
                                        <p:cTn id="185" dur="1" fill="hold">
                                          <p:stCondLst>
                                            <p:cond delay="0"/>
                                          </p:stCondLst>
                                        </p:cTn>
                                        <p:tgtEl>
                                          <p:spTgt spid="65"/>
                                        </p:tgtEl>
                                        <p:attrNameLst>
                                          <p:attrName>style.visibility</p:attrName>
                                        </p:attrNameLst>
                                      </p:cBhvr>
                                      <p:to>
                                        <p:strVal val="visible"/>
                                      </p:to>
                                    </p:set>
                                    <p:anim calcmode="lin" valueType="num">
                                      <p:cBhvr>
                                        <p:cTn id="186" dur="500" fill="hold"/>
                                        <p:tgtEl>
                                          <p:spTgt spid="65"/>
                                        </p:tgtEl>
                                        <p:attrNameLst>
                                          <p:attrName>ppt_w</p:attrName>
                                        </p:attrNameLst>
                                      </p:cBhvr>
                                      <p:tavLst>
                                        <p:tav tm="0">
                                          <p:val>
                                            <p:fltVal val="0"/>
                                          </p:val>
                                        </p:tav>
                                        <p:tav tm="100000">
                                          <p:val>
                                            <p:strVal val="#ppt_w"/>
                                          </p:val>
                                        </p:tav>
                                      </p:tavLst>
                                    </p:anim>
                                    <p:anim calcmode="lin" valueType="num">
                                      <p:cBhvr>
                                        <p:cTn id="187" dur="500" fill="hold"/>
                                        <p:tgtEl>
                                          <p:spTgt spid="65"/>
                                        </p:tgtEl>
                                        <p:attrNameLst>
                                          <p:attrName>ppt_h</p:attrName>
                                        </p:attrNameLst>
                                      </p:cBhvr>
                                      <p:tavLst>
                                        <p:tav tm="0">
                                          <p:val>
                                            <p:fltVal val="0"/>
                                          </p:val>
                                        </p:tav>
                                        <p:tav tm="100000">
                                          <p:val>
                                            <p:strVal val="#ppt_h"/>
                                          </p:val>
                                        </p:tav>
                                      </p:tavLst>
                                    </p:anim>
                                    <p:animEffect transition="in" filter="fade">
                                      <p:cBhvr>
                                        <p:cTn id="188" dur="500"/>
                                        <p:tgtEl>
                                          <p:spTgt spid="65"/>
                                        </p:tgtEl>
                                      </p:cBhvr>
                                    </p:animEffect>
                                  </p:childTnLst>
                                </p:cTn>
                              </p:par>
                            </p:childTnLst>
                          </p:cTn>
                        </p:par>
                        <p:par>
                          <p:cTn id="189" fill="hold">
                            <p:stCondLst>
                              <p:cond delay="500"/>
                            </p:stCondLst>
                            <p:childTnLst>
                              <p:par>
                                <p:cTn id="190" presetID="1" presetClass="entr" presetSubtype="0" fill="hold" nodeType="afterEffect">
                                  <p:stCondLst>
                                    <p:cond delay="0"/>
                                  </p:stCondLst>
                                  <p:childTnLst>
                                    <p:set>
                                      <p:cBhvr>
                                        <p:cTn id="191" dur="1" fill="hold">
                                          <p:stCondLst>
                                            <p:cond delay="0"/>
                                          </p:stCondLst>
                                        </p:cTn>
                                        <p:tgtEl>
                                          <p:spTgt spid="24">
                                            <p:txEl>
                                              <p:pRg st="0" end="0"/>
                                            </p:txEl>
                                          </p:spTgt>
                                        </p:tgtEl>
                                        <p:attrNameLst>
                                          <p:attrName>style.visibility</p:attrName>
                                        </p:attrNameLst>
                                      </p:cBhvr>
                                      <p:to>
                                        <p:strVal val="visible"/>
                                      </p:to>
                                    </p:set>
                                  </p:childTnLst>
                                </p:cTn>
                              </p:par>
                            </p:childTnLst>
                          </p:cTn>
                        </p:par>
                        <p:par>
                          <p:cTn id="192" fill="hold">
                            <p:stCondLst>
                              <p:cond delay="500"/>
                            </p:stCondLst>
                            <p:childTnLst>
                              <p:par>
                                <p:cTn id="193" presetID="53" presetClass="entr" presetSubtype="16" fill="hold" nodeType="afterEffect">
                                  <p:stCondLst>
                                    <p:cond delay="0"/>
                                  </p:stCondLst>
                                  <p:childTnLst>
                                    <p:set>
                                      <p:cBhvr>
                                        <p:cTn id="194" dur="1" fill="hold">
                                          <p:stCondLst>
                                            <p:cond delay="0"/>
                                          </p:stCondLst>
                                        </p:cTn>
                                        <p:tgtEl>
                                          <p:spTgt spid="84"/>
                                        </p:tgtEl>
                                        <p:attrNameLst>
                                          <p:attrName>style.visibility</p:attrName>
                                        </p:attrNameLst>
                                      </p:cBhvr>
                                      <p:to>
                                        <p:strVal val="visible"/>
                                      </p:to>
                                    </p:set>
                                    <p:anim calcmode="lin" valueType="num">
                                      <p:cBhvr>
                                        <p:cTn id="195" dur="500" fill="hold"/>
                                        <p:tgtEl>
                                          <p:spTgt spid="84"/>
                                        </p:tgtEl>
                                        <p:attrNameLst>
                                          <p:attrName>ppt_w</p:attrName>
                                        </p:attrNameLst>
                                      </p:cBhvr>
                                      <p:tavLst>
                                        <p:tav tm="0">
                                          <p:val>
                                            <p:fltVal val="0"/>
                                          </p:val>
                                        </p:tav>
                                        <p:tav tm="100000">
                                          <p:val>
                                            <p:strVal val="#ppt_w"/>
                                          </p:val>
                                        </p:tav>
                                      </p:tavLst>
                                    </p:anim>
                                    <p:anim calcmode="lin" valueType="num">
                                      <p:cBhvr>
                                        <p:cTn id="196" dur="500" fill="hold"/>
                                        <p:tgtEl>
                                          <p:spTgt spid="84"/>
                                        </p:tgtEl>
                                        <p:attrNameLst>
                                          <p:attrName>ppt_h</p:attrName>
                                        </p:attrNameLst>
                                      </p:cBhvr>
                                      <p:tavLst>
                                        <p:tav tm="0">
                                          <p:val>
                                            <p:fltVal val="0"/>
                                          </p:val>
                                        </p:tav>
                                        <p:tav tm="100000">
                                          <p:val>
                                            <p:strVal val="#ppt_h"/>
                                          </p:val>
                                        </p:tav>
                                      </p:tavLst>
                                    </p:anim>
                                    <p:animEffect transition="in" filter="fade">
                                      <p:cBhvr>
                                        <p:cTn id="197" dur="500"/>
                                        <p:tgtEl>
                                          <p:spTgt spid="84"/>
                                        </p:tgtEl>
                                      </p:cBhvr>
                                    </p:animEffect>
                                  </p:childTnLst>
                                </p:cTn>
                              </p:par>
                            </p:childTnLst>
                          </p:cTn>
                        </p:par>
                        <p:par>
                          <p:cTn id="198" fill="hold">
                            <p:stCondLst>
                              <p:cond delay="1000"/>
                            </p:stCondLst>
                            <p:childTnLst>
                              <p:par>
                                <p:cTn id="199" presetID="1" presetClass="entr" presetSubtype="0" fill="hold" nodeType="afterEffect">
                                  <p:stCondLst>
                                    <p:cond delay="0"/>
                                  </p:stCondLst>
                                  <p:childTnLst>
                                    <p:set>
                                      <p:cBhvr>
                                        <p:cTn id="200" dur="1" fill="hold">
                                          <p:stCondLst>
                                            <p:cond delay="0"/>
                                          </p:stCondLst>
                                        </p:cTn>
                                        <p:tgtEl>
                                          <p:spTgt spid="25">
                                            <p:txEl>
                                              <p:pRg st="0" end="0"/>
                                            </p:txEl>
                                          </p:spTgt>
                                        </p:tgtEl>
                                        <p:attrNameLst>
                                          <p:attrName>style.visibility</p:attrName>
                                        </p:attrNameLst>
                                      </p:cBhvr>
                                      <p:to>
                                        <p:strVal val="visible"/>
                                      </p:to>
                                    </p:set>
                                  </p:childTnLst>
                                </p:cTn>
                              </p:par>
                            </p:childTnLst>
                          </p:cTn>
                        </p:par>
                        <p:par>
                          <p:cTn id="201" fill="hold">
                            <p:stCondLst>
                              <p:cond delay="1000"/>
                            </p:stCondLst>
                            <p:childTnLst>
                              <p:par>
                                <p:cTn id="202" presetID="53" presetClass="entr" presetSubtype="16" fill="hold" nodeType="afterEffect">
                                  <p:stCondLst>
                                    <p:cond delay="0"/>
                                  </p:stCondLst>
                                  <p:childTnLst>
                                    <p:set>
                                      <p:cBhvr>
                                        <p:cTn id="203" dur="1" fill="hold">
                                          <p:stCondLst>
                                            <p:cond delay="0"/>
                                          </p:stCondLst>
                                        </p:cTn>
                                        <p:tgtEl>
                                          <p:spTgt spid="87"/>
                                        </p:tgtEl>
                                        <p:attrNameLst>
                                          <p:attrName>style.visibility</p:attrName>
                                        </p:attrNameLst>
                                      </p:cBhvr>
                                      <p:to>
                                        <p:strVal val="visible"/>
                                      </p:to>
                                    </p:set>
                                    <p:anim calcmode="lin" valueType="num">
                                      <p:cBhvr>
                                        <p:cTn id="204" dur="500" fill="hold"/>
                                        <p:tgtEl>
                                          <p:spTgt spid="87"/>
                                        </p:tgtEl>
                                        <p:attrNameLst>
                                          <p:attrName>ppt_w</p:attrName>
                                        </p:attrNameLst>
                                      </p:cBhvr>
                                      <p:tavLst>
                                        <p:tav tm="0">
                                          <p:val>
                                            <p:fltVal val="0"/>
                                          </p:val>
                                        </p:tav>
                                        <p:tav tm="100000">
                                          <p:val>
                                            <p:strVal val="#ppt_w"/>
                                          </p:val>
                                        </p:tav>
                                      </p:tavLst>
                                    </p:anim>
                                    <p:anim calcmode="lin" valueType="num">
                                      <p:cBhvr>
                                        <p:cTn id="205" dur="500" fill="hold"/>
                                        <p:tgtEl>
                                          <p:spTgt spid="87"/>
                                        </p:tgtEl>
                                        <p:attrNameLst>
                                          <p:attrName>ppt_h</p:attrName>
                                        </p:attrNameLst>
                                      </p:cBhvr>
                                      <p:tavLst>
                                        <p:tav tm="0">
                                          <p:val>
                                            <p:fltVal val="0"/>
                                          </p:val>
                                        </p:tav>
                                        <p:tav tm="100000">
                                          <p:val>
                                            <p:strVal val="#ppt_h"/>
                                          </p:val>
                                        </p:tav>
                                      </p:tavLst>
                                    </p:anim>
                                    <p:animEffect transition="in" filter="fade">
                                      <p:cBhvr>
                                        <p:cTn id="206" dur="500"/>
                                        <p:tgtEl>
                                          <p:spTgt spid="87"/>
                                        </p:tgtEl>
                                      </p:cBhvr>
                                    </p:animEffect>
                                  </p:childTnLst>
                                </p:cTn>
                              </p:par>
                            </p:childTnLst>
                          </p:cTn>
                        </p:par>
                        <p:par>
                          <p:cTn id="207" fill="hold">
                            <p:stCondLst>
                              <p:cond delay="1500"/>
                            </p:stCondLst>
                            <p:childTnLst>
                              <p:par>
                                <p:cTn id="208" presetID="1" presetClass="entr" presetSubtype="0" fill="hold" nodeType="afterEffect">
                                  <p:stCondLst>
                                    <p:cond delay="0"/>
                                  </p:stCondLst>
                                  <p:childTnLst>
                                    <p:set>
                                      <p:cBhvr>
                                        <p:cTn id="209"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nodeType="clickEffect">
                                  <p:stCondLst>
                                    <p:cond delay="0"/>
                                  </p:stCondLst>
                                  <p:childTnLst>
                                    <p:set>
                                      <p:cBhvr>
                                        <p:cTn id="213"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53" presetClass="entr" presetSubtype="16" fill="hold" nodeType="clickEffect">
                                  <p:stCondLst>
                                    <p:cond delay="0"/>
                                  </p:stCondLst>
                                  <p:childTnLst>
                                    <p:set>
                                      <p:cBhvr>
                                        <p:cTn id="217" dur="1" fill="hold">
                                          <p:stCondLst>
                                            <p:cond delay="0"/>
                                          </p:stCondLst>
                                        </p:cTn>
                                        <p:tgtEl>
                                          <p:spTgt spid="70"/>
                                        </p:tgtEl>
                                        <p:attrNameLst>
                                          <p:attrName>style.visibility</p:attrName>
                                        </p:attrNameLst>
                                      </p:cBhvr>
                                      <p:to>
                                        <p:strVal val="visible"/>
                                      </p:to>
                                    </p:set>
                                    <p:anim calcmode="lin" valueType="num">
                                      <p:cBhvr>
                                        <p:cTn id="218" dur="500" fill="hold"/>
                                        <p:tgtEl>
                                          <p:spTgt spid="70"/>
                                        </p:tgtEl>
                                        <p:attrNameLst>
                                          <p:attrName>ppt_w</p:attrName>
                                        </p:attrNameLst>
                                      </p:cBhvr>
                                      <p:tavLst>
                                        <p:tav tm="0">
                                          <p:val>
                                            <p:fltVal val="0"/>
                                          </p:val>
                                        </p:tav>
                                        <p:tav tm="100000">
                                          <p:val>
                                            <p:strVal val="#ppt_w"/>
                                          </p:val>
                                        </p:tav>
                                      </p:tavLst>
                                    </p:anim>
                                    <p:anim calcmode="lin" valueType="num">
                                      <p:cBhvr>
                                        <p:cTn id="219" dur="500" fill="hold"/>
                                        <p:tgtEl>
                                          <p:spTgt spid="70"/>
                                        </p:tgtEl>
                                        <p:attrNameLst>
                                          <p:attrName>ppt_h</p:attrName>
                                        </p:attrNameLst>
                                      </p:cBhvr>
                                      <p:tavLst>
                                        <p:tav tm="0">
                                          <p:val>
                                            <p:fltVal val="0"/>
                                          </p:val>
                                        </p:tav>
                                        <p:tav tm="100000">
                                          <p:val>
                                            <p:strVal val="#ppt_h"/>
                                          </p:val>
                                        </p:tav>
                                      </p:tavLst>
                                    </p:anim>
                                    <p:animEffect transition="in" filter="fade">
                                      <p:cBhvr>
                                        <p:cTn id="220" dur="500"/>
                                        <p:tgtEl>
                                          <p:spTgt spid="70"/>
                                        </p:tgtEl>
                                      </p:cBhvr>
                                    </p:animEffect>
                                  </p:childTnLst>
                                </p:cTn>
                              </p:par>
                              <p:par>
                                <p:cTn id="221" presetID="53" presetClass="entr" presetSubtype="16" fill="hold" nodeType="withEffect">
                                  <p:stCondLst>
                                    <p:cond delay="0"/>
                                  </p:stCondLst>
                                  <p:childTnLst>
                                    <p:set>
                                      <p:cBhvr>
                                        <p:cTn id="222" dur="1" fill="hold">
                                          <p:stCondLst>
                                            <p:cond delay="0"/>
                                          </p:stCondLst>
                                        </p:cTn>
                                        <p:tgtEl>
                                          <p:spTgt spid="73"/>
                                        </p:tgtEl>
                                        <p:attrNameLst>
                                          <p:attrName>style.visibility</p:attrName>
                                        </p:attrNameLst>
                                      </p:cBhvr>
                                      <p:to>
                                        <p:strVal val="visible"/>
                                      </p:to>
                                    </p:set>
                                    <p:anim calcmode="lin" valueType="num">
                                      <p:cBhvr>
                                        <p:cTn id="223" dur="500" fill="hold"/>
                                        <p:tgtEl>
                                          <p:spTgt spid="73"/>
                                        </p:tgtEl>
                                        <p:attrNameLst>
                                          <p:attrName>ppt_w</p:attrName>
                                        </p:attrNameLst>
                                      </p:cBhvr>
                                      <p:tavLst>
                                        <p:tav tm="0">
                                          <p:val>
                                            <p:fltVal val="0"/>
                                          </p:val>
                                        </p:tav>
                                        <p:tav tm="100000">
                                          <p:val>
                                            <p:strVal val="#ppt_w"/>
                                          </p:val>
                                        </p:tav>
                                      </p:tavLst>
                                    </p:anim>
                                    <p:anim calcmode="lin" valueType="num">
                                      <p:cBhvr>
                                        <p:cTn id="224" dur="500" fill="hold"/>
                                        <p:tgtEl>
                                          <p:spTgt spid="73"/>
                                        </p:tgtEl>
                                        <p:attrNameLst>
                                          <p:attrName>ppt_h</p:attrName>
                                        </p:attrNameLst>
                                      </p:cBhvr>
                                      <p:tavLst>
                                        <p:tav tm="0">
                                          <p:val>
                                            <p:fltVal val="0"/>
                                          </p:val>
                                        </p:tav>
                                        <p:tav tm="100000">
                                          <p:val>
                                            <p:strVal val="#ppt_h"/>
                                          </p:val>
                                        </p:tav>
                                      </p:tavLst>
                                    </p:anim>
                                    <p:animEffect transition="in" filter="fade">
                                      <p:cBhvr>
                                        <p:cTn id="225" dur="500"/>
                                        <p:tgtEl>
                                          <p:spTgt spid="73"/>
                                        </p:tgtEl>
                                      </p:cBhvr>
                                    </p:animEffect>
                                  </p:childTnLst>
                                </p:cTn>
                              </p:par>
                            </p:childTnLst>
                          </p:cTn>
                        </p:par>
                        <p:par>
                          <p:cTn id="226" fill="hold">
                            <p:stCondLst>
                              <p:cond delay="500"/>
                            </p:stCondLst>
                            <p:childTnLst>
                              <p:par>
                                <p:cTn id="227" presetID="1" presetClass="entr" presetSubtype="0" fill="hold" nodeType="afterEffect">
                                  <p:stCondLst>
                                    <p:cond delay="0"/>
                                  </p:stCondLst>
                                  <p:childTnLst>
                                    <p:set>
                                      <p:cBhvr>
                                        <p:cTn id="228" dur="1" fill="hold">
                                          <p:stCondLst>
                                            <p:cond delay="0"/>
                                          </p:stCondLst>
                                        </p:cTn>
                                        <p:tgtEl>
                                          <p:spTgt spid="27">
                                            <p:txEl>
                                              <p:pRg st="0" end="0"/>
                                            </p:txEl>
                                          </p:spTgt>
                                        </p:tgtEl>
                                        <p:attrNameLst>
                                          <p:attrName>style.visibility</p:attrName>
                                        </p:attrNameLst>
                                      </p:cBhvr>
                                      <p:to>
                                        <p:strVal val="visible"/>
                                      </p:to>
                                    </p:set>
                                  </p:childTnLst>
                                </p:cTn>
                              </p:par>
                            </p:childTnLst>
                          </p:cTn>
                        </p:par>
                        <p:par>
                          <p:cTn id="229" fill="hold">
                            <p:stCondLst>
                              <p:cond delay="500"/>
                            </p:stCondLst>
                            <p:childTnLst>
                              <p:par>
                                <p:cTn id="230" presetID="53" presetClass="entr" presetSubtype="16" fill="hold" nodeType="afterEffect">
                                  <p:stCondLst>
                                    <p:cond delay="0"/>
                                  </p:stCondLst>
                                  <p:childTnLst>
                                    <p:set>
                                      <p:cBhvr>
                                        <p:cTn id="231" dur="1" fill="hold">
                                          <p:stCondLst>
                                            <p:cond delay="0"/>
                                          </p:stCondLst>
                                        </p:cTn>
                                        <p:tgtEl>
                                          <p:spTgt spid="78"/>
                                        </p:tgtEl>
                                        <p:attrNameLst>
                                          <p:attrName>style.visibility</p:attrName>
                                        </p:attrNameLst>
                                      </p:cBhvr>
                                      <p:to>
                                        <p:strVal val="visible"/>
                                      </p:to>
                                    </p:set>
                                    <p:anim calcmode="lin" valueType="num">
                                      <p:cBhvr>
                                        <p:cTn id="232" dur="500" fill="hold"/>
                                        <p:tgtEl>
                                          <p:spTgt spid="78"/>
                                        </p:tgtEl>
                                        <p:attrNameLst>
                                          <p:attrName>ppt_w</p:attrName>
                                        </p:attrNameLst>
                                      </p:cBhvr>
                                      <p:tavLst>
                                        <p:tav tm="0">
                                          <p:val>
                                            <p:fltVal val="0"/>
                                          </p:val>
                                        </p:tav>
                                        <p:tav tm="100000">
                                          <p:val>
                                            <p:strVal val="#ppt_w"/>
                                          </p:val>
                                        </p:tav>
                                      </p:tavLst>
                                    </p:anim>
                                    <p:anim calcmode="lin" valueType="num">
                                      <p:cBhvr>
                                        <p:cTn id="233" dur="500" fill="hold"/>
                                        <p:tgtEl>
                                          <p:spTgt spid="78"/>
                                        </p:tgtEl>
                                        <p:attrNameLst>
                                          <p:attrName>ppt_h</p:attrName>
                                        </p:attrNameLst>
                                      </p:cBhvr>
                                      <p:tavLst>
                                        <p:tav tm="0">
                                          <p:val>
                                            <p:fltVal val="0"/>
                                          </p:val>
                                        </p:tav>
                                        <p:tav tm="100000">
                                          <p:val>
                                            <p:strVal val="#ppt_h"/>
                                          </p:val>
                                        </p:tav>
                                      </p:tavLst>
                                    </p:anim>
                                    <p:animEffect transition="in" filter="fade">
                                      <p:cBhvr>
                                        <p:cTn id="234" dur="500"/>
                                        <p:tgtEl>
                                          <p:spTgt spid="78"/>
                                        </p:tgtEl>
                                      </p:cBhvr>
                                    </p:animEffect>
                                  </p:childTnLst>
                                </p:cTn>
                              </p:par>
                              <p:par>
                                <p:cTn id="235" presetID="53" presetClass="entr" presetSubtype="16" fill="hold" nodeType="withEffect">
                                  <p:stCondLst>
                                    <p:cond delay="0"/>
                                  </p:stCondLst>
                                  <p:childTnLst>
                                    <p:set>
                                      <p:cBhvr>
                                        <p:cTn id="236" dur="1" fill="hold">
                                          <p:stCondLst>
                                            <p:cond delay="0"/>
                                          </p:stCondLst>
                                        </p:cTn>
                                        <p:tgtEl>
                                          <p:spTgt spid="81"/>
                                        </p:tgtEl>
                                        <p:attrNameLst>
                                          <p:attrName>style.visibility</p:attrName>
                                        </p:attrNameLst>
                                      </p:cBhvr>
                                      <p:to>
                                        <p:strVal val="visible"/>
                                      </p:to>
                                    </p:set>
                                    <p:anim calcmode="lin" valueType="num">
                                      <p:cBhvr>
                                        <p:cTn id="237" dur="500" fill="hold"/>
                                        <p:tgtEl>
                                          <p:spTgt spid="81"/>
                                        </p:tgtEl>
                                        <p:attrNameLst>
                                          <p:attrName>ppt_w</p:attrName>
                                        </p:attrNameLst>
                                      </p:cBhvr>
                                      <p:tavLst>
                                        <p:tav tm="0">
                                          <p:val>
                                            <p:fltVal val="0"/>
                                          </p:val>
                                        </p:tav>
                                        <p:tav tm="100000">
                                          <p:val>
                                            <p:strVal val="#ppt_w"/>
                                          </p:val>
                                        </p:tav>
                                      </p:tavLst>
                                    </p:anim>
                                    <p:anim calcmode="lin" valueType="num">
                                      <p:cBhvr>
                                        <p:cTn id="238" dur="500" fill="hold"/>
                                        <p:tgtEl>
                                          <p:spTgt spid="81"/>
                                        </p:tgtEl>
                                        <p:attrNameLst>
                                          <p:attrName>ppt_h</p:attrName>
                                        </p:attrNameLst>
                                      </p:cBhvr>
                                      <p:tavLst>
                                        <p:tav tm="0">
                                          <p:val>
                                            <p:fltVal val="0"/>
                                          </p:val>
                                        </p:tav>
                                        <p:tav tm="100000">
                                          <p:val>
                                            <p:strVal val="#ppt_h"/>
                                          </p:val>
                                        </p:tav>
                                      </p:tavLst>
                                    </p:anim>
                                    <p:animEffect transition="in" filter="fade">
                                      <p:cBhvr>
                                        <p:cTn id="239" dur="500"/>
                                        <p:tgtEl>
                                          <p:spTgt spid="81"/>
                                        </p:tgtEl>
                                      </p:cBhvr>
                                    </p:animEffect>
                                  </p:childTnLst>
                                </p:cTn>
                              </p:par>
                            </p:childTnLst>
                          </p:cTn>
                        </p:par>
                        <p:par>
                          <p:cTn id="240" fill="hold">
                            <p:stCondLst>
                              <p:cond delay="1000"/>
                            </p:stCondLst>
                            <p:childTnLst>
                              <p:par>
                                <p:cTn id="241" presetID="1" presetClass="entr" presetSubtype="0" fill="hold" nodeType="afterEffect">
                                  <p:stCondLst>
                                    <p:cond delay="0"/>
                                  </p:stCondLst>
                                  <p:childTnLst>
                                    <p:set>
                                      <p:cBhvr>
                                        <p:cTn id="242"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194" grpId="0"/>
      <p:bldP spid="67" grpId="0"/>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15</a:t>
            </a:fld>
            <a:endParaRPr lang="en-US"/>
          </a:p>
        </p:txBody>
      </p:sp>
      <p:sp>
        <p:nvSpPr>
          <p:cNvPr id="8" name="Oval 7">
            <a:extLst>
              <a:ext uri="{FF2B5EF4-FFF2-40B4-BE49-F238E27FC236}">
                <a16:creationId xmlns:a16="http://schemas.microsoft.com/office/drawing/2014/main" id="{890E93EA-4F64-4787-87EB-D4E09C5E96C9}"/>
              </a:ext>
            </a:extLst>
          </p:cNvPr>
          <p:cNvSpPr/>
          <p:nvPr/>
        </p:nvSpPr>
        <p:spPr>
          <a:xfrm>
            <a:off x="6317742" y="280416"/>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GB" dirty="0"/>
          </a:p>
        </p:txBody>
      </p:sp>
      <p:sp>
        <p:nvSpPr>
          <p:cNvPr id="9" name="Oval 8">
            <a:extLst>
              <a:ext uri="{FF2B5EF4-FFF2-40B4-BE49-F238E27FC236}">
                <a16:creationId xmlns:a16="http://schemas.microsoft.com/office/drawing/2014/main" id="{8574DC7B-12F0-4982-ABF0-049A834D2CDF}"/>
              </a:ext>
            </a:extLst>
          </p:cNvPr>
          <p:cNvSpPr/>
          <p:nvPr/>
        </p:nvSpPr>
        <p:spPr>
          <a:xfrm>
            <a:off x="360883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a:t>
            </a:r>
            <a:endParaRPr lang="en-GB" dirty="0"/>
          </a:p>
        </p:txBody>
      </p:sp>
      <p:sp>
        <p:nvSpPr>
          <p:cNvPr id="20" name="Oval 19">
            <a:extLst>
              <a:ext uri="{FF2B5EF4-FFF2-40B4-BE49-F238E27FC236}">
                <a16:creationId xmlns:a16="http://schemas.microsoft.com/office/drawing/2014/main" id="{F2C0F95E-EE56-4907-ACD1-75C39384D9D2}"/>
              </a:ext>
            </a:extLst>
          </p:cNvPr>
          <p:cNvSpPr/>
          <p:nvPr/>
        </p:nvSpPr>
        <p:spPr>
          <a:xfrm>
            <a:off x="6182386" y="1475232"/>
            <a:ext cx="902255"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&lt;=4</a:t>
            </a:r>
            <a:endParaRPr lang="en-GB" dirty="0"/>
          </a:p>
        </p:txBody>
      </p:sp>
      <p:sp>
        <p:nvSpPr>
          <p:cNvPr id="21" name="Oval 20">
            <a:extLst>
              <a:ext uri="{FF2B5EF4-FFF2-40B4-BE49-F238E27FC236}">
                <a16:creationId xmlns:a16="http://schemas.microsoft.com/office/drawing/2014/main" id="{E1B97EEC-E61F-4648-BD48-E4F817673BD0}"/>
              </a:ext>
            </a:extLst>
          </p:cNvPr>
          <p:cNvSpPr/>
          <p:nvPr/>
        </p:nvSpPr>
        <p:spPr>
          <a:xfrm>
            <a:off x="8512729" y="1475232"/>
            <a:ext cx="969467"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&lt;=12</a:t>
            </a:r>
            <a:endParaRPr lang="en-GB" dirty="0"/>
          </a:p>
        </p:txBody>
      </p:sp>
      <p:sp>
        <p:nvSpPr>
          <p:cNvPr id="22" name="Oval 21">
            <a:extLst>
              <a:ext uri="{FF2B5EF4-FFF2-40B4-BE49-F238E27FC236}">
                <a16:creationId xmlns:a16="http://schemas.microsoft.com/office/drawing/2014/main" id="{A67DA4EA-B17E-4ABD-A04E-4312D03DBF7D}"/>
              </a:ext>
            </a:extLst>
          </p:cNvPr>
          <p:cNvSpPr/>
          <p:nvPr/>
        </p:nvSpPr>
        <p:spPr>
          <a:xfrm>
            <a:off x="2943236" y="3031491"/>
            <a:ext cx="618909"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endParaRPr lang="en-GB" dirty="0"/>
          </a:p>
        </p:txBody>
      </p:sp>
      <p:sp>
        <p:nvSpPr>
          <p:cNvPr id="23" name="Oval 22">
            <a:extLst>
              <a:ext uri="{FF2B5EF4-FFF2-40B4-BE49-F238E27FC236}">
                <a16:creationId xmlns:a16="http://schemas.microsoft.com/office/drawing/2014/main" id="{389356EA-8671-4296-99E6-59DF6126CE87}"/>
              </a:ext>
            </a:extLst>
          </p:cNvPr>
          <p:cNvSpPr/>
          <p:nvPr/>
        </p:nvSpPr>
        <p:spPr>
          <a:xfrm>
            <a:off x="4209681" y="3019299"/>
            <a:ext cx="618908"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en-GB" dirty="0"/>
          </a:p>
        </p:txBody>
      </p:sp>
      <p:sp>
        <p:nvSpPr>
          <p:cNvPr id="24" name="Oval 23">
            <a:extLst>
              <a:ext uri="{FF2B5EF4-FFF2-40B4-BE49-F238E27FC236}">
                <a16:creationId xmlns:a16="http://schemas.microsoft.com/office/drawing/2014/main" id="{3E5D0542-1CDA-4670-B1DD-FD2A78F72972}"/>
              </a:ext>
            </a:extLst>
          </p:cNvPr>
          <p:cNvSpPr/>
          <p:nvPr/>
        </p:nvSpPr>
        <p:spPr>
          <a:xfrm>
            <a:off x="5803928"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en-GB" dirty="0"/>
          </a:p>
        </p:txBody>
      </p:sp>
      <p:sp>
        <p:nvSpPr>
          <p:cNvPr id="25" name="Oval 24">
            <a:extLst>
              <a:ext uri="{FF2B5EF4-FFF2-40B4-BE49-F238E27FC236}">
                <a16:creationId xmlns:a16="http://schemas.microsoft.com/office/drawing/2014/main" id="{8D7D5601-F8A9-460F-8070-A7262F86662A}"/>
              </a:ext>
            </a:extLst>
          </p:cNvPr>
          <p:cNvSpPr/>
          <p:nvPr/>
        </p:nvSpPr>
        <p:spPr>
          <a:xfrm>
            <a:off x="6800600"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a:t>
            </a:r>
            <a:endParaRPr lang="en-GB" dirty="0"/>
          </a:p>
        </p:txBody>
      </p:sp>
      <p:sp>
        <p:nvSpPr>
          <p:cNvPr id="26" name="Oval 25">
            <a:extLst>
              <a:ext uri="{FF2B5EF4-FFF2-40B4-BE49-F238E27FC236}">
                <a16:creationId xmlns:a16="http://schemas.microsoft.com/office/drawing/2014/main" id="{6FEB9058-BAB2-45C8-AEE3-523A27EA465B}"/>
              </a:ext>
            </a:extLst>
          </p:cNvPr>
          <p:cNvSpPr/>
          <p:nvPr/>
        </p:nvSpPr>
        <p:spPr>
          <a:xfrm>
            <a:off x="7609130" y="3031491"/>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a:t>
            </a:r>
            <a:endParaRPr lang="en-GB" dirty="0"/>
          </a:p>
        </p:txBody>
      </p:sp>
      <p:sp>
        <p:nvSpPr>
          <p:cNvPr id="27" name="Oval 26">
            <a:extLst>
              <a:ext uri="{FF2B5EF4-FFF2-40B4-BE49-F238E27FC236}">
                <a16:creationId xmlns:a16="http://schemas.microsoft.com/office/drawing/2014/main" id="{C99BFE15-F0EE-4B21-8EAA-F227D35AD6E3}"/>
              </a:ext>
            </a:extLst>
          </p:cNvPr>
          <p:cNvSpPr/>
          <p:nvPr/>
        </p:nvSpPr>
        <p:spPr>
          <a:xfrm>
            <a:off x="8860404" y="3031491"/>
            <a:ext cx="621792"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endParaRPr lang="en-GB" dirty="0"/>
          </a:p>
        </p:txBody>
      </p:sp>
      <p:sp>
        <p:nvSpPr>
          <p:cNvPr id="28" name="Oval 27">
            <a:extLst>
              <a:ext uri="{FF2B5EF4-FFF2-40B4-BE49-F238E27FC236}">
                <a16:creationId xmlns:a16="http://schemas.microsoft.com/office/drawing/2014/main" id="{3E1B64AC-D26E-43E6-9EFD-6C4072C8A0CD}"/>
              </a:ext>
            </a:extLst>
          </p:cNvPr>
          <p:cNvSpPr/>
          <p:nvPr/>
        </p:nvSpPr>
        <p:spPr>
          <a:xfrm>
            <a:off x="9701022" y="3049782"/>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en-GB" dirty="0"/>
          </a:p>
        </p:txBody>
      </p:sp>
      <p:sp>
        <p:nvSpPr>
          <p:cNvPr id="29" name="Oval 28">
            <a:extLst>
              <a:ext uri="{FF2B5EF4-FFF2-40B4-BE49-F238E27FC236}">
                <a16:creationId xmlns:a16="http://schemas.microsoft.com/office/drawing/2014/main" id="{5E201031-16DC-43A2-8625-2799F6477BBE}"/>
              </a:ext>
            </a:extLst>
          </p:cNvPr>
          <p:cNvSpPr/>
          <p:nvPr/>
        </p:nvSpPr>
        <p:spPr>
          <a:xfrm>
            <a:off x="1759685" y="3031491"/>
            <a:ext cx="618910"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endParaRPr lang="en-GB" dirty="0"/>
          </a:p>
        </p:txBody>
      </p:sp>
      <p:cxnSp>
        <p:nvCxnSpPr>
          <p:cNvPr id="35" name="Straight Connector 34">
            <a:extLst>
              <a:ext uri="{FF2B5EF4-FFF2-40B4-BE49-F238E27FC236}">
                <a16:creationId xmlns:a16="http://schemas.microsoft.com/office/drawing/2014/main" id="{339B2F2F-A7B9-4774-9DBB-C638B5A6486F}"/>
              </a:ext>
            </a:extLst>
          </p:cNvPr>
          <p:cNvCxnSpPr>
            <a:stCxn id="9" idx="7"/>
            <a:endCxn id="8" idx="3"/>
          </p:cNvCxnSpPr>
          <p:nvPr/>
        </p:nvCxnSpPr>
        <p:spPr>
          <a:xfrm flipV="1">
            <a:off x="4139565" y="769523"/>
            <a:ext cx="2260532"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3CF3D5-4970-4736-9E4D-30D7E2FF6104}"/>
              </a:ext>
            </a:extLst>
          </p:cNvPr>
          <p:cNvCxnSpPr>
            <a:cxnSpLocks/>
            <a:stCxn id="20" idx="0"/>
            <a:endCxn id="8" idx="4"/>
          </p:cNvCxnSpPr>
          <p:nvPr/>
        </p:nvCxnSpPr>
        <p:spPr>
          <a:xfrm flipH="1" flipV="1">
            <a:off x="6598920" y="853440"/>
            <a:ext cx="34594" cy="621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8C6136-3873-44AF-AB9F-BF20AFD0DD20}"/>
              </a:ext>
            </a:extLst>
          </p:cNvPr>
          <p:cNvCxnSpPr>
            <a:cxnSpLocks/>
            <a:stCxn id="21" idx="1"/>
            <a:endCxn id="8" idx="5"/>
          </p:cNvCxnSpPr>
          <p:nvPr/>
        </p:nvCxnSpPr>
        <p:spPr>
          <a:xfrm flipH="1" flipV="1">
            <a:off x="6797743" y="769523"/>
            <a:ext cx="1856961"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84A746-2A9A-4A60-8915-E75D43E5BEC8}"/>
              </a:ext>
            </a:extLst>
          </p:cNvPr>
          <p:cNvCxnSpPr>
            <a:cxnSpLocks/>
            <a:stCxn id="29" idx="0"/>
          </p:cNvCxnSpPr>
          <p:nvPr/>
        </p:nvCxnSpPr>
        <p:spPr>
          <a:xfrm flipV="1">
            <a:off x="2069140" y="1883615"/>
            <a:ext cx="1585383" cy="1147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07255-4D25-4FF6-804D-C25A2C846D13}"/>
              </a:ext>
            </a:extLst>
          </p:cNvPr>
          <p:cNvCxnSpPr>
            <a:cxnSpLocks/>
            <a:stCxn id="22" idx="7"/>
            <a:endCxn id="9" idx="4"/>
          </p:cNvCxnSpPr>
          <p:nvPr/>
        </p:nvCxnSpPr>
        <p:spPr>
          <a:xfrm flipV="1">
            <a:off x="3471508" y="2023872"/>
            <a:ext cx="448220" cy="109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2D6517-5458-4397-8390-199C0D064F51}"/>
              </a:ext>
            </a:extLst>
          </p:cNvPr>
          <p:cNvCxnSpPr>
            <a:cxnSpLocks/>
            <a:stCxn id="23" idx="0"/>
            <a:endCxn id="9" idx="5"/>
          </p:cNvCxnSpPr>
          <p:nvPr/>
        </p:nvCxnSpPr>
        <p:spPr>
          <a:xfrm flipH="1" flipV="1">
            <a:off x="4139565" y="1943526"/>
            <a:ext cx="379570" cy="1075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C6F5BE8-BD46-43E9-AABE-2955153F4448}"/>
              </a:ext>
            </a:extLst>
          </p:cNvPr>
          <p:cNvCxnSpPr>
            <a:cxnSpLocks/>
            <a:stCxn id="24" idx="0"/>
            <a:endCxn id="20" idx="4"/>
          </p:cNvCxnSpPr>
          <p:nvPr/>
        </p:nvCxnSpPr>
        <p:spPr>
          <a:xfrm flipV="1">
            <a:off x="6085106" y="2023872"/>
            <a:ext cx="548408" cy="1007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3CFD273-5560-4C9B-B126-34AF2600971D}"/>
              </a:ext>
            </a:extLst>
          </p:cNvPr>
          <p:cNvCxnSpPr>
            <a:cxnSpLocks/>
            <a:endCxn id="20" idx="4"/>
          </p:cNvCxnSpPr>
          <p:nvPr/>
        </p:nvCxnSpPr>
        <p:spPr>
          <a:xfrm flipH="1" flipV="1">
            <a:off x="6633514" y="2023872"/>
            <a:ext cx="264794" cy="100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BC19C6-314B-41C0-A258-87C40D24467D}"/>
              </a:ext>
            </a:extLst>
          </p:cNvPr>
          <p:cNvCxnSpPr>
            <a:cxnSpLocks/>
            <a:stCxn id="26" idx="0"/>
            <a:endCxn id="20" idx="5"/>
          </p:cNvCxnSpPr>
          <p:nvPr/>
        </p:nvCxnSpPr>
        <p:spPr>
          <a:xfrm flipH="1" flipV="1">
            <a:off x="6952509" y="1943526"/>
            <a:ext cx="937799" cy="108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B25344-8AD9-407A-B205-D97F8046BCB2}"/>
              </a:ext>
            </a:extLst>
          </p:cNvPr>
          <p:cNvCxnSpPr>
            <a:cxnSpLocks/>
            <a:stCxn id="27" idx="0"/>
          </p:cNvCxnSpPr>
          <p:nvPr/>
        </p:nvCxnSpPr>
        <p:spPr>
          <a:xfrm flipH="1" flipV="1">
            <a:off x="9098992" y="2036033"/>
            <a:ext cx="72308" cy="995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7EBCF01-B71B-4F52-BEBE-686553A2BF9D}"/>
              </a:ext>
            </a:extLst>
          </p:cNvPr>
          <p:cNvCxnSpPr>
            <a:cxnSpLocks/>
            <a:stCxn id="28" idx="0"/>
            <a:endCxn id="21" idx="5"/>
          </p:cNvCxnSpPr>
          <p:nvPr/>
        </p:nvCxnSpPr>
        <p:spPr>
          <a:xfrm flipH="1" flipV="1">
            <a:off x="9340221" y="1943526"/>
            <a:ext cx="641979" cy="1106256"/>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98DD4E0D-0EE1-4F6C-B599-D0DB8408A6B2}"/>
              </a:ext>
            </a:extLst>
          </p:cNvPr>
          <p:cNvSpPr txBox="1"/>
          <p:nvPr/>
        </p:nvSpPr>
        <p:spPr>
          <a:xfrm>
            <a:off x="2772112" y="1290566"/>
            <a:ext cx="439074" cy="369332"/>
          </a:xfrm>
          <a:prstGeom prst="rect">
            <a:avLst/>
          </a:prstGeom>
          <a:noFill/>
        </p:spPr>
        <p:txBody>
          <a:bodyPr wrap="square" rtlCol="0">
            <a:spAutoFit/>
          </a:bodyPr>
          <a:lstStyle/>
          <a:p>
            <a:r>
              <a:rPr lang="en-US" dirty="0"/>
              <a:t>B1</a:t>
            </a:r>
            <a:endParaRPr lang="en-GB" dirty="0"/>
          </a:p>
        </p:txBody>
      </p:sp>
      <p:sp>
        <p:nvSpPr>
          <p:cNvPr id="67" name="TextBox 66">
            <a:extLst>
              <a:ext uri="{FF2B5EF4-FFF2-40B4-BE49-F238E27FC236}">
                <a16:creationId xmlns:a16="http://schemas.microsoft.com/office/drawing/2014/main" id="{CA4E9E9F-1186-4696-8735-70B4CD362B49}"/>
              </a:ext>
            </a:extLst>
          </p:cNvPr>
          <p:cNvSpPr txBox="1"/>
          <p:nvPr/>
        </p:nvSpPr>
        <p:spPr>
          <a:xfrm>
            <a:off x="5544224" y="1290566"/>
            <a:ext cx="439074" cy="369332"/>
          </a:xfrm>
          <a:prstGeom prst="rect">
            <a:avLst/>
          </a:prstGeom>
          <a:noFill/>
        </p:spPr>
        <p:txBody>
          <a:bodyPr wrap="square" rtlCol="0">
            <a:spAutoFit/>
          </a:bodyPr>
          <a:lstStyle/>
          <a:p>
            <a:r>
              <a:rPr lang="en-US" dirty="0"/>
              <a:t>B2</a:t>
            </a:r>
            <a:endParaRPr lang="en-GB" dirty="0"/>
          </a:p>
        </p:txBody>
      </p:sp>
      <p:sp>
        <p:nvSpPr>
          <p:cNvPr id="68" name="TextBox 67">
            <a:extLst>
              <a:ext uri="{FF2B5EF4-FFF2-40B4-BE49-F238E27FC236}">
                <a16:creationId xmlns:a16="http://schemas.microsoft.com/office/drawing/2014/main" id="{ACE82F76-9B72-4DB0-BB11-7525CCB61DBF}"/>
              </a:ext>
            </a:extLst>
          </p:cNvPr>
          <p:cNvSpPr txBox="1"/>
          <p:nvPr/>
        </p:nvSpPr>
        <p:spPr>
          <a:xfrm>
            <a:off x="7825111" y="1292697"/>
            <a:ext cx="439074" cy="369332"/>
          </a:xfrm>
          <a:prstGeom prst="rect">
            <a:avLst/>
          </a:prstGeom>
          <a:noFill/>
        </p:spPr>
        <p:txBody>
          <a:bodyPr wrap="square" rtlCol="0">
            <a:spAutoFit/>
          </a:bodyPr>
          <a:lstStyle/>
          <a:p>
            <a:r>
              <a:rPr lang="en-US" dirty="0"/>
              <a:t>B3</a:t>
            </a:r>
            <a:endParaRPr lang="en-GB" dirty="0"/>
          </a:p>
        </p:txBody>
      </p:sp>
      <p:cxnSp>
        <p:nvCxnSpPr>
          <p:cNvPr id="77" name="Straight Connector 76">
            <a:extLst>
              <a:ext uri="{FF2B5EF4-FFF2-40B4-BE49-F238E27FC236}">
                <a16:creationId xmlns:a16="http://schemas.microsoft.com/office/drawing/2014/main" id="{40D58AF1-F9DC-4FBE-AD34-B80C55929FEE}"/>
              </a:ext>
            </a:extLst>
          </p:cNvPr>
          <p:cNvCxnSpPr>
            <a:cxnSpLocks/>
          </p:cNvCxnSpPr>
          <p:nvPr/>
        </p:nvCxnSpPr>
        <p:spPr>
          <a:xfrm>
            <a:off x="498764" y="5609678"/>
            <a:ext cx="10275271" cy="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0" name="TextBox 199">
            <a:extLst>
              <a:ext uri="{FF2B5EF4-FFF2-40B4-BE49-F238E27FC236}">
                <a16:creationId xmlns:a16="http://schemas.microsoft.com/office/drawing/2014/main" id="{75D00AB0-108E-4FFE-AFF4-49862DEA4BF4}"/>
              </a:ext>
            </a:extLst>
          </p:cNvPr>
          <p:cNvSpPr txBox="1"/>
          <p:nvPr/>
        </p:nvSpPr>
        <p:spPr>
          <a:xfrm>
            <a:off x="1146048" y="6356350"/>
            <a:ext cx="2325460" cy="369332"/>
          </a:xfrm>
          <a:prstGeom prst="rect">
            <a:avLst/>
          </a:prstGeom>
          <a:noFill/>
        </p:spPr>
        <p:txBody>
          <a:bodyPr wrap="square" rtlCol="0">
            <a:spAutoFit/>
          </a:bodyPr>
          <a:lstStyle/>
          <a:p>
            <a:r>
              <a:rPr lang="en-US" b="1" dirty="0">
                <a:latin typeface="Times-Bold"/>
              </a:rPr>
              <a:t>alpha–beta</a:t>
            </a:r>
            <a:r>
              <a:rPr lang="en-GB" dirty="0"/>
              <a:t> pruning</a:t>
            </a:r>
          </a:p>
        </p:txBody>
      </p:sp>
      <p:cxnSp>
        <p:nvCxnSpPr>
          <p:cNvPr id="85" name="Straight Connector 84">
            <a:extLst>
              <a:ext uri="{FF2B5EF4-FFF2-40B4-BE49-F238E27FC236}">
                <a16:creationId xmlns:a16="http://schemas.microsoft.com/office/drawing/2014/main" id="{F0FFFB48-9666-4C2A-B5EA-3D8C3D30E42A}"/>
              </a:ext>
            </a:extLst>
          </p:cNvPr>
          <p:cNvCxnSpPr>
            <a:cxnSpLocks/>
          </p:cNvCxnSpPr>
          <p:nvPr/>
        </p:nvCxnSpPr>
        <p:spPr>
          <a:xfrm>
            <a:off x="498764" y="5896182"/>
            <a:ext cx="10256983" cy="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 name="Group 3">
            <a:extLst>
              <a:ext uri="{FF2B5EF4-FFF2-40B4-BE49-F238E27FC236}">
                <a16:creationId xmlns:a16="http://schemas.microsoft.com/office/drawing/2014/main" id="{BACCEDE4-81D1-40DE-A4CC-BE558F1172F2}"/>
              </a:ext>
            </a:extLst>
          </p:cNvPr>
          <p:cNvGrpSpPr/>
          <p:nvPr/>
        </p:nvGrpSpPr>
        <p:grpSpPr>
          <a:xfrm>
            <a:off x="631925" y="3748056"/>
            <a:ext cx="1275928" cy="1004335"/>
            <a:chOff x="1912085" y="3862339"/>
            <a:chExt cx="1275928" cy="1004335"/>
          </a:xfrm>
        </p:grpSpPr>
        <p:sp>
          <p:nvSpPr>
            <p:cNvPr id="34" name="Oval 33">
              <a:extLst>
                <a:ext uri="{FF2B5EF4-FFF2-40B4-BE49-F238E27FC236}">
                  <a16:creationId xmlns:a16="http://schemas.microsoft.com/office/drawing/2014/main" id="{C7B96B33-C152-469B-9880-83ECEE5A8658}"/>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36" name="Straight Connector 35">
              <a:extLst>
                <a:ext uri="{FF2B5EF4-FFF2-40B4-BE49-F238E27FC236}">
                  <a16:creationId xmlns:a16="http://schemas.microsoft.com/office/drawing/2014/main" id="{E84E02C5-1B99-4862-B35B-F07456E5D391}"/>
                </a:ext>
              </a:extLst>
            </p:cNvPr>
            <p:cNvCxnSpPr>
              <a:cxnSpLocks/>
              <a:stCxn id="34" idx="0"/>
            </p:cNvCxnSpPr>
            <p:nvPr/>
          </p:nvCxnSpPr>
          <p:spPr>
            <a:xfrm flipV="1">
              <a:off x="2221540" y="3862339"/>
              <a:ext cx="966473" cy="7602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D214569-8A60-4397-837B-C7CAC71B7C94}"/>
              </a:ext>
            </a:extLst>
          </p:cNvPr>
          <p:cNvGrpSpPr/>
          <p:nvPr/>
        </p:nvGrpSpPr>
        <p:grpSpPr>
          <a:xfrm>
            <a:off x="1468020" y="3740416"/>
            <a:ext cx="618910" cy="1070247"/>
            <a:chOff x="1912085" y="3796427"/>
            <a:chExt cx="618910" cy="1070247"/>
          </a:xfrm>
        </p:grpSpPr>
        <p:sp>
          <p:nvSpPr>
            <p:cNvPr id="39" name="Oval 38">
              <a:extLst>
                <a:ext uri="{FF2B5EF4-FFF2-40B4-BE49-F238E27FC236}">
                  <a16:creationId xmlns:a16="http://schemas.microsoft.com/office/drawing/2014/main" id="{52AC2558-6C3C-4006-9127-ACDADB92227C}"/>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41" name="Straight Connector 40">
              <a:extLst>
                <a:ext uri="{FF2B5EF4-FFF2-40B4-BE49-F238E27FC236}">
                  <a16:creationId xmlns:a16="http://schemas.microsoft.com/office/drawing/2014/main" id="{A0876F26-5CA7-490D-98E8-ABF6686C8158}"/>
                </a:ext>
              </a:extLst>
            </p:cNvPr>
            <p:cNvCxnSpPr>
              <a:cxnSpLocks/>
              <a:stCxn id="39" idx="0"/>
            </p:cNvCxnSpPr>
            <p:nvPr/>
          </p:nvCxnSpPr>
          <p:spPr>
            <a:xfrm flipV="1">
              <a:off x="2221540" y="3796427"/>
              <a:ext cx="133169" cy="8261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03777A1-3868-4B0B-8798-2F7982109312}"/>
              </a:ext>
            </a:extLst>
          </p:cNvPr>
          <p:cNvGrpSpPr/>
          <p:nvPr/>
        </p:nvGrpSpPr>
        <p:grpSpPr>
          <a:xfrm>
            <a:off x="2295560" y="3826510"/>
            <a:ext cx="647676" cy="984153"/>
            <a:chOff x="1912085" y="3882521"/>
            <a:chExt cx="647676" cy="984153"/>
          </a:xfrm>
        </p:grpSpPr>
        <p:sp>
          <p:nvSpPr>
            <p:cNvPr id="44" name="Oval 43">
              <a:extLst>
                <a:ext uri="{FF2B5EF4-FFF2-40B4-BE49-F238E27FC236}">
                  <a16:creationId xmlns:a16="http://schemas.microsoft.com/office/drawing/2014/main" id="{B115B2B7-77E5-40D4-B8D3-97DB38DCA559}"/>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47" name="Straight Connector 46">
              <a:extLst>
                <a:ext uri="{FF2B5EF4-FFF2-40B4-BE49-F238E27FC236}">
                  <a16:creationId xmlns:a16="http://schemas.microsoft.com/office/drawing/2014/main" id="{F4867856-4093-4C05-8DBA-AD950DA64605}"/>
                </a:ext>
              </a:extLst>
            </p:cNvPr>
            <p:cNvCxnSpPr>
              <a:cxnSpLocks/>
              <a:stCxn id="44" idx="0"/>
            </p:cNvCxnSpPr>
            <p:nvPr/>
          </p:nvCxnSpPr>
          <p:spPr>
            <a:xfrm flipV="1">
              <a:off x="2221540" y="3882521"/>
              <a:ext cx="338221" cy="74002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76EA9AAD-6EA4-4382-BD07-7D1AB0219601}"/>
              </a:ext>
            </a:extLst>
          </p:cNvPr>
          <p:cNvGrpSpPr/>
          <p:nvPr/>
        </p:nvGrpSpPr>
        <p:grpSpPr>
          <a:xfrm>
            <a:off x="3029517" y="3850146"/>
            <a:ext cx="618910" cy="1006115"/>
            <a:chOff x="2010832" y="3787857"/>
            <a:chExt cx="618910" cy="1006115"/>
          </a:xfrm>
        </p:grpSpPr>
        <p:sp>
          <p:nvSpPr>
            <p:cNvPr id="49" name="Oval 48">
              <a:extLst>
                <a:ext uri="{FF2B5EF4-FFF2-40B4-BE49-F238E27FC236}">
                  <a16:creationId xmlns:a16="http://schemas.microsoft.com/office/drawing/2014/main" id="{265C64B5-F3A1-44D8-87AE-3F27AC08705B}"/>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50" name="Straight Connector 49">
              <a:extLst>
                <a:ext uri="{FF2B5EF4-FFF2-40B4-BE49-F238E27FC236}">
                  <a16:creationId xmlns:a16="http://schemas.microsoft.com/office/drawing/2014/main" id="{F38A3004-6B6E-489B-B167-5078CD206006}"/>
                </a:ext>
              </a:extLst>
            </p:cNvPr>
            <p:cNvCxnSpPr>
              <a:cxnSpLocks/>
              <a:stCxn id="49" idx="0"/>
            </p:cNvCxnSpPr>
            <p:nvPr/>
          </p:nvCxnSpPr>
          <p:spPr>
            <a:xfrm flipH="1" flipV="1">
              <a:off x="2259847" y="3787857"/>
              <a:ext cx="60440" cy="7619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34ADCF6-1A5E-429E-9174-EC727FC29949}"/>
              </a:ext>
            </a:extLst>
          </p:cNvPr>
          <p:cNvGrpSpPr/>
          <p:nvPr/>
        </p:nvGrpSpPr>
        <p:grpSpPr>
          <a:xfrm>
            <a:off x="3752504" y="3835476"/>
            <a:ext cx="618910" cy="1066627"/>
            <a:chOff x="1912085" y="3800047"/>
            <a:chExt cx="618910" cy="1066627"/>
          </a:xfrm>
        </p:grpSpPr>
        <p:sp>
          <p:nvSpPr>
            <p:cNvPr id="55" name="Oval 54">
              <a:extLst>
                <a:ext uri="{FF2B5EF4-FFF2-40B4-BE49-F238E27FC236}">
                  <a16:creationId xmlns:a16="http://schemas.microsoft.com/office/drawing/2014/main" id="{F249E1CF-E069-42B8-84C3-AFBFF3924F69}"/>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56" name="Straight Connector 55">
              <a:extLst>
                <a:ext uri="{FF2B5EF4-FFF2-40B4-BE49-F238E27FC236}">
                  <a16:creationId xmlns:a16="http://schemas.microsoft.com/office/drawing/2014/main" id="{E8D7334E-1347-4037-9F14-69DCC43488A7}"/>
                </a:ext>
              </a:extLst>
            </p:cNvPr>
            <p:cNvCxnSpPr>
              <a:cxnSpLocks/>
              <a:stCxn id="55" idx="0"/>
            </p:cNvCxnSpPr>
            <p:nvPr/>
          </p:nvCxnSpPr>
          <p:spPr>
            <a:xfrm flipV="1">
              <a:off x="2221540" y="3800047"/>
              <a:ext cx="281337" cy="8225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557C177C-C2E1-4005-80A7-214B17348C94}"/>
              </a:ext>
            </a:extLst>
          </p:cNvPr>
          <p:cNvGrpSpPr/>
          <p:nvPr/>
        </p:nvGrpSpPr>
        <p:grpSpPr>
          <a:xfrm>
            <a:off x="4486461" y="3829786"/>
            <a:ext cx="618910" cy="1081339"/>
            <a:chOff x="2010832" y="3712633"/>
            <a:chExt cx="618910" cy="1081339"/>
          </a:xfrm>
        </p:grpSpPr>
        <p:sp>
          <p:nvSpPr>
            <p:cNvPr id="58" name="Oval 57">
              <a:extLst>
                <a:ext uri="{FF2B5EF4-FFF2-40B4-BE49-F238E27FC236}">
                  <a16:creationId xmlns:a16="http://schemas.microsoft.com/office/drawing/2014/main" id="{457894B4-4FD0-4382-AD7B-A157E4C7B7D7}"/>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59" name="Straight Connector 58">
              <a:extLst>
                <a:ext uri="{FF2B5EF4-FFF2-40B4-BE49-F238E27FC236}">
                  <a16:creationId xmlns:a16="http://schemas.microsoft.com/office/drawing/2014/main" id="{7F50AB54-2B1B-4DC2-B27B-65FB3DF2062D}"/>
                </a:ext>
              </a:extLst>
            </p:cNvPr>
            <p:cNvCxnSpPr>
              <a:cxnSpLocks/>
              <a:stCxn id="58" idx="0"/>
            </p:cNvCxnSpPr>
            <p:nvPr/>
          </p:nvCxnSpPr>
          <p:spPr>
            <a:xfrm flipH="1" flipV="1">
              <a:off x="2168664" y="3712633"/>
              <a:ext cx="151623" cy="83721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8B7562C3-FA89-4E9C-8F92-047FC949ED58}"/>
              </a:ext>
            </a:extLst>
          </p:cNvPr>
          <p:cNvGrpSpPr/>
          <p:nvPr/>
        </p:nvGrpSpPr>
        <p:grpSpPr>
          <a:xfrm>
            <a:off x="5233832" y="3792804"/>
            <a:ext cx="618910" cy="1066627"/>
            <a:chOff x="1912085" y="3800047"/>
            <a:chExt cx="618910" cy="1066627"/>
          </a:xfrm>
        </p:grpSpPr>
        <p:sp>
          <p:nvSpPr>
            <p:cNvPr id="63" name="Oval 62">
              <a:extLst>
                <a:ext uri="{FF2B5EF4-FFF2-40B4-BE49-F238E27FC236}">
                  <a16:creationId xmlns:a16="http://schemas.microsoft.com/office/drawing/2014/main" id="{D2BDB37F-5B7E-4BE8-A23C-25FC6C84FB55}"/>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64" name="Straight Connector 63">
              <a:extLst>
                <a:ext uri="{FF2B5EF4-FFF2-40B4-BE49-F238E27FC236}">
                  <a16:creationId xmlns:a16="http://schemas.microsoft.com/office/drawing/2014/main" id="{0BC7CFC2-AC7C-4DAA-980E-8113C5422398}"/>
                </a:ext>
              </a:extLst>
            </p:cNvPr>
            <p:cNvCxnSpPr>
              <a:cxnSpLocks/>
              <a:stCxn id="63" idx="0"/>
            </p:cNvCxnSpPr>
            <p:nvPr/>
          </p:nvCxnSpPr>
          <p:spPr>
            <a:xfrm flipV="1">
              <a:off x="2221540" y="3800047"/>
              <a:ext cx="281337" cy="8225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D6D0854A-74BB-4427-8797-27DB9858AC57}"/>
              </a:ext>
            </a:extLst>
          </p:cNvPr>
          <p:cNvGrpSpPr/>
          <p:nvPr/>
        </p:nvGrpSpPr>
        <p:grpSpPr>
          <a:xfrm>
            <a:off x="5967789" y="3787114"/>
            <a:ext cx="618910" cy="1081339"/>
            <a:chOff x="2010832" y="3712633"/>
            <a:chExt cx="618910" cy="1081339"/>
          </a:xfrm>
        </p:grpSpPr>
        <p:sp>
          <p:nvSpPr>
            <p:cNvPr id="66" name="Oval 65">
              <a:extLst>
                <a:ext uri="{FF2B5EF4-FFF2-40B4-BE49-F238E27FC236}">
                  <a16:creationId xmlns:a16="http://schemas.microsoft.com/office/drawing/2014/main" id="{1D07D6E7-CA2E-4EF9-ABA3-CCAE22C90F3B}"/>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69" name="Straight Connector 68">
              <a:extLst>
                <a:ext uri="{FF2B5EF4-FFF2-40B4-BE49-F238E27FC236}">
                  <a16:creationId xmlns:a16="http://schemas.microsoft.com/office/drawing/2014/main" id="{9034FC29-BA9A-44A0-B50C-205D455D92C4}"/>
                </a:ext>
              </a:extLst>
            </p:cNvPr>
            <p:cNvCxnSpPr>
              <a:cxnSpLocks/>
              <a:stCxn id="66" idx="0"/>
            </p:cNvCxnSpPr>
            <p:nvPr/>
          </p:nvCxnSpPr>
          <p:spPr>
            <a:xfrm flipH="1" flipV="1">
              <a:off x="2168664" y="3712633"/>
              <a:ext cx="151623" cy="8372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Oval 73">
            <a:extLst>
              <a:ext uri="{FF2B5EF4-FFF2-40B4-BE49-F238E27FC236}">
                <a16:creationId xmlns:a16="http://schemas.microsoft.com/office/drawing/2014/main" id="{4CE92F62-8BE4-44B9-A67A-64C661455B8B}"/>
              </a:ext>
            </a:extLst>
          </p:cNvPr>
          <p:cNvSpPr/>
          <p:nvPr/>
        </p:nvSpPr>
        <p:spPr>
          <a:xfrm>
            <a:off x="10389870" y="3019302"/>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a:t>
            </a:r>
            <a:endParaRPr lang="en-GB" dirty="0"/>
          </a:p>
        </p:txBody>
      </p:sp>
      <p:cxnSp>
        <p:nvCxnSpPr>
          <p:cNvPr id="76" name="Straight Connector 75">
            <a:extLst>
              <a:ext uri="{FF2B5EF4-FFF2-40B4-BE49-F238E27FC236}">
                <a16:creationId xmlns:a16="http://schemas.microsoft.com/office/drawing/2014/main" id="{0F6D79C4-8F39-4C77-831F-07E85219A90F}"/>
              </a:ext>
            </a:extLst>
          </p:cNvPr>
          <p:cNvCxnSpPr>
            <a:cxnSpLocks/>
            <a:stCxn id="74" idx="0"/>
          </p:cNvCxnSpPr>
          <p:nvPr/>
        </p:nvCxnSpPr>
        <p:spPr>
          <a:xfrm flipH="1" flipV="1">
            <a:off x="9419844" y="1882540"/>
            <a:ext cx="1251204" cy="1136762"/>
          </a:xfrm>
          <a:prstGeom prst="line">
            <a:avLst/>
          </a:prstGeom>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6ECEA579-5547-4939-B6DF-19A7FF6D0664}"/>
              </a:ext>
            </a:extLst>
          </p:cNvPr>
          <p:cNvGrpSpPr/>
          <p:nvPr/>
        </p:nvGrpSpPr>
        <p:grpSpPr>
          <a:xfrm>
            <a:off x="8046104" y="3748056"/>
            <a:ext cx="863671" cy="1154047"/>
            <a:chOff x="1912085" y="3800047"/>
            <a:chExt cx="618910" cy="1066627"/>
          </a:xfrm>
        </p:grpSpPr>
        <p:sp>
          <p:nvSpPr>
            <p:cNvPr id="80" name="Oval 79">
              <a:extLst>
                <a:ext uri="{FF2B5EF4-FFF2-40B4-BE49-F238E27FC236}">
                  <a16:creationId xmlns:a16="http://schemas.microsoft.com/office/drawing/2014/main" id="{49EE20B1-E5AF-4E7E-B67F-016BB8643FB1}"/>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81" name="Straight Connector 80">
              <a:extLst>
                <a:ext uri="{FF2B5EF4-FFF2-40B4-BE49-F238E27FC236}">
                  <a16:creationId xmlns:a16="http://schemas.microsoft.com/office/drawing/2014/main" id="{063BBDBF-CE8A-4924-A94F-CEDF657E87B3}"/>
                </a:ext>
              </a:extLst>
            </p:cNvPr>
            <p:cNvCxnSpPr>
              <a:cxnSpLocks/>
              <a:stCxn id="80" idx="0"/>
            </p:cNvCxnSpPr>
            <p:nvPr/>
          </p:nvCxnSpPr>
          <p:spPr>
            <a:xfrm flipV="1">
              <a:off x="2221540" y="3800047"/>
              <a:ext cx="281337" cy="8225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12B3EC94-D022-4057-B110-758A12B327B6}"/>
              </a:ext>
            </a:extLst>
          </p:cNvPr>
          <p:cNvGrpSpPr/>
          <p:nvPr/>
        </p:nvGrpSpPr>
        <p:grpSpPr>
          <a:xfrm>
            <a:off x="8780062" y="3740415"/>
            <a:ext cx="598406" cy="1170709"/>
            <a:chOff x="2010832" y="3642733"/>
            <a:chExt cx="618910" cy="1151239"/>
          </a:xfrm>
        </p:grpSpPr>
        <p:sp>
          <p:nvSpPr>
            <p:cNvPr id="83" name="Oval 82">
              <a:extLst>
                <a:ext uri="{FF2B5EF4-FFF2-40B4-BE49-F238E27FC236}">
                  <a16:creationId xmlns:a16="http://schemas.microsoft.com/office/drawing/2014/main" id="{68B9ACC8-ACAC-48F4-925C-D0FCEA164B29}"/>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84" name="Straight Connector 83">
              <a:extLst>
                <a:ext uri="{FF2B5EF4-FFF2-40B4-BE49-F238E27FC236}">
                  <a16:creationId xmlns:a16="http://schemas.microsoft.com/office/drawing/2014/main" id="{26CB20F8-3068-4EE1-BF5A-7FFCD601A5A7}"/>
                </a:ext>
              </a:extLst>
            </p:cNvPr>
            <p:cNvCxnSpPr>
              <a:cxnSpLocks/>
              <a:stCxn id="83" idx="0"/>
            </p:cNvCxnSpPr>
            <p:nvPr/>
          </p:nvCxnSpPr>
          <p:spPr>
            <a:xfrm flipV="1">
              <a:off x="2320287" y="3642733"/>
              <a:ext cx="104179" cy="90711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7C9379A-5C89-40FA-839D-B8AF4BD42B64}"/>
              </a:ext>
            </a:extLst>
          </p:cNvPr>
          <p:cNvGrpSpPr/>
          <p:nvPr/>
        </p:nvGrpSpPr>
        <p:grpSpPr>
          <a:xfrm>
            <a:off x="9417705" y="3674506"/>
            <a:ext cx="488563" cy="1209309"/>
            <a:chOff x="1912085" y="3800047"/>
            <a:chExt cx="618910" cy="1066627"/>
          </a:xfrm>
        </p:grpSpPr>
        <p:sp>
          <p:nvSpPr>
            <p:cNvPr id="87" name="Oval 86">
              <a:extLst>
                <a:ext uri="{FF2B5EF4-FFF2-40B4-BE49-F238E27FC236}">
                  <a16:creationId xmlns:a16="http://schemas.microsoft.com/office/drawing/2014/main" id="{CD67567F-0E9F-4572-AF2A-DB8B4DB1BC90}"/>
                </a:ext>
              </a:extLst>
            </p:cNvPr>
            <p:cNvSpPr/>
            <p:nvPr/>
          </p:nvSpPr>
          <p:spPr>
            <a:xfrm>
              <a:off x="1912085" y="4622547"/>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88" name="Straight Connector 87">
              <a:extLst>
                <a:ext uri="{FF2B5EF4-FFF2-40B4-BE49-F238E27FC236}">
                  <a16:creationId xmlns:a16="http://schemas.microsoft.com/office/drawing/2014/main" id="{9AE551BD-FEAD-457A-9795-912CA5828BB2}"/>
                </a:ext>
              </a:extLst>
            </p:cNvPr>
            <p:cNvCxnSpPr>
              <a:cxnSpLocks/>
              <a:stCxn id="87" idx="0"/>
            </p:cNvCxnSpPr>
            <p:nvPr/>
          </p:nvCxnSpPr>
          <p:spPr>
            <a:xfrm flipV="1">
              <a:off x="2221540" y="3800047"/>
              <a:ext cx="281337" cy="8225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237E5990-E437-4168-9EAE-7F7A23D54887}"/>
              </a:ext>
            </a:extLst>
          </p:cNvPr>
          <p:cNvGrpSpPr/>
          <p:nvPr/>
        </p:nvGrpSpPr>
        <p:grpSpPr>
          <a:xfrm>
            <a:off x="9982200" y="3740415"/>
            <a:ext cx="788372" cy="1152423"/>
            <a:chOff x="1841370" y="3712632"/>
            <a:chExt cx="788372" cy="1081340"/>
          </a:xfrm>
        </p:grpSpPr>
        <p:sp>
          <p:nvSpPr>
            <p:cNvPr id="90" name="Oval 89">
              <a:extLst>
                <a:ext uri="{FF2B5EF4-FFF2-40B4-BE49-F238E27FC236}">
                  <a16:creationId xmlns:a16="http://schemas.microsoft.com/office/drawing/2014/main" id="{DE9AAFB9-3C9B-412C-AEDA-5AC0210A14B9}"/>
                </a:ext>
              </a:extLst>
            </p:cNvPr>
            <p:cNvSpPr/>
            <p:nvPr/>
          </p:nvSpPr>
          <p:spPr>
            <a:xfrm>
              <a:off x="2010832" y="4549845"/>
              <a:ext cx="618910" cy="244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91" name="Straight Connector 90">
              <a:extLst>
                <a:ext uri="{FF2B5EF4-FFF2-40B4-BE49-F238E27FC236}">
                  <a16:creationId xmlns:a16="http://schemas.microsoft.com/office/drawing/2014/main" id="{310C0A9E-720D-47A8-BAC7-7762786E9A5F}"/>
                </a:ext>
              </a:extLst>
            </p:cNvPr>
            <p:cNvCxnSpPr>
              <a:cxnSpLocks/>
              <a:stCxn id="90" idx="0"/>
            </p:cNvCxnSpPr>
            <p:nvPr/>
          </p:nvCxnSpPr>
          <p:spPr>
            <a:xfrm flipH="1" flipV="1">
              <a:off x="1841370" y="3712632"/>
              <a:ext cx="478917" cy="837213"/>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Oval 98">
            <a:extLst>
              <a:ext uri="{FF2B5EF4-FFF2-40B4-BE49-F238E27FC236}">
                <a16:creationId xmlns:a16="http://schemas.microsoft.com/office/drawing/2014/main" id="{00C77900-ECE1-48BC-96C2-153DE70F5308}"/>
              </a:ext>
            </a:extLst>
          </p:cNvPr>
          <p:cNvSpPr/>
          <p:nvPr/>
        </p:nvSpPr>
        <p:spPr>
          <a:xfrm>
            <a:off x="8512728" y="1472320"/>
            <a:ext cx="969467"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&lt;=7</a:t>
            </a:r>
            <a:endParaRPr lang="en-GB" dirty="0"/>
          </a:p>
        </p:txBody>
      </p:sp>
      <p:cxnSp>
        <p:nvCxnSpPr>
          <p:cNvPr id="102" name="Straight Connector 101">
            <a:extLst>
              <a:ext uri="{FF2B5EF4-FFF2-40B4-BE49-F238E27FC236}">
                <a16:creationId xmlns:a16="http://schemas.microsoft.com/office/drawing/2014/main" id="{7C0D7BE9-EF64-466C-9231-B75DC1967704}"/>
              </a:ext>
            </a:extLst>
          </p:cNvPr>
          <p:cNvCxnSpPr>
            <a:cxnSpLocks/>
          </p:cNvCxnSpPr>
          <p:nvPr/>
        </p:nvCxnSpPr>
        <p:spPr>
          <a:xfrm>
            <a:off x="512615" y="5318732"/>
            <a:ext cx="10275271" cy="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9552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anim calcmode="lin" valueType="num">
                                      <p:cBhvr>
                                        <p:cTn id="29" dur="500" fill="hold"/>
                                        <p:tgtEl>
                                          <p:spTgt spid="194"/>
                                        </p:tgtEl>
                                        <p:attrNameLst>
                                          <p:attrName>ppt_w</p:attrName>
                                        </p:attrNameLst>
                                      </p:cBhvr>
                                      <p:tavLst>
                                        <p:tav tm="0">
                                          <p:val>
                                            <p:fltVal val="0"/>
                                          </p:val>
                                        </p:tav>
                                        <p:tav tm="100000">
                                          <p:val>
                                            <p:strVal val="#ppt_w"/>
                                          </p:val>
                                        </p:tav>
                                      </p:tavLst>
                                    </p:anim>
                                    <p:anim calcmode="lin" valueType="num">
                                      <p:cBhvr>
                                        <p:cTn id="30" dur="500" fill="hold"/>
                                        <p:tgtEl>
                                          <p:spTgt spid="194"/>
                                        </p:tgtEl>
                                        <p:attrNameLst>
                                          <p:attrName>ppt_h</p:attrName>
                                        </p:attrNameLst>
                                      </p:cBhvr>
                                      <p:tavLst>
                                        <p:tav tm="0">
                                          <p:val>
                                            <p:fltVal val="0"/>
                                          </p:val>
                                        </p:tav>
                                        <p:tav tm="100000">
                                          <p:val>
                                            <p:strVal val="#ppt_h"/>
                                          </p:val>
                                        </p:tav>
                                      </p:tavLst>
                                    </p:anim>
                                    <p:animEffect transition="in" filter="fade">
                                      <p:cBhvr>
                                        <p:cTn id="31" dur="500"/>
                                        <p:tgtEl>
                                          <p:spTgt spid="19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p:cTn id="34" dur="500" fill="hold"/>
                                        <p:tgtEl>
                                          <p:spTgt spid="67"/>
                                        </p:tgtEl>
                                        <p:attrNameLst>
                                          <p:attrName>ppt_w</p:attrName>
                                        </p:attrNameLst>
                                      </p:cBhvr>
                                      <p:tavLst>
                                        <p:tav tm="0">
                                          <p:val>
                                            <p:fltVal val="0"/>
                                          </p:val>
                                        </p:tav>
                                        <p:tav tm="100000">
                                          <p:val>
                                            <p:strVal val="#ppt_w"/>
                                          </p:val>
                                        </p:tav>
                                      </p:tavLst>
                                    </p:anim>
                                    <p:anim calcmode="lin" valueType="num">
                                      <p:cBhvr>
                                        <p:cTn id="35" dur="500" fill="hold"/>
                                        <p:tgtEl>
                                          <p:spTgt spid="67"/>
                                        </p:tgtEl>
                                        <p:attrNameLst>
                                          <p:attrName>ppt_h</p:attrName>
                                        </p:attrNameLst>
                                      </p:cBhvr>
                                      <p:tavLst>
                                        <p:tav tm="0">
                                          <p:val>
                                            <p:fltVal val="0"/>
                                          </p:val>
                                        </p:tav>
                                        <p:tav tm="100000">
                                          <p:val>
                                            <p:strVal val="#ppt_h"/>
                                          </p:val>
                                        </p:tav>
                                      </p:tavLst>
                                    </p:anim>
                                    <p:animEffect transition="in" filter="fade">
                                      <p:cBhvr>
                                        <p:cTn id="36" dur="500"/>
                                        <p:tgtEl>
                                          <p:spTgt spid="6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animEffect transition="in" filter="fade">
                                      <p:cBhvr>
                                        <p:cTn id="41" dur="500"/>
                                        <p:tgtEl>
                                          <p:spTgt spid="68"/>
                                        </p:tgtEl>
                                      </p:cBhvr>
                                    </p:animEffect>
                                  </p:childTnLst>
                                </p:cTn>
                              </p:par>
                              <p:par>
                                <p:cTn id="42" presetID="22" presetClass="entr" presetSubtype="2"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right)">
                                      <p:cBhvr>
                                        <p:cTn id="44" dur="500"/>
                                        <p:tgtEl>
                                          <p:spTgt spid="35"/>
                                        </p:tgtEl>
                                      </p:cBhvr>
                                    </p:animEffect>
                                  </p:childTnLst>
                                </p:cTn>
                              </p:par>
                              <p:par>
                                <p:cTn id="45" presetID="22" presetClass="entr" presetSubtype="1"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up)">
                                      <p:cBhvr>
                                        <p:cTn id="47" dur="500"/>
                                        <p:tgtEl>
                                          <p:spTgt spid="37"/>
                                        </p:tgtEl>
                                      </p:cBhvr>
                                    </p:animEffect>
                                  </p:childTnLst>
                                </p:cTn>
                              </p:par>
                              <p:par>
                                <p:cTn id="48" presetID="22" presetClass="entr" presetSubtype="1"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Effect transition="in" filter="fade">
                                      <p:cBhvr>
                                        <p:cTn id="62" dur="500"/>
                                        <p:tgtEl>
                                          <p:spTgt spid="23"/>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500" fill="hold"/>
                                        <p:tgtEl>
                                          <p:spTgt spid="27"/>
                                        </p:tgtEl>
                                        <p:attrNameLst>
                                          <p:attrName>ppt_w</p:attrName>
                                        </p:attrNameLst>
                                      </p:cBhvr>
                                      <p:tavLst>
                                        <p:tav tm="0">
                                          <p:val>
                                            <p:fltVal val="0"/>
                                          </p:val>
                                        </p:tav>
                                        <p:tav tm="100000">
                                          <p:val>
                                            <p:strVal val="#ppt_w"/>
                                          </p:val>
                                        </p:tav>
                                      </p:tavLst>
                                    </p:anim>
                                    <p:anim calcmode="lin" valueType="num">
                                      <p:cBhvr>
                                        <p:cTn id="81" dur="500" fill="hold"/>
                                        <p:tgtEl>
                                          <p:spTgt spid="27"/>
                                        </p:tgtEl>
                                        <p:attrNameLst>
                                          <p:attrName>ppt_h</p:attrName>
                                        </p:attrNameLst>
                                      </p:cBhvr>
                                      <p:tavLst>
                                        <p:tav tm="0">
                                          <p:val>
                                            <p:fltVal val="0"/>
                                          </p:val>
                                        </p:tav>
                                        <p:tav tm="100000">
                                          <p:val>
                                            <p:strVal val="#ppt_h"/>
                                          </p:val>
                                        </p:tav>
                                      </p:tavLst>
                                    </p:anim>
                                    <p:animEffect transition="in" filter="fade">
                                      <p:cBhvr>
                                        <p:cTn id="82" dur="500"/>
                                        <p:tgtEl>
                                          <p:spTgt spid="2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Effect transition="in" filter="fade">
                                      <p:cBhvr>
                                        <p:cTn id="87" dur="500"/>
                                        <p:tgtEl>
                                          <p:spTgt spid="28"/>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Effect transition="in" filter="fade">
                                      <p:cBhvr>
                                        <p:cTn id="92" dur="500"/>
                                        <p:tgtEl>
                                          <p:spTgt spid="29"/>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anim calcmode="lin" valueType="num">
                                      <p:cBhvr>
                                        <p:cTn id="95" dur="500" fill="hold"/>
                                        <p:tgtEl>
                                          <p:spTgt spid="74"/>
                                        </p:tgtEl>
                                        <p:attrNameLst>
                                          <p:attrName>ppt_w</p:attrName>
                                        </p:attrNameLst>
                                      </p:cBhvr>
                                      <p:tavLst>
                                        <p:tav tm="0">
                                          <p:val>
                                            <p:fltVal val="0"/>
                                          </p:val>
                                        </p:tav>
                                        <p:tav tm="100000">
                                          <p:val>
                                            <p:strVal val="#ppt_w"/>
                                          </p:val>
                                        </p:tav>
                                      </p:tavLst>
                                    </p:anim>
                                    <p:anim calcmode="lin" valueType="num">
                                      <p:cBhvr>
                                        <p:cTn id="96" dur="500" fill="hold"/>
                                        <p:tgtEl>
                                          <p:spTgt spid="74"/>
                                        </p:tgtEl>
                                        <p:attrNameLst>
                                          <p:attrName>ppt_h</p:attrName>
                                        </p:attrNameLst>
                                      </p:cBhvr>
                                      <p:tavLst>
                                        <p:tav tm="0">
                                          <p:val>
                                            <p:fltVal val="0"/>
                                          </p:val>
                                        </p:tav>
                                        <p:tav tm="100000">
                                          <p:val>
                                            <p:strVal val="#ppt_h"/>
                                          </p:val>
                                        </p:tav>
                                      </p:tavLst>
                                    </p:anim>
                                    <p:animEffect transition="in" filter="fade">
                                      <p:cBhvr>
                                        <p:cTn id="97" dur="500"/>
                                        <p:tgtEl>
                                          <p:spTgt spid="74"/>
                                        </p:tgtEl>
                                      </p:cBhvr>
                                    </p:animEffect>
                                  </p:childTnLst>
                                </p:cTn>
                              </p:par>
                              <p:par>
                                <p:cTn id="98" presetID="22" presetClass="entr" presetSubtype="1" fill="hold"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wipe(up)">
                                      <p:cBhvr>
                                        <p:cTn id="100" dur="500"/>
                                        <p:tgtEl>
                                          <p:spTgt spid="43"/>
                                        </p:tgtEl>
                                      </p:cBhvr>
                                    </p:animEffect>
                                  </p:childTnLst>
                                </p:cTn>
                              </p:par>
                              <p:par>
                                <p:cTn id="101" presetID="22" presetClass="entr" presetSubtype="1"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wipe(up)">
                                      <p:cBhvr>
                                        <p:cTn id="103" dur="500"/>
                                        <p:tgtEl>
                                          <p:spTgt spid="45"/>
                                        </p:tgtEl>
                                      </p:cBhvr>
                                    </p:animEffect>
                                  </p:childTnLst>
                                </p:cTn>
                              </p:par>
                              <p:par>
                                <p:cTn id="104" presetID="22" presetClass="entr" presetSubtype="1" fill="hold"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up)">
                                      <p:cBhvr>
                                        <p:cTn id="106" dur="500"/>
                                        <p:tgtEl>
                                          <p:spTgt spid="46"/>
                                        </p:tgtEl>
                                      </p:cBhvr>
                                    </p:animEffect>
                                  </p:childTnLst>
                                </p:cTn>
                              </p:par>
                              <p:par>
                                <p:cTn id="107" presetID="22" presetClass="entr" presetSubtype="1" fill="hold"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up)">
                                      <p:cBhvr>
                                        <p:cTn id="109" dur="500"/>
                                        <p:tgtEl>
                                          <p:spTgt spid="51"/>
                                        </p:tgtEl>
                                      </p:cBhvr>
                                    </p:animEffect>
                                  </p:childTnLst>
                                </p:cTn>
                              </p:par>
                              <p:par>
                                <p:cTn id="110" presetID="22" presetClass="entr" presetSubtype="1" fill="hold"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up)">
                                      <p:cBhvr>
                                        <p:cTn id="112" dur="500"/>
                                        <p:tgtEl>
                                          <p:spTgt spid="53"/>
                                        </p:tgtEl>
                                      </p:cBhvr>
                                    </p:animEffect>
                                  </p:childTnLst>
                                </p:cTn>
                              </p:par>
                              <p:par>
                                <p:cTn id="113" presetID="22" presetClass="entr" presetSubtype="1"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wipe(up)">
                                      <p:cBhvr>
                                        <p:cTn id="115" dur="500"/>
                                        <p:tgtEl>
                                          <p:spTgt spid="54"/>
                                        </p:tgtEl>
                                      </p:cBhvr>
                                    </p:animEffect>
                                  </p:childTnLst>
                                </p:cTn>
                              </p:par>
                              <p:par>
                                <p:cTn id="116" presetID="22" presetClass="entr" presetSubtype="1" fill="hold"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wipe(up)">
                                      <p:cBhvr>
                                        <p:cTn id="118" dur="500"/>
                                        <p:tgtEl>
                                          <p:spTgt spid="60"/>
                                        </p:tgtEl>
                                      </p:cBhvr>
                                    </p:animEffect>
                                  </p:childTnLst>
                                </p:cTn>
                              </p:par>
                              <p:par>
                                <p:cTn id="119" presetID="22" presetClass="entr" presetSubtype="1"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wipe(up)">
                                      <p:cBhvr>
                                        <p:cTn id="121" dur="500"/>
                                        <p:tgtEl>
                                          <p:spTgt spid="61"/>
                                        </p:tgtEl>
                                      </p:cBhvr>
                                    </p:animEffect>
                                  </p:childTnLst>
                                </p:cTn>
                              </p:par>
                              <p:par>
                                <p:cTn id="122" presetID="22" presetClass="entr" presetSubtype="1" fill="hold" nodeType="with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wipe(up)">
                                      <p:cBhvr>
                                        <p:cTn id="124" dur="500"/>
                                        <p:tgtEl>
                                          <p:spTgt spid="76"/>
                                        </p:tgtEl>
                                      </p:cBhvr>
                                    </p:animEffect>
                                  </p:childTnLst>
                                </p:cTn>
                              </p:par>
                            </p:childTnLst>
                          </p:cTn>
                        </p:par>
                      </p:childTnLst>
                    </p:cTn>
                  </p:par>
                  <p:par>
                    <p:cTn id="125" fill="hold">
                      <p:stCondLst>
                        <p:cond delay="indefinite"/>
                      </p:stCondLst>
                      <p:childTnLst>
                        <p:par>
                          <p:cTn id="126" fill="hold">
                            <p:stCondLst>
                              <p:cond delay="0"/>
                            </p:stCondLst>
                            <p:childTnLst>
                              <p:par>
                                <p:cTn id="127" presetID="8" presetClass="entr" presetSubtype="16" fill="hold" nodeType="clickEffect">
                                  <p:stCondLst>
                                    <p:cond delay="0"/>
                                  </p:stCondLst>
                                  <p:childTnLst>
                                    <p:set>
                                      <p:cBhvr>
                                        <p:cTn id="128" dur="1" fill="hold">
                                          <p:stCondLst>
                                            <p:cond delay="0"/>
                                          </p:stCondLst>
                                        </p:cTn>
                                        <p:tgtEl>
                                          <p:spTgt spid="85"/>
                                        </p:tgtEl>
                                        <p:attrNameLst>
                                          <p:attrName>style.visibility</p:attrName>
                                        </p:attrNameLst>
                                      </p:cBhvr>
                                      <p:to>
                                        <p:strVal val="visible"/>
                                      </p:to>
                                    </p:set>
                                    <p:animEffect transition="in" filter="diamond(in)">
                                      <p:cBhvr>
                                        <p:cTn id="129" dur="2000"/>
                                        <p:tgtEl>
                                          <p:spTgt spid="85"/>
                                        </p:tgtEl>
                                      </p:cBhvr>
                                    </p:animEffect>
                                  </p:childTnLst>
                                </p:cTn>
                              </p:par>
                            </p:childTnLst>
                          </p:cTn>
                        </p:par>
                        <p:par>
                          <p:cTn id="130" fill="hold">
                            <p:stCondLst>
                              <p:cond delay="2000"/>
                            </p:stCondLst>
                            <p:childTnLst>
                              <p:par>
                                <p:cTn id="131" presetID="8" presetClass="entr" presetSubtype="16" fill="hold" nodeType="afterEffect">
                                  <p:stCondLst>
                                    <p:cond delay="0"/>
                                  </p:stCondLst>
                                  <p:childTnLst>
                                    <p:set>
                                      <p:cBhvr>
                                        <p:cTn id="132" dur="1" fill="hold">
                                          <p:stCondLst>
                                            <p:cond delay="0"/>
                                          </p:stCondLst>
                                        </p:cTn>
                                        <p:tgtEl>
                                          <p:spTgt spid="77"/>
                                        </p:tgtEl>
                                        <p:attrNameLst>
                                          <p:attrName>style.visibility</p:attrName>
                                        </p:attrNameLst>
                                      </p:cBhvr>
                                      <p:to>
                                        <p:strVal val="visible"/>
                                      </p:to>
                                    </p:set>
                                    <p:animEffect transition="in" filter="diamond(in)">
                                      <p:cBhvr>
                                        <p:cTn id="133" dur="2000"/>
                                        <p:tgtEl>
                                          <p:spTgt spid="77"/>
                                        </p:tgtEl>
                                      </p:cBhvr>
                                    </p:animEffect>
                                  </p:childTnLst>
                                </p:cTn>
                              </p:par>
                            </p:childTnLst>
                          </p:cTn>
                        </p:par>
                        <p:par>
                          <p:cTn id="134" fill="hold">
                            <p:stCondLst>
                              <p:cond delay="4000"/>
                            </p:stCondLst>
                            <p:childTnLst>
                              <p:par>
                                <p:cTn id="135" presetID="8" presetClass="entr" presetSubtype="16" fill="hold" nodeType="afterEffect">
                                  <p:stCondLst>
                                    <p:cond delay="0"/>
                                  </p:stCondLst>
                                  <p:childTnLst>
                                    <p:set>
                                      <p:cBhvr>
                                        <p:cTn id="136" dur="1" fill="hold">
                                          <p:stCondLst>
                                            <p:cond delay="0"/>
                                          </p:stCondLst>
                                        </p:cTn>
                                        <p:tgtEl>
                                          <p:spTgt spid="102"/>
                                        </p:tgtEl>
                                        <p:attrNameLst>
                                          <p:attrName>style.visibility</p:attrName>
                                        </p:attrNameLst>
                                      </p:cBhvr>
                                      <p:to>
                                        <p:strVal val="visible"/>
                                      </p:to>
                                    </p:set>
                                    <p:animEffect transition="in" filter="diamond(in)">
                                      <p:cBhvr>
                                        <p:cTn id="137" dur="2000"/>
                                        <p:tgtEl>
                                          <p:spTgt spid="102"/>
                                        </p:tgtEl>
                                      </p:cBhvr>
                                    </p:animEffect>
                                  </p:childTnLst>
                                </p:cTn>
                              </p:par>
                            </p:childTnLst>
                          </p:cTn>
                        </p:par>
                      </p:childTnLst>
                    </p:cTn>
                  </p:par>
                  <p:par>
                    <p:cTn id="138" fill="hold">
                      <p:stCondLst>
                        <p:cond delay="indefinite"/>
                      </p:stCondLst>
                      <p:childTnLst>
                        <p:par>
                          <p:cTn id="139" fill="hold">
                            <p:stCondLst>
                              <p:cond delay="0"/>
                            </p:stCondLst>
                            <p:childTnLst>
                              <p:par>
                                <p:cTn id="140" presetID="53" presetClass="entr" presetSubtype="16" fill="hold" nodeType="clickEffect">
                                  <p:stCondLst>
                                    <p:cond delay="0"/>
                                  </p:stCondLst>
                                  <p:childTnLst>
                                    <p:set>
                                      <p:cBhvr>
                                        <p:cTn id="141" dur="1" fill="hold">
                                          <p:stCondLst>
                                            <p:cond delay="0"/>
                                          </p:stCondLst>
                                        </p:cTn>
                                        <p:tgtEl>
                                          <p:spTgt spid="4"/>
                                        </p:tgtEl>
                                        <p:attrNameLst>
                                          <p:attrName>style.visibility</p:attrName>
                                        </p:attrNameLst>
                                      </p:cBhvr>
                                      <p:to>
                                        <p:strVal val="visible"/>
                                      </p:to>
                                    </p:set>
                                    <p:anim calcmode="lin" valueType="num">
                                      <p:cBhvr>
                                        <p:cTn id="142" dur="500" fill="hold"/>
                                        <p:tgtEl>
                                          <p:spTgt spid="4"/>
                                        </p:tgtEl>
                                        <p:attrNameLst>
                                          <p:attrName>ppt_w</p:attrName>
                                        </p:attrNameLst>
                                      </p:cBhvr>
                                      <p:tavLst>
                                        <p:tav tm="0">
                                          <p:val>
                                            <p:fltVal val="0"/>
                                          </p:val>
                                        </p:tav>
                                        <p:tav tm="100000">
                                          <p:val>
                                            <p:strVal val="#ppt_w"/>
                                          </p:val>
                                        </p:tav>
                                      </p:tavLst>
                                    </p:anim>
                                    <p:anim calcmode="lin" valueType="num">
                                      <p:cBhvr>
                                        <p:cTn id="143" dur="500" fill="hold"/>
                                        <p:tgtEl>
                                          <p:spTgt spid="4"/>
                                        </p:tgtEl>
                                        <p:attrNameLst>
                                          <p:attrName>ppt_h</p:attrName>
                                        </p:attrNameLst>
                                      </p:cBhvr>
                                      <p:tavLst>
                                        <p:tav tm="0">
                                          <p:val>
                                            <p:fltVal val="0"/>
                                          </p:val>
                                        </p:tav>
                                        <p:tav tm="100000">
                                          <p:val>
                                            <p:strVal val="#ppt_h"/>
                                          </p:val>
                                        </p:tav>
                                      </p:tavLst>
                                    </p:anim>
                                    <p:animEffect transition="in" filter="fade">
                                      <p:cBhvr>
                                        <p:cTn id="144" dur="500"/>
                                        <p:tgtEl>
                                          <p:spTgt spid="4"/>
                                        </p:tgtEl>
                                      </p:cBhvr>
                                    </p:animEffect>
                                  </p:childTnLst>
                                </p:cTn>
                              </p:par>
                              <p:par>
                                <p:cTn id="145" presetID="53" presetClass="entr" presetSubtype="16" fill="hold" nodeType="withEffect">
                                  <p:stCondLst>
                                    <p:cond delay="0"/>
                                  </p:stCondLst>
                                  <p:childTnLst>
                                    <p:set>
                                      <p:cBhvr>
                                        <p:cTn id="146" dur="1" fill="hold">
                                          <p:stCondLst>
                                            <p:cond delay="0"/>
                                          </p:stCondLst>
                                        </p:cTn>
                                        <p:tgtEl>
                                          <p:spTgt spid="38"/>
                                        </p:tgtEl>
                                        <p:attrNameLst>
                                          <p:attrName>style.visibility</p:attrName>
                                        </p:attrNameLst>
                                      </p:cBhvr>
                                      <p:to>
                                        <p:strVal val="visible"/>
                                      </p:to>
                                    </p:set>
                                    <p:anim calcmode="lin" valueType="num">
                                      <p:cBhvr>
                                        <p:cTn id="147" dur="500" fill="hold"/>
                                        <p:tgtEl>
                                          <p:spTgt spid="38"/>
                                        </p:tgtEl>
                                        <p:attrNameLst>
                                          <p:attrName>ppt_w</p:attrName>
                                        </p:attrNameLst>
                                      </p:cBhvr>
                                      <p:tavLst>
                                        <p:tav tm="0">
                                          <p:val>
                                            <p:fltVal val="0"/>
                                          </p:val>
                                        </p:tav>
                                        <p:tav tm="100000">
                                          <p:val>
                                            <p:strVal val="#ppt_w"/>
                                          </p:val>
                                        </p:tav>
                                      </p:tavLst>
                                    </p:anim>
                                    <p:anim calcmode="lin" valueType="num">
                                      <p:cBhvr>
                                        <p:cTn id="148" dur="500" fill="hold"/>
                                        <p:tgtEl>
                                          <p:spTgt spid="38"/>
                                        </p:tgtEl>
                                        <p:attrNameLst>
                                          <p:attrName>ppt_h</p:attrName>
                                        </p:attrNameLst>
                                      </p:cBhvr>
                                      <p:tavLst>
                                        <p:tav tm="0">
                                          <p:val>
                                            <p:fltVal val="0"/>
                                          </p:val>
                                        </p:tav>
                                        <p:tav tm="100000">
                                          <p:val>
                                            <p:strVal val="#ppt_h"/>
                                          </p:val>
                                        </p:tav>
                                      </p:tavLst>
                                    </p:anim>
                                    <p:animEffect transition="in" filter="fade">
                                      <p:cBhvr>
                                        <p:cTn id="149" dur="500"/>
                                        <p:tgtEl>
                                          <p:spTgt spid="38"/>
                                        </p:tgtEl>
                                      </p:cBhvr>
                                    </p:animEffect>
                                  </p:childTnLst>
                                </p:cTn>
                              </p:par>
                              <p:par>
                                <p:cTn id="150" presetID="53" presetClass="entr" presetSubtype="16" fill="hold" nodeType="withEffect">
                                  <p:stCondLst>
                                    <p:cond delay="0"/>
                                  </p:stCondLst>
                                  <p:childTnLst>
                                    <p:set>
                                      <p:cBhvr>
                                        <p:cTn id="151" dur="1" fill="hold">
                                          <p:stCondLst>
                                            <p:cond delay="0"/>
                                          </p:stCondLst>
                                        </p:cTn>
                                        <p:tgtEl>
                                          <p:spTgt spid="29">
                                            <p:txEl>
                                              <p:pRg st="0" end="0"/>
                                            </p:txEl>
                                          </p:spTgt>
                                        </p:tgtEl>
                                        <p:attrNameLst>
                                          <p:attrName>style.visibility</p:attrName>
                                        </p:attrNameLst>
                                      </p:cBhvr>
                                      <p:to>
                                        <p:strVal val="visible"/>
                                      </p:to>
                                    </p:set>
                                    <p:anim calcmode="lin" valueType="num">
                                      <p:cBhvr>
                                        <p:cTn id="152"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153"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154" dur="500"/>
                                        <p:tgtEl>
                                          <p:spTgt spid="29">
                                            <p:txEl>
                                              <p:pRg st="0" end="0"/>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53" presetClass="entr" presetSubtype="16"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anim calcmode="lin" valueType="num">
                                      <p:cBhvr>
                                        <p:cTn id="159" dur="500" fill="hold"/>
                                        <p:tgtEl>
                                          <p:spTgt spid="42"/>
                                        </p:tgtEl>
                                        <p:attrNameLst>
                                          <p:attrName>ppt_w</p:attrName>
                                        </p:attrNameLst>
                                      </p:cBhvr>
                                      <p:tavLst>
                                        <p:tav tm="0">
                                          <p:val>
                                            <p:fltVal val="0"/>
                                          </p:val>
                                        </p:tav>
                                        <p:tav tm="100000">
                                          <p:val>
                                            <p:strVal val="#ppt_w"/>
                                          </p:val>
                                        </p:tav>
                                      </p:tavLst>
                                    </p:anim>
                                    <p:anim calcmode="lin" valueType="num">
                                      <p:cBhvr>
                                        <p:cTn id="160" dur="500" fill="hold"/>
                                        <p:tgtEl>
                                          <p:spTgt spid="42"/>
                                        </p:tgtEl>
                                        <p:attrNameLst>
                                          <p:attrName>ppt_h</p:attrName>
                                        </p:attrNameLst>
                                      </p:cBhvr>
                                      <p:tavLst>
                                        <p:tav tm="0">
                                          <p:val>
                                            <p:fltVal val="0"/>
                                          </p:val>
                                        </p:tav>
                                        <p:tav tm="100000">
                                          <p:val>
                                            <p:strVal val="#ppt_h"/>
                                          </p:val>
                                        </p:tav>
                                      </p:tavLst>
                                    </p:anim>
                                    <p:animEffect transition="in" filter="fade">
                                      <p:cBhvr>
                                        <p:cTn id="161" dur="500"/>
                                        <p:tgtEl>
                                          <p:spTgt spid="42"/>
                                        </p:tgtEl>
                                      </p:cBhvr>
                                    </p:animEffect>
                                  </p:childTnLst>
                                </p:cTn>
                              </p:par>
                              <p:par>
                                <p:cTn id="162" presetID="53" presetClass="entr" presetSubtype="16" fill="hold" nodeType="withEffect">
                                  <p:stCondLst>
                                    <p:cond delay="0"/>
                                  </p:stCondLst>
                                  <p:childTnLst>
                                    <p:set>
                                      <p:cBhvr>
                                        <p:cTn id="163" dur="1" fill="hold">
                                          <p:stCondLst>
                                            <p:cond delay="0"/>
                                          </p:stCondLst>
                                        </p:cTn>
                                        <p:tgtEl>
                                          <p:spTgt spid="48"/>
                                        </p:tgtEl>
                                        <p:attrNameLst>
                                          <p:attrName>style.visibility</p:attrName>
                                        </p:attrNameLst>
                                      </p:cBhvr>
                                      <p:to>
                                        <p:strVal val="visible"/>
                                      </p:to>
                                    </p:set>
                                    <p:anim calcmode="lin" valueType="num">
                                      <p:cBhvr>
                                        <p:cTn id="164" dur="500" fill="hold"/>
                                        <p:tgtEl>
                                          <p:spTgt spid="48"/>
                                        </p:tgtEl>
                                        <p:attrNameLst>
                                          <p:attrName>ppt_w</p:attrName>
                                        </p:attrNameLst>
                                      </p:cBhvr>
                                      <p:tavLst>
                                        <p:tav tm="0">
                                          <p:val>
                                            <p:fltVal val="0"/>
                                          </p:val>
                                        </p:tav>
                                        <p:tav tm="100000">
                                          <p:val>
                                            <p:strVal val="#ppt_w"/>
                                          </p:val>
                                        </p:tav>
                                      </p:tavLst>
                                    </p:anim>
                                    <p:anim calcmode="lin" valueType="num">
                                      <p:cBhvr>
                                        <p:cTn id="165" dur="500" fill="hold"/>
                                        <p:tgtEl>
                                          <p:spTgt spid="48"/>
                                        </p:tgtEl>
                                        <p:attrNameLst>
                                          <p:attrName>ppt_h</p:attrName>
                                        </p:attrNameLst>
                                      </p:cBhvr>
                                      <p:tavLst>
                                        <p:tav tm="0">
                                          <p:val>
                                            <p:fltVal val="0"/>
                                          </p:val>
                                        </p:tav>
                                        <p:tav tm="100000">
                                          <p:val>
                                            <p:strVal val="#ppt_h"/>
                                          </p:val>
                                        </p:tav>
                                      </p:tavLst>
                                    </p:anim>
                                    <p:animEffect transition="in" filter="fade">
                                      <p:cBhvr>
                                        <p:cTn id="166" dur="500"/>
                                        <p:tgtEl>
                                          <p:spTgt spid="48"/>
                                        </p:tgtEl>
                                      </p:cBhvr>
                                    </p:animEffect>
                                  </p:childTnLst>
                                </p:cTn>
                              </p:par>
                              <p:par>
                                <p:cTn id="167" presetID="53" presetClass="entr" presetSubtype="16" fill="hold" nodeType="withEffect">
                                  <p:stCondLst>
                                    <p:cond delay="0"/>
                                  </p:stCondLst>
                                  <p:childTnLst>
                                    <p:set>
                                      <p:cBhvr>
                                        <p:cTn id="168" dur="1" fill="hold">
                                          <p:stCondLst>
                                            <p:cond delay="0"/>
                                          </p:stCondLst>
                                        </p:cTn>
                                        <p:tgtEl>
                                          <p:spTgt spid="22">
                                            <p:txEl>
                                              <p:pRg st="0" end="0"/>
                                            </p:txEl>
                                          </p:spTgt>
                                        </p:tgtEl>
                                        <p:attrNameLst>
                                          <p:attrName>style.visibility</p:attrName>
                                        </p:attrNameLst>
                                      </p:cBhvr>
                                      <p:to>
                                        <p:strVal val="visible"/>
                                      </p:to>
                                    </p:set>
                                    <p:anim calcmode="lin" valueType="num">
                                      <p:cBhvr>
                                        <p:cTn id="169"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70"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171" dur="500"/>
                                        <p:tgtEl>
                                          <p:spTgt spid="22">
                                            <p:txEl>
                                              <p:pRg st="0" end="0"/>
                                            </p:txEl>
                                          </p:spTgt>
                                        </p:tgtEl>
                                      </p:cBhvr>
                                    </p:animEffect>
                                  </p:childTnLst>
                                </p:cTn>
                              </p:par>
                            </p:childTnLst>
                          </p:cTn>
                        </p:par>
                      </p:childTnLst>
                    </p:cTn>
                  </p:par>
                  <p:par>
                    <p:cTn id="172" fill="hold">
                      <p:stCondLst>
                        <p:cond delay="indefinite"/>
                      </p:stCondLst>
                      <p:childTnLst>
                        <p:par>
                          <p:cTn id="173" fill="hold">
                            <p:stCondLst>
                              <p:cond delay="0"/>
                            </p:stCondLst>
                            <p:childTnLst>
                              <p:par>
                                <p:cTn id="174" presetID="53" presetClass="entr" presetSubtype="16" fill="hold" nodeType="clickEffect">
                                  <p:stCondLst>
                                    <p:cond delay="0"/>
                                  </p:stCondLst>
                                  <p:childTnLst>
                                    <p:set>
                                      <p:cBhvr>
                                        <p:cTn id="175" dur="1" fill="hold">
                                          <p:stCondLst>
                                            <p:cond delay="0"/>
                                          </p:stCondLst>
                                        </p:cTn>
                                        <p:tgtEl>
                                          <p:spTgt spid="52"/>
                                        </p:tgtEl>
                                        <p:attrNameLst>
                                          <p:attrName>style.visibility</p:attrName>
                                        </p:attrNameLst>
                                      </p:cBhvr>
                                      <p:to>
                                        <p:strVal val="visible"/>
                                      </p:to>
                                    </p:set>
                                    <p:anim calcmode="lin" valueType="num">
                                      <p:cBhvr>
                                        <p:cTn id="176" dur="500" fill="hold"/>
                                        <p:tgtEl>
                                          <p:spTgt spid="52"/>
                                        </p:tgtEl>
                                        <p:attrNameLst>
                                          <p:attrName>ppt_w</p:attrName>
                                        </p:attrNameLst>
                                      </p:cBhvr>
                                      <p:tavLst>
                                        <p:tav tm="0">
                                          <p:val>
                                            <p:fltVal val="0"/>
                                          </p:val>
                                        </p:tav>
                                        <p:tav tm="100000">
                                          <p:val>
                                            <p:strVal val="#ppt_w"/>
                                          </p:val>
                                        </p:tav>
                                      </p:tavLst>
                                    </p:anim>
                                    <p:anim calcmode="lin" valueType="num">
                                      <p:cBhvr>
                                        <p:cTn id="177" dur="500" fill="hold"/>
                                        <p:tgtEl>
                                          <p:spTgt spid="52"/>
                                        </p:tgtEl>
                                        <p:attrNameLst>
                                          <p:attrName>ppt_h</p:attrName>
                                        </p:attrNameLst>
                                      </p:cBhvr>
                                      <p:tavLst>
                                        <p:tav tm="0">
                                          <p:val>
                                            <p:fltVal val="0"/>
                                          </p:val>
                                        </p:tav>
                                        <p:tav tm="100000">
                                          <p:val>
                                            <p:strVal val="#ppt_h"/>
                                          </p:val>
                                        </p:tav>
                                      </p:tavLst>
                                    </p:anim>
                                    <p:animEffect transition="in" filter="fade">
                                      <p:cBhvr>
                                        <p:cTn id="178" dur="500"/>
                                        <p:tgtEl>
                                          <p:spTgt spid="52"/>
                                        </p:tgtEl>
                                      </p:cBhvr>
                                    </p:animEffect>
                                  </p:childTnLst>
                                </p:cTn>
                              </p:par>
                              <p:par>
                                <p:cTn id="179" presetID="53" presetClass="entr" presetSubtype="16" fill="hold" nodeType="withEffect">
                                  <p:stCondLst>
                                    <p:cond delay="0"/>
                                  </p:stCondLst>
                                  <p:childTnLst>
                                    <p:set>
                                      <p:cBhvr>
                                        <p:cTn id="180" dur="1" fill="hold">
                                          <p:stCondLst>
                                            <p:cond delay="0"/>
                                          </p:stCondLst>
                                        </p:cTn>
                                        <p:tgtEl>
                                          <p:spTgt spid="57"/>
                                        </p:tgtEl>
                                        <p:attrNameLst>
                                          <p:attrName>style.visibility</p:attrName>
                                        </p:attrNameLst>
                                      </p:cBhvr>
                                      <p:to>
                                        <p:strVal val="visible"/>
                                      </p:to>
                                    </p:set>
                                    <p:anim calcmode="lin" valueType="num">
                                      <p:cBhvr>
                                        <p:cTn id="181" dur="500" fill="hold"/>
                                        <p:tgtEl>
                                          <p:spTgt spid="57"/>
                                        </p:tgtEl>
                                        <p:attrNameLst>
                                          <p:attrName>ppt_w</p:attrName>
                                        </p:attrNameLst>
                                      </p:cBhvr>
                                      <p:tavLst>
                                        <p:tav tm="0">
                                          <p:val>
                                            <p:fltVal val="0"/>
                                          </p:val>
                                        </p:tav>
                                        <p:tav tm="100000">
                                          <p:val>
                                            <p:strVal val="#ppt_w"/>
                                          </p:val>
                                        </p:tav>
                                      </p:tavLst>
                                    </p:anim>
                                    <p:anim calcmode="lin" valueType="num">
                                      <p:cBhvr>
                                        <p:cTn id="182" dur="500" fill="hold"/>
                                        <p:tgtEl>
                                          <p:spTgt spid="57"/>
                                        </p:tgtEl>
                                        <p:attrNameLst>
                                          <p:attrName>ppt_h</p:attrName>
                                        </p:attrNameLst>
                                      </p:cBhvr>
                                      <p:tavLst>
                                        <p:tav tm="0">
                                          <p:val>
                                            <p:fltVal val="0"/>
                                          </p:val>
                                        </p:tav>
                                        <p:tav tm="100000">
                                          <p:val>
                                            <p:strVal val="#ppt_h"/>
                                          </p:val>
                                        </p:tav>
                                      </p:tavLst>
                                    </p:anim>
                                    <p:animEffect transition="in" filter="fade">
                                      <p:cBhvr>
                                        <p:cTn id="183" dur="500"/>
                                        <p:tgtEl>
                                          <p:spTgt spid="57"/>
                                        </p:tgtEl>
                                      </p:cBhvr>
                                    </p:animEffect>
                                  </p:childTnLst>
                                </p:cTn>
                              </p:par>
                              <p:par>
                                <p:cTn id="184" presetID="53" presetClass="entr" presetSubtype="16" fill="hold" nodeType="withEffect">
                                  <p:stCondLst>
                                    <p:cond delay="0"/>
                                  </p:stCondLst>
                                  <p:childTnLst>
                                    <p:set>
                                      <p:cBhvr>
                                        <p:cTn id="185" dur="1" fill="hold">
                                          <p:stCondLst>
                                            <p:cond delay="0"/>
                                          </p:stCondLst>
                                        </p:cTn>
                                        <p:tgtEl>
                                          <p:spTgt spid="23">
                                            <p:txEl>
                                              <p:pRg st="0" end="0"/>
                                            </p:txEl>
                                          </p:spTgt>
                                        </p:tgtEl>
                                        <p:attrNameLst>
                                          <p:attrName>style.visibility</p:attrName>
                                        </p:attrNameLst>
                                      </p:cBhvr>
                                      <p:to>
                                        <p:strVal val="visible"/>
                                      </p:to>
                                    </p:set>
                                    <p:anim calcmode="lin" valueType="num">
                                      <p:cBhvr>
                                        <p:cTn id="186"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187"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188" dur="500"/>
                                        <p:tgtEl>
                                          <p:spTgt spid="23">
                                            <p:txEl>
                                              <p:pRg st="0" end="0"/>
                                            </p:txEl>
                                          </p:spTgt>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mph" presetSubtype="2" fill="hold" nodeType="clickEffect">
                                  <p:stCondLst>
                                    <p:cond delay="0"/>
                                  </p:stCondLst>
                                  <p:childTnLst>
                                    <p:animClr clrSpc="rgb" dir="cw">
                                      <p:cBhvr>
                                        <p:cTn id="192" dur="2000" fill="hold"/>
                                        <p:tgtEl>
                                          <p:spTgt spid="23"/>
                                        </p:tgtEl>
                                        <p:attrNameLst>
                                          <p:attrName>fillcolor</p:attrName>
                                        </p:attrNameLst>
                                      </p:cBhvr>
                                      <p:to>
                                        <a:schemeClr val="accent2"/>
                                      </p:to>
                                    </p:animClr>
                                    <p:set>
                                      <p:cBhvr>
                                        <p:cTn id="193" dur="2000" fill="hold"/>
                                        <p:tgtEl>
                                          <p:spTgt spid="23"/>
                                        </p:tgtEl>
                                        <p:attrNameLst>
                                          <p:attrName>fill.type</p:attrName>
                                        </p:attrNameLst>
                                      </p:cBhvr>
                                      <p:to>
                                        <p:strVal val="solid"/>
                                      </p:to>
                                    </p:set>
                                    <p:set>
                                      <p:cBhvr>
                                        <p:cTn id="194" dur="2000" fill="hold"/>
                                        <p:tgtEl>
                                          <p:spTgt spid="23"/>
                                        </p:tgtEl>
                                        <p:attrNameLst>
                                          <p:attrName>fill.on</p:attrName>
                                        </p:attrNameLst>
                                      </p:cBhvr>
                                      <p:to>
                                        <p:strVal val="true"/>
                                      </p:to>
                                    </p:set>
                                  </p:childTnLst>
                                </p:cTn>
                              </p:par>
                            </p:childTnLst>
                          </p:cTn>
                        </p:par>
                        <p:par>
                          <p:cTn id="195" fill="hold">
                            <p:stCondLst>
                              <p:cond delay="2000"/>
                            </p:stCondLst>
                            <p:childTnLst>
                              <p:par>
                                <p:cTn id="196" presetID="22" presetClass="entr" presetSubtype="4" fill="hold" nodeType="afterEffect">
                                  <p:stCondLst>
                                    <p:cond delay="0"/>
                                  </p:stCondLst>
                                  <p:childTnLst>
                                    <p:set>
                                      <p:cBhvr>
                                        <p:cTn id="197" dur="1" fill="hold">
                                          <p:stCondLst>
                                            <p:cond delay="0"/>
                                          </p:stCondLst>
                                        </p:cTn>
                                        <p:tgtEl>
                                          <p:spTgt spid="9">
                                            <p:txEl>
                                              <p:pRg st="0" end="0"/>
                                            </p:txEl>
                                          </p:spTgt>
                                        </p:tgtEl>
                                        <p:attrNameLst>
                                          <p:attrName>style.visibility</p:attrName>
                                        </p:attrNameLst>
                                      </p:cBhvr>
                                      <p:to>
                                        <p:strVal val="visible"/>
                                      </p:to>
                                    </p:set>
                                    <p:animEffect transition="in" filter="wipe(down)">
                                      <p:cBhvr>
                                        <p:cTn id="198" dur="500"/>
                                        <p:tgtEl>
                                          <p:spTgt spid="9">
                                            <p:txEl>
                                              <p:pRg st="0" end="0"/>
                                            </p:txEl>
                                          </p:spTgt>
                                        </p:tgtEl>
                                      </p:cBhvr>
                                    </p:animEffect>
                                  </p:childTnLst>
                                </p:cTn>
                              </p:par>
                            </p:childTnLst>
                          </p:cTn>
                        </p:par>
                      </p:childTnLst>
                    </p:cTn>
                  </p:par>
                  <p:par>
                    <p:cTn id="199" fill="hold">
                      <p:stCondLst>
                        <p:cond delay="indefinite"/>
                      </p:stCondLst>
                      <p:childTnLst>
                        <p:par>
                          <p:cTn id="200" fill="hold">
                            <p:stCondLst>
                              <p:cond delay="0"/>
                            </p:stCondLst>
                            <p:childTnLst>
                              <p:par>
                                <p:cTn id="201" presetID="53" presetClass="entr" presetSubtype="16" fill="hold" nodeType="clickEffect">
                                  <p:stCondLst>
                                    <p:cond delay="0"/>
                                  </p:stCondLst>
                                  <p:childTnLst>
                                    <p:set>
                                      <p:cBhvr>
                                        <p:cTn id="202" dur="1" fill="hold">
                                          <p:stCondLst>
                                            <p:cond delay="0"/>
                                          </p:stCondLst>
                                        </p:cTn>
                                        <p:tgtEl>
                                          <p:spTgt spid="62"/>
                                        </p:tgtEl>
                                        <p:attrNameLst>
                                          <p:attrName>style.visibility</p:attrName>
                                        </p:attrNameLst>
                                      </p:cBhvr>
                                      <p:to>
                                        <p:strVal val="visible"/>
                                      </p:to>
                                    </p:set>
                                    <p:anim calcmode="lin" valueType="num">
                                      <p:cBhvr>
                                        <p:cTn id="203" dur="500" fill="hold"/>
                                        <p:tgtEl>
                                          <p:spTgt spid="62"/>
                                        </p:tgtEl>
                                        <p:attrNameLst>
                                          <p:attrName>ppt_w</p:attrName>
                                        </p:attrNameLst>
                                      </p:cBhvr>
                                      <p:tavLst>
                                        <p:tav tm="0">
                                          <p:val>
                                            <p:fltVal val="0"/>
                                          </p:val>
                                        </p:tav>
                                        <p:tav tm="100000">
                                          <p:val>
                                            <p:strVal val="#ppt_w"/>
                                          </p:val>
                                        </p:tav>
                                      </p:tavLst>
                                    </p:anim>
                                    <p:anim calcmode="lin" valueType="num">
                                      <p:cBhvr>
                                        <p:cTn id="204" dur="500" fill="hold"/>
                                        <p:tgtEl>
                                          <p:spTgt spid="62"/>
                                        </p:tgtEl>
                                        <p:attrNameLst>
                                          <p:attrName>ppt_h</p:attrName>
                                        </p:attrNameLst>
                                      </p:cBhvr>
                                      <p:tavLst>
                                        <p:tav tm="0">
                                          <p:val>
                                            <p:fltVal val="0"/>
                                          </p:val>
                                        </p:tav>
                                        <p:tav tm="100000">
                                          <p:val>
                                            <p:strVal val="#ppt_h"/>
                                          </p:val>
                                        </p:tav>
                                      </p:tavLst>
                                    </p:anim>
                                    <p:animEffect transition="in" filter="fade">
                                      <p:cBhvr>
                                        <p:cTn id="205" dur="500"/>
                                        <p:tgtEl>
                                          <p:spTgt spid="62"/>
                                        </p:tgtEl>
                                      </p:cBhvr>
                                    </p:animEffect>
                                  </p:childTnLst>
                                </p:cTn>
                              </p:par>
                              <p:par>
                                <p:cTn id="206" presetID="53" presetClass="entr" presetSubtype="16" fill="hold" nodeType="withEffect">
                                  <p:stCondLst>
                                    <p:cond delay="0"/>
                                  </p:stCondLst>
                                  <p:childTnLst>
                                    <p:set>
                                      <p:cBhvr>
                                        <p:cTn id="207" dur="1" fill="hold">
                                          <p:stCondLst>
                                            <p:cond delay="0"/>
                                          </p:stCondLst>
                                        </p:cTn>
                                        <p:tgtEl>
                                          <p:spTgt spid="65"/>
                                        </p:tgtEl>
                                        <p:attrNameLst>
                                          <p:attrName>style.visibility</p:attrName>
                                        </p:attrNameLst>
                                      </p:cBhvr>
                                      <p:to>
                                        <p:strVal val="visible"/>
                                      </p:to>
                                    </p:set>
                                    <p:anim calcmode="lin" valueType="num">
                                      <p:cBhvr>
                                        <p:cTn id="208" dur="500" fill="hold"/>
                                        <p:tgtEl>
                                          <p:spTgt spid="65"/>
                                        </p:tgtEl>
                                        <p:attrNameLst>
                                          <p:attrName>ppt_w</p:attrName>
                                        </p:attrNameLst>
                                      </p:cBhvr>
                                      <p:tavLst>
                                        <p:tav tm="0">
                                          <p:val>
                                            <p:fltVal val="0"/>
                                          </p:val>
                                        </p:tav>
                                        <p:tav tm="100000">
                                          <p:val>
                                            <p:strVal val="#ppt_w"/>
                                          </p:val>
                                        </p:tav>
                                      </p:tavLst>
                                    </p:anim>
                                    <p:anim calcmode="lin" valueType="num">
                                      <p:cBhvr>
                                        <p:cTn id="209" dur="500" fill="hold"/>
                                        <p:tgtEl>
                                          <p:spTgt spid="65"/>
                                        </p:tgtEl>
                                        <p:attrNameLst>
                                          <p:attrName>ppt_h</p:attrName>
                                        </p:attrNameLst>
                                      </p:cBhvr>
                                      <p:tavLst>
                                        <p:tav tm="0">
                                          <p:val>
                                            <p:fltVal val="0"/>
                                          </p:val>
                                        </p:tav>
                                        <p:tav tm="100000">
                                          <p:val>
                                            <p:strVal val="#ppt_h"/>
                                          </p:val>
                                        </p:tav>
                                      </p:tavLst>
                                    </p:anim>
                                    <p:animEffect transition="in" filter="fade">
                                      <p:cBhvr>
                                        <p:cTn id="210" dur="500"/>
                                        <p:tgtEl>
                                          <p:spTgt spid="65"/>
                                        </p:tgtEl>
                                      </p:cBhvr>
                                    </p:animEffect>
                                  </p:childTnLst>
                                </p:cTn>
                              </p:par>
                              <p:par>
                                <p:cTn id="211" presetID="53" presetClass="entr" presetSubtype="16" fill="hold" nodeType="withEffect">
                                  <p:stCondLst>
                                    <p:cond delay="0"/>
                                  </p:stCondLst>
                                  <p:childTnLst>
                                    <p:set>
                                      <p:cBhvr>
                                        <p:cTn id="212" dur="1" fill="hold">
                                          <p:stCondLst>
                                            <p:cond delay="0"/>
                                          </p:stCondLst>
                                        </p:cTn>
                                        <p:tgtEl>
                                          <p:spTgt spid="24">
                                            <p:txEl>
                                              <p:pRg st="0" end="0"/>
                                            </p:txEl>
                                          </p:spTgt>
                                        </p:tgtEl>
                                        <p:attrNameLst>
                                          <p:attrName>style.visibility</p:attrName>
                                        </p:attrNameLst>
                                      </p:cBhvr>
                                      <p:to>
                                        <p:strVal val="visible"/>
                                      </p:to>
                                    </p:set>
                                    <p:anim calcmode="lin" valueType="num">
                                      <p:cBhvr>
                                        <p:cTn id="213"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214"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215" dur="500"/>
                                        <p:tgtEl>
                                          <p:spTgt spid="24">
                                            <p:txEl>
                                              <p:pRg st="0" end="0"/>
                                            </p:txEl>
                                          </p:spTgt>
                                        </p:tgtEl>
                                      </p:cBhvr>
                                    </p:animEffect>
                                  </p:childTnLst>
                                </p:cTn>
                              </p:par>
                            </p:childTnLst>
                          </p:cTn>
                        </p:par>
                        <p:par>
                          <p:cTn id="216" fill="hold">
                            <p:stCondLst>
                              <p:cond delay="500"/>
                            </p:stCondLst>
                            <p:childTnLst>
                              <p:par>
                                <p:cTn id="217" presetID="22" presetClass="entr" presetSubtype="4" fill="hold" nodeType="afterEffect">
                                  <p:stCondLst>
                                    <p:cond delay="0"/>
                                  </p:stCondLst>
                                  <p:childTnLst>
                                    <p:set>
                                      <p:cBhvr>
                                        <p:cTn id="218" dur="1" fill="hold">
                                          <p:stCondLst>
                                            <p:cond delay="0"/>
                                          </p:stCondLst>
                                        </p:cTn>
                                        <p:tgtEl>
                                          <p:spTgt spid="20">
                                            <p:txEl>
                                              <p:pRg st="0" end="0"/>
                                            </p:txEl>
                                          </p:spTgt>
                                        </p:tgtEl>
                                        <p:attrNameLst>
                                          <p:attrName>style.visibility</p:attrName>
                                        </p:attrNameLst>
                                      </p:cBhvr>
                                      <p:to>
                                        <p:strVal val="visible"/>
                                      </p:to>
                                    </p:set>
                                    <p:animEffect transition="in" filter="wipe(down)">
                                      <p:cBhvr>
                                        <p:cTn id="219" dur="500"/>
                                        <p:tgtEl>
                                          <p:spTgt spid="20">
                                            <p:txEl>
                                              <p:pRg st="0" end="0"/>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53" presetClass="entr" presetSubtype="16" fill="hold" nodeType="clickEffect">
                                  <p:stCondLst>
                                    <p:cond delay="0"/>
                                  </p:stCondLst>
                                  <p:childTnLst>
                                    <p:set>
                                      <p:cBhvr>
                                        <p:cTn id="223" dur="1" fill="hold">
                                          <p:stCondLst>
                                            <p:cond delay="0"/>
                                          </p:stCondLst>
                                        </p:cTn>
                                        <p:tgtEl>
                                          <p:spTgt spid="25">
                                            <p:txEl>
                                              <p:pRg st="0" end="0"/>
                                            </p:txEl>
                                          </p:spTgt>
                                        </p:tgtEl>
                                        <p:attrNameLst>
                                          <p:attrName>style.visibility</p:attrName>
                                        </p:attrNameLst>
                                      </p:cBhvr>
                                      <p:to>
                                        <p:strVal val="visible"/>
                                      </p:to>
                                    </p:set>
                                    <p:anim calcmode="lin" valueType="num">
                                      <p:cBhvr>
                                        <p:cTn id="224"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25">
                                            <p:txEl>
                                              <p:pRg st="0" end="0"/>
                                            </p:txEl>
                                          </p:spTgt>
                                        </p:tgtEl>
                                      </p:cBhvr>
                                    </p:animEffect>
                                  </p:childTnLst>
                                </p:cTn>
                              </p:par>
                              <p:par>
                                <p:cTn id="227" presetID="53" presetClass="entr" presetSubtype="16" fill="hold" nodeType="withEffect">
                                  <p:stCondLst>
                                    <p:cond delay="0"/>
                                  </p:stCondLst>
                                  <p:childTnLst>
                                    <p:set>
                                      <p:cBhvr>
                                        <p:cTn id="228" dur="1" fill="hold">
                                          <p:stCondLst>
                                            <p:cond delay="0"/>
                                          </p:stCondLst>
                                        </p:cTn>
                                        <p:tgtEl>
                                          <p:spTgt spid="26">
                                            <p:txEl>
                                              <p:pRg st="0" end="0"/>
                                            </p:txEl>
                                          </p:spTgt>
                                        </p:tgtEl>
                                        <p:attrNameLst>
                                          <p:attrName>style.visibility</p:attrName>
                                        </p:attrNameLst>
                                      </p:cBhvr>
                                      <p:to>
                                        <p:strVal val="visible"/>
                                      </p:to>
                                    </p:set>
                                    <p:anim calcmode="lin" valueType="num">
                                      <p:cBhvr>
                                        <p:cTn id="229"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26">
                                            <p:txEl>
                                              <p:pRg st="0" end="0"/>
                                            </p:txEl>
                                          </p:spTgt>
                                        </p:tgtEl>
                                      </p:cBhvr>
                                    </p:animEffect>
                                  </p:childTnLst>
                                </p:cTn>
                              </p:par>
                            </p:childTnLst>
                          </p:cTn>
                        </p:par>
                      </p:childTnLst>
                    </p:cTn>
                  </p:par>
                  <p:par>
                    <p:cTn id="232" fill="hold">
                      <p:stCondLst>
                        <p:cond delay="indefinite"/>
                      </p:stCondLst>
                      <p:childTnLst>
                        <p:par>
                          <p:cTn id="233" fill="hold">
                            <p:stCondLst>
                              <p:cond delay="0"/>
                            </p:stCondLst>
                            <p:childTnLst>
                              <p:par>
                                <p:cTn id="234" presetID="53" presetClass="entr" presetSubtype="16" fill="hold" nodeType="clickEffect">
                                  <p:stCondLst>
                                    <p:cond delay="0"/>
                                  </p:stCondLst>
                                  <p:childTnLst>
                                    <p:set>
                                      <p:cBhvr>
                                        <p:cTn id="235" dur="1" fill="hold">
                                          <p:stCondLst>
                                            <p:cond delay="0"/>
                                          </p:stCondLst>
                                        </p:cTn>
                                        <p:tgtEl>
                                          <p:spTgt spid="79"/>
                                        </p:tgtEl>
                                        <p:attrNameLst>
                                          <p:attrName>style.visibility</p:attrName>
                                        </p:attrNameLst>
                                      </p:cBhvr>
                                      <p:to>
                                        <p:strVal val="visible"/>
                                      </p:to>
                                    </p:set>
                                    <p:anim calcmode="lin" valueType="num">
                                      <p:cBhvr>
                                        <p:cTn id="236" dur="500" fill="hold"/>
                                        <p:tgtEl>
                                          <p:spTgt spid="79"/>
                                        </p:tgtEl>
                                        <p:attrNameLst>
                                          <p:attrName>ppt_w</p:attrName>
                                        </p:attrNameLst>
                                      </p:cBhvr>
                                      <p:tavLst>
                                        <p:tav tm="0">
                                          <p:val>
                                            <p:fltVal val="0"/>
                                          </p:val>
                                        </p:tav>
                                        <p:tav tm="100000">
                                          <p:val>
                                            <p:strVal val="#ppt_w"/>
                                          </p:val>
                                        </p:tav>
                                      </p:tavLst>
                                    </p:anim>
                                    <p:anim calcmode="lin" valueType="num">
                                      <p:cBhvr>
                                        <p:cTn id="237" dur="500" fill="hold"/>
                                        <p:tgtEl>
                                          <p:spTgt spid="79"/>
                                        </p:tgtEl>
                                        <p:attrNameLst>
                                          <p:attrName>ppt_h</p:attrName>
                                        </p:attrNameLst>
                                      </p:cBhvr>
                                      <p:tavLst>
                                        <p:tav tm="0">
                                          <p:val>
                                            <p:fltVal val="0"/>
                                          </p:val>
                                        </p:tav>
                                        <p:tav tm="100000">
                                          <p:val>
                                            <p:strVal val="#ppt_h"/>
                                          </p:val>
                                        </p:tav>
                                      </p:tavLst>
                                    </p:anim>
                                    <p:animEffect transition="in" filter="fade">
                                      <p:cBhvr>
                                        <p:cTn id="238" dur="500"/>
                                        <p:tgtEl>
                                          <p:spTgt spid="79"/>
                                        </p:tgtEl>
                                      </p:cBhvr>
                                    </p:animEffect>
                                  </p:childTnLst>
                                </p:cTn>
                              </p:par>
                              <p:par>
                                <p:cTn id="239" presetID="53" presetClass="entr" presetSubtype="16" fill="hold" nodeType="withEffect">
                                  <p:stCondLst>
                                    <p:cond delay="0"/>
                                  </p:stCondLst>
                                  <p:childTnLst>
                                    <p:set>
                                      <p:cBhvr>
                                        <p:cTn id="240" dur="1" fill="hold">
                                          <p:stCondLst>
                                            <p:cond delay="0"/>
                                          </p:stCondLst>
                                        </p:cTn>
                                        <p:tgtEl>
                                          <p:spTgt spid="82"/>
                                        </p:tgtEl>
                                        <p:attrNameLst>
                                          <p:attrName>style.visibility</p:attrName>
                                        </p:attrNameLst>
                                      </p:cBhvr>
                                      <p:to>
                                        <p:strVal val="visible"/>
                                      </p:to>
                                    </p:set>
                                    <p:anim calcmode="lin" valueType="num">
                                      <p:cBhvr>
                                        <p:cTn id="241" dur="500" fill="hold"/>
                                        <p:tgtEl>
                                          <p:spTgt spid="82"/>
                                        </p:tgtEl>
                                        <p:attrNameLst>
                                          <p:attrName>ppt_w</p:attrName>
                                        </p:attrNameLst>
                                      </p:cBhvr>
                                      <p:tavLst>
                                        <p:tav tm="0">
                                          <p:val>
                                            <p:fltVal val="0"/>
                                          </p:val>
                                        </p:tav>
                                        <p:tav tm="100000">
                                          <p:val>
                                            <p:strVal val="#ppt_w"/>
                                          </p:val>
                                        </p:tav>
                                      </p:tavLst>
                                    </p:anim>
                                    <p:anim calcmode="lin" valueType="num">
                                      <p:cBhvr>
                                        <p:cTn id="242" dur="500" fill="hold"/>
                                        <p:tgtEl>
                                          <p:spTgt spid="82"/>
                                        </p:tgtEl>
                                        <p:attrNameLst>
                                          <p:attrName>ppt_h</p:attrName>
                                        </p:attrNameLst>
                                      </p:cBhvr>
                                      <p:tavLst>
                                        <p:tav tm="0">
                                          <p:val>
                                            <p:fltVal val="0"/>
                                          </p:val>
                                        </p:tav>
                                        <p:tav tm="100000">
                                          <p:val>
                                            <p:strVal val="#ppt_h"/>
                                          </p:val>
                                        </p:tav>
                                      </p:tavLst>
                                    </p:anim>
                                    <p:animEffect transition="in" filter="fade">
                                      <p:cBhvr>
                                        <p:cTn id="243" dur="500"/>
                                        <p:tgtEl>
                                          <p:spTgt spid="82"/>
                                        </p:tgtEl>
                                      </p:cBhvr>
                                    </p:animEffect>
                                  </p:childTnLst>
                                </p:cTn>
                              </p:par>
                              <p:par>
                                <p:cTn id="244" presetID="53" presetClass="entr" presetSubtype="16" fill="hold" nodeType="withEffect">
                                  <p:stCondLst>
                                    <p:cond delay="0"/>
                                  </p:stCondLst>
                                  <p:childTnLst>
                                    <p:set>
                                      <p:cBhvr>
                                        <p:cTn id="245" dur="1" fill="hold">
                                          <p:stCondLst>
                                            <p:cond delay="0"/>
                                          </p:stCondLst>
                                        </p:cTn>
                                        <p:tgtEl>
                                          <p:spTgt spid="27">
                                            <p:txEl>
                                              <p:pRg st="0" end="0"/>
                                            </p:txEl>
                                          </p:spTgt>
                                        </p:tgtEl>
                                        <p:attrNameLst>
                                          <p:attrName>style.visibility</p:attrName>
                                        </p:attrNameLst>
                                      </p:cBhvr>
                                      <p:to>
                                        <p:strVal val="visible"/>
                                      </p:to>
                                    </p:set>
                                    <p:anim calcmode="lin" valueType="num">
                                      <p:cBhvr>
                                        <p:cTn id="246" dur="5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247" dur="500" fill="hold"/>
                                        <p:tgtEl>
                                          <p:spTgt spid="27">
                                            <p:txEl>
                                              <p:pRg st="0" end="0"/>
                                            </p:txEl>
                                          </p:spTgt>
                                        </p:tgtEl>
                                        <p:attrNameLst>
                                          <p:attrName>ppt_h</p:attrName>
                                        </p:attrNameLst>
                                      </p:cBhvr>
                                      <p:tavLst>
                                        <p:tav tm="0">
                                          <p:val>
                                            <p:fltVal val="0"/>
                                          </p:val>
                                        </p:tav>
                                        <p:tav tm="100000">
                                          <p:val>
                                            <p:strVal val="#ppt_h"/>
                                          </p:val>
                                        </p:tav>
                                      </p:tavLst>
                                    </p:anim>
                                    <p:animEffect transition="in" filter="fade">
                                      <p:cBhvr>
                                        <p:cTn id="248" dur="500"/>
                                        <p:tgtEl>
                                          <p:spTgt spid="27">
                                            <p:txEl>
                                              <p:pRg st="0" end="0"/>
                                            </p:txEl>
                                          </p:spTgt>
                                        </p:tgtEl>
                                      </p:cBhvr>
                                    </p:animEffect>
                                  </p:childTnLst>
                                </p:cTn>
                              </p:par>
                            </p:childTnLst>
                          </p:cTn>
                        </p:par>
                        <p:par>
                          <p:cTn id="249" fill="hold">
                            <p:stCondLst>
                              <p:cond delay="500"/>
                            </p:stCondLst>
                            <p:childTnLst>
                              <p:par>
                                <p:cTn id="250" presetID="22" presetClass="entr" presetSubtype="4" fill="hold" nodeType="afterEffect">
                                  <p:stCondLst>
                                    <p:cond delay="0"/>
                                  </p:stCondLst>
                                  <p:childTnLst>
                                    <p:set>
                                      <p:cBhvr>
                                        <p:cTn id="251" dur="1" fill="hold">
                                          <p:stCondLst>
                                            <p:cond delay="0"/>
                                          </p:stCondLst>
                                        </p:cTn>
                                        <p:tgtEl>
                                          <p:spTgt spid="21">
                                            <p:txEl>
                                              <p:pRg st="0" end="0"/>
                                            </p:txEl>
                                          </p:spTgt>
                                        </p:tgtEl>
                                        <p:attrNameLst>
                                          <p:attrName>style.visibility</p:attrName>
                                        </p:attrNameLst>
                                      </p:cBhvr>
                                      <p:to>
                                        <p:strVal val="visible"/>
                                      </p:to>
                                    </p:set>
                                    <p:animEffect transition="in" filter="wipe(down)">
                                      <p:cBhvr>
                                        <p:cTn id="252" dur="500"/>
                                        <p:tgtEl>
                                          <p:spTgt spid="21">
                                            <p:txEl>
                                              <p:pRg st="0" end="0"/>
                                            </p:txEl>
                                          </p:spTgt>
                                        </p:tgtEl>
                                      </p:cBhvr>
                                    </p:animEffect>
                                  </p:childTnLst>
                                </p:cTn>
                              </p:par>
                            </p:childTnLst>
                          </p:cTn>
                        </p:par>
                      </p:childTnLst>
                    </p:cTn>
                  </p:par>
                  <p:par>
                    <p:cTn id="253" fill="hold">
                      <p:stCondLst>
                        <p:cond delay="indefinite"/>
                      </p:stCondLst>
                      <p:childTnLst>
                        <p:par>
                          <p:cTn id="254" fill="hold">
                            <p:stCondLst>
                              <p:cond delay="0"/>
                            </p:stCondLst>
                            <p:childTnLst>
                              <p:par>
                                <p:cTn id="255" presetID="53" presetClass="entr" presetSubtype="16" fill="hold" nodeType="clickEffect">
                                  <p:stCondLst>
                                    <p:cond delay="0"/>
                                  </p:stCondLst>
                                  <p:childTnLst>
                                    <p:set>
                                      <p:cBhvr>
                                        <p:cTn id="256" dur="1" fill="hold">
                                          <p:stCondLst>
                                            <p:cond delay="0"/>
                                          </p:stCondLst>
                                        </p:cTn>
                                        <p:tgtEl>
                                          <p:spTgt spid="86"/>
                                        </p:tgtEl>
                                        <p:attrNameLst>
                                          <p:attrName>style.visibility</p:attrName>
                                        </p:attrNameLst>
                                      </p:cBhvr>
                                      <p:to>
                                        <p:strVal val="visible"/>
                                      </p:to>
                                    </p:set>
                                    <p:anim calcmode="lin" valueType="num">
                                      <p:cBhvr>
                                        <p:cTn id="257" dur="500" fill="hold"/>
                                        <p:tgtEl>
                                          <p:spTgt spid="86"/>
                                        </p:tgtEl>
                                        <p:attrNameLst>
                                          <p:attrName>ppt_w</p:attrName>
                                        </p:attrNameLst>
                                      </p:cBhvr>
                                      <p:tavLst>
                                        <p:tav tm="0">
                                          <p:val>
                                            <p:fltVal val="0"/>
                                          </p:val>
                                        </p:tav>
                                        <p:tav tm="100000">
                                          <p:val>
                                            <p:strVal val="#ppt_w"/>
                                          </p:val>
                                        </p:tav>
                                      </p:tavLst>
                                    </p:anim>
                                    <p:anim calcmode="lin" valueType="num">
                                      <p:cBhvr>
                                        <p:cTn id="258" dur="500" fill="hold"/>
                                        <p:tgtEl>
                                          <p:spTgt spid="86"/>
                                        </p:tgtEl>
                                        <p:attrNameLst>
                                          <p:attrName>ppt_h</p:attrName>
                                        </p:attrNameLst>
                                      </p:cBhvr>
                                      <p:tavLst>
                                        <p:tav tm="0">
                                          <p:val>
                                            <p:fltVal val="0"/>
                                          </p:val>
                                        </p:tav>
                                        <p:tav tm="100000">
                                          <p:val>
                                            <p:strVal val="#ppt_h"/>
                                          </p:val>
                                        </p:tav>
                                      </p:tavLst>
                                    </p:anim>
                                    <p:animEffect transition="in" filter="fade">
                                      <p:cBhvr>
                                        <p:cTn id="259" dur="500"/>
                                        <p:tgtEl>
                                          <p:spTgt spid="86"/>
                                        </p:tgtEl>
                                      </p:cBhvr>
                                    </p:animEffect>
                                  </p:childTnLst>
                                </p:cTn>
                              </p:par>
                              <p:par>
                                <p:cTn id="260" presetID="53" presetClass="entr" presetSubtype="16" fill="hold" nodeType="withEffect">
                                  <p:stCondLst>
                                    <p:cond delay="0"/>
                                  </p:stCondLst>
                                  <p:childTnLst>
                                    <p:set>
                                      <p:cBhvr>
                                        <p:cTn id="261" dur="1" fill="hold">
                                          <p:stCondLst>
                                            <p:cond delay="0"/>
                                          </p:stCondLst>
                                        </p:cTn>
                                        <p:tgtEl>
                                          <p:spTgt spid="89"/>
                                        </p:tgtEl>
                                        <p:attrNameLst>
                                          <p:attrName>style.visibility</p:attrName>
                                        </p:attrNameLst>
                                      </p:cBhvr>
                                      <p:to>
                                        <p:strVal val="visible"/>
                                      </p:to>
                                    </p:set>
                                    <p:anim calcmode="lin" valueType="num">
                                      <p:cBhvr>
                                        <p:cTn id="262" dur="500" fill="hold"/>
                                        <p:tgtEl>
                                          <p:spTgt spid="89"/>
                                        </p:tgtEl>
                                        <p:attrNameLst>
                                          <p:attrName>ppt_w</p:attrName>
                                        </p:attrNameLst>
                                      </p:cBhvr>
                                      <p:tavLst>
                                        <p:tav tm="0">
                                          <p:val>
                                            <p:fltVal val="0"/>
                                          </p:val>
                                        </p:tav>
                                        <p:tav tm="100000">
                                          <p:val>
                                            <p:strVal val="#ppt_w"/>
                                          </p:val>
                                        </p:tav>
                                      </p:tavLst>
                                    </p:anim>
                                    <p:anim calcmode="lin" valueType="num">
                                      <p:cBhvr>
                                        <p:cTn id="263" dur="500" fill="hold"/>
                                        <p:tgtEl>
                                          <p:spTgt spid="89"/>
                                        </p:tgtEl>
                                        <p:attrNameLst>
                                          <p:attrName>ppt_h</p:attrName>
                                        </p:attrNameLst>
                                      </p:cBhvr>
                                      <p:tavLst>
                                        <p:tav tm="0">
                                          <p:val>
                                            <p:fltVal val="0"/>
                                          </p:val>
                                        </p:tav>
                                        <p:tav tm="100000">
                                          <p:val>
                                            <p:strVal val="#ppt_h"/>
                                          </p:val>
                                        </p:tav>
                                      </p:tavLst>
                                    </p:anim>
                                    <p:animEffect transition="in" filter="fade">
                                      <p:cBhvr>
                                        <p:cTn id="264" dur="500"/>
                                        <p:tgtEl>
                                          <p:spTgt spid="89"/>
                                        </p:tgtEl>
                                      </p:cBhvr>
                                    </p:animEffect>
                                  </p:childTnLst>
                                </p:cTn>
                              </p:par>
                              <p:par>
                                <p:cTn id="265" presetID="53" presetClass="entr" presetSubtype="16" fill="hold" nodeType="withEffect">
                                  <p:stCondLst>
                                    <p:cond delay="0"/>
                                  </p:stCondLst>
                                  <p:childTnLst>
                                    <p:set>
                                      <p:cBhvr>
                                        <p:cTn id="266" dur="1" fill="hold">
                                          <p:stCondLst>
                                            <p:cond delay="0"/>
                                          </p:stCondLst>
                                        </p:cTn>
                                        <p:tgtEl>
                                          <p:spTgt spid="28">
                                            <p:txEl>
                                              <p:pRg st="0" end="0"/>
                                            </p:txEl>
                                          </p:spTgt>
                                        </p:tgtEl>
                                        <p:attrNameLst>
                                          <p:attrName>style.visibility</p:attrName>
                                        </p:attrNameLst>
                                      </p:cBhvr>
                                      <p:to>
                                        <p:strVal val="visible"/>
                                      </p:to>
                                    </p:set>
                                    <p:anim calcmode="lin" valueType="num">
                                      <p:cBhvr>
                                        <p:cTn id="267"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268"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269" dur="500"/>
                                        <p:tgtEl>
                                          <p:spTgt spid="28">
                                            <p:txEl>
                                              <p:pRg st="0" end="0"/>
                                            </p:txEl>
                                          </p:spTgt>
                                        </p:tgtEl>
                                      </p:cBhvr>
                                    </p:animEffect>
                                  </p:childTnLst>
                                </p:cTn>
                              </p:par>
                            </p:childTnLst>
                          </p:cTn>
                        </p:par>
                        <p:par>
                          <p:cTn id="270" fill="hold">
                            <p:stCondLst>
                              <p:cond delay="500"/>
                            </p:stCondLst>
                            <p:childTnLst>
                              <p:par>
                                <p:cTn id="271" presetID="1" presetClass="entr" presetSubtype="0" fill="hold" grpId="0" nodeType="afterEffect">
                                  <p:stCondLst>
                                    <p:cond delay="0"/>
                                  </p:stCondLst>
                                  <p:childTnLst>
                                    <p:set>
                                      <p:cBhvr>
                                        <p:cTn id="272" dur="1" fill="hold">
                                          <p:stCondLst>
                                            <p:cond delay="0"/>
                                          </p:stCondLst>
                                        </p:cTn>
                                        <p:tgtEl>
                                          <p:spTgt spid="9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53" presetClass="entr" presetSubtype="16" fill="hold" nodeType="clickEffect">
                                  <p:stCondLst>
                                    <p:cond delay="0"/>
                                  </p:stCondLst>
                                  <p:childTnLst>
                                    <p:set>
                                      <p:cBhvr>
                                        <p:cTn id="276" dur="1" fill="hold">
                                          <p:stCondLst>
                                            <p:cond delay="0"/>
                                          </p:stCondLst>
                                        </p:cTn>
                                        <p:tgtEl>
                                          <p:spTgt spid="74">
                                            <p:txEl>
                                              <p:pRg st="0" end="0"/>
                                            </p:txEl>
                                          </p:spTgt>
                                        </p:tgtEl>
                                        <p:attrNameLst>
                                          <p:attrName>style.visibility</p:attrName>
                                        </p:attrNameLst>
                                      </p:cBhvr>
                                      <p:to>
                                        <p:strVal val="visible"/>
                                      </p:to>
                                    </p:set>
                                    <p:anim calcmode="lin" valueType="num">
                                      <p:cBhvr>
                                        <p:cTn id="277" dur="500" fill="hold"/>
                                        <p:tgtEl>
                                          <p:spTgt spid="74">
                                            <p:txEl>
                                              <p:pRg st="0" end="0"/>
                                            </p:txEl>
                                          </p:spTgt>
                                        </p:tgtEl>
                                        <p:attrNameLst>
                                          <p:attrName>ppt_w</p:attrName>
                                        </p:attrNameLst>
                                      </p:cBhvr>
                                      <p:tavLst>
                                        <p:tav tm="0">
                                          <p:val>
                                            <p:fltVal val="0"/>
                                          </p:val>
                                        </p:tav>
                                        <p:tav tm="100000">
                                          <p:val>
                                            <p:strVal val="#ppt_w"/>
                                          </p:val>
                                        </p:tav>
                                      </p:tavLst>
                                    </p:anim>
                                    <p:anim calcmode="lin" valueType="num">
                                      <p:cBhvr>
                                        <p:cTn id="278" dur="500" fill="hold"/>
                                        <p:tgtEl>
                                          <p:spTgt spid="74">
                                            <p:txEl>
                                              <p:pRg st="0" end="0"/>
                                            </p:txEl>
                                          </p:spTgt>
                                        </p:tgtEl>
                                        <p:attrNameLst>
                                          <p:attrName>ppt_h</p:attrName>
                                        </p:attrNameLst>
                                      </p:cBhvr>
                                      <p:tavLst>
                                        <p:tav tm="0">
                                          <p:val>
                                            <p:fltVal val="0"/>
                                          </p:val>
                                        </p:tav>
                                        <p:tav tm="100000">
                                          <p:val>
                                            <p:strVal val="#ppt_h"/>
                                          </p:val>
                                        </p:tav>
                                      </p:tavLst>
                                    </p:anim>
                                    <p:animEffect transition="in" filter="fade">
                                      <p:cBhvr>
                                        <p:cTn id="279"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194" grpId="0"/>
      <p:bldP spid="67" grpId="0"/>
      <p:bldP spid="68" grpId="0"/>
      <p:bldP spid="74" grpId="0" animBg="1"/>
      <p:bldP spid="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16</a:t>
            </a:fld>
            <a:endParaRPr lang="en-US"/>
          </a:p>
        </p:txBody>
      </p:sp>
      <p:sp>
        <p:nvSpPr>
          <p:cNvPr id="8" name="Oval 7">
            <a:extLst>
              <a:ext uri="{FF2B5EF4-FFF2-40B4-BE49-F238E27FC236}">
                <a16:creationId xmlns:a16="http://schemas.microsoft.com/office/drawing/2014/main" id="{890E93EA-4F64-4787-87EB-D4E09C5E96C9}"/>
              </a:ext>
            </a:extLst>
          </p:cNvPr>
          <p:cNvSpPr/>
          <p:nvPr/>
        </p:nvSpPr>
        <p:spPr>
          <a:xfrm>
            <a:off x="6317742" y="280416"/>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GB" dirty="0"/>
          </a:p>
        </p:txBody>
      </p:sp>
      <p:sp>
        <p:nvSpPr>
          <p:cNvPr id="9" name="Oval 8">
            <a:extLst>
              <a:ext uri="{FF2B5EF4-FFF2-40B4-BE49-F238E27FC236}">
                <a16:creationId xmlns:a16="http://schemas.microsoft.com/office/drawing/2014/main" id="{8574DC7B-12F0-4982-ABF0-049A834D2CDF}"/>
              </a:ext>
            </a:extLst>
          </p:cNvPr>
          <p:cNvSpPr/>
          <p:nvPr/>
        </p:nvSpPr>
        <p:spPr>
          <a:xfrm>
            <a:off x="360883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0" name="Oval 19">
            <a:extLst>
              <a:ext uri="{FF2B5EF4-FFF2-40B4-BE49-F238E27FC236}">
                <a16:creationId xmlns:a16="http://schemas.microsoft.com/office/drawing/2014/main" id="{F2C0F95E-EE56-4907-ACD1-75C39384D9D2}"/>
              </a:ext>
            </a:extLst>
          </p:cNvPr>
          <p:cNvSpPr/>
          <p:nvPr/>
        </p:nvSpPr>
        <p:spPr>
          <a:xfrm>
            <a:off x="631774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id="{E1B97EEC-E61F-4648-BD48-E4F817673BD0}"/>
              </a:ext>
            </a:extLst>
          </p:cNvPr>
          <p:cNvSpPr/>
          <p:nvPr/>
        </p:nvSpPr>
        <p:spPr>
          <a:xfrm>
            <a:off x="8778240"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A67DA4EA-B17E-4ABD-A04E-4312D03DBF7D}"/>
              </a:ext>
            </a:extLst>
          </p:cNvPr>
          <p:cNvSpPr/>
          <p:nvPr/>
        </p:nvSpPr>
        <p:spPr>
          <a:xfrm>
            <a:off x="2943236" y="3031491"/>
            <a:ext cx="618909"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3" name="Oval 22">
            <a:extLst>
              <a:ext uri="{FF2B5EF4-FFF2-40B4-BE49-F238E27FC236}">
                <a16:creationId xmlns:a16="http://schemas.microsoft.com/office/drawing/2014/main" id="{389356EA-8671-4296-99E6-59DF6126CE87}"/>
              </a:ext>
            </a:extLst>
          </p:cNvPr>
          <p:cNvSpPr/>
          <p:nvPr/>
        </p:nvSpPr>
        <p:spPr>
          <a:xfrm>
            <a:off x="4209681" y="3019299"/>
            <a:ext cx="618908"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9" name="Oval 28">
            <a:extLst>
              <a:ext uri="{FF2B5EF4-FFF2-40B4-BE49-F238E27FC236}">
                <a16:creationId xmlns:a16="http://schemas.microsoft.com/office/drawing/2014/main" id="{5E201031-16DC-43A2-8625-2799F6477BBE}"/>
              </a:ext>
            </a:extLst>
          </p:cNvPr>
          <p:cNvSpPr/>
          <p:nvPr/>
        </p:nvSpPr>
        <p:spPr>
          <a:xfrm>
            <a:off x="1759685" y="3031491"/>
            <a:ext cx="618910"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cxnSp>
        <p:nvCxnSpPr>
          <p:cNvPr id="35" name="Straight Connector 34">
            <a:extLst>
              <a:ext uri="{FF2B5EF4-FFF2-40B4-BE49-F238E27FC236}">
                <a16:creationId xmlns:a16="http://schemas.microsoft.com/office/drawing/2014/main" id="{339B2F2F-A7B9-4774-9DBB-C638B5A6486F}"/>
              </a:ext>
            </a:extLst>
          </p:cNvPr>
          <p:cNvCxnSpPr>
            <a:stCxn id="9" idx="7"/>
            <a:endCxn id="8" idx="3"/>
          </p:cNvCxnSpPr>
          <p:nvPr/>
        </p:nvCxnSpPr>
        <p:spPr>
          <a:xfrm flipV="1">
            <a:off x="4139565" y="769523"/>
            <a:ext cx="2260532"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3CF3D5-4970-4736-9E4D-30D7E2FF6104}"/>
              </a:ext>
            </a:extLst>
          </p:cNvPr>
          <p:cNvCxnSpPr>
            <a:cxnSpLocks/>
            <a:stCxn id="20" idx="0"/>
            <a:endCxn id="8" idx="4"/>
          </p:cNvCxnSpPr>
          <p:nvPr/>
        </p:nvCxnSpPr>
        <p:spPr>
          <a:xfrm flipH="1" flipV="1">
            <a:off x="6598920" y="853440"/>
            <a:ext cx="29718" cy="621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8C6136-3873-44AF-AB9F-BF20AFD0DD20}"/>
              </a:ext>
            </a:extLst>
          </p:cNvPr>
          <p:cNvCxnSpPr>
            <a:cxnSpLocks/>
            <a:stCxn id="21" idx="1"/>
            <a:endCxn id="8" idx="5"/>
          </p:cNvCxnSpPr>
          <p:nvPr/>
        </p:nvCxnSpPr>
        <p:spPr>
          <a:xfrm flipH="1" flipV="1">
            <a:off x="6797743" y="769523"/>
            <a:ext cx="2071556"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84A746-2A9A-4A60-8915-E75D43E5BEC8}"/>
              </a:ext>
            </a:extLst>
          </p:cNvPr>
          <p:cNvCxnSpPr>
            <a:cxnSpLocks/>
          </p:cNvCxnSpPr>
          <p:nvPr/>
        </p:nvCxnSpPr>
        <p:spPr>
          <a:xfrm flipV="1">
            <a:off x="2069140" y="1871423"/>
            <a:ext cx="1585383" cy="1147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07255-4D25-4FF6-804D-C25A2C846D13}"/>
              </a:ext>
            </a:extLst>
          </p:cNvPr>
          <p:cNvCxnSpPr>
            <a:cxnSpLocks/>
            <a:stCxn id="22" idx="7"/>
            <a:endCxn id="9" idx="4"/>
          </p:cNvCxnSpPr>
          <p:nvPr/>
        </p:nvCxnSpPr>
        <p:spPr>
          <a:xfrm flipV="1">
            <a:off x="3471508" y="2023872"/>
            <a:ext cx="448220" cy="109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2D6517-5458-4397-8390-199C0D064F51}"/>
              </a:ext>
            </a:extLst>
          </p:cNvPr>
          <p:cNvCxnSpPr>
            <a:cxnSpLocks/>
            <a:stCxn id="23" idx="0"/>
            <a:endCxn id="9" idx="5"/>
          </p:cNvCxnSpPr>
          <p:nvPr/>
        </p:nvCxnSpPr>
        <p:spPr>
          <a:xfrm flipH="1" flipV="1">
            <a:off x="4139565" y="1943526"/>
            <a:ext cx="379570" cy="1075773"/>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98DD4E0D-0EE1-4F6C-B599-D0DB8408A6B2}"/>
              </a:ext>
            </a:extLst>
          </p:cNvPr>
          <p:cNvSpPr txBox="1"/>
          <p:nvPr/>
        </p:nvSpPr>
        <p:spPr>
          <a:xfrm>
            <a:off x="2772112" y="1290566"/>
            <a:ext cx="439074" cy="369332"/>
          </a:xfrm>
          <a:prstGeom prst="rect">
            <a:avLst/>
          </a:prstGeom>
          <a:noFill/>
        </p:spPr>
        <p:txBody>
          <a:bodyPr wrap="square" rtlCol="0">
            <a:spAutoFit/>
          </a:bodyPr>
          <a:lstStyle/>
          <a:p>
            <a:r>
              <a:rPr lang="en-US" dirty="0"/>
              <a:t>B1</a:t>
            </a:r>
            <a:endParaRPr lang="en-GB" dirty="0"/>
          </a:p>
        </p:txBody>
      </p:sp>
      <p:sp>
        <p:nvSpPr>
          <p:cNvPr id="67" name="TextBox 66">
            <a:extLst>
              <a:ext uri="{FF2B5EF4-FFF2-40B4-BE49-F238E27FC236}">
                <a16:creationId xmlns:a16="http://schemas.microsoft.com/office/drawing/2014/main" id="{CA4E9E9F-1186-4696-8735-70B4CD362B49}"/>
              </a:ext>
            </a:extLst>
          </p:cNvPr>
          <p:cNvSpPr txBox="1"/>
          <p:nvPr/>
        </p:nvSpPr>
        <p:spPr>
          <a:xfrm>
            <a:off x="5544224" y="1290566"/>
            <a:ext cx="439074" cy="369332"/>
          </a:xfrm>
          <a:prstGeom prst="rect">
            <a:avLst/>
          </a:prstGeom>
          <a:noFill/>
        </p:spPr>
        <p:txBody>
          <a:bodyPr wrap="square" rtlCol="0">
            <a:spAutoFit/>
          </a:bodyPr>
          <a:lstStyle/>
          <a:p>
            <a:r>
              <a:rPr lang="en-US" dirty="0"/>
              <a:t>B2</a:t>
            </a:r>
            <a:endParaRPr lang="en-GB" dirty="0"/>
          </a:p>
        </p:txBody>
      </p:sp>
      <p:sp>
        <p:nvSpPr>
          <p:cNvPr id="68" name="TextBox 67">
            <a:extLst>
              <a:ext uri="{FF2B5EF4-FFF2-40B4-BE49-F238E27FC236}">
                <a16:creationId xmlns:a16="http://schemas.microsoft.com/office/drawing/2014/main" id="{ACE82F76-9B72-4DB0-BB11-7525CCB61DBF}"/>
              </a:ext>
            </a:extLst>
          </p:cNvPr>
          <p:cNvSpPr txBox="1"/>
          <p:nvPr/>
        </p:nvSpPr>
        <p:spPr>
          <a:xfrm>
            <a:off x="7825111" y="1292697"/>
            <a:ext cx="439074" cy="369332"/>
          </a:xfrm>
          <a:prstGeom prst="rect">
            <a:avLst/>
          </a:prstGeom>
          <a:noFill/>
        </p:spPr>
        <p:txBody>
          <a:bodyPr wrap="square" rtlCol="0">
            <a:spAutoFit/>
          </a:bodyPr>
          <a:lstStyle/>
          <a:p>
            <a:r>
              <a:rPr lang="en-US" dirty="0"/>
              <a:t>B3</a:t>
            </a:r>
            <a:endParaRPr lang="en-GB" dirty="0"/>
          </a:p>
        </p:txBody>
      </p:sp>
      <p:cxnSp>
        <p:nvCxnSpPr>
          <p:cNvPr id="75" name="Straight Connector 74">
            <a:extLst>
              <a:ext uri="{FF2B5EF4-FFF2-40B4-BE49-F238E27FC236}">
                <a16:creationId xmlns:a16="http://schemas.microsoft.com/office/drawing/2014/main" id="{48CC0DC7-CD5A-4B70-A5CA-D1B1C5AFF1F5}"/>
              </a:ext>
            </a:extLst>
          </p:cNvPr>
          <p:cNvCxnSpPr>
            <a:cxnSpLocks/>
          </p:cNvCxnSpPr>
          <p:nvPr/>
        </p:nvCxnSpPr>
        <p:spPr>
          <a:xfrm>
            <a:off x="507376" y="6088477"/>
            <a:ext cx="1108887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0" name="TextBox 199">
            <a:extLst>
              <a:ext uri="{FF2B5EF4-FFF2-40B4-BE49-F238E27FC236}">
                <a16:creationId xmlns:a16="http://schemas.microsoft.com/office/drawing/2014/main" id="{75D00AB0-108E-4FFE-AFF4-49862DEA4BF4}"/>
              </a:ext>
            </a:extLst>
          </p:cNvPr>
          <p:cNvSpPr txBox="1"/>
          <p:nvPr/>
        </p:nvSpPr>
        <p:spPr>
          <a:xfrm>
            <a:off x="1146047" y="6356350"/>
            <a:ext cx="2743199" cy="369332"/>
          </a:xfrm>
          <a:prstGeom prst="rect">
            <a:avLst/>
          </a:prstGeom>
          <a:noFill/>
        </p:spPr>
        <p:txBody>
          <a:bodyPr wrap="square" rtlCol="0">
            <a:spAutoFit/>
          </a:bodyPr>
          <a:lstStyle/>
          <a:p>
            <a:r>
              <a:rPr lang="en-US" dirty="0">
                <a:latin typeface="Times-Bold"/>
              </a:rPr>
              <a:t>alpha–beta </a:t>
            </a:r>
            <a:r>
              <a:rPr lang="en-US" b="1" dirty="0">
                <a:latin typeface="Times-Bold"/>
              </a:rPr>
              <a:t>- </a:t>
            </a:r>
            <a:r>
              <a:rPr lang="en-US" b="1" dirty="0" err="1">
                <a:latin typeface="Times-Bold"/>
              </a:rPr>
              <a:t>CutOff</a:t>
            </a:r>
            <a:endParaRPr lang="en-GB" dirty="0"/>
          </a:p>
        </p:txBody>
      </p:sp>
      <p:sp>
        <p:nvSpPr>
          <p:cNvPr id="33" name="Oval 32">
            <a:extLst>
              <a:ext uri="{FF2B5EF4-FFF2-40B4-BE49-F238E27FC236}">
                <a16:creationId xmlns:a16="http://schemas.microsoft.com/office/drawing/2014/main" id="{F7458B5C-2E26-41F9-8C72-945E003C2B91}"/>
              </a:ext>
            </a:extLst>
          </p:cNvPr>
          <p:cNvSpPr/>
          <p:nvPr/>
        </p:nvSpPr>
        <p:spPr>
          <a:xfrm>
            <a:off x="785079" y="4149269"/>
            <a:ext cx="482488" cy="4863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cxnSp>
        <p:nvCxnSpPr>
          <p:cNvPr id="42" name="Straight Connector 41">
            <a:extLst>
              <a:ext uri="{FF2B5EF4-FFF2-40B4-BE49-F238E27FC236}">
                <a16:creationId xmlns:a16="http://schemas.microsoft.com/office/drawing/2014/main" id="{7CAEC4E5-D3B3-431B-A7E0-D04B8C17F908}"/>
              </a:ext>
            </a:extLst>
          </p:cNvPr>
          <p:cNvCxnSpPr>
            <a:cxnSpLocks/>
          </p:cNvCxnSpPr>
          <p:nvPr/>
        </p:nvCxnSpPr>
        <p:spPr>
          <a:xfrm flipV="1">
            <a:off x="1126286" y="3494786"/>
            <a:ext cx="633399" cy="654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21B891E2-F00A-49A7-8C02-B76991D3B2B0}"/>
              </a:ext>
            </a:extLst>
          </p:cNvPr>
          <p:cNvGrpSpPr/>
          <p:nvPr/>
        </p:nvGrpSpPr>
        <p:grpSpPr>
          <a:xfrm>
            <a:off x="507376" y="4583750"/>
            <a:ext cx="618910" cy="888788"/>
            <a:chOff x="1912085" y="3796428"/>
            <a:chExt cx="618910" cy="1070246"/>
          </a:xfrm>
        </p:grpSpPr>
        <p:sp>
          <p:nvSpPr>
            <p:cNvPr id="47" name="Oval 46">
              <a:extLst>
                <a:ext uri="{FF2B5EF4-FFF2-40B4-BE49-F238E27FC236}">
                  <a16:creationId xmlns:a16="http://schemas.microsoft.com/office/drawing/2014/main" id="{19468660-58FE-4811-B85E-2EB39E2209E0}"/>
                </a:ext>
              </a:extLst>
            </p:cNvPr>
            <p:cNvSpPr/>
            <p:nvPr/>
          </p:nvSpPr>
          <p:spPr>
            <a:xfrm>
              <a:off x="1912085" y="4633118"/>
              <a:ext cx="618910" cy="2335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48" name="Straight Connector 47">
              <a:extLst>
                <a:ext uri="{FF2B5EF4-FFF2-40B4-BE49-F238E27FC236}">
                  <a16:creationId xmlns:a16="http://schemas.microsoft.com/office/drawing/2014/main" id="{176B36A2-1B09-403B-B8B1-AAE494F243D5}"/>
                </a:ext>
              </a:extLst>
            </p:cNvPr>
            <p:cNvCxnSpPr>
              <a:cxnSpLocks/>
              <a:stCxn id="47" idx="0"/>
            </p:cNvCxnSpPr>
            <p:nvPr/>
          </p:nvCxnSpPr>
          <p:spPr>
            <a:xfrm flipV="1">
              <a:off x="2221540" y="3796428"/>
              <a:ext cx="133169" cy="8366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Oval 48">
            <a:extLst>
              <a:ext uri="{FF2B5EF4-FFF2-40B4-BE49-F238E27FC236}">
                <a16:creationId xmlns:a16="http://schemas.microsoft.com/office/drawing/2014/main" id="{B4AB442C-58D6-408E-BD94-560A9008E3C7}"/>
              </a:ext>
            </a:extLst>
          </p:cNvPr>
          <p:cNvSpPr/>
          <p:nvPr/>
        </p:nvSpPr>
        <p:spPr>
          <a:xfrm>
            <a:off x="1357853" y="4204685"/>
            <a:ext cx="1585383" cy="4863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CutOff</a:t>
            </a:r>
            <a:r>
              <a:rPr lang="en-US" dirty="0"/>
              <a:t> test</a:t>
            </a:r>
            <a:endParaRPr lang="en-GB" dirty="0"/>
          </a:p>
        </p:txBody>
      </p:sp>
      <p:cxnSp>
        <p:nvCxnSpPr>
          <p:cNvPr id="50" name="Straight Connector 49">
            <a:extLst>
              <a:ext uri="{FF2B5EF4-FFF2-40B4-BE49-F238E27FC236}">
                <a16:creationId xmlns:a16="http://schemas.microsoft.com/office/drawing/2014/main" id="{B6F2332B-8902-43F6-9CF8-005509DE9D47}"/>
              </a:ext>
            </a:extLst>
          </p:cNvPr>
          <p:cNvCxnSpPr>
            <a:cxnSpLocks/>
            <a:endCxn id="29" idx="4"/>
          </p:cNvCxnSpPr>
          <p:nvPr/>
        </p:nvCxnSpPr>
        <p:spPr>
          <a:xfrm flipH="1" flipV="1">
            <a:off x="2069140" y="3604515"/>
            <a:ext cx="26972" cy="60017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3AFD29-B4C4-4749-B422-A070C6DD8DDB}"/>
              </a:ext>
            </a:extLst>
          </p:cNvPr>
          <p:cNvSpPr txBox="1"/>
          <p:nvPr/>
        </p:nvSpPr>
        <p:spPr>
          <a:xfrm>
            <a:off x="2991649" y="4487980"/>
            <a:ext cx="2640851" cy="369332"/>
          </a:xfrm>
          <a:prstGeom prst="rect">
            <a:avLst/>
          </a:prstGeom>
          <a:noFill/>
        </p:spPr>
        <p:txBody>
          <a:bodyPr wrap="none" rtlCol="0">
            <a:spAutoFit/>
          </a:bodyPr>
          <a:lstStyle/>
          <a:p>
            <a:r>
              <a:rPr lang="en-US" dirty="0"/>
              <a:t>Heuristic utility evaluation</a:t>
            </a:r>
            <a:endParaRPr lang="en-GB" dirty="0"/>
          </a:p>
        </p:txBody>
      </p:sp>
    </p:spTree>
    <p:extLst>
      <p:ext uri="{BB962C8B-B14F-4D97-AF65-F5344CB8AC3E}">
        <p14:creationId xmlns:p14="http://schemas.microsoft.com/office/powerpoint/2010/main" val="36892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anim calcmode="lin" valueType="num">
                                      <p:cBhvr>
                                        <p:cTn id="29" dur="500" fill="hold"/>
                                        <p:tgtEl>
                                          <p:spTgt spid="194"/>
                                        </p:tgtEl>
                                        <p:attrNameLst>
                                          <p:attrName>ppt_w</p:attrName>
                                        </p:attrNameLst>
                                      </p:cBhvr>
                                      <p:tavLst>
                                        <p:tav tm="0">
                                          <p:val>
                                            <p:fltVal val="0"/>
                                          </p:val>
                                        </p:tav>
                                        <p:tav tm="100000">
                                          <p:val>
                                            <p:strVal val="#ppt_w"/>
                                          </p:val>
                                        </p:tav>
                                      </p:tavLst>
                                    </p:anim>
                                    <p:anim calcmode="lin" valueType="num">
                                      <p:cBhvr>
                                        <p:cTn id="30" dur="500" fill="hold"/>
                                        <p:tgtEl>
                                          <p:spTgt spid="194"/>
                                        </p:tgtEl>
                                        <p:attrNameLst>
                                          <p:attrName>ppt_h</p:attrName>
                                        </p:attrNameLst>
                                      </p:cBhvr>
                                      <p:tavLst>
                                        <p:tav tm="0">
                                          <p:val>
                                            <p:fltVal val="0"/>
                                          </p:val>
                                        </p:tav>
                                        <p:tav tm="100000">
                                          <p:val>
                                            <p:strVal val="#ppt_h"/>
                                          </p:val>
                                        </p:tav>
                                      </p:tavLst>
                                    </p:anim>
                                    <p:animEffect transition="in" filter="fade">
                                      <p:cBhvr>
                                        <p:cTn id="31" dur="500"/>
                                        <p:tgtEl>
                                          <p:spTgt spid="19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p:cTn id="34" dur="500" fill="hold"/>
                                        <p:tgtEl>
                                          <p:spTgt spid="67"/>
                                        </p:tgtEl>
                                        <p:attrNameLst>
                                          <p:attrName>ppt_w</p:attrName>
                                        </p:attrNameLst>
                                      </p:cBhvr>
                                      <p:tavLst>
                                        <p:tav tm="0">
                                          <p:val>
                                            <p:fltVal val="0"/>
                                          </p:val>
                                        </p:tav>
                                        <p:tav tm="100000">
                                          <p:val>
                                            <p:strVal val="#ppt_w"/>
                                          </p:val>
                                        </p:tav>
                                      </p:tavLst>
                                    </p:anim>
                                    <p:anim calcmode="lin" valueType="num">
                                      <p:cBhvr>
                                        <p:cTn id="35" dur="500" fill="hold"/>
                                        <p:tgtEl>
                                          <p:spTgt spid="67"/>
                                        </p:tgtEl>
                                        <p:attrNameLst>
                                          <p:attrName>ppt_h</p:attrName>
                                        </p:attrNameLst>
                                      </p:cBhvr>
                                      <p:tavLst>
                                        <p:tav tm="0">
                                          <p:val>
                                            <p:fltVal val="0"/>
                                          </p:val>
                                        </p:tav>
                                        <p:tav tm="100000">
                                          <p:val>
                                            <p:strVal val="#ppt_h"/>
                                          </p:val>
                                        </p:tav>
                                      </p:tavLst>
                                    </p:anim>
                                    <p:animEffect transition="in" filter="fade">
                                      <p:cBhvr>
                                        <p:cTn id="36" dur="500"/>
                                        <p:tgtEl>
                                          <p:spTgt spid="6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animEffect transition="in" filter="fade">
                                      <p:cBhvr>
                                        <p:cTn id="41" dur="500"/>
                                        <p:tgtEl>
                                          <p:spTgt spid="68"/>
                                        </p:tgtEl>
                                      </p:cBhvr>
                                    </p:animEffect>
                                  </p:childTnLst>
                                </p:cTn>
                              </p:par>
                              <p:par>
                                <p:cTn id="42" presetID="22" presetClass="entr" presetSubtype="2"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right)">
                                      <p:cBhvr>
                                        <p:cTn id="44" dur="500"/>
                                        <p:tgtEl>
                                          <p:spTgt spid="35"/>
                                        </p:tgtEl>
                                      </p:cBhvr>
                                    </p:animEffect>
                                  </p:childTnLst>
                                </p:cTn>
                              </p:par>
                              <p:par>
                                <p:cTn id="45" presetID="22" presetClass="entr" presetSubtype="1"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up)">
                                      <p:cBhvr>
                                        <p:cTn id="47" dur="500"/>
                                        <p:tgtEl>
                                          <p:spTgt spid="37"/>
                                        </p:tgtEl>
                                      </p:cBhvr>
                                    </p:animEffect>
                                  </p:childTnLst>
                                </p:cTn>
                              </p:par>
                              <p:par>
                                <p:cTn id="48" presetID="22" presetClass="entr" presetSubtype="1"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Effect transition="in" filter="fade">
                                      <p:cBhvr>
                                        <p:cTn id="62" dur="500"/>
                                        <p:tgtEl>
                                          <p:spTgt spid="23"/>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par>
                                <p:cTn id="68" presetID="22" presetClass="entr" presetSubtype="1"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up)">
                                      <p:cBhvr>
                                        <p:cTn id="70" dur="500"/>
                                        <p:tgtEl>
                                          <p:spTgt spid="43"/>
                                        </p:tgtEl>
                                      </p:cBhvr>
                                    </p:animEffect>
                                  </p:childTnLst>
                                </p:cTn>
                              </p:par>
                              <p:par>
                                <p:cTn id="71" presetID="22" presetClass="entr" presetSubtype="1" fill="hold"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up)">
                                      <p:cBhvr>
                                        <p:cTn id="73" dur="500"/>
                                        <p:tgtEl>
                                          <p:spTgt spid="45"/>
                                        </p:tgtEl>
                                      </p:cBhvr>
                                    </p:animEffect>
                                  </p:childTnLst>
                                </p:cTn>
                              </p:par>
                              <p:par>
                                <p:cTn id="74" presetID="22" presetClass="entr" presetSubtype="1"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par>
                                <p:cTn id="77" presetID="53" presetClass="entr" presetSubtype="16"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p:cTn id="79" dur="500" fill="hold"/>
                                        <p:tgtEl>
                                          <p:spTgt spid="44"/>
                                        </p:tgtEl>
                                        <p:attrNameLst>
                                          <p:attrName>ppt_w</p:attrName>
                                        </p:attrNameLst>
                                      </p:cBhvr>
                                      <p:tavLst>
                                        <p:tav tm="0">
                                          <p:val>
                                            <p:fltVal val="0"/>
                                          </p:val>
                                        </p:tav>
                                        <p:tav tm="100000">
                                          <p:val>
                                            <p:strVal val="#ppt_w"/>
                                          </p:val>
                                        </p:tav>
                                      </p:tavLst>
                                    </p:anim>
                                    <p:anim calcmode="lin" valueType="num">
                                      <p:cBhvr>
                                        <p:cTn id="80" dur="500" fill="hold"/>
                                        <p:tgtEl>
                                          <p:spTgt spid="44"/>
                                        </p:tgtEl>
                                        <p:attrNameLst>
                                          <p:attrName>ppt_h</p:attrName>
                                        </p:attrNameLst>
                                      </p:cBhvr>
                                      <p:tavLst>
                                        <p:tav tm="0">
                                          <p:val>
                                            <p:fltVal val="0"/>
                                          </p:val>
                                        </p:tav>
                                        <p:tav tm="100000">
                                          <p:val>
                                            <p:strVal val="#ppt_h"/>
                                          </p:val>
                                        </p:tav>
                                      </p:tavLst>
                                    </p:anim>
                                    <p:animEffect transition="in" filter="fade">
                                      <p:cBhvr>
                                        <p:cTn id="8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21" grpId="0" animBg="1"/>
      <p:bldP spid="22" grpId="0" animBg="1"/>
      <p:bldP spid="23" grpId="0" animBg="1"/>
      <p:bldP spid="29" grpId="0" animBg="1"/>
      <p:bldP spid="194" grpId="0"/>
      <p:bldP spid="67" grpId="0"/>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17</a:t>
            </a:fld>
            <a:endParaRPr lang="en-US"/>
          </a:p>
        </p:txBody>
      </p:sp>
      <p:sp>
        <p:nvSpPr>
          <p:cNvPr id="8" name="Oval 7">
            <a:extLst>
              <a:ext uri="{FF2B5EF4-FFF2-40B4-BE49-F238E27FC236}">
                <a16:creationId xmlns:a16="http://schemas.microsoft.com/office/drawing/2014/main" id="{890E93EA-4F64-4787-87EB-D4E09C5E96C9}"/>
              </a:ext>
            </a:extLst>
          </p:cNvPr>
          <p:cNvSpPr/>
          <p:nvPr/>
        </p:nvSpPr>
        <p:spPr>
          <a:xfrm>
            <a:off x="6317742" y="280416"/>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GB" dirty="0"/>
          </a:p>
        </p:txBody>
      </p:sp>
      <p:sp>
        <p:nvSpPr>
          <p:cNvPr id="9" name="Oval 8">
            <a:extLst>
              <a:ext uri="{FF2B5EF4-FFF2-40B4-BE49-F238E27FC236}">
                <a16:creationId xmlns:a16="http://schemas.microsoft.com/office/drawing/2014/main" id="{8574DC7B-12F0-4982-ABF0-049A834D2CDF}"/>
              </a:ext>
            </a:extLst>
          </p:cNvPr>
          <p:cNvSpPr/>
          <p:nvPr/>
        </p:nvSpPr>
        <p:spPr>
          <a:xfrm>
            <a:off x="360883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0" name="Oval 19">
            <a:extLst>
              <a:ext uri="{FF2B5EF4-FFF2-40B4-BE49-F238E27FC236}">
                <a16:creationId xmlns:a16="http://schemas.microsoft.com/office/drawing/2014/main" id="{F2C0F95E-EE56-4907-ACD1-75C39384D9D2}"/>
              </a:ext>
            </a:extLst>
          </p:cNvPr>
          <p:cNvSpPr/>
          <p:nvPr/>
        </p:nvSpPr>
        <p:spPr>
          <a:xfrm>
            <a:off x="631774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id="{E1B97EEC-E61F-4648-BD48-E4F817673BD0}"/>
              </a:ext>
            </a:extLst>
          </p:cNvPr>
          <p:cNvSpPr/>
          <p:nvPr/>
        </p:nvSpPr>
        <p:spPr>
          <a:xfrm>
            <a:off x="8778240"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A67DA4EA-B17E-4ABD-A04E-4312D03DBF7D}"/>
              </a:ext>
            </a:extLst>
          </p:cNvPr>
          <p:cNvSpPr/>
          <p:nvPr/>
        </p:nvSpPr>
        <p:spPr>
          <a:xfrm>
            <a:off x="2943236" y="3031491"/>
            <a:ext cx="618909"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3" name="Oval 22">
            <a:extLst>
              <a:ext uri="{FF2B5EF4-FFF2-40B4-BE49-F238E27FC236}">
                <a16:creationId xmlns:a16="http://schemas.microsoft.com/office/drawing/2014/main" id="{389356EA-8671-4296-99E6-59DF6126CE87}"/>
              </a:ext>
            </a:extLst>
          </p:cNvPr>
          <p:cNvSpPr/>
          <p:nvPr/>
        </p:nvSpPr>
        <p:spPr>
          <a:xfrm>
            <a:off x="4209681" y="3019299"/>
            <a:ext cx="618908"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9" name="Oval 28">
            <a:extLst>
              <a:ext uri="{FF2B5EF4-FFF2-40B4-BE49-F238E27FC236}">
                <a16:creationId xmlns:a16="http://schemas.microsoft.com/office/drawing/2014/main" id="{5E201031-16DC-43A2-8625-2799F6477BBE}"/>
              </a:ext>
            </a:extLst>
          </p:cNvPr>
          <p:cNvSpPr/>
          <p:nvPr/>
        </p:nvSpPr>
        <p:spPr>
          <a:xfrm>
            <a:off x="1759685" y="3031491"/>
            <a:ext cx="618910"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cxnSp>
        <p:nvCxnSpPr>
          <p:cNvPr id="35" name="Straight Connector 34">
            <a:extLst>
              <a:ext uri="{FF2B5EF4-FFF2-40B4-BE49-F238E27FC236}">
                <a16:creationId xmlns:a16="http://schemas.microsoft.com/office/drawing/2014/main" id="{339B2F2F-A7B9-4774-9DBB-C638B5A6486F}"/>
              </a:ext>
            </a:extLst>
          </p:cNvPr>
          <p:cNvCxnSpPr>
            <a:stCxn id="9" idx="7"/>
            <a:endCxn id="8" idx="3"/>
          </p:cNvCxnSpPr>
          <p:nvPr/>
        </p:nvCxnSpPr>
        <p:spPr>
          <a:xfrm flipV="1">
            <a:off x="4139565" y="769523"/>
            <a:ext cx="2260532"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3CF3D5-4970-4736-9E4D-30D7E2FF6104}"/>
              </a:ext>
            </a:extLst>
          </p:cNvPr>
          <p:cNvCxnSpPr>
            <a:cxnSpLocks/>
            <a:stCxn id="20" idx="0"/>
            <a:endCxn id="8" idx="4"/>
          </p:cNvCxnSpPr>
          <p:nvPr/>
        </p:nvCxnSpPr>
        <p:spPr>
          <a:xfrm flipH="1" flipV="1">
            <a:off x="6598920" y="853440"/>
            <a:ext cx="29718" cy="621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8C6136-3873-44AF-AB9F-BF20AFD0DD20}"/>
              </a:ext>
            </a:extLst>
          </p:cNvPr>
          <p:cNvCxnSpPr>
            <a:cxnSpLocks/>
            <a:stCxn id="21" idx="1"/>
            <a:endCxn id="8" idx="5"/>
          </p:cNvCxnSpPr>
          <p:nvPr/>
        </p:nvCxnSpPr>
        <p:spPr>
          <a:xfrm flipH="1" flipV="1">
            <a:off x="6797743" y="769523"/>
            <a:ext cx="2071556"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84A746-2A9A-4A60-8915-E75D43E5BEC8}"/>
              </a:ext>
            </a:extLst>
          </p:cNvPr>
          <p:cNvCxnSpPr>
            <a:cxnSpLocks/>
          </p:cNvCxnSpPr>
          <p:nvPr/>
        </p:nvCxnSpPr>
        <p:spPr>
          <a:xfrm flipV="1">
            <a:off x="2069140" y="1871423"/>
            <a:ext cx="1585383" cy="1147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07255-4D25-4FF6-804D-C25A2C846D13}"/>
              </a:ext>
            </a:extLst>
          </p:cNvPr>
          <p:cNvCxnSpPr>
            <a:cxnSpLocks/>
            <a:stCxn id="22" idx="7"/>
            <a:endCxn id="9" idx="4"/>
          </p:cNvCxnSpPr>
          <p:nvPr/>
        </p:nvCxnSpPr>
        <p:spPr>
          <a:xfrm flipV="1">
            <a:off x="3471508" y="2023872"/>
            <a:ext cx="448220" cy="109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2D6517-5458-4397-8390-199C0D064F51}"/>
              </a:ext>
            </a:extLst>
          </p:cNvPr>
          <p:cNvCxnSpPr>
            <a:cxnSpLocks/>
            <a:stCxn id="23" idx="0"/>
            <a:endCxn id="9" idx="5"/>
          </p:cNvCxnSpPr>
          <p:nvPr/>
        </p:nvCxnSpPr>
        <p:spPr>
          <a:xfrm flipH="1" flipV="1">
            <a:off x="4139565" y="1943526"/>
            <a:ext cx="379570" cy="1075773"/>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98DD4E0D-0EE1-4F6C-B599-D0DB8408A6B2}"/>
              </a:ext>
            </a:extLst>
          </p:cNvPr>
          <p:cNvSpPr txBox="1"/>
          <p:nvPr/>
        </p:nvSpPr>
        <p:spPr>
          <a:xfrm>
            <a:off x="2772112" y="1290566"/>
            <a:ext cx="439074" cy="369332"/>
          </a:xfrm>
          <a:prstGeom prst="rect">
            <a:avLst/>
          </a:prstGeom>
          <a:noFill/>
        </p:spPr>
        <p:txBody>
          <a:bodyPr wrap="square" rtlCol="0">
            <a:spAutoFit/>
          </a:bodyPr>
          <a:lstStyle/>
          <a:p>
            <a:r>
              <a:rPr lang="en-US" dirty="0"/>
              <a:t>B1</a:t>
            </a:r>
            <a:endParaRPr lang="en-GB" dirty="0"/>
          </a:p>
        </p:txBody>
      </p:sp>
      <p:sp>
        <p:nvSpPr>
          <p:cNvPr id="67" name="TextBox 66">
            <a:extLst>
              <a:ext uri="{FF2B5EF4-FFF2-40B4-BE49-F238E27FC236}">
                <a16:creationId xmlns:a16="http://schemas.microsoft.com/office/drawing/2014/main" id="{CA4E9E9F-1186-4696-8735-70B4CD362B49}"/>
              </a:ext>
            </a:extLst>
          </p:cNvPr>
          <p:cNvSpPr txBox="1"/>
          <p:nvPr/>
        </p:nvSpPr>
        <p:spPr>
          <a:xfrm>
            <a:off x="5544224" y="1290566"/>
            <a:ext cx="439074" cy="369332"/>
          </a:xfrm>
          <a:prstGeom prst="rect">
            <a:avLst/>
          </a:prstGeom>
          <a:noFill/>
        </p:spPr>
        <p:txBody>
          <a:bodyPr wrap="square" rtlCol="0">
            <a:spAutoFit/>
          </a:bodyPr>
          <a:lstStyle/>
          <a:p>
            <a:r>
              <a:rPr lang="en-US" dirty="0"/>
              <a:t>B2</a:t>
            </a:r>
            <a:endParaRPr lang="en-GB" dirty="0"/>
          </a:p>
        </p:txBody>
      </p:sp>
      <p:sp>
        <p:nvSpPr>
          <p:cNvPr id="68" name="TextBox 67">
            <a:extLst>
              <a:ext uri="{FF2B5EF4-FFF2-40B4-BE49-F238E27FC236}">
                <a16:creationId xmlns:a16="http://schemas.microsoft.com/office/drawing/2014/main" id="{ACE82F76-9B72-4DB0-BB11-7525CCB61DBF}"/>
              </a:ext>
            </a:extLst>
          </p:cNvPr>
          <p:cNvSpPr txBox="1"/>
          <p:nvPr/>
        </p:nvSpPr>
        <p:spPr>
          <a:xfrm>
            <a:off x="7825111" y="1292697"/>
            <a:ext cx="439074" cy="369332"/>
          </a:xfrm>
          <a:prstGeom prst="rect">
            <a:avLst/>
          </a:prstGeom>
          <a:noFill/>
        </p:spPr>
        <p:txBody>
          <a:bodyPr wrap="square" rtlCol="0">
            <a:spAutoFit/>
          </a:bodyPr>
          <a:lstStyle/>
          <a:p>
            <a:r>
              <a:rPr lang="en-US" dirty="0"/>
              <a:t>B3</a:t>
            </a:r>
            <a:endParaRPr lang="en-GB" dirty="0"/>
          </a:p>
        </p:txBody>
      </p:sp>
      <p:cxnSp>
        <p:nvCxnSpPr>
          <p:cNvPr id="75" name="Straight Connector 74">
            <a:extLst>
              <a:ext uri="{FF2B5EF4-FFF2-40B4-BE49-F238E27FC236}">
                <a16:creationId xmlns:a16="http://schemas.microsoft.com/office/drawing/2014/main" id="{48CC0DC7-CD5A-4B70-A5CA-D1B1C5AFF1F5}"/>
              </a:ext>
            </a:extLst>
          </p:cNvPr>
          <p:cNvCxnSpPr>
            <a:cxnSpLocks/>
          </p:cNvCxnSpPr>
          <p:nvPr/>
        </p:nvCxnSpPr>
        <p:spPr>
          <a:xfrm>
            <a:off x="507376" y="6088477"/>
            <a:ext cx="1108887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0" name="TextBox 199">
            <a:extLst>
              <a:ext uri="{FF2B5EF4-FFF2-40B4-BE49-F238E27FC236}">
                <a16:creationId xmlns:a16="http://schemas.microsoft.com/office/drawing/2014/main" id="{75D00AB0-108E-4FFE-AFF4-49862DEA4BF4}"/>
              </a:ext>
            </a:extLst>
          </p:cNvPr>
          <p:cNvSpPr txBox="1"/>
          <p:nvPr/>
        </p:nvSpPr>
        <p:spPr>
          <a:xfrm>
            <a:off x="1146047" y="6356350"/>
            <a:ext cx="6903444" cy="369332"/>
          </a:xfrm>
          <a:prstGeom prst="rect">
            <a:avLst/>
          </a:prstGeom>
          <a:noFill/>
        </p:spPr>
        <p:txBody>
          <a:bodyPr wrap="square" rtlCol="0">
            <a:spAutoFit/>
          </a:bodyPr>
          <a:lstStyle/>
          <a:p>
            <a:r>
              <a:rPr lang="en-US" dirty="0">
                <a:latin typeface="Times-Bold"/>
              </a:rPr>
              <a:t>Lookup transposition table instead of search/computing</a:t>
            </a:r>
            <a:endParaRPr lang="en-GB" dirty="0"/>
          </a:p>
        </p:txBody>
      </p:sp>
      <p:sp>
        <p:nvSpPr>
          <p:cNvPr id="33" name="Oval 32">
            <a:extLst>
              <a:ext uri="{FF2B5EF4-FFF2-40B4-BE49-F238E27FC236}">
                <a16:creationId xmlns:a16="http://schemas.microsoft.com/office/drawing/2014/main" id="{F7458B5C-2E26-41F9-8C72-945E003C2B91}"/>
              </a:ext>
            </a:extLst>
          </p:cNvPr>
          <p:cNvSpPr/>
          <p:nvPr/>
        </p:nvSpPr>
        <p:spPr>
          <a:xfrm>
            <a:off x="785079" y="4149269"/>
            <a:ext cx="482488" cy="4863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cxnSp>
        <p:nvCxnSpPr>
          <p:cNvPr id="42" name="Straight Connector 41">
            <a:extLst>
              <a:ext uri="{FF2B5EF4-FFF2-40B4-BE49-F238E27FC236}">
                <a16:creationId xmlns:a16="http://schemas.microsoft.com/office/drawing/2014/main" id="{7CAEC4E5-D3B3-431B-A7E0-D04B8C17F908}"/>
              </a:ext>
            </a:extLst>
          </p:cNvPr>
          <p:cNvCxnSpPr>
            <a:cxnSpLocks/>
          </p:cNvCxnSpPr>
          <p:nvPr/>
        </p:nvCxnSpPr>
        <p:spPr>
          <a:xfrm flipV="1">
            <a:off x="1126286" y="3494786"/>
            <a:ext cx="633399" cy="654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21B891E2-F00A-49A7-8C02-B76991D3B2B0}"/>
              </a:ext>
            </a:extLst>
          </p:cNvPr>
          <p:cNvGrpSpPr/>
          <p:nvPr/>
        </p:nvGrpSpPr>
        <p:grpSpPr>
          <a:xfrm>
            <a:off x="507376" y="4583750"/>
            <a:ext cx="618910" cy="888788"/>
            <a:chOff x="1912085" y="3796428"/>
            <a:chExt cx="618910" cy="1070246"/>
          </a:xfrm>
        </p:grpSpPr>
        <p:sp>
          <p:nvSpPr>
            <p:cNvPr id="47" name="Oval 46">
              <a:extLst>
                <a:ext uri="{FF2B5EF4-FFF2-40B4-BE49-F238E27FC236}">
                  <a16:creationId xmlns:a16="http://schemas.microsoft.com/office/drawing/2014/main" id="{19468660-58FE-4811-B85E-2EB39E2209E0}"/>
                </a:ext>
              </a:extLst>
            </p:cNvPr>
            <p:cNvSpPr/>
            <p:nvPr/>
          </p:nvSpPr>
          <p:spPr>
            <a:xfrm>
              <a:off x="1912085" y="4633118"/>
              <a:ext cx="618910" cy="2335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GB" dirty="0"/>
            </a:p>
          </p:txBody>
        </p:sp>
        <p:cxnSp>
          <p:nvCxnSpPr>
            <p:cNvPr id="48" name="Straight Connector 47">
              <a:extLst>
                <a:ext uri="{FF2B5EF4-FFF2-40B4-BE49-F238E27FC236}">
                  <a16:creationId xmlns:a16="http://schemas.microsoft.com/office/drawing/2014/main" id="{176B36A2-1B09-403B-B8B1-AAE494F243D5}"/>
                </a:ext>
              </a:extLst>
            </p:cNvPr>
            <p:cNvCxnSpPr>
              <a:cxnSpLocks/>
              <a:stCxn id="47" idx="0"/>
            </p:cNvCxnSpPr>
            <p:nvPr/>
          </p:nvCxnSpPr>
          <p:spPr>
            <a:xfrm flipV="1">
              <a:off x="2221540" y="3796428"/>
              <a:ext cx="133169" cy="8366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Oval 48">
            <a:extLst>
              <a:ext uri="{FF2B5EF4-FFF2-40B4-BE49-F238E27FC236}">
                <a16:creationId xmlns:a16="http://schemas.microsoft.com/office/drawing/2014/main" id="{B4AB442C-58D6-408E-BD94-560A9008E3C7}"/>
              </a:ext>
            </a:extLst>
          </p:cNvPr>
          <p:cNvSpPr/>
          <p:nvPr/>
        </p:nvSpPr>
        <p:spPr>
          <a:xfrm>
            <a:off x="1357853" y="4204685"/>
            <a:ext cx="1585383" cy="4863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Bold"/>
              </a:rPr>
              <a:t>Lookup</a:t>
            </a:r>
            <a:endParaRPr lang="en-GB" dirty="0"/>
          </a:p>
        </p:txBody>
      </p:sp>
      <p:cxnSp>
        <p:nvCxnSpPr>
          <p:cNvPr id="50" name="Straight Connector 49">
            <a:extLst>
              <a:ext uri="{FF2B5EF4-FFF2-40B4-BE49-F238E27FC236}">
                <a16:creationId xmlns:a16="http://schemas.microsoft.com/office/drawing/2014/main" id="{B6F2332B-8902-43F6-9CF8-005509DE9D47}"/>
              </a:ext>
            </a:extLst>
          </p:cNvPr>
          <p:cNvCxnSpPr>
            <a:cxnSpLocks/>
            <a:endCxn id="29" idx="4"/>
          </p:cNvCxnSpPr>
          <p:nvPr/>
        </p:nvCxnSpPr>
        <p:spPr>
          <a:xfrm flipH="1" flipV="1">
            <a:off x="2069140" y="3604515"/>
            <a:ext cx="26972" cy="60017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3AFD29-B4C4-4749-B422-A070C6DD8DDB}"/>
              </a:ext>
            </a:extLst>
          </p:cNvPr>
          <p:cNvSpPr txBox="1"/>
          <p:nvPr/>
        </p:nvSpPr>
        <p:spPr>
          <a:xfrm>
            <a:off x="2991649" y="4487980"/>
            <a:ext cx="1883849" cy="369332"/>
          </a:xfrm>
          <a:prstGeom prst="rect">
            <a:avLst/>
          </a:prstGeom>
          <a:noFill/>
        </p:spPr>
        <p:txBody>
          <a:bodyPr wrap="none" rtlCol="0">
            <a:spAutoFit/>
          </a:bodyPr>
          <a:lstStyle/>
          <a:p>
            <a:r>
              <a:rPr lang="en-US" dirty="0">
                <a:latin typeface="Times-Bold"/>
              </a:rPr>
              <a:t>transposition table</a:t>
            </a:r>
            <a:endParaRPr lang="en-GB" dirty="0"/>
          </a:p>
        </p:txBody>
      </p:sp>
    </p:spTree>
    <p:extLst>
      <p:ext uri="{BB962C8B-B14F-4D97-AF65-F5344CB8AC3E}">
        <p14:creationId xmlns:p14="http://schemas.microsoft.com/office/powerpoint/2010/main" val="52942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anim calcmode="lin" valueType="num">
                                      <p:cBhvr>
                                        <p:cTn id="29" dur="500" fill="hold"/>
                                        <p:tgtEl>
                                          <p:spTgt spid="194"/>
                                        </p:tgtEl>
                                        <p:attrNameLst>
                                          <p:attrName>ppt_w</p:attrName>
                                        </p:attrNameLst>
                                      </p:cBhvr>
                                      <p:tavLst>
                                        <p:tav tm="0">
                                          <p:val>
                                            <p:fltVal val="0"/>
                                          </p:val>
                                        </p:tav>
                                        <p:tav tm="100000">
                                          <p:val>
                                            <p:strVal val="#ppt_w"/>
                                          </p:val>
                                        </p:tav>
                                      </p:tavLst>
                                    </p:anim>
                                    <p:anim calcmode="lin" valueType="num">
                                      <p:cBhvr>
                                        <p:cTn id="30" dur="500" fill="hold"/>
                                        <p:tgtEl>
                                          <p:spTgt spid="194"/>
                                        </p:tgtEl>
                                        <p:attrNameLst>
                                          <p:attrName>ppt_h</p:attrName>
                                        </p:attrNameLst>
                                      </p:cBhvr>
                                      <p:tavLst>
                                        <p:tav tm="0">
                                          <p:val>
                                            <p:fltVal val="0"/>
                                          </p:val>
                                        </p:tav>
                                        <p:tav tm="100000">
                                          <p:val>
                                            <p:strVal val="#ppt_h"/>
                                          </p:val>
                                        </p:tav>
                                      </p:tavLst>
                                    </p:anim>
                                    <p:animEffect transition="in" filter="fade">
                                      <p:cBhvr>
                                        <p:cTn id="31" dur="500"/>
                                        <p:tgtEl>
                                          <p:spTgt spid="19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p:cTn id="34" dur="500" fill="hold"/>
                                        <p:tgtEl>
                                          <p:spTgt spid="67"/>
                                        </p:tgtEl>
                                        <p:attrNameLst>
                                          <p:attrName>ppt_w</p:attrName>
                                        </p:attrNameLst>
                                      </p:cBhvr>
                                      <p:tavLst>
                                        <p:tav tm="0">
                                          <p:val>
                                            <p:fltVal val="0"/>
                                          </p:val>
                                        </p:tav>
                                        <p:tav tm="100000">
                                          <p:val>
                                            <p:strVal val="#ppt_w"/>
                                          </p:val>
                                        </p:tav>
                                      </p:tavLst>
                                    </p:anim>
                                    <p:anim calcmode="lin" valueType="num">
                                      <p:cBhvr>
                                        <p:cTn id="35" dur="500" fill="hold"/>
                                        <p:tgtEl>
                                          <p:spTgt spid="67"/>
                                        </p:tgtEl>
                                        <p:attrNameLst>
                                          <p:attrName>ppt_h</p:attrName>
                                        </p:attrNameLst>
                                      </p:cBhvr>
                                      <p:tavLst>
                                        <p:tav tm="0">
                                          <p:val>
                                            <p:fltVal val="0"/>
                                          </p:val>
                                        </p:tav>
                                        <p:tav tm="100000">
                                          <p:val>
                                            <p:strVal val="#ppt_h"/>
                                          </p:val>
                                        </p:tav>
                                      </p:tavLst>
                                    </p:anim>
                                    <p:animEffect transition="in" filter="fade">
                                      <p:cBhvr>
                                        <p:cTn id="36" dur="500"/>
                                        <p:tgtEl>
                                          <p:spTgt spid="6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animEffect transition="in" filter="fade">
                                      <p:cBhvr>
                                        <p:cTn id="41" dur="500"/>
                                        <p:tgtEl>
                                          <p:spTgt spid="68"/>
                                        </p:tgtEl>
                                      </p:cBhvr>
                                    </p:animEffect>
                                  </p:childTnLst>
                                </p:cTn>
                              </p:par>
                              <p:par>
                                <p:cTn id="42" presetID="22" presetClass="entr" presetSubtype="2"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right)">
                                      <p:cBhvr>
                                        <p:cTn id="44" dur="500"/>
                                        <p:tgtEl>
                                          <p:spTgt spid="35"/>
                                        </p:tgtEl>
                                      </p:cBhvr>
                                    </p:animEffect>
                                  </p:childTnLst>
                                </p:cTn>
                              </p:par>
                              <p:par>
                                <p:cTn id="45" presetID="22" presetClass="entr" presetSubtype="1"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up)">
                                      <p:cBhvr>
                                        <p:cTn id="47" dur="500"/>
                                        <p:tgtEl>
                                          <p:spTgt spid="37"/>
                                        </p:tgtEl>
                                      </p:cBhvr>
                                    </p:animEffect>
                                  </p:childTnLst>
                                </p:cTn>
                              </p:par>
                              <p:par>
                                <p:cTn id="48" presetID="22" presetClass="entr" presetSubtype="1"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Effect transition="in" filter="fade">
                                      <p:cBhvr>
                                        <p:cTn id="62" dur="500"/>
                                        <p:tgtEl>
                                          <p:spTgt spid="23"/>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par>
                                <p:cTn id="68" presetID="22" presetClass="entr" presetSubtype="1"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up)">
                                      <p:cBhvr>
                                        <p:cTn id="70" dur="500"/>
                                        <p:tgtEl>
                                          <p:spTgt spid="43"/>
                                        </p:tgtEl>
                                      </p:cBhvr>
                                    </p:animEffect>
                                  </p:childTnLst>
                                </p:cTn>
                              </p:par>
                              <p:par>
                                <p:cTn id="71" presetID="22" presetClass="entr" presetSubtype="1" fill="hold"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up)">
                                      <p:cBhvr>
                                        <p:cTn id="73" dur="500"/>
                                        <p:tgtEl>
                                          <p:spTgt spid="45"/>
                                        </p:tgtEl>
                                      </p:cBhvr>
                                    </p:animEffect>
                                  </p:childTnLst>
                                </p:cTn>
                              </p:par>
                              <p:par>
                                <p:cTn id="74" presetID="22" presetClass="entr" presetSubtype="1"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par>
                                <p:cTn id="77" presetID="53" presetClass="entr" presetSubtype="16"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p:cTn id="79" dur="500" fill="hold"/>
                                        <p:tgtEl>
                                          <p:spTgt spid="44"/>
                                        </p:tgtEl>
                                        <p:attrNameLst>
                                          <p:attrName>ppt_w</p:attrName>
                                        </p:attrNameLst>
                                      </p:cBhvr>
                                      <p:tavLst>
                                        <p:tav tm="0">
                                          <p:val>
                                            <p:fltVal val="0"/>
                                          </p:val>
                                        </p:tav>
                                        <p:tav tm="100000">
                                          <p:val>
                                            <p:strVal val="#ppt_w"/>
                                          </p:val>
                                        </p:tav>
                                      </p:tavLst>
                                    </p:anim>
                                    <p:anim calcmode="lin" valueType="num">
                                      <p:cBhvr>
                                        <p:cTn id="80" dur="500" fill="hold"/>
                                        <p:tgtEl>
                                          <p:spTgt spid="44"/>
                                        </p:tgtEl>
                                        <p:attrNameLst>
                                          <p:attrName>ppt_h</p:attrName>
                                        </p:attrNameLst>
                                      </p:cBhvr>
                                      <p:tavLst>
                                        <p:tav tm="0">
                                          <p:val>
                                            <p:fltVal val="0"/>
                                          </p:val>
                                        </p:tav>
                                        <p:tav tm="100000">
                                          <p:val>
                                            <p:strVal val="#ppt_h"/>
                                          </p:val>
                                        </p:tav>
                                      </p:tavLst>
                                    </p:anim>
                                    <p:animEffect transition="in" filter="fade">
                                      <p:cBhvr>
                                        <p:cTn id="8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21" grpId="0" animBg="1"/>
      <p:bldP spid="22" grpId="0" animBg="1"/>
      <p:bldP spid="23" grpId="0" animBg="1"/>
      <p:bldP spid="29" grpId="0" animBg="1"/>
      <p:bldP spid="194" grpId="0"/>
      <p:bldP spid="67" grpId="0"/>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18</a:t>
            </a:fld>
            <a:endParaRPr lang="en-US"/>
          </a:p>
        </p:txBody>
      </p:sp>
      <p:sp>
        <p:nvSpPr>
          <p:cNvPr id="8" name="Oval 7">
            <a:extLst>
              <a:ext uri="{FF2B5EF4-FFF2-40B4-BE49-F238E27FC236}">
                <a16:creationId xmlns:a16="http://schemas.microsoft.com/office/drawing/2014/main" id="{890E93EA-4F64-4787-87EB-D4E09C5E96C9}"/>
              </a:ext>
            </a:extLst>
          </p:cNvPr>
          <p:cNvSpPr/>
          <p:nvPr/>
        </p:nvSpPr>
        <p:spPr>
          <a:xfrm>
            <a:off x="6317742" y="280416"/>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GB" dirty="0"/>
          </a:p>
        </p:txBody>
      </p:sp>
      <p:sp>
        <p:nvSpPr>
          <p:cNvPr id="9" name="Oval 8">
            <a:extLst>
              <a:ext uri="{FF2B5EF4-FFF2-40B4-BE49-F238E27FC236}">
                <a16:creationId xmlns:a16="http://schemas.microsoft.com/office/drawing/2014/main" id="{8574DC7B-12F0-4982-ABF0-049A834D2CDF}"/>
              </a:ext>
            </a:extLst>
          </p:cNvPr>
          <p:cNvSpPr/>
          <p:nvPr/>
        </p:nvSpPr>
        <p:spPr>
          <a:xfrm>
            <a:off x="360883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6</a:t>
            </a:r>
            <a:endParaRPr lang="en-GB" dirty="0"/>
          </a:p>
        </p:txBody>
      </p:sp>
      <p:sp>
        <p:nvSpPr>
          <p:cNvPr id="20" name="Oval 19">
            <a:extLst>
              <a:ext uri="{FF2B5EF4-FFF2-40B4-BE49-F238E27FC236}">
                <a16:creationId xmlns:a16="http://schemas.microsoft.com/office/drawing/2014/main" id="{F2C0F95E-EE56-4907-ACD1-75C39384D9D2}"/>
              </a:ext>
            </a:extLst>
          </p:cNvPr>
          <p:cNvSpPr/>
          <p:nvPr/>
        </p:nvSpPr>
        <p:spPr>
          <a:xfrm>
            <a:off x="631774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id="{E1B97EEC-E61F-4648-BD48-E4F817673BD0}"/>
              </a:ext>
            </a:extLst>
          </p:cNvPr>
          <p:cNvSpPr/>
          <p:nvPr/>
        </p:nvSpPr>
        <p:spPr>
          <a:xfrm>
            <a:off x="8778240"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A67DA4EA-B17E-4ABD-A04E-4312D03DBF7D}"/>
              </a:ext>
            </a:extLst>
          </p:cNvPr>
          <p:cNvSpPr/>
          <p:nvPr/>
        </p:nvSpPr>
        <p:spPr>
          <a:xfrm>
            <a:off x="2943236" y="3031491"/>
            <a:ext cx="618909"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en-GB" dirty="0"/>
          </a:p>
        </p:txBody>
      </p:sp>
      <p:sp>
        <p:nvSpPr>
          <p:cNvPr id="23" name="Oval 22">
            <a:extLst>
              <a:ext uri="{FF2B5EF4-FFF2-40B4-BE49-F238E27FC236}">
                <a16:creationId xmlns:a16="http://schemas.microsoft.com/office/drawing/2014/main" id="{389356EA-8671-4296-99E6-59DF6126CE87}"/>
              </a:ext>
            </a:extLst>
          </p:cNvPr>
          <p:cNvSpPr/>
          <p:nvPr/>
        </p:nvSpPr>
        <p:spPr>
          <a:xfrm>
            <a:off x="4209681" y="3019299"/>
            <a:ext cx="618908"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en-GB" dirty="0"/>
          </a:p>
        </p:txBody>
      </p:sp>
      <p:sp>
        <p:nvSpPr>
          <p:cNvPr id="29" name="Oval 28">
            <a:extLst>
              <a:ext uri="{FF2B5EF4-FFF2-40B4-BE49-F238E27FC236}">
                <a16:creationId xmlns:a16="http://schemas.microsoft.com/office/drawing/2014/main" id="{5E201031-16DC-43A2-8625-2799F6477BBE}"/>
              </a:ext>
            </a:extLst>
          </p:cNvPr>
          <p:cNvSpPr/>
          <p:nvPr/>
        </p:nvSpPr>
        <p:spPr>
          <a:xfrm>
            <a:off x="1759685" y="3031491"/>
            <a:ext cx="618910"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en-GB" dirty="0"/>
          </a:p>
        </p:txBody>
      </p:sp>
      <p:cxnSp>
        <p:nvCxnSpPr>
          <p:cNvPr id="35" name="Straight Connector 34">
            <a:extLst>
              <a:ext uri="{FF2B5EF4-FFF2-40B4-BE49-F238E27FC236}">
                <a16:creationId xmlns:a16="http://schemas.microsoft.com/office/drawing/2014/main" id="{339B2F2F-A7B9-4774-9DBB-C638B5A6486F}"/>
              </a:ext>
            </a:extLst>
          </p:cNvPr>
          <p:cNvCxnSpPr>
            <a:stCxn id="9" idx="7"/>
            <a:endCxn id="8" idx="3"/>
          </p:cNvCxnSpPr>
          <p:nvPr/>
        </p:nvCxnSpPr>
        <p:spPr>
          <a:xfrm flipV="1">
            <a:off x="4139565" y="769523"/>
            <a:ext cx="2260532"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3CF3D5-4970-4736-9E4D-30D7E2FF6104}"/>
              </a:ext>
            </a:extLst>
          </p:cNvPr>
          <p:cNvCxnSpPr>
            <a:cxnSpLocks/>
            <a:stCxn id="20" idx="0"/>
            <a:endCxn id="8" idx="4"/>
          </p:cNvCxnSpPr>
          <p:nvPr/>
        </p:nvCxnSpPr>
        <p:spPr>
          <a:xfrm flipH="1" flipV="1">
            <a:off x="6598920" y="853440"/>
            <a:ext cx="29718" cy="621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8C6136-3873-44AF-AB9F-BF20AFD0DD20}"/>
              </a:ext>
            </a:extLst>
          </p:cNvPr>
          <p:cNvCxnSpPr>
            <a:cxnSpLocks/>
            <a:stCxn id="21" idx="1"/>
            <a:endCxn id="8" idx="5"/>
          </p:cNvCxnSpPr>
          <p:nvPr/>
        </p:nvCxnSpPr>
        <p:spPr>
          <a:xfrm flipH="1" flipV="1">
            <a:off x="6797743" y="769523"/>
            <a:ext cx="2071556"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84A746-2A9A-4A60-8915-E75D43E5BEC8}"/>
              </a:ext>
            </a:extLst>
          </p:cNvPr>
          <p:cNvCxnSpPr>
            <a:cxnSpLocks/>
          </p:cNvCxnSpPr>
          <p:nvPr/>
        </p:nvCxnSpPr>
        <p:spPr>
          <a:xfrm flipV="1">
            <a:off x="2069140" y="1871423"/>
            <a:ext cx="1585383" cy="1147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07255-4D25-4FF6-804D-C25A2C846D13}"/>
              </a:ext>
            </a:extLst>
          </p:cNvPr>
          <p:cNvCxnSpPr>
            <a:cxnSpLocks/>
            <a:stCxn id="22" idx="7"/>
            <a:endCxn id="9" idx="4"/>
          </p:cNvCxnSpPr>
          <p:nvPr/>
        </p:nvCxnSpPr>
        <p:spPr>
          <a:xfrm flipV="1">
            <a:off x="3471508" y="2023872"/>
            <a:ext cx="448220" cy="109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2D6517-5458-4397-8390-199C0D064F51}"/>
              </a:ext>
            </a:extLst>
          </p:cNvPr>
          <p:cNvCxnSpPr>
            <a:cxnSpLocks/>
            <a:stCxn id="23" idx="0"/>
            <a:endCxn id="9" idx="5"/>
          </p:cNvCxnSpPr>
          <p:nvPr/>
        </p:nvCxnSpPr>
        <p:spPr>
          <a:xfrm flipH="1" flipV="1">
            <a:off x="4139565" y="1943526"/>
            <a:ext cx="379570" cy="1075773"/>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98DD4E0D-0EE1-4F6C-B599-D0DB8408A6B2}"/>
              </a:ext>
            </a:extLst>
          </p:cNvPr>
          <p:cNvSpPr txBox="1"/>
          <p:nvPr/>
        </p:nvSpPr>
        <p:spPr>
          <a:xfrm>
            <a:off x="2772112" y="1290566"/>
            <a:ext cx="439074" cy="369332"/>
          </a:xfrm>
          <a:prstGeom prst="rect">
            <a:avLst/>
          </a:prstGeom>
          <a:noFill/>
        </p:spPr>
        <p:txBody>
          <a:bodyPr wrap="square" rtlCol="0">
            <a:spAutoFit/>
          </a:bodyPr>
          <a:lstStyle/>
          <a:p>
            <a:r>
              <a:rPr lang="en-US" dirty="0"/>
              <a:t>B1</a:t>
            </a:r>
            <a:endParaRPr lang="en-GB" dirty="0"/>
          </a:p>
        </p:txBody>
      </p:sp>
      <p:sp>
        <p:nvSpPr>
          <p:cNvPr id="67" name="TextBox 66">
            <a:extLst>
              <a:ext uri="{FF2B5EF4-FFF2-40B4-BE49-F238E27FC236}">
                <a16:creationId xmlns:a16="http://schemas.microsoft.com/office/drawing/2014/main" id="{CA4E9E9F-1186-4696-8735-70B4CD362B49}"/>
              </a:ext>
            </a:extLst>
          </p:cNvPr>
          <p:cNvSpPr txBox="1"/>
          <p:nvPr/>
        </p:nvSpPr>
        <p:spPr>
          <a:xfrm>
            <a:off x="5544224" y="1290566"/>
            <a:ext cx="439074" cy="369332"/>
          </a:xfrm>
          <a:prstGeom prst="rect">
            <a:avLst/>
          </a:prstGeom>
          <a:noFill/>
        </p:spPr>
        <p:txBody>
          <a:bodyPr wrap="square" rtlCol="0">
            <a:spAutoFit/>
          </a:bodyPr>
          <a:lstStyle/>
          <a:p>
            <a:r>
              <a:rPr lang="en-US" dirty="0"/>
              <a:t>B2</a:t>
            </a:r>
            <a:endParaRPr lang="en-GB" dirty="0"/>
          </a:p>
        </p:txBody>
      </p:sp>
      <p:sp>
        <p:nvSpPr>
          <p:cNvPr id="68" name="TextBox 67">
            <a:extLst>
              <a:ext uri="{FF2B5EF4-FFF2-40B4-BE49-F238E27FC236}">
                <a16:creationId xmlns:a16="http://schemas.microsoft.com/office/drawing/2014/main" id="{ACE82F76-9B72-4DB0-BB11-7525CCB61DBF}"/>
              </a:ext>
            </a:extLst>
          </p:cNvPr>
          <p:cNvSpPr txBox="1"/>
          <p:nvPr/>
        </p:nvSpPr>
        <p:spPr>
          <a:xfrm>
            <a:off x="7825111" y="1292697"/>
            <a:ext cx="439074" cy="369332"/>
          </a:xfrm>
          <a:prstGeom prst="rect">
            <a:avLst/>
          </a:prstGeom>
          <a:noFill/>
        </p:spPr>
        <p:txBody>
          <a:bodyPr wrap="square" rtlCol="0">
            <a:spAutoFit/>
          </a:bodyPr>
          <a:lstStyle/>
          <a:p>
            <a:r>
              <a:rPr lang="en-US" dirty="0"/>
              <a:t>B3</a:t>
            </a:r>
            <a:endParaRPr lang="en-GB" dirty="0"/>
          </a:p>
        </p:txBody>
      </p:sp>
      <p:cxnSp>
        <p:nvCxnSpPr>
          <p:cNvPr id="75" name="Straight Connector 74">
            <a:extLst>
              <a:ext uri="{FF2B5EF4-FFF2-40B4-BE49-F238E27FC236}">
                <a16:creationId xmlns:a16="http://schemas.microsoft.com/office/drawing/2014/main" id="{48CC0DC7-CD5A-4B70-A5CA-D1B1C5AFF1F5}"/>
              </a:ext>
            </a:extLst>
          </p:cNvPr>
          <p:cNvCxnSpPr>
            <a:cxnSpLocks/>
          </p:cNvCxnSpPr>
          <p:nvPr/>
        </p:nvCxnSpPr>
        <p:spPr>
          <a:xfrm>
            <a:off x="507376" y="6088477"/>
            <a:ext cx="1108887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0" name="TextBox 199">
            <a:extLst>
              <a:ext uri="{FF2B5EF4-FFF2-40B4-BE49-F238E27FC236}">
                <a16:creationId xmlns:a16="http://schemas.microsoft.com/office/drawing/2014/main" id="{75D00AB0-108E-4FFE-AFF4-49862DEA4BF4}"/>
              </a:ext>
            </a:extLst>
          </p:cNvPr>
          <p:cNvSpPr txBox="1"/>
          <p:nvPr/>
        </p:nvSpPr>
        <p:spPr>
          <a:xfrm>
            <a:off x="1146047" y="6356350"/>
            <a:ext cx="5254050" cy="369332"/>
          </a:xfrm>
          <a:prstGeom prst="rect">
            <a:avLst/>
          </a:prstGeom>
          <a:noFill/>
        </p:spPr>
        <p:txBody>
          <a:bodyPr wrap="square" rtlCol="0">
            <a:spAutoFit/>
          </a:bodyPr>
          <a:lstStyle/>
          <a:p>
            <a:r>
              <a:rPr lang="en-US" dirty="0">
                <a:latin typeface="Times-Bold"/>
              </a:rPr>
              <a:t>Game of chance – e.g. Backgammon with dice</a:t>
            </a:r>
            <a:endParaRPr lang="en-GB" dirty="0"/>
          </a:p>
        </p:txBody>
      </p:sp>
      <p:sp>
        <p:nvSpPr>
          <p:cNvPr id="2" name="TextBox 1">
            <a:extLst>
              <a:ext uri="{FF2B5EF4-FFF2-40B4-BE49-F238E27FC236}">
                <a16:creationId xmlns:a16="http://schemas.microsoft.com/office/drawing/2014/main" id="{CE3BF03B-2B12-419C-91EE-D6948B795DE2}"/>
              </a:ext>
            </a:extLst>
          </p:cNvPr>
          <p:cNvSpPr txBox="1"/>
          <p:nvPr/>
        </p:nvSpPr>
        <p:spPr>
          <a:xfrm>
            <a:off x="1023661" y="2200308"/>
            <a:ext cx="1045479" cy="369332"/>
          </a:xfrm>
          <a:prstGeom prst="rect">
            <a:avLst/>
          </a:prstGeom>
          <a:noFill/>
        </p:spPr>
        <p:txBody>
          <a:bodyPr wrap="none" rtlCol="0">
            <a:spAutoFit/>
          </a:bodyPr>
          <a:lstStyle/>
          <a:p>
            <a:r>
              <a:rPr lang="en-US" dirty="0"/>
              <a:t>Chance 1</a:t>
            </a:r>
            <a:endParaRPr lang="en-GB" dirty="0"/>
          </a:p>
        </p:txBody>
      </p:sp>
      <p:sp>
        <p:nvSpPr>
          <p:cNvPr id="30" name="TextBox 29">
            <a:extLst>
              <a:ext uri="{FF2B5EF4-FFF2-40B4-BE49-F238E27FC236}">
                <a16:creationId xmlns:a16="http://schemas.microsoft.com/office/drawing/2014/main" id="{91676227-87A6-4774-A858-3715BFF78DE0}"/>
              </a:ext>
            </a:extLst>
          </p:cNvPr>
          <p:cNvSpPr txBox="1"/>
          <p:nvPr/>
        </p:nvSpPr>
        <p:spPr>
          <a:xfrm>
            <a:off x="2616916" y="2584669"/>
            <a:ext cx="1045479" cy="369332"/>
          </a:xfrm>
          <a:prstGeom prst="rect">
            <a:avLst/>
          </a:prstGeom>
          <a:noFill/>
        </p:spPr>
        <p:txBody>
          <a:bodyPr wrap="none" rtlCol="0">
            <a:spAutoFit/>
          </a:bodyPr>
          <a:lstStyle/>
          <a:p>
            <a:r>
              <a:rPr lang="en-US" dirty="0"/>
              <a:t>Chance 2</a:t>
            </a:r>
            <a:endParaRPr lang="en-GB" dirty="0"/>
          </a:p>
        </p:txBody>
      </p:sp>
      <p:sp>
        <p:nvSpPr>
          <p:cNvPr id="31" name="TextBox 30">
            <a:extLst>
              <a:ext uri="{FF2B5EF4-FFF2-40B4-BE49-F238E27FC236}">
                <a16:creationId xmlns:a16="http://schemas.microsoft.com/office/drawing/2014/main" id="{769669D4-7C2F-4FA8-8395-721179B2C464}"/>
              </a:ext>
            </a:extLst>
          </p:cNvPr>
          <p:cNvSpPr txBox="1"/>
          <p:nvPr/>
        </p:nvSpPr>
        <p:spPr>
          <a:xfrm>
            <a:off x="4404770" y="2639982"/>
            <a:ext cx="1045479" cy="369332"/>
          </a:xfrm>
          <a:prstGeom prst="rect">
            <a:avLst/>
          </a:prstGeom>
          <a:noFill/>
        </p:spPr>
        <p:txBody>
          <a:bodyPr wrap="none" rtlCol="0">
            <a:spAutoFit/>
          </a:bodyPr>
          <a:lstStyle/>
          <a:p>
            <a:r>
              <a:rPr lang="en-US" dirty="0"/>
              <a:t>Chance 3</a:t>
            </a:r>
            <a:endParaRPr lang="en-GB" dirty="0"/>
          </a:p>
        </p:txBody>
      </p:sp>
    </p:spTree>
    <p:extLst>
      <p:ext uri="{BB962C8B-B14F-4D97-AF65-F5344CB8AC3E}">
        <p14:creationId xmlns:p14="http://schemas.microsoft.com/office/powerpoint/2010/main" val="42059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p:cTn id="28"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19</a:t>
            </a:fld>
            <a:endParaRPr lang="en-US"/>
          </a:p>
        </p:txBody>
      </p:sp>
      <p:sp>
        <p:nvSpPr>
          <p:cNvPr id="8" name="Oval 7">
            <a:extLst>
              <a:ext uri="{FF2B5EF4-FFF2-40B4-BE49-F238E27FC236}">
                <a16:creationId xmlns:a16="http://schemas.microsoft.com/office/drawing/2014/main" id="{890E93EA-4F64-4787-87EB-D4E09C5E96C9}"/>
              </a:ext>
            </a:extLst>
          </p:cNvPr>
          <p:cNvSpPr/>
          <p:nvPr/>
        </p:nvSpPr>
        <p:spPr>
          <a:xfrm>
            <a:off x="6317742" y="280416"/>
            <a:ext cx="562356"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GB" dirty="0"/>
          </a:p>
        </p:txBody>
      </p:sp>
      <p:sp>
        <p:nvSpPr>
          <p:cNvPr id="9" name="Oval 8">
            <a:extLst>
              <a:ext uri="{FF2B5EF4-FFF2-40B4-BE49-F238E27FC236}">
                <a16:creationId xmlns:a16="http://schemas.microsoft.com/office/drawing/2014/main" id="{8574DC7B-12F0-4982-ABF0-049A834D2CDF}"/>
              </a:ext>
            </a:extLst>
          </p:cNvPr>
          <p:cNvSpPr/>
          <p:nvPr/>
        </p:nvSpPr>
        <p:spPr>
          <a:xfrm>
            <a:off x="360883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6</a:t>
            </a:r>
            <a:endParaRPr lang="en-GB" dirty="0"/>
          </a:p>
        </p:txBody>
      </p:sp>
      <p:sp>
        <p:nvSpPr>
          <p:cNvPr id="20" name="Oval 19">
            <a:extLst>
              <a:ext uri="{FF2B5EF4-FFF2-40B4-BE49-F238E27FC236}">
                <a16:creationId xmlns:a16="http://schemas.microsoft.com/office/drawing/2014/main" id="{F2C0F95E-EE56-4907-ACD1-75C39384D9D2}"/>
              </a:ext>
            </a:extLst>
          </p:cNvPr>
          <p:cNvSpPr/>
          <p:nvPr/>
        </p:nvSpPr>
        <p:spPr>
          <a:xfrm>
            <a:off x="6317742"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id="{E1B97EEC-E61F-4648-BD48-E4F817673BD0}"/>
              </a:ext>
            </a:extLst>
          </p:cNvPr>
          <p:cNvSpPr/>
          <p:nvPr/>
        </p:nvSpPr>
        <p:spPr>
          <a:xfrm>
            <a:off x="8778240" y="1475232"/>
            <a:ext cx="621792" cy="548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A67DA4EA-B17E-4ABD-A04E-4312D03DBF7D}"/>
              </a:ext>
            </a:extLst>
          </p:cNvPr>
          <p:cNvSpPr/>
          <p:nvPr/>
        </p:nvSpPr>
        <p:spPr>
          <a:xfrm>
            <a:off x="2943236" y="3031491"/>
            <a:ext cx="618909"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en-GB" dirty="0"/>
          </a:p>
        </p:txBody>
      </p:sp>
      <p:sp>
        <p:nvSpPr>
          <p:cNvPr id="23" name="Oval 22">
            <a:extLst>
              <a:ext uri="{FF2B5EF4-FFF2-40B4-BE49-F238E27FC236}">
                <a16:creationId xmlns:a16="http://schemas.microsoft.com/office/drawing/2014/main" id="{389356EA-8671-4296-99E6-59DF6126CE87}"/>
              </a:ext>
            </a:extLst>
          </p:cNvPr>
          <p:cNvSpPr/>
          <p:nvPr/>
        </p:nvSpPr>
        <p:spPr>
          <a:xfrm>
            <a:off x="4209681" y="3019299"/>
            <a:ext cx="618908"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en-GB" dirty="0"/>
          </a:p>
        </p:txBody>
      </p:sp>
      <p:sp>
        <p:nvSpPr>
          <p:cNvPr id="29" name="Oval 28">
            <a:extLst>
              <a:ext uri="{FF2B5EF4-FFF2-40B4-BE49-F238E27FC236}">
                <a16:creationId xmlns:a16="http://schemas.microsoft.com/office/drawing/2014/main" id="{5E201031-16DC-43A2-8625-2799F6477BBE}"/>
              </a:ext>
            </a:extLst>
          </p:cNvPr>
          <p:cNvSpPr/>
          <p:nvPr/>
        </p:nvSpPr>
        <p:spPr>
          <a:xfrm>
            <a:off x="1759685" y="3031491"/>
            <a:ext cx="618910" cy="573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en-GB" dirty="0"/>
          </a:p>
        </p:txBody>
      </p:sp>
      <p:cxnSp>
        <p:nvCxnSpPr>
          <p:cNvPr id="35" name="Straight Connector 34">
            <a:extLst>
              <a:ext uri="{FF2B5EF4-FFF2-40B4-BE49-F238E27FC236}">
                <a16:creationId xmlns:a16="http://schemas.microsoft.com/office/drawing/2014/main" id="{339B2F2F-A7B9-4774-9DBB-C638B5A6486F}"/>
              </a:ext>
            </a:extLst>
          </p:cNvPr>
          <p:cNvCxnSpPr>
            <a:stCxn id="9" idx="7"/>
            <a:endCxn id="8" idx="3"/>
          </p:cNvCxnSpPr>
          <p:nvPr/>
        </p:nvCxnSpPr>
        <p:spPr>
          <a:xfrm flipV="1">
            <a:off x="4139565" y="769523"/>
            <a:ext cx="2260532"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3CF3D5-4970-4736-9E4D-30D7E2FF6104}"/>
              </a:ext>
            </a:extLst>
          </p:cNvPr>
          <p:cNvCxnSpPr>
            <a:cxnSpLocks/>
            <a:stCxn id="20" idx="0"/>
            <a:endCxn id="8" idx="4"/>
          </p:cNvCxnSpPr>
          <p:nvPr/>
        </p:nvCxnSpPr>
        <p:spPr>
          <a:xfrm flipH="1" flipV="1">
            <a:off x="6598920" y="853440"/>
            <a:ext cx="29718" cy="621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8C6136-3873-44AF-AB9F-BF20AFD0DD20}"/>
              </a:ext>
            </a:extLst>
          </p:cNvPr>
          <p:cNvCxnSpPr>
            <a:cxnSpLocks/>
            <a:stCxn id="21" idx="1"/>
            <a:endCxn id="8" idx="5"/>
          </p:cNvCxnSpPr>
          <p:nvPr/>
        </p:nvCxnSpPr>
        <p:spPr>
          <a:xfrm flipH="1" flipV="1">
            <a:off x="6797743" y="769523"/>
            <a:ext cx="2071556" cy="786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84A746-2A9A-4A60-8915-E75D43E5BEC8}"/>
              </a:ext>
            </a:extLst>
          </p:cNvPr>
          <p:cNvCxnSpPr>
            <a:cxnSpLocks/>
          </p:cNvCxnSpPr>
          <p:nvPr/>
        </p:nvCxnSpPr>
        <p:spPr>
          <a:xfrm flipV="1">
            <a:off x="2069140" y="1871423"/>
            <a:ext cx="1585383" cy="1147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07255-4D25-4FF6-804D-C25A2C846D13}"/>
              </a:ext>
            </a:extLst>
          </p:cNvPr>
          <p:cNvCxnSpPr>
            <a:cxnSpLocks/>
            <a:stCxn id="22" idx="7"/>
            <a:endCxn id="9" idx="4"/>
          </p:cNvCxnSpPr>
          <p:nvPr/>
        </p:nvCxnSpPr>
        <p:spPr>
          <a:xfrm flipV="1">
            <a:off x="3471508" y="2023872"/>
            <a:ext cx="448220" cy="109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2D6517-5458-4397-8390-199C0D064F51}"/>
              </a:ext>
            </a:extLst>
          </p:cNvPr>
          <p:cNvCxnSpPr>
            <a:cxnSpLocks/>
            <a:stCxn id="23" idx="0"/>
            <a:endCxn id="9" idx="5"/>
          </p:cNvCxnSpPr>
          <p:nvPr/>
        </p:nvCxnSpPr>
        <p:spPr>
          <a:xfrm flipH="1" flipV="1">
            <a:off x="4139565" y="1943526"/>
            <a:ext cx="379570" cy="1075773"/>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98DD4E0D-0EE1-4F6C-B599-D0DB8408A6B2}"/>
              </a:ext>
            </a:extLst>
          </p:cNvPr>
          <p:cNvSpPr txBox="1"/>
          <p:nvPr/>
        </p:nvSpPr>
        <p:spPr>
          <a:xfrm>
            <a:off x="2772112" y="1290566"/>
            <a:ext cx="439074" cy="369332"/>
          </a:xfrm>
          <a:prstGeom prst="rect">
            <a:avLst/>
          </a:prstGeom>
          <a:noFill/>
        </p:spPr>
        <p:txBody>
          <a:bodyPr wrap="square" rtlCol="0">
            <a:spAutoFit/>
          </a:bodyPr>
          <a:lstStyle/>
          <a:p>
            <a:r>
              <a:rPr lang="en-US" dirty="0"/>
              <a:t>B1</a:t>
            </a:r>
            <a:endParaRPr lang="en-GB" dirty="0"/>
          </a:p>
        </p:txBody>
      </p:sp>
      <p:sp>
        <p:nvSpPr>
          <p:cNvPr id="67" name="TextBox 66">
            <a:extLst>
              <a:ext uri="{FF2B5EF4-FFF2-40B4-BE49-F238E27FC236}">
                <a16:creationId xmlns:a16="http://schemas.microsoft.com/office/drawing/2014/main" id="{CA4E9E9F-1186-4696-8735-70B4CD362B49}"/>
              </a:ext>
            </a:extLst>
          </p:cNvPr>
          <p:cNvSpPr txBox="1"/>
          <p:nvPr/>
        </p:nvSpPr>
        <p:spPr>
          <a:xfrm>
            <a:off x="5544224" y="1290566"/>
            <a:ext cx="439074" cy="369332"/>
          </a:xfrm>
          <a:prstGeom prst="rect">
            <a:avLst/>
          </a:prstGeom>
          <a:noFill/>
        </p:spPr>
        <p:txBody>
          <a:bodyPr wrap="square" rtlCol="0">
            <a:spAutoFit/>
          </a:bodyPr>
          <a:lstStyle/>
          <a:p>
            <a:r>
              <a:rPr lang="en-US" dirty="0"/>
              <a:t>B2</a:t>
            </a:r>
            <a:endParaRPr lang="en-GB" dirty="0"/>
          </a:p>
        </p:txBody>
      </p:sp>
      <p:sp>
        <p:nvSpPr>
          <p:cNvPr id="68" name="TextBox 67">
            <a:extLst>
              <a:ext uri="{FF2B5EF4-FFF2-40B4-BE49-F238E27FC236}">
                <a16:creationId xmlns:a16="http://schemas.microsoft.com/office/drawing/2014/main" id="{ACE82F76-9B72-4DB0-BB11-7525CCB61DBF}"/>
              </a:ext>
            </a:extLst>
          </p:cNvPr>
          <p:cNvSpPr txBox="1"/>
          <p:nvPr/>
        </p:nvSpPr>
        <p:spPr>
          <a:xfrm>
            <a:off x="7825111" y="1292697"/>
            <a:ext cx="439074" cy="369332"/>
          </a:xfrm>
          <a:prstGeom prst="rect">
            <a:avLst/>
          </a:prstGeom>
          <a:noFill/>
        </p:spPr>
        <p:txBody>
          <a:bodyPr wrap="square" rtlCol="0">
            <a:spAutoFit/>
          </a:bodyPr>
          <a:lstStyle/>
          <a:p>
            <a:r>
              <a:rPr lang="en-US" dirty="0"/>
              <a:t>B3</a:t>
            </a:r>
            <a:endParaRPr lang="en-GB" dirty="0"/>
          </a:p>
        </p:txBody>
      </p:sp>
      <p:cxnSp>
        <p:nvCxnSpPr>
          <p:cNvPr id="75" name="Straight Connector 74">
            <a:extLst>
              <a:ext uri="{FF2B5EF4-FFF2-40B4-BE49-F238E27FC236}">
                <a16:creationId xmlns:a16="http://schemas.microsoft.com/office/drawing/2014/main" id="{48CC0DC7-CD5A-4B70-A5CA-D1B1C5AFF1F5}"/>
              </a:ext>
            </a:extLst>
          </p:cNvPr>
          <p:cNvCxnSpPr>
            <a:cxnSpLocks/>
          </p:cNvCxnSpPr>
          <p:nvPr/>
        </p:nvCxnSpPr>
        <p:spPr>
          <a:xfrm>
            <a:off x="507376" y="6088477"/>
            <a:ext cx="1108887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0" name="TextBox 199">
            <a:extLst>
              <a:ext uri="{FF2B5EF4-FFF2-40B4-BE49-F238E27FC236}">
                <a16:creationId xmlns:a16="http://schemas.microsoft.com/office/drawing/2014/main" id="{75D00AB0-108E-4FFE-AFF4-49862DEA4BF4}"/>
              </a:ext>
            </a:extLst>
          </p:cNvPr>
          <p:cNvSpPr txBox="1"/>
          <p:nvPr/>
        </p:nvSpPr>
        <p:spPr>
          <a:xfrm>
            <a:off x="1146047" y="6356350"/>
            <a:ext cx="7118138" cy="369332"/>
          </a:xfrm>
          <a:prstGeom prst="rect">
            <a:avLst/>
          </a:prstGeom>
          <a:noFill/>
        </p:spPr>
        <p:txBody>
          <a:bodyPr wrap="square" rtlCol="0">
            <a:spAutoFit/>
          </a:bodyPr>
          <a:lstStyle/>
          <a:p>
            <a:r>
              <a:rPr lang="en-US" dirty="0">
                <a:latin typeface="Times-Bold"/>
              </a:rPr>
              <a:t>Game of imperfect information – e.g. Bridge with unknown assignment</a:t>
            </a:r>
            <a:endParaRPr lang="en-GB" dirty="0"/>
          </a:p>
        </p:txBody>
      </p:sp>
      <p:sp>
        <p:nvSpPr>
          <p:cNvPr id="2" name="TextBox 1">
            <a:extLst>
              <a:ext uri="{FF2B5EF4-FFF2-40B4-BE49-F238E27FC236}">
                <a16:creationId xmlns:a16="http://schemas.microsoft.com/office/drawing/2014/main" id="{CE3BF03B-2B12-419C-91EE-D6948B795DE2}"/>
              </a:ext>
            </a:extLst>
          </p:cNvPr>
          <p:cNvSpPr txBox="1"/>
          <p:nvPr/>
        </p:nvSpPr>
        <p:spPr>
          <a:xfrm>
            <a:off x="1023661" y="2200308"/>
            <a:ext cx="1447319" cy="369332"/>
          </a:xfrm>
          <a:prstGeom prst="rect">
            <a:avLst/>
          </a:prstGeom>
          <a:noFill/>
        </p:spPr>
        <p:txBody>
          <a:bodyPr wrap="none" rtlCol="0">
            <a:spAutoFit/>
          </a:bodyPr>
          <a:lstStyle/>
          <a:p>
            <a:r>
              <a:rPr lang="en-US" dirty="0"/>
              <a:t>Assignment 1</a:t>
            </a:r>
            <a:endParaRPr lang="en-GB" dirty="0"/>
          </a:p>
        </p:txBody>
      </p:sp>
      <p:sp>
        <p:nvSpPr>
          <p:cNvPr id="30" name="TextBox 29">
            <a:extLst>
              <a:ext uri="{FF2B5EF4-FFF2-40B4-BE49-F238E27FC236}">
                <a16:creationId xmlns:a16="http://schemas.microsoft.com/office/drawing/2014/main" id="{91676227-87A6-4774-A858-3715BFF78DE0}"/>
              </a:ext>
            </a:extLst>
          </p:cNvPr>
          <p:cNvSpPr txBox="1"/>
          <p:nvPr/>
        </p:nvSpPr>
        <p:spPr>
          <a:xfrm>
            <a:off x="2616916" y="2584669"/>
            <a:ext cx="1447319" cy="369332"/>
          </a:xfrm>
          <a:prstGeom prst="rect">
            <a:avLst/>
          </a:prstGeom>
          <a:noFill/>
        </p:spPr>
        <p:txBody>
          <a:bodyPr wrap="none" rtlCol="0">
            <a:spAutoFit/>
          </a:bodyPr>
          <a:lstStyle/>
          <a:p>
            <a:r>
              <a:rPr lang="en-US" dirty="0"/>
              <a:t>Assignment 2</a:t>
            </a:r>
            <a:endParaRPr lang="en-GB" dirty="0"/>
          </a:p>
        </p:txBody>
      </p:sp>
      <p:sp>
        <p:nvSpPr>
          <p:cNvPr id="31" name="TextBox 30">
            <a:extLst>
              <a:ext uri="{FF2B5EF4-FFF2-40B4-BE49-F238E27FC236}">
                <a16:creationId xmlns:a16="http://schemas.microsoft.com/office/drawing/2014/main" id="{769669D4-7C2F-4FA8-8395-721179B2C464}"/>
              </a:ext>
            </a:extLst>
          </p:cNvPr>
          <p:cNvSpPr txBox="1"/>
          <p:nvPr/>
        </p:nvSpPr>
        <p:spPr>
          <a:xfrm>
            <a:off x="4404770" y="2639982"/>
            <a:ext cx="1447319" cy="369332"/>
          </a:xfrm>
          <a:prstGeom prst="rect">
            <a:avLst/>
          </a:prstGeom>
          <a:noFill/>
        </p:spPr>
        <p:txBody>
          <a:bodyPr wrap="none" rtlCol="0">
            <a:spAutoFit/>
          </a:bodyPr>
          <a:lstStyle/>
          <a:p>
            <a:r>
              <a:rPr lang="en-US" dirty="0"/>
              <a:t>Assignment 3</a:t>
            </a:r>
            <a:endParaRPr lang="en-GB" dirty="0"/>
          </a:p>
        </p:txBody>
      </p:sp>
    </p:spTree>
    <p:extLst>
      <p:ext uri="{BB962C8B-B14F-4D97-AF65-F5344CB8AC3E}">
        <p14:creationId xmlns:p14="http://schemas.microsoft.com/office/powerpoint/2010/main" val="304279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p:cTn id="28"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Backgammon</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15 pieces</a:t>
            </a:r>
          </a:p>
          <a:p>
            <a:pPr marL="0" indent="0">
              <a:buNone/>
            </a:pPr>
            <a:r>
              <a:rPr lang="en-US" sz="2400" b="0" i="0" dirty="0">
                <a:effectLst/>
                <a:latin typeface="Arial" panose="020B0604020202020204" pitchFamily="34" charset="0"/>
              </a:rPr>
              <a:t>Take turn to dice and move</a:t>
            </a:r>
          </a:p>
          <a:p>
            <a:pPr marL="0" indent="0">
              <a:buNone/>
            </a:pPr>
            <a:r>
              <a:rPr lang="en-US" sz="2400" dirty="0">
                <a:latin typeface="Arial" panose="020B0604020202020204" pitchFamily="34" charset="0"/>
              </a:rPr>
              <a:t>Towards home</a:t>
            </a:r>
            <a:endParaRPr lang="en-US" sz="2400" b="0" i="0" dirty="0">
              <a:effectLst/>
              <a:latin typeface="Arial" panose="020B0604020202020204" pitchFamily="34" charset="0"/>
            </a:endParaRPr>
          </a:p>
          <a:p>
            <a:pPr marL="0" indent="0">
              <a:buNone/>
            </a:pPr>
            <a:endParaRPr lang="en-US" sz="2400" dirty="0"/>
          </a:p>
        </p:txBody>
      </p:sp>
      <p:pic>
        <p:nvPicPr>
          <p:cNvPr id="4102" name="Picture 6">
            <a:extLst>
              <a:ext uri="{FF2B5EF4-FFF2-40B4-BE49-F238E27FC236}">
                <a16:creationId xmlns:a16="http://schemas.microsoft.com/office/drawing/2014/main" id="{5D18A2E3-3E4E-4E3C-A46E-B30C401EFE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78" b="9091"/>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2</a:t>
            </a:fld>
            <a:endParaRPr lang="en-CA" sz="1000"/>
          </a:p>
        </p:txBody>
      </p:sp>
    </p:spTree>
    <p:extLst>
      <p:ext uri="{BB962C8B-B14F-4D97-AF65-F5344CB8AC3E}">
        <p14:creationId xmlns:p14="http://schemas.microsoft.com/office/powerpoint/2010/main" val="404562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C996B3A-81D2-44CA-9E8E-8CA01142BC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4500" y="1841500"/>
            <a:ext cx="3111500" cy="4445000"/>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9B0362-89AD-439D-ACE2-64106BFB36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1841500"/>
            <a:ext cx="5549900" cy="4445000"/>
          </a:xfrm>
          <a:prstGeom prst="rect">
            <a:avLst/>
          </a:prstGeom>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Computer Game - AI</a:t>
            </a:r>
          </a:p>
        </p:txBody>
      </p:sp>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20</a:t>
            </a:fld>
            <a:endParaRPr lang="en-US"/>
          </a:p>
        </p:txBody>
      </p:sp>
    </p:spTree>
    <p:extLst>
      <p:ext uri="{BB962C8B-B14F-4D97-AF65-F5344CB8AC3E}">
        <p14:creationId xmlns:p14="http://schemas.microsoft.com/office/powerpoint/2010/main" val="109172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4" name="Picture 6" descr="Looking Back: F.E.A.R. - First Encounter Assault Recon — Rectify  GamingRectify Gaming">
            <a:extLst>
              <a:ext uri="{FF2B5EF4-FFF2-40B4-BE49-F238E27FC236}">
                <a16:creationId xmlns:a16="http://schemas.microsoft.com/office/drawing/2014/main" id="{9A272F1E-15E1-4356-9C23-F7833E63D1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79" r="-1" b="-1"/>
          <a:stretch/>
        </p:blipFill>
        <p:spPr bwMode="auto">
          <a:xfrm>
            <a:off x="20" y="10"/>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F.E.A.R.: First Encounter Assault Recon Trainer">
            <a:extLst>
              <a:ext uri="{FF2B5EF4-FFF2-40B4-BE49-F238E27FC236}">
                <a16:creationId xmlns:a16="http://schemas.microsoft.com/office/drawing/2014/main" id="{36CEF235-01AD-43A7-BA8B-1A0DD448D6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759" r="18179" b="-1"/>
          <a:stretch/>
        </p:blipFill>
        <p:spPr bwMode="auto">
          <a:xfrm>
            <a:off x="5790353" y="10"/>
            <a:ext cx="6401647" cy="685298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9708204" y="6356350"/>
            <a:ext cx="1645596" cy="365125"/>
          </a:xfrm>
        </p:spPr>
        <p:txBody>
          <a:bodyPr vert="horz" lIns="91440" tIns="45720" rIns="91440" bIns="45720" rtlCol="0" anchor="ctr">
            <a:normAutofit/>
          </a:bodyPr>
          <a:lstStyle/>
          <a:p>
            <a:pPr>
              <a:spcAft>
                <a:spcPts val="600"/>
              </a:spcAft>
            </a:pPr>
            <a:fld id="{4292D9D0-E695-4D04-8152-0C0E77A81AC1}" type="slidenum">
              <a:rPr lang="en-US">
                <a:solidFill>
                  <a:srgbClr val="FFFFFF"/>
                </a:solidFill>
              </a:rPr>
              <a:pPr>
                <a:spcAft>
                  <a:spcPts val="600"/>
                </a:spcAft>
              </a:pPr>
              <a:t>21</a:t>
            </a:fld>
            <a:endParaRPr lang="en-US">
              <a:solidFill>
                <a:srgbClr val="FFFFFF"/>
              </a:solidFill>
            </a:endParaRPr>
          </a:p>
        </p:txBody>
      </p:sp>
    </p:spTree>
    <p:extLst>
      <p:ext uri="{BB962C8B-B14F-4D97-AF65-F5344CB8AC3E}">
        <p14:creationId xmlns:p14="http://schemas.microsoft.com/office/powerpoint/2010/main" val="238760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C996B3A-81D2-44CA-9E8E-8CA01142BC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4500" y="1841500"/>
            <a:ext cx="3111500" cy="4445000"/>
          </a:xfrm>
          <a:prstGeom prst="rect">
            <a:avLst/>
          </a:prstGeom>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Not frivolous</a:t>
            </a:r>
          </a:p>
        </p:txBody>
      </p:sp>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22</a:t>
            </a:fld>
            <a:endParaRPr lang="en-US"/>
          </a:p>
        </p:txBody>
      </p:sp>
      <p:sp>
        <p:nvSpPr>
          <p:cNvPr id="4" name="TextBox 3">
            <a:extLst>
              <a:ext uri="{FF2B5EF4-FFF2-40B4-BE49-F238E27FC236}">
                <a16:creationId xmlns:a16="http://schemas.microsoft.com/office/drawing/2014/main" id="{44662E8B-1690-4487-A5A8-834788E41BF0}"/>
              </a:ext>
            </a:extLst>
          </p:cNvPr>
          <p:cNvSpPr txBox="1"/>
          <p:nvPr/>
        </p:nvSpPr>
        <p:spPr>
          <a:xfrm>
            <a:off x="5839968" y="2365248"/>
            <a:ext cx="5513832" cy="2585323"/>
          </a:xfrm>
          <a:prstGeom prst="rect">
            <a:avLst/>
          </a:prstGeom>
          <a:noFill/>
        </p:spPr>
        <p:txBody>
          <a:bodyPr wrap="square" rtlCol="0">
            <a:spAutoFit/>
          </a:bodyPr>
          <a:lstStyle/>
          <a:p>
            <a:r>
              <a:rPr lang="en-US" dirty="0"/>
              <a:t>Convenient Virtual Environment for research new ideas:</a:t>
            </a:r>
          </a:p>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Reliable</a:t>
            </a:r>
          </a:p>
          <a:p>
            <a:pPr marL="285750" indent="-285750">
              <a:buFont typeface="Arial" panose="020B0604020202020204" pitchFamily="34" charset="0"/>
              <a:buChar char="•"/>
            </a:pPr>
            <a:r>
              <a:rPr lang="en-US" dirty="0"/>
              <a:t>Flexible</a:t>
            </a:r>
          </a:p>
          <a:p>
            <a:pPr algn="l"/>
            <a:r>
              <a:rPr lang="en-US" dirty="0"/>
              <a:t>“</a:t>
            </a:r>
            <a:r>
              <a:rPr lang="en-US" sz="1800" b="0" i="0" u="none" strike="noStrike" baseline="0" dirty="0">
                <a:latin typeface="CMR10"/>
              </a:rPr>
              <a:t>because research in robotics requires solving many difficult problems related to low-level sensing and acting in the real world that are far removed from the cognitive aspects of Intelligence”  -- John Laird professor of University of Michigan</a:t>
            </a:r>
            <a:endParaRPr lang="en-US" dirty="0"/>
          </a:p>
        </p:txBody>
      </p:sp>
    </p:spTree>
    <p:extLst>
      <p:ext uri="{BB962C8B-B14F-4D97-AF65-F5344CB8AC3E}">
        <p14:creationId xmlns:p14="http://schemas.microsoft.com/office/powerpoint/2010/main" val="260516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TD-Gammon 1992 by Gerald </a:t>
            </a:r>
            <a:r>
              <a:rPr lang="en-US" sz="4000" dirty="0" err="1">
                <a:solidFill>
                  <a:srgbClr val="FFFFFF"/>
                </a:solidFill>
              </a:rPr>
              <a:t>Tesauro</a:t>
            </a:r>
            <a:r>
              <a:rPr lang="en-US" sz="4000" dirty="0">
                <a:solidFill>
                  <a:srgbClr val="FFFFFF"/>
                </a:solidFill>
              </a:rPr>
              <a:t> at IBM</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Excellent in </a:t>
            </a:r>
            <a:r>
              <a:rPr lang="en-US" sz="2400" b="0" i="0" dirty="0" err="1">
                <a:effectLst/>
                <a:latin typeface="Arial" panose="020B0604020202020204" pitchFamily="34" charset="0"/>
              </a:rPr>
              <a:t>BackGammon</a:t>
            </a:r>
            <a:endParaRPr lang="en-US" sz="2400" b="0" i="0" dirty="0">
              <a:effectLst/>
              <a:latin typeface="Arial" panose="020B0604020202020204" pitchFamily="34" charset="0"/>
            </a:endParaRPr>
          </a:p>
          <a:p>
            <a:pPr marL="0" indent="0">
              <a:buNone/>
            </a:pPr>
            <a:endParaRPr lang="en-US" sz="2400" dirty="0"/>
          </a:p>
        </p:txBody>
      </p:sp>
      <p:pic>
        <p:nvPicPr>
          <p:cNvPr id="7" name="Picture 2">
            <a:extLst>
              <a:ext uri="{FF2B5EF4-FFF2-40B4-BE49-F238E27FC236}">
                <a16:creationId xmlns:a16="http://schemas.microsoft.com/office/drawing/2014/main" id="{158F2FD5-BA67-4887-9DD1-374A0C007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39" r="8524" b="2"/>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3</a:t>
            </a:fld>
            <a:endParaRPr lang="en-CA" sz="1000"/>
          </a:p>
        </p:txBody>
      </p:sp>
    </p:spTree>
    <p:extLst>
      <p:ext uri="{BB962C8B-B14F-4D97-AF65-F5344CB8AC3E}">
        <p14:creationId xmlns:p14="http://schemas.microsoft.com/office/powerpoint/2010/main" val="280956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Texas Poker</a:t>
            </a:r>
          </a:p>
        </p:txBody>
      </p:sp>
      <p:pic>
        <p:nvPicPr>
          <p:cNvPr id="6" name="Content Placeholder 5">
            <a:extLst>
              <a:ext uri="{FF2B5EF4-FFF2-40B4-BE49-F238E27FC236}">
                <a16:creationId xmlns:a16="http://schemas.microsoft.com/office/drawing/2014/main" id="{26D74681-3E39-4445-B8F0-D2062BDFF83C}"/>
              </a:ext>
            </a:extLst>
          </p:cNvPr>
          <p:cNvPicPr>
            <a:picLocks noGrp="1" noChangeAspect="1"/>
          </p:cNvPicPr>
          <p:nvPr>
            <p:ph idx="1"/>
          </p:nvPr>
        </p:nvPicPr>
        <p:blipFill rotWithShape="1">
          <a:blip r:embed="rId3"/>
          <a:srcRect t="3337" r="-1" b="3622"/>
          <a:stretch/>
        </p:blipFill>
        <p:spPr>
          <a:xfrm>
            <a:off x="838200" y="1845426"/>
            <a:ext cx="10512547" cy="4450303"/>
          </a:xfrm>
          <a:prstGeom prst="rect">
            <a:avLst/>
          </a:prstGeom>
        </p:spPr>
      </p:pic>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4</a:t>
            </a:fld>
            <a:endParaRPr lang="en-US"/>
          </a:p>
        </p:txBody>
      </p:sp>
    </p:spTree>
    <p:extLst>
      <p:ext uri="{BB962C8B-B14F-4D97-AF65-F5344CB8AC3E}">
        <p14:creationId xmlns:p14="http://schemas.microsoft.com/office/powerpoint/2010/main" val="118508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8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Texas Poker program plays Very Good</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Have a try at University of Alberta’s poker-playing programs (since 1995)</a:t>
            </a:r>
            <a:endParaRPr lang="en-US" sz="2400" b="0" i="0" dirty="0">
              <a:effectLst/>
              <a:latin typeface="Arial" panose="020B0604020202020204" pitchFamily="34" charset="0"/>
              <a:hlinkClick r:id="rId3"/>
            </a:endParaRPr>
          </a:p>
          <a:p>
            <a:pPr marL="0" indent="0">
              <a:buNone/>
            </a:pPr>
            <a:r>
              <a:rPr lang="en-US" sz="2400" b="0" i="0" dirty="0">
                <a:effectLst/>
                <a:latin typeface="Arial" panose="020B0604020202020204" pitchFamily="34" charset="0"/>
                <a:hlinkClick r:id="rId3"/>
              </a:rPr>
              <a:t>http://poker.cs.ualberta.ca</a:t>
            </a:r>
            <a:endParaRPr lang="en-US" sz="2400" b="0" i="0" dirty="0">
              <a:effectLst/>
              <a:latin typeface="Arial" panose="020B0604020202020204" pitchFamily="34" charset="0"/>
            </a:endParaRPr>
          </a:p>
          <a:p>
            <a:pPr marL="0" indent="0">
              <a:buNone/>
            </a:pPr>
            <a:endParaRPr lang="en-US" sz="2400" b="0" i="0" dirty="0">
              <a:effectLst/>
              <a:latin typeface="Arial" panose="020B0604020202020204" pitchFamily="34" charset="0"/>
            </a:endParaRPr>
          </a:p>
          <a:p>
            <a:pPr marL="0" indent="0">
              <a:buNone/>
            </a:pPr>
            <a:endParaRPr lang="en-US" sz="2400" dirty="0"/>
          </a:p>
        </p:txBody>
      </p:sp>
      <p:pic>
        <p:nvPicPr>
          <p:cNvPr id="6" name="Picture 5">
            <a:extLst>
              <a:ext uri="{FF2B5EF4-FFF2-40B4-BE49-F238E27FC236}">
                <a16:creationId xmlns:a16="http://schemas.microsoft.com/office/drawing/2014/main" id="{26D74681-3E39-4445-B8F0-D2062BDFF83C}"/>
              </a:ext>
            </a:extLst>
          </p:cNvPr>
          <p:cNvPicPr>
            <a:picLocks noChangeAspect="1"/>
          </p:cNvPicPr>
          <p:nvPr/>
        </p:nvPicPr>
        <p:blipFill rotWithShape="1">
          <a:blip r:embed="rId4"/>
          <a:srcRect l="26654" r="12026"/>
          <a:stretch/>
        </p:blipFill>
        <p:spPr>
          <a:xfrm>
            <a:off x="6098892" y="2492376"/>
            <a:ext cx="4802404" cy="3563372"/>
          </a:xfrm>
          <a:prstGeom prst="rect">
            <a:avLst/>
          </a:prstGeom>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5</a:t>
            </a:fld>
            <a:endParaRPr lang="en-CA" sz="1000"/>
          </a:p>
        </p:txBody>
      </p:sp>
    </p:spTree>
    <p:extLst>
      <p:ext uri="{BB962C8B-B14F-4D97-AF65-F5344CB8AC3E}">
        <p14:creationId xmlns:p14="http://schemas.microsoft.com/office/powerpoint/2010/main" val="320441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8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Pluribus</a:t>
            </a:r>
            <a:r>
              <a:rPr lang="en-US" sz="1600" b="0" i="0" dirty="0">
                <a:solidFill>
                  <a:srgbClr val="333333"/>
                </a:solidFill>
                <a:effectLst/>
                <a:latin typeface="Helvetica Neue"/>
              </a:rPr>
              <a:t> </a:t>
            </a:r>
            <a:r>
              <a:rPr lang="en-US" sz="4000" dirty="0">
                <a:solidFill>
                  <a:srgbClr val="FFFFFF"/>
                </a:solidFill>
              </a:rPr>
              <a:t>2019</a:t>
            </a:r>
            <a:r>
              <a:rPr lang="en-US" sz="800" b="0" i="0" dirty="0">
                <a:solidFill>
                  <a:srgbClr val="333333"/>
                </a:solidFill>
                <a:effectLst/>
                <a:latin typeface="Helvetica Neue"/>
              </a:rPr>
              <a:t> </a:t>
            </a:r>
            <a:r>
              <a:rPr lang="en-US" sz="4000" dirty="0">
                <a:solidFill>
                  <a:srgbClr val="FFFFFF"/>
                </a:solidFill>
              </a:rPr>
              <a:t>- beats leading professionals </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Helvetica Neue"/>
              </a:rPr>
              <a:t>Darren Elias, who holds the record for most World Poker Tour titles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Helvetica Neue"/>
              </a:rPr>
              <a:t>Chris "Jesus" Ferguson, winner of six World Series of Poker events</a:t>
            </a:r>
          </a:p>
        </p:txBody>
      </p:sp>
      <p:pic>
        <p:nvPicPr>
          <p:cNvPr id="6" name="Picture 5">
            <a:extLst>
              <a:ext uri="{FF2B5EF4-FFF2-40B4-BE49-F238E27FC236}">
                <a16:creationId xmlns:a16="http://schemas.microsoft.com/office/drawing/2014/main" id="{26D74681-3E39-4445-B8F0-D2062BDFF83C}"/>
              </a:ext>
            </a:extLst>
          </p:cNvPr>
          <p:cNvPicPr>
            <a:picLocks noChangeAspect="1"/>
          </p:cNvPicPr>
          <p:nvPr/>
        </p:nvPicPr>
        <p:blipFill rotWithShape="1">
          <a:blip r:embed="rId3"/>
          <a:srcRect l="26654" r="12026"/>
          <a:stretch/>
        </p:blipFill>
        <p:spPr>
          <a:xfrm>
            <a:off x="6098892" y="2492376"/>
            <a:ext cx="4802404" cy="3563372"/>
          </a:xfrm>
          <a:prstGeom prst="rect">
            <a:avLst/>
          </a:prstGeom>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6</a:t>
            </a:fld>
            <a:endParaRPr lang="en-CA" sz="1000"/>
          </a:p>
        </p:txBody>
      </p:sp>
    </p:spTree>
    <p:extLst>
      <p:ext uri="{BB962C8B-B14F-4D97-AF65-F5344CB8AC3E}">
        <p14:creationId xmlns:p14="http://schemas.microsoft.com/office/powerpoint/2010/main" val="381749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Rectangle 14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Bridge - GIB 1955- by Matt Ginsberg</a:t>
            </a:r>
            <a:endParaRPr lang="en-CA" sz="4000" dirty="0">
              <a:solidFill>
                <a:srgbClr val="FFFFFF"/>
              </a:solidFill>
            </a:endParaRPr>
          </a:p>
        </p:txBody>
      </p:sp>
      <p:sp>
        <p:nvSpPr>
          <p:cNvPr id="4" name="Content Placeholder 2"/>
          <p:cNvSpPr>
            <a:spLocks noGrp="1"/>
          </p:cNvSpPr>
          <p:nvPr>
            <p:ph idx="1"/>
          </p:nvPr>
        </p:nvSpPr>
        <p:spPr>
          <a:xfrm>
            <a:off x="1119322" y="2494450"/>
            <a:ext cx="4359127" cy="3563159"/>
          </a:xfrm>
        </p:spPr>
        <p:txBody>
          <a:bodyPr>
            <a:normAutofit/>
          </a:bodyPr>
          <a:lstStyle/>
          <a:p>
            <a:pPr marL="0" indent="0">
              <a:buNone/>
            </a:pPr>
            <a:r>
              <a:rPr lang="en-US" sz="2400" b="0" i="0" dirty="0">
                <a:effectLst/>
                <a:latin typeface="Arial" panose="020B0604020202020204" pitchFamily="34" charset="0"/>
                <a:hlinkClick r:id="rId3"/>
              </a:rPr>
              <a:t>https://www.bridgebase.com</a:t>
            </a:r>
            <a:endParaRPr lang="en-US" sz="2400" b="0" i="0" dirty="0">
              <a:effectLst/>
              <a:latin typeface="Arial" panose="020B0604020202020204" pitchFamily="34" charset="0"/>
            </a:endParaRPr>
          </a:p>
          <a:p>
            <a:pPr marL="0" indent="0">
              <a:buNone/>
            </a:pPr>
            <a:endParaRPr lang="en-US" sz="2400" dirty="0">
              <a:latin typeface="Arial" panose="020B0604020202020204" pitchFamily="34" charset="0"/>
            </a:endParaRPr>
          </a:p>
          <a:p>
            <a:pPr marL="0" indent="0">
              <a:buNone/>
            </a:pPr>
            <a:r>
              <a:rPr lang="en-US" sz="2400" b="0" i="0" dirty="0">
                <a:effectLst/>
                <a:latin typeface="Arial" panose="020B0604020202020204" pitchFamily="34" charset="0"/>
              </a:rPr>
              <a:t>“Quirky, occasionally they bid and play well, often makes strange decisions.” Alder 2008</a:t>
            </a:r>
          </a:p>
          <a:p>
            <a:pPr marL="0" indent="0">
              <a:buNone/>
            </a:pPr>
            <a:endParaRPr lang="en-US" sz="2400" b="0" i="0" dirty="0">
              <a:effectLst/>
              <a:latin typeface="Arial" panose="020B0604020202020204" pitchFamily="34" charset="0"/>
            </a:endParaRPr>
          </a:p>
          <a:p>
            <a:pPr marL="0" indent="0">
              <a:buNone/>
            </a:pPr>
            <a:endParaRPr lang="en-US" sz="2400" dirty="0"/>
          </a:p>
        </p:txBody>
      </p:sp>
      <p:pic>
        <p:nvPicPr>
          <p:cNvPr id="3074" name="Picture 2" descr="Playing Bridge for Alzheimer's Research - Alzheimer's South Africa">
            <a:extLst>
              <a:ext uri="{FF2B5EF4-FFF2-40B4-BE49-F238E27FC236}">
                <a16:creationId xmlns:a16="http://schemas.microsoft.com/office/drawing/2014/main" id="{DC04B815-0FAD-4FE0-AC30-205B9EC3D8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95" r="335" b="2"/>
          <a:stretch/>
        </p:blipFill>
        <p:spPr bwMode="auto">
          <a:xfrm>
            <a:off x="6098892" y="2492376"/>
            <a:ext cx="5587586"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7</a:t>
            </a:fld>
            <a:endParaRPr lang="en-CA" sz="1000"/>
          </a:p>
        </p:txBody>
      </p:sp>
    </p:spTree>
    <p:extLst>
      <p:ext uri="{BB962C8B-B14F-4D97-AF65-F5344CB8AC3E}">
        <p14:creationId xmlns:p14="http://schemas.microsoft.com/office/powerpoint/2010/main" val="3052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Go – most challenging game for computers</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19x19</a:t>
            </a:r>
          </a:p>
        </p:txBody>
      </p:sp>
      <p:pic>
        <p:nvPicPr>
          <p:cNvPr id="3078" name="Picture 6">
            <a:extLst>
              <a:ext uri="{FF2B5EF4-FFF2-40B4-BE49-F238E27FC236}">
                <a16:creationId xmlns:a16="http://schemas.microsoft.com/office/drawing/2014/main" id="{DE57B860-2F13-4B25-88DA-D9AB0CC7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0374" b="1"/>
          <a:stretch/>
        </p:blipFill>
        <p:spPr bwMode="auto">
          <a:xfrm>
            <a:off x="5478449" y="2492376"/>
            <a:ext cx="6073365"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8</a:t>
            </a:fld>
            <a:endParaRPr lang="en-CA" sz="1000"/>
          </a:p>
        </p:txBody>
      </p:sp>
    </p:spTree>
    <p:extLst>
      <p:ext uri="{BB962C8B-B14F-4D97-AF65-F5344CB8AC3E}">
        <p14:creationId xmlns:p14="http://schemas.microsoft.com/office/powerpoint/2010/main" val="304324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err="1">
                <a:solidFill>
                  <a:srgbClr val="FFFFFF"/>
                </a:solidFill>
              </a:rPr>
              <a:t>MoGo</a:t>
            </a:r>
            <a:r>
              <a:rPr lang="en-US" sz="4000" dirty="0">
                <a:solidFill>
                  <a:srgbClr val="FFFFFF"/>
                </a:solidFill>
              </a:rPr>
              <a:t> Titan 2008</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dirty="0" err="1"/>
              <a:t>MoGo</a:t>
            </a:r>
            <a:r>
              <a:rPr lang="en-US" sz="2400" dirty="0"/>
              <a:t> Titan 2008, beat professional Go player with handicap of nine stones</a:t>
            </a:r>
          </a:p>
        </p:txBody>
      </p:sp>
      <p:pic>
        <p:nvPicPr>
          <p:cNvPr id="3078" name="Picture 6">
            <a:extLst>
              <a:ext uri="{FF2B5EF4-FFF2-40B4-BE49-F238E27FC236}">
                <a16:creationId xmlns:a16="http://schemas.microsoft.com/office/drawing/2014/main" id="{DE57B860-2F13-4B25-88DA-D9AB0CC7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0374" b="1"/>
          <a:stretch/>
        </p:blipFill>
        <p:spPr bwMode="auto">
          <a:xfrm>
            <a:off x="5478449" y="2492376"/>
            <a:ext cx="6073365"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9</a:t>
            </a:fld>
            <a:endParaRPr lang="en-CA" sz="1000"/>
          </a:p>
        </p:txBody>
      </p:sp>
    </p:spTree>
    <p:extLst>
      <p:ext uri="{BB962C8B-B14F-4D97-AF65-F5344CB8AC3E}">
        <p14:creationId xmlns:p14="http://schemas.microsoft.com/office/powerpoint/2010/main" val="311898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1373</Words>
  <Application>Microsoft Office PowerPoint</Application>
  <PresentationFormat>Widescreen</PresentationFormat>
  <Paragraphs>276</Paragraphs>
  <Slides>22</Slides>
  <Notes>22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CMR10</vt:lpstr>
      <vt:lpstr>CMSY10</vt:lpstr>
      <vt:lpstr>Deepmind Sans</vt:lpstr>
      <vt:lpstr>Google Sans</vt:lpstr>
      <vt:lpstr>Helvetica Neue</vt:lpstr>
      <vt:lpstr>Times-Bold</vt:lpstr>
      <vt:lpstr>Times-Roman</vt:lpstr>
      <vt:lpstr>Arial</vt:lpstr>
      <vt:lpstr>Arial</vt:lpstr>
      <vt:lpstr>Calibri</vt:lpstr>
      <vt:lpstr>Calibri Light</vt:lpstr>
      <vt:lpstr>Courier New</vt:lpstr>
      <vt:lpstr>Wingdings</vt:lpstr>
      <vt:lpstr>Office Theme</vt:lpstr>
      <vt:lpstr>Backgammon</vt:lpstr>
      <vt:lpstr>Backgammon</vt:lpstr>
      <vt:lpstr>TD-Gammon 1992 by Gerald Tesauro at IBM</vt:lpstr>
      <vt:lpstr>Texas Poker</vt:lpstr>
      <vt:lpstr>Texas Poker program plays Very Good</vt:lpstr>
      <vt:lpstr>Pluribus 2019 - beats leading professionals </vt:lpstr>
      <vt:lpstr>Bridge - GIB 1955- by Matt Ginsberg</vt:lpstr>
      <vt:lpstr>Go – most challenging game for computers</vt:lpstr>
      <vt:lpstr>MoGo Titan 2008</vt:lpstr>
      <vt:lpstr>AlphaGo</vt:lpstr>
      <vt:lpstr>Algorithm explained a bit in Games</vt:lpstr>
      <vt:lpstr>Making decision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Computer Game - AI</vt:lpstr>
      <vt:lpstr>PowerPoint Presentation</vt:lpstr>
      <vt:lpstr>Not frivolous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Backgammon</dc:title>
  <dc:creator>Wen</dc:creator>
  <cp:lastModifiedBy>Wen</cp:lastModifiedBy>
  <cp:revision>2</cp:revision>
  <dcterms:created xsi:type="dcterms:W3CDTF">2020-10-16T12:44:52Z</dcterms:created>
  <dcterms:modified xsi:type="dcterms:W3CDTF">2020-10-16T12:45:58Z</dcterms:modified>
</cp:coreProperties>
</file>