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347" r:id="rId2"/>
    <p:sldId id="348" r:id="rId3"/>
    <p:sldId id="349" r:id="rId4"/>
    <p:sldId id="350" r:id="rId5"/>
    <p:sldId id="352" r:id="rId6"/>
    <p:sldId id="353" r:id="rId7"/>
    <p:sldId id="354" r:id="rId8"/>
    <p:sldId id="356" r:id="rId9"/>
    <p:sldId id="355" r:id="rId10"/>
    <p:sldId id="297" r:id="rId11"/>
    <p:sldId id="345" r:id="rId12"/>
    <p:sldId id="301" r:id="rId13"/>
    <p:sldId id="300" r:id="rId14"/>
    <p:sldId id="303" r:id="rId15"/>
    <p:sldId id="304" r:id="rId16"/>
    <p:sldId id="305" r:id="rId17"/>
    <p:sldId id="308" r:id="rId18"/>
    <p:sldId id="313" r:id="rId19"/>
    <p:sldId id="323" r:id="rId20"/>
    <p:sldId id="346" r:id="rId21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12" autoAdjust="0"/>
    <p:restoredTop sz="79974" autoAdjust="0"/>
  </p:normalViewPr>
  <p:slideViewPr>
    <p:cSldViewPr snapToGrid="0">
      <p:cViewPr varScale="1">
        <p:scale>
          <a:sx n="98" d="100"/>
          <a:sy n="98" d="100"/>
        </p:scale>
        <p:origin x="835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8BA7BE-423F-45DD-9922-73D79C730F7A}" type="datetimeFigureOut">
              <a:rPr lang="en-US" smtClean="0"/>
              <a:t>6/27/2021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3B53B7-307D-4EBF-AD19-37FF267B6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267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Alice can not trust the certificate signing to be done over the internet as that may also be under attack by a MITM. She has to go in person.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After sending the certificate to Bob, even if Mallory intercepts the traffic; she cannot replace Alice’s public key with her own, as that would invalidate the DMV’s signature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There is no way for Mallory to get a certificate from DMV for her public key with Alice’s name as the DMV will not approve 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3B53B7-307D-4EBF-AD19-37FF267B60C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9268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3B53B7-307D-4EBF-AD19-37FF267B60C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760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/>
              <a:t>In this section, we focus on the application record type, which is used to transfer application data between a client and a server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/>
          </a:p>
          <a:p>
            <a:pPr lvl="0"/>
            <a:r>
              <a:rPr lang="en-US" sz="1350" dirty="0"/>
              <a:t>Content Type: Indicates the type of protocol data carried by current record (handshake, alert, application, heartbeat or </a:t>
            </a:r>
            <a:r>
              <a:rPr lang="en-US" sz="1350" dirty="0" err="1"/>
              <a:t>ChangeCipherSpec</a:t>
            </a:r>
            <a:r>
              <a:rPr lang="en-US" sz="1350" dirty="0"/>
              <a:t>) </a:t>
            </a:r>
          </a:p>
          <a:p>
            <a:pPr lvl="0"/>
            <a:r>
              <a:rPr lang="en-US" sz="1350" dirty="0"/>
              <a:t>Version: This field identifies major and minor version of TLS being used</a:t>
            </a:r>
          </a:p>
          <a:p>
            <a:pPr lvl="0"/>
            <a:r>
              <a:rPr lang="en-US" sz="1350" dirty="0"/>
              <a:t>Length: The length of the payload field.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3B53B7-307D-4EBF-AD19-37FF267B60C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2621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3B53B7-307D-4EBF-AD19-37FF267B60C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0064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3B53B7-307D-4EBF-AD19-37FF267B60C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5041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3B53B7-307D-4EBF-AD19-37FF267B60C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5292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3B53B7-307D-4EBF-AD19-37FF267B60C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5150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An Actual X.509 certificate contains binary data. Therefore when stored in files, X.509 certificates use encoders.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A common scheme used here is Base64 encoder and are usually saved in a file with PEM extension (Privacy Enhanced Mail)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We can copy and paste the content into a file (</a:t>
            </a:r>
            <a:r>
              <a:rPr lang="en-US" baseline="0" dirty="0" err="1"/>
              <a:t>paypal.pem</a:t>
            </a:r>
            <a:r>
              <a:rPr lang="en-US" baseline="0" dirty="0"/>
              <a:t>) and run another </a:t>
            </a:r>
            <a:r>
              <a:rPr lang="en-US" i="1" baseline="0" dirty="0" err="1"/>
              <a:t>openssl</a:t>
            </a:r>
            <a:r>
              <a:rPr lang="en-US" baseline="0" dirty="0"/>
              <a:t> command to decode it. 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baseline="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aseline="0" dirty="0"/>
              <a:t>The best way to view an X.509 certificate it to convert PEM to text :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baseline="0" dirty="0" err="1"/>
              <a:t>openssl</a:t>
            </a:r>
            <a:r>
              <a:rPr lang="en-US" baseline="0" dirty="0"/>
              <a:t> x509 –in </a:t>
            </a:r>
            <a:r>
              <a:rPr lang="en-US" baseline="0" dirty="0" err="1"/>
              <a:t>paypal.pem</a:t>
            </a:r>
            <a:r>
              <a:rPr lang="en-US" baseline="0" dirty="0"/>
              <a:t> –text -</a:t>
            </a:r>
            <a:r>
              <a:rPr lang="en-US" baseline="0" dirty="0" err="1"/>
              <a:t>noout</a:t>
            </a:r>
            <a:endParaRPr lang="en-US" baseline="0" dirty="0"/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n-US" baseline="0" dirty="0"/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3B53B7-307D-4EBF-AD19-37FF267B60C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9409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914400" lvl="2" indent="0">
              <a:buFont typeface="Arial" panose="020B0604020202020204" pitchFamily="34" charset="0"/>
              <a:buNone/>
            </a:pPr>
            <a:endParaRPr lang="en-US" baseline="0" dirty="0"/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3B53B7-307D-4EBF-AD19-37FF267B60C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0752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TLS evolved from its predecessor SSL and is gradually replacing SSL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When SSL was standardized by IETF, it was renamed to TLS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SSL version 3.0 was deprecated and replaced by TLS in June 2015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TLS is designed to run on top of TCP but can be implemented with other protocols such as UDP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3B53B7-307D-4EBF-AD19-37FF267B60C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1921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3B53B7-307D-4EBF-AD19-37FF267B60C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400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/>
              <a:t>Explanation in further slides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3B53B7-307D-4EBF-AD19-37FF267B60C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207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3B53B7-307D-4EBF-AD19-37FF267B60C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9013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Client programs, such as browsers, need to load a list of trusted CA certificated beforehand, or they will not be able to verify any certificate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If the signing CA is on the list, the certificate can be directly verified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3B53B7-307D-4EBF-AD19-37FF267B60C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8215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4CE07-DAEF-4CE6-A6A4-74F60FC111FA}" type="datetimeFigureOut">
              <a:rPr lang="en-US" smtClean="0"/>
              <a:t>6/27/2021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D6C27-1B0D-423D-A023-D546622BD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120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4CE07-DAEF-4CE6-A6A4-74F60FC111FA}" type="datetimeFigureOut">
              <a:rPr lang="en-US" smtClean="0"/>
              <a:t>6/27/2021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D6C27-1B0D-423D-A023-D546622BD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396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4CE07-DAEF-4CE6-A6A4-74F60FC111FA}" type="datetimeFigureOut">
              <a:rPr lang="en-US" smtClean="0"/>
              <a:t>6/27/2021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D6C27-1B0D-423D-A023-D546622BD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461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4CE07-DAEF-4CE6-A6A4-74F60FC111FA}" type="datetimeFigureOut">
              <a:rPr lang="en-US" smtClean="0"/>
              <a:t>6/27/2021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D6C27-1B0D-423D-A023-D546622BD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045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4CE07-DAEF-4CE6-A6A4-74F60FC111FA}" type="datetimeFigureOut">
              <a:rPr lang="en-US" smtClean="0"/>
              <a:t>6/27/2021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D6C27-1B0D-423D-A023-D546622BD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893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4CE07-DAEF-4CE6-A6A4-74F60FC111FA}" type="datetimeFigureOut">
              <a:rPr lang="en-US" smtClean="0"/>
              <a:t>6/27/2021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D6C27-1B0D-423D-A023-D546622BD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440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4CE07-DAEF-4CE6-A6A4-74F60FC111FA}" type="datetimeFigureOut">
              <a:rPr lang="en-US" smtClean="0"/>
              <a:t>6/27/2021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D6C27-1B0D-423D-A023-D546622BD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899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4CE07-DAEF-4CE6-A6A4-74F60FC111FA}" type="datetimeFigureOut">
              <a:rPr lang="en-US" smtClean="0"/>
              <a:t>6/27/2021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D6C27-1B0D-423D-A023-D546622BD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904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4CE07-DAEF-4CE6-A6A4-74F60FC111FA}" type="datetimeFigureOut">
              <a:rPr lang="en-US" smtClean="0"/>
              <a:t>6/27/2021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D6C27-1B0D-423D-A023-D546622BD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489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4CE07-DAEF-4CE6-A6A4-74F60FC111FA}" type="datetimeFigureOut">
              <a:rPr lang="en-US" smtClean="0"/>
              <a:t>6/27/2021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D6C27-1B0D-423D-A023-D546622BD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352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4CE07-DAEF-4CE6-A6A4-74F60FC111FA}" type="datetimeFigureOut">
              <a:rPr lang="en-US" smtClean="0"/>
              <a:t>6/27/2021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D6C27-1B0D-423D-A023-D546622BD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955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C4CE07-DAEF-4CE6-A6A4-74F60FC111FA}" type="datetimeFigureOut">
              <a:rPr lang="en-US" smtClean="0"/>
              <a:t>6/27/2021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4D6C27-1B0D-423D-A023-D546622BD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289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809750"/>
            <a:ext cx="6400800" cy="1102519"/>
          </a:xfrm>
        </p:spPr>
        <p:txBody>
          <a:bodyPr>
            <a:noAutofit/>
          </a:bodyPr>
          <a:lstStyle/>
          <a:p>
            <a:r>
              <a:rPr lang="en-US" sz="4800" dirty="0"/>
              <a:t>Public Key Infrastructure</a:t>
            </a:r>
          </a:p>
        </p:txBody>
      </p:sp>
    </p:spTree>
    <p:extLst>
      <p:ext uri="{BB962C8B-B14F-4D97-AF65-F5344CB8AC3E}">
        <p14:creationId xmlns:p14="http://schemas.microsoft.com/office/powerpoint/2010/main" val="1063614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3242" y="173620"/>
            <a:ext cx="6172200" cy="857250"/>
          </a:xfrm>
        </p:spPr>
        <p:txBody>
          <a:bodyPr>
            <a:normAutofit/>
          </a:bodyPr>
          <a:lstStyle/>
          <a:p>
            <a:pPr algn="l"/>
            <a:r>
              <a:rPr lang="en-US" sz="3200" dirty="0"/>
              <a:t>Overview of TLS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7414" y="1253682"/>
            <a:ext cx="7815805" cy="3515087"/>
          </a:xfrm>
        </p:spPr>
        <p:txBody>
          <a:bodyPr>
            <a:normAutofit/>
          </a:bodyPr>
          <a:lstStyle/>
          <a:p>
            <a:pPr marL="339328"/>
            <a:r>
              <a:rPr lang="en-US" sz="2100" dirty="0"/>
              <a:t>Transport Layer Security (TLS) is a protocol that provides a secure channel between two communicating </a:t>
            </a:r>
            <a:r>
              <a:rPr lang="en-US" sz="2100" b="1" dirty="0"/>
              <a:t>applications</a:t>
            </a:r>
            <a:r>
              <a:rPr lang="en-US" sz="2100" dirty="0"/>
              <a:t>. The secure channel has 3 properties:</a:t>
            </a:r>
          </a:p>
          <a:p>
            <a:pPr marL="639366" lvl="1"/>
            <a:r>
              <a:rPr lang="en-US" sz="1700" dirty="0">
                <a:solidFill>
                  <a:srgbClr val="0070C0"/>
                </a:solidFill>
              </a:rPr>
              <a:t>Confidentiality</a:t>
            </a:r>
            <a:r>
              <a:rPr lang="en-US" sz="1700" dirty="0"/>
              <a:t>: Nobody other than the two ends of the channel can see the actual content of the data transmitted.</a:t>
            </a:r>
          </a:p>
          <a:p>
            <a:pPr marL="639366" lvl="1"/>
            <a:r>
              <a:rPr lang="en-US" sz="1700" dirty="0">
                <a:solidFill>
                  <a:srgbClr val="0070C0"/>
                </a:solidFill>
              </a:rPr>
              <a:t>Integrity</a:t>
            </a:r>
            <a:r>
              <a:rPr lang="en-US" sz="1700" dirty="0"/>
              <a:t>: Channel can detect any changes made to the data during transmission</a:t>
            </a:r>
          </a:p>
          <a:p>
            <a:pPr marL="639366" lvl="1"/>
            <a:r>
              <a:rPr lang="en-US" sz="1700" dirty="0">
                <a:solidFill>
                  <a:srgbClr val="0070C0"/>
                </a:solidFill>
              </a:rPr>
              <a:t>Authentication</a:t>
            </a:r>
            <a:r>
              <a:rPr lang="en-US" sz="1700" dirty="0"/>
              <a:t>: At least one end of the channel needs to be authenticated, so the other end knows who it is talking to.</a:t>
            </a:r>
          </a:p>
          <a:p>
            <a:pPr marL="82153" indent="0" algn="just">
              <a:buNone/>
            </a:pPr>
            <a:endParaRPr lang="en-US" sz="2000" dirty="0"/>
          </a:p>
          <a:p>
            <a:pPr marL="82153" indent="0">
              <a:buNone/>
            </a:pPr>
            <a:endParaRPr lang="en-US" sz="2100" dirty="0"/>
          </a:p>
          <a:p>
            <a:pPr marL="511969" indent="-255985" algn="just"/>
            <a:endParaRPr lang="en-US" sz="1500" dirty="0"/>
          </a:p>
          <a:p>
            <a:pPr marL="255984" indent="0" algn="just">
              <a:buNone/>
            </a:pPr>
            <a:endParaRPr lang="en-US" sz="15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1849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dirty="0"/>
              <a:t>TLS Layer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4485190" cy="3394472"/>
          </a:xfrm>
        </p:spPr>
        <p:txBody>
          <a:bodyPr/>
          <a:lstStyle/>
          <a:p>
            <a:pPr marL="425053" indent="-342900"/>
            <a:r>
              <a:rPr lang="en-US" sz="2000" dirty="0"/>
              <a:t>TLS sits between the Transport and Application layer</a:t>
            </a:r>
          </a:p>
          <a:p>
            <a:pPr marL="725091" lvl="1" indent="-342900"/>
            <a:r>
              <a:rPr lang="en-US" sz="1800" dirty="0"/>
              <a:t>Unprotected data is given to TLS by Application layer</a:t>
            </a:r>
          </a:p>
          <a:p>
            <a:pPr marL="725091" lvl="1" indent="-342900"/>
            <a:r>
              <a:rPr lang="en-US" sz="1800" dirty="0"/>
              <a:t>TLS handles encryption, decryption and integrity checks</a:t>
            </a:r>
          </a:p>
          <a:p>
            <a:pPr marL="725091" lvl="1" indent="-342900"/>
            <a:r>
              <a:rPr lang="en-US" sz="1800" dirty="0"/>
              <a:t>TLS gives protected data to Transport layer</a:t>
            </a:r>
          </a:p>
          <a:p>
            <a:endParaRPr lang="en-US" dirty="0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6999" y="1200151"/>
            <a:ext cx="3359478" cy="3394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693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693" y="130629"/>
            <a:ext cx="6172200" cy="857250"/>
          </a:xfrm>
        </p:spPr>
        <p:txBody>
          <a:bodyPr>
            <a:normAutofit/>
          </a:bodyPr>
          <a:lstStyle/>
          <a:p>
            <a:pPr algn="l"/>
            <a:r>
              <a:rPr lang="en-US" sz="3200" dirty="0"/>
              <a:t>TLS Handshake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6814" y="1175657"/>
            <a:ext cx="7690757" cy="3380014"/>
          </a:xfrm>
        </p:spPr>
        <p:txBody>
          <a:bodyPr>
            <a:normAutofit/>
          </a:bodyPr>
          <a:lstStyle/>
          <a:p>
            <a:pPr marL="128588" indent="-128588"/>
            <a:r>
              <a:rPr lang="en-US" sz="2000" dirty="0"/>
              <a:t>Before a client and server can communicate securely, several things need to be set up first: </a:t>
            </a:r>
          </a:p>
          <a:p>
            <a:pPr marL="471488" lvl="1" indent="-128588">
              <a:buFont typeface="Arial" panose="020B0604020202020204" pitchFamily="34" charset="0"/>
              <a:buChar char="•"/>
            </a:pPr>
            <a:r>
              <a:rPr lang="en-US" sz="1600" dirty="0"/>
              <a:t>Encryption algorithm and key</a:t>
            </a:r>
          </a:p>
          <a:p>
            <a:pPr marL="471488" lvl="1" indent="-128588">
              <a:buFont typeface="Arial" panose="020B0604020202020204" pitchFamily="34" charset="0"/>
              <a:buChar char="•"/>
            </a:pPr>
            <a:r>
              <a:rPr lang="en-US" sz="1600" dirty="0"/>
              <a:t>MAC algorithm </a:t>
            </a:r>
          </a:p>
          <a:p>
            <a:pPr marL="471488" lvl="1" indent="-128588">
              <a:buFont typeface="Arial" panose="020B0604020202020204" pitchFamily="34" charset="0"/>
              <a:buChar char="•"/>
            </a:pPr>
            <a:r>
              <a:rPr lang="en-US" sz="1600" dirty="0"/>
              <a:t>Algorithm for key exchange</a:t>
            </a:r>
          </a:p>
          <a:p>
            <a:pPr marL="128588" indent="-128588"/>
            <a:endParaRPr lang="en-US" sz="1800" dirty="0"/>
          </a:p>
          <a:p>
            <a:pPr marL="128588" indent="-128588"/>
            <a:r>
              <a:rPr lang="en-US" sz="2000" dirty="0"/>
              <a:t>These cryptographic parameters need to be agreed upon by the client and server</a:t>
            </a:r>
          </a:p>
          <a:p>
            <a:pPr marL="128588" indent="-128588"/>
            <a:endParaRPr lang="en-US" sz="2000" dirty="0"/>
          </a:p>
          <a:p>
            <a:pPr marL="128588" indent="-128588"/>
            <a:r>
              <a:rPr lang="en-US" sz="2000" dirty="0"/>
              <a:t>This is the primary purpose of the handshake protocol</a:t>
            </a:r>
          </a:p>
          <a:p>
            <a:pPr marL="511969" indent="-255985" algn="just"/>
            <a:endParaRPr lang="en-US" sz="1500" dirty="0"/>
          </a:p>
          <a:p>
            <a:pPr marL="255984" indent="0" algn="just">
              <a:buNone/>
            </a:pPr>
            <a:endParaRPr lang="en-US" sz="15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7805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036" y="187779"/>
            <a:ext cx="6172200" cy="857250"/>
          </a:xfrm>
        </p:spPr>
        <p:txBody>
          <a:bodyPr>
            <a:normAutofit/>
          </a:bodyPr>
          <a:lstStyle/>
          <a:p>
            <a:pPr algn="l"/>
            <a:r>
              <a:rPr lang="en-US" sz="3200" dirty="0"/>
              <a:t>TLS Handshake Protocol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8C5ACF-6A3B-4BA2-B893-F9CFE2D9DB5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333" t="30001" r="22500" b="7333"/>
          <a:stretch/>
        </p:blipFill>
        <p:spPr>
          <a:xfrm>
            <a:off x="1648749" y="1338942"/>
            <a:ext cx="5311303" cy="324196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57010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662" y="89807"/>
            <a:ext cx="7478487" cy="857250"/>
          </a:xfrm>
        </p:spPr>
        <p:txBody>
          <a:bodyPr>
            <a:normAutofit/>
          </a:bodyPr>
          <a:lstStyle/>
          <a:p>
            <a:pPr algn="l"/>
            <a:r>
              <a:rPr lang="en-US" sz="3200" dirty="0"/>
              <a:t>Network Traffics During TLS Handshake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663" y="947058"/>
            <a:ext cx="7796893" cy="13144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Since TLS runs top of TCP,  a TCP connection needs to be established before the handshake protocol. This is how the packet exchange looks between a client and server during a TLS handshake protocol captured using Wireshark:</a:t>
            </a:r>
          </a:p>
          <a:p>
            <a:pPr marL="0" indent="0">
              <a:buNone/>
            </a:pPr>
            <a:endParaRPr lang="en-US" sz="1650" dirty="0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208" y="2562189"/>
            <a:ext cx="7225394" cy="1666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587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530" y="163286"/>
            <a:ext cx="6172200" cy="857250"/>
          </a:xfrm>
        </p:spPr>
        <p:txBody>
          <a:bodyPr>
            <a:normAutofit/>
          </a:bodyPr>
          <a:lstStyle/>
          <a:p>
            <a:pPr algn="l"/>
            <a:r>
              <a:rPr lang="en-US" sz="3200" dirty="0"/>
              <a:t>Certificate Verification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529" y="1313282"/>
            <a:ext cx="8217390" cy="2824843"/>
          </a:xfrm>
        </p:spPr>
        <p:txBody>
          <a:bodyPr>
            <a:noAutofit/>
          </a:bodyPr>
          <a:lstStyle/>
          <a:p>
            <a:r>
              <a:rPr lang="en-US" sz="2200" dirty="0" smtClean="0"/>
              <a:t>Certificate is a signature from an authority (e.g., VeriSign): the public key (e.g., RSA public key) belongs to the hostname or </a:t>
            </a:r>
            <a:r>
              <a:rPr lang="en-US" sz="2200" dirty="0" err="1" smtClean="0"/>
              <a:t>ip</a:t>
            </a:r>
            <a:r>
              <a:rPr lang="en-US" sz="2200" dirty="0" smtClean="0"/>
              <a:t> address.  </a:t>
            </a:r>
          </a:p>
          <a:p>
            <a:r>
              <a:rPr lang="en-US" sz="2200" dirty="0" smtClean="0"/>
              <a:t>The </a:t>
            </a:r>
            <a:r>
              <a:rPr lang="en-US" sz="2200" dirty="0"/>
              <a:t>client first does a validation check of the certificate </a:t>
            </a:r>
          </a:p>
          <a:p>
            <a:pPr lvl="1"/>
            <a:r>
              <a:rPr lang="en-US" sz="1900" dirty="0"/>
              <a:t>Check expiration date, signature validity, etc.</a:t>
            </a:r>
          </a:p>
          <a:p>
            <a:pPr lvl="1"/>
            <a:r>
              <a:rPr lang="en-US" sz="1900" dirty="0"/>
              <a:t>Hostname and certificate’s common name match</a:t>
            </a:r>
          </a:p>
          <a:p>
            <a:r>
              <a:rPr lang="en-US" sz="2200" dirty="0"/>
              <a:t>The client needs to have the singing CA’s public-key certificate.</a:t>
            </a:r>
          </a:p>
        </p:txBody>
      </p:sp>
    </p:spTree>
    <p:extLst>
      <p:ext uri="{BB962C8B-B14F-4D97-AF65-F5344CB8AC3E}">
        <p14:creationId xmlns:p14="http://schemas.microsoft.com/office/powerpoint/2010/main" val="3714978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364" y="204107"/>
            <a:ext cx="6172200" cy="857250"/>
          </a:xfrm>
        </p:spPr>
        <p:txBody>
          <a:bodyPr>
            <a:normAutofit/>
          </a:bodyPr>
          <a:lstStyle/>
          <a:p>
            <a:pPr algn="l"/>
            <a:r>
              <a:rPr lang="en-US" sz="3200" dirty="0"/>
              <a:t>Key Generation and Exchange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363" y="1420584"/>
            <a:ext cx="7512309" cy="3375351"/>
          </a:xfrm>
        </p:spPr>
        <p:txBody>
          <a:bodyPr>
            <a:normAutofit/>
          </a:bodyPr>
          <a:lstStyle/>
          <a:p>
            <a:r>
              <a:rPr lang="en-US" sz="2000" dirty="0"/>
              <a:t>Although public-key algorithms can be used to encrypt data, it is much more expensive than secret-key algorithms. </a:t>
            </a:r>
          </a:p>
          <a:p>
            <a:pPr lvl="1"/>
            <a:r>
              <a:rPr lang="en-US" sz="1700" dirty="0"/>
              <a:t>TLS uses </a:t>
            </a:r>
            <a:r>
              <a:rPr lang="en-US" sz="1700" dirty="0" smtClean="0"/>
              <a:t>Public-key algorithm </a:t>
            </a:r>
            <a:r>
              <a:rPr lang="en-US" sz="1700" dirty="0"/>
              <a:t>for key exchange. </a:t>
            </a:r>
          </a:p>
          <a:p>
            <a:pPr lvl="1"/>
            <a:r>
              <a:rPr lang="en-US" sz="1700" dirty="0"/>
              <a:t>After that, server and client switch to secret-key encryption algorithm</a:t>
            </a:r>
          </a:p>
          <a:p>
            <a:pPr marL="0" indent="0">
              <a:buNone/>
            </a:pPr>
            <a:endParaRPr lang="en-US" sz="1650" dirty="0"/>
          </a:p>
          <a:p>
            <a:r>
              <a:rPr lang="en-US" sz="2000" dirty="0"/>
              <a:t>The entire key generation consists of three steps:</a:t>
            </a:r>
          </a:p>
          <a:p>
            <a:pPr lvl="1"/>
            <a:r>
              <a:rPr lang="en-US" sz="1700" dirty="0"/>
              <a:t>Step 1: Generating pre-master secret</a:t>
            </a:r>
          </a:p>
          <a:p>
            <a:pPr lvl="1"/>
            <a:r>
              <a:rPr lang="en-US" sz="1700" dirty="0"/>
              <a:t>Step 2: Generating master secret</a:t>
            </a:r>
          </a:p>
          <a:p>
            <a:pPr lvl="1"/>
            <a:r>
              <a:rPr lang="en-US" sz="1700" dirty="0"/>
              <a:t>Step 3: Generating session keys</a:t>
            </a:r>
          </a:p>
        </p:txBody>
      </p:sp>
    </p:spTree>
    <p:extLst>
      <p:ext uri="{BB962C8B-B14F-4D97-AF65-F5344CB8AC3E}">
        <p14:creationId xmlns:p14="http://schemas.microsoft.com/office/powerpoint/2010/main" val="28005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527" y="202940"/>
            <a:ext cx="6172200" cy="857250"/>
          </a:xfrm>
        </p:spPr>
        <p:txBody>
          <a:bodyPr>
            <a:normAutofit/>
          </a:bodyPr>
          <a:lstStyle/>
          <a:p>
            <a:pPr algn="l"/>
            <a:r>
              <a:rPr lang="en-US" sz="3200" dirty="0"/>
              <a:t>TLS Data Transmission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526" y="1250302"/>
            <a:ext cx="7991669" cy="1474238"/>
          </a:xfrm>
        </p:spPr>
        <p:txBody>
          <a:bodyPr>
            <a:normAutofit/>
          </a:bodyPr>
          <a:lstStyle/>
          <a:p>
            <a:r>
              <a:rPr lang="en-US" sz="2000" dirty="0"/>
              <a:t>Once the handshake protocol is finished, client and server can start exchanging data.</a:t>
            </a:r>
          </a:p>
          <a:p>
            <a:r>
              <a:rPr lang="en-US" sz="2000" dirty="0"/>
              <a:t>Data is transferred using records.</a:t>
            </a:r>
          </a:p>
          <a:p>
            <a:r>
              <a:rPr lang="en-US" sz="2000" dirty="0"/>
              <a:t>Each record contains a header and a payload</a:t>
            </a:r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9" y="2867612"/>
            <a:ext cx="7682396" cy="1508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48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09550"/>
            <a:ext cx="6172200" cy="857250"/>
          </a:xfrm>
        </p:spPr>
        <p:txBody>
          <a:bodyPr>
            <a:normAutofit/>
          </a:bodyPr>
          <a:lstStyle/>
          <a:p>
            <a:pPr algn="l"/>
            <a:r>
              <a:rPr lang="en-US" sz="3200" dirty="0"/>
              <a:t>TLS Programming : Overall Picture</a:t>
            </a:r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1066800"/>
            <a:ext cx="3586236" cy="3741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190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0"/>
            <a:ext cx="8153399" cy="584886"/>
          </a:xfrm>
        </p:spPr>
        <p:txBody>
          <a:bodyPr>
            <a:normAutofit/>
          </a:bodyPr>
          <a:lstStyle/>
          <a:p>
            <a:r>
              <a:rPr lang="en-US" sz="3200" dirty="0" smtClean="0"/>
              <a:t>Python TLS </a:t>
            </a:r>
            <a:r>
              <a:rPr lang="en-US" sz="3200" dirty="0"/>
              <a:t>Client </a:t>
            </a:r>
            <a:r>
              <a:rPr lang="en-US" sz="3200" dirty="0" smtClean="0"/>
              <a:t>Program</a:t>
            </a:r>
            <a:endParaRPr lang="en-US" sz="3200" dirty="0"/>
          </a:p>
        </p:txBody>
      </p:sp>
      <p:sp>
        <p:nvSpPr>
          <p:cNvPr id="9" name="TextBox 8"/>
          <p:cNvSpPr txBox="1"/>
          <p:nvPr/>
        </p:nvSpPr>
        <p:spPr>
          <a:xfrm>
            <a:off x="939114" y="4860324"/>
            <a:ext cx="710101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smtClean="0"/>
              <a:t>Test</a:t>
            </a:r>
            <a:r>
              <a:rPr lang="en-CA" dirty="0" smtClean="0"/>
              <a:t>:  </a:t>
            </a:r>
            <a:r>
              <a:rPr lang="en-CA" b="1" dirty="0" smtClean="0"/>
              <a:t>$ python3 client.py www.google.com     </a:t>
            </a:r>
            <a:r>
              <a:rPr lang="en-CA" b="1" dirty="0"/>
              <a:t> </a:t>
            </a:r>
            <a:r>
              <a:rPr lang="en-CA" b="1" dirty="0" smtClean="0"/>
              <a:t> </a:t>
            </a:r>
            <a:r>
              <a:rPr lang="en-CA" dirty="0" smtClean="0"/>
              <a:t>You will received the </a:t>
            </a:r>
            <a:r>
              <a:rPr lang="en-CA" dirty="0" smtClean="0">
                <a:solidFill>
                  <a:srgbClr val="0070C0"/>
                </a:solidFill>
              </a:rPr>
              <a:t>initial</a:t>
            </a:r>
            <a:r>
              <a:rPr lang="en-CA" dirty="0" smtClean="0"/>
              <a:t> get response.</a:t>
            </a:r>
            <a:r>
              <a:rPr lang="en-CA" b="1" dirty="0" smtClean="0"/>
              <a:t> </a:t>
            </a:r>
            <a:endParaRPr lang="en-CA" b="1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347" y="486032"/>
            <a:ext cx="6778834" cy="444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215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dirty="0"/>
              <a:t>Public Key Cryptography</a:t>
            </a:r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395535"/>
            <a:ext cx="8229600" cy="3003304"/>
          </a:xfrm>
        </p:spPr>
      </p:pic>
    </p:spTree>
    <p:extLst>
      <p:ext uri="{BB962C8B-B14F-4D97-AF65-F5344CB8AC3E}">
        <p14:creationId xmlns:p14="http://schemas.microsoft.com/office/powerpoint/2010/main" val="2762697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9022" y="22871"/>
            <a:ext cx="6172200" cy="578488"/>
          </a:xfrm>
        </p:spPr>
        <p:txBody>
          <a:bodyPr>
            <a:normAutofit fontScale="90000"/>
          </a:bodyPr>
          <a:lstStyle/>
          <a:p>
            <a:r>
              <a:rPr lang="en-US" sz="3200" dirty="0" smtClean="0"/>
              <a:t>Python TLS Server Program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214184" y="996778"/>
            <a:ext cx="210777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Follow reference file to create and use certificate and key.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="1" dirty="0" smtClean="0"/>
              <a:t>$ python3  server.py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 </a:t>
            </a:r>
            <a:r>
              <a:rPr lang="en-CA" dirty="0" smtClean="0"/>
              <a:t>run client.py (with port </a:t>
            </a:r>
            <a:r>
              <a:rPr lang="en-CA" b="1" dirty="0" smtClean="0"/>
              <a:t>4433</a:t>
            </a:r>
            <a:r>
              <a:rPr lang="en-CA" dirty="0" smtClean="0"/>
              <a:t>) on another VM to test client and server communication</a:t>
            </a:r>
          </a:p>
          <a:p>
            <a:r>
              <a:rPr lang="en-CA" sz="1200" b="1" dirty="0" smtClean="0"/>
              <a:t>$python3 client.py 10.0.2.4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sz="1200" b="1" dirty="0"/>
              <a:t> </a:t>
            </a:r>
            <a:r>
              <a:rPr lang="en-CA" sz="1200" dirty="0" smtClean="0"/>
              <a:t>10.0.2.4 is </a:t>
            </a:r>
            <a:r>
              <a:rPr lang="en-CA" sz="1200" dirty="0" err="1" smtClean="0"/>
              <a:t>th</a:t>
            </a:r>
            <a:r>
              <a:rPr lang="en-CA" sz="1200" dirty="0" smtClean="0"/>
              <a:t> server </a:t>
            </a:r>
            <a:r>
              <a:rPr lang="en-CA" sz="1200" dirty="0" err="1" smtClean="0"/>
              <a:t>ip</a:t>
            </a:r>
            <a:r>
              <a:rPr lang="en-CA" sz="1200" dirty="0" smtClean="0"/>
              <a:t>. </a:t>
            </a:r>
            <a:endParaRPr lang="en-CA" sz="1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8959" y="601358"/>
            <a:ext cx="6649072" cy="4542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169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dirty="0"/>
              <a:t>Man-in-the-Middle (MITM) </a:t>
            </a:r>
            <a:r>
              <a:rPr lang="en-US" sz="3200" dirty="0" smtClean="0"/>
              <a:t>Attack</a:t>
            </a:r>
            <a:endParaRPr lang="en-US" sz="3200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809750"/>
            <a:ext cx="8161125" cy="2141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007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09550"/>
            <a:ext cx="7696200" cy="857250"/>
          </a:xfrm>
        </p:spPr>
        <p:txBody>
          <a:bodyPr>
            <a:normAutofit/>
          </a:bodyPr>
          <a:lstStyle/>
          <a:p>
            <a:pPr marL="82153" algn="just"/>
            <a:r>
              <a:rPr lang="en-US" sz="3200" dirty="0" smtClean="0"/>
              <a:t>What Is the Fundamental Problem?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52550"/>
            <a:ext cx="7696200" cy="3371850"/>
          </a:xfrm>
        </p:spPr>
        <p:txBody>
          <a:bodyPr>
            <a:normAutofit/>
          </a:bodyPr>
          <a:lstStyle/>
          <a:p>
            <a:pPr marL="82153" indent="0" algn="just">
              <a:buNone/>
            </a:pPr>
            <a:r>
              <a:rPr lang="en-US" sz="2200" b="1" dirty="0" smtClean="0"/>
              <a:t>Fundamental Problem</a:t>
            </a:r>
            <a:r>
              <a:rPr lang="en-US" sz="2200" dirty="0" smtClean="0"/>
              <a:t>: Bob </a:t>
            </a:r>
            <a:r>
              <a:rPr lang="en-US" sz="2200" dirty="0"/>
              <a:t>has no way to tell </a:t>
            </a:r>
            <a:r>
              <a:rPr lang="en-US" sz="2200" dirty="0" smtClean="0"/>
              <a:t>whether the </a:t>
            </a:r>
            <a:r>
              <a:rPr lang="en-US" sz="2200" dirty="0"/>
              <a:t>public key </a:t>
            </a:r>
            <a:r>
              <a:rPr lang="en-US" sz="2200" dirty="0" smtClean="0"/>
              <a:t>he has received belongs to Alice or not. </a:t>
            </a:r>
          </a:p>
          <a:p>
            <a:pPr marL="82153" indent="0" algn="just">
              <a:buNone/>
            </a:pPr>
            <a:endParaRPr lang="en-US" sz="2200" dirty="0"/>
          </a:p>
          <a:p>
            <a:pPr marL="82153" indent="0" algn="just">
              <a:buNone/>
            </a:pPr>
            <a:r>
              <a:rPr lang="en-US" sz="2200" b="1" dirty="0" smtClean="0"/>
              <a:t>Solution</a:t>
            </a:r>
            <a:r>
              <a:rPr lang="en-US" sz="2200" dirty="0" smtClean="0"/>
              <a:t>: </a:t>
            </a:r>
          </a:p>
          <a:p>
            <a:pPr marL="725091" lvl="1" indent="-342900" algn="just"/>
            <a:r>
              <a:rPr lang="en-US" sz="2000" dirty="0" smtClean="0"/>
              <a:t>Find a trusted party to verify the identity</a:t>
            </a:r>
          </a:p>
          <a:p>
            <a:pPr marL="725091" lvl="1" indent="-342900" algn="just"/>
            <a:r>
              <a:rPr lang="en-US" sz="2000" dirty="0"/>
              <a:t>Bind an identity to a public </a:t>
            </a:r>
            <a:r>
              <a:rPr lang="en-US" sz="2000" dirty="0" smtClean="0"/>
              <a:t>key in a certificate</a:t>
            </a:r>
          </a:p>
          <a:p>
            <a:pPr marL="725091" lvl="1" indent="-342900" algn="just"/>
            <a:r>
              <a:rPr lang="en-US" sz="2000" dirty="0" smtClean="0"/>
              <a:t>The certificate cannot be forged or tampered with (using digital signature)</a:t>
            </a:r>
            <a:endParaRPr lang="en-US" sz="1500" dirty="0"/>
          </a:p>
          <a:p>
            <a:pPr marL="82153" indent="0" algn="just">
              <a:buNone/>
            </a:pPr>
            <a:endParaRPr lang="en-US" sz="1500" dirty="0"/>
          </a:p>
          <a:p>
            <a:pPr marL="511969" indent="-255985" algn="just"/>
            <a:endParaRPr lang="en-US" sz="1500" dirty="0"/>
          </a:p>
          <a:p>
            <a:pPr marL="255984" indent="0" algn="just">
              <a:buNone/>
            </a:pPr>
            <a:endParaRPr lang="en-US" sz="1500" dirty="0"/>
          </a:p>
          <a:p>
            <a:pPr marL="511969" indent="-255985" algn="just"/>
            <a:endParaRPr lang="en-US" sz="1500" dirty="0"/>
          </a:p>
          <a:p>
            <a:pPr marL="511969" indent="-255985" algn="just"/>
            <a:endParaRPr lang="en-US" sz="1500" dirty="0"/>
          </a:p>
          <a:p>
            <a:pPr marL="511969" indent="-255985" algn="just"/>
            <a:endParaRPr lang="en-US" sz="1500" dirty="0"/>
          </a:p>
          <a:p>
            <a:pPr marL="255984" indent="0" algn="just">
              <a:buNone/>
            </a:pPr>
            <a:endParaRPr lang="en-US" sz="15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7781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200" dirty="0"/>
              <a:t>Defeating MITM </a:t>
            </a:r>
            <a:r>
              <a:rPr lang="en-US" sz="3200" dirty="0" smtClean="0"/>
              <a:t>Attacks using Digital Signature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3753" y="1352550"/>
            <a:ext cx="8229600" cy="3276600"/>
          </a:xfrm>
        </p:spPr>
        <p:txBody>
          <a:bodyPr>
            <a:normAutofit/>
          </a:bodyPr>
          <a:lstStyle/>
          <a:p>
            <a:pPr marL="511969" indent="-255985">
              <a:spcBef>
                <a:spcPts val="0"/>
              </a:spcBef>
              <a:spcAft>
                <a:spcPts val="1200"/>
              </a:spcAft>
            </a:pPr>
            <a:r>
              <a:rPr lang="en-US" sz="2200" dirty="0" smtClean="0"/>
              <a:t>Alice </a:t>
            </a:r>
            <a:r>
              <a:rPr lang="en-US" sz="2200" dirty="0"/>
              <a:t>needs to </a:t>
            </a:r>
            <a:r>
              <a:rPr lang="en-US" sz="2200" dirty="0" smtClean="0"/>
              <a:t>go to a </a:t>
            </a:r>
            <a:r>
              <a:rPr lang="en-US" sz="2200" dirty="0" smtClean="0">
                <a:solidFill>
                  <a:srgbClr val="FF0000"/>
                </a:solidFill>
              </a:rPr>
              <a:t>trusted party </a:t>
            </a:r>
            <a:r>
              <a:rPr lang="en-US" sz="2200" dirty="0"/>
              <a:t>to get </a:t>
            </a:r>
            <a:r>
              <a:rPr lang="en-US" sz="2200" dirty="0" smtClean="0"/>
              <a:t>a certificate.</a:t>
            </a:r>
            <a:endParaRPr lang="en-US" sz="2200" dirty="0"/>
          </a:p>
          <a:p>
            <a:pPr marL="511969" indent="-255985">
              <a:spcBef>
                <a:spcPts val="0"/>
              </a:spcBef>
              <a:spcAft>
                <a:spcPts val="1200"/>
              </a:spcAft>
            </a:pPr>
            <a:r>
              <a:rPr lang="en-US" sz="2200" dirty="0"/>
              <a:t>After verifying Alice’s identity, the </a:t>
            </a:r>
            <a:r>
              <a:rPr lang="en-US" sz="2200" dirty="0" smtClean="0"/>
              <a:t>trusted party </a:t>
            </a:r>
            <a:r>
              <a:rPr lang="en-US" sz="2200" dirty="0"/>
              <a:t>issues a certificate with Alice’s </a:t>
            </a:r>
            <a:r>
              <a:rPr lang="en-US" sz="2200" dirty="0" smtClean="0"/>
              <a:t>name and </a:t>
            </a:r>
            <a:r>
              <a:rPr lang="en-US" sz="2200" dirty="0"/>
              <a:t>her public </a:t>
            </a:r>
            <a:r>
              <a:rPr lang="en-US" sz="2200" dirty="0" smtClean="0"/>
              <a:t>key.</a:t>
            </a:r>
            <a:endParaRPr lang="en-US" sz="2200" dirty="0"/>
          </a:p>
          <a:p>
            <a:pPr marL="511969" indent="-255985">
              <a:spcBef>
                <a:spcPts val="0"/>
              </a:spcBef>
              <a:spcAft>
                <a:spcPts val="1200"/>
              </a:spcAft>
            </a:pPr>
            <a:r>
              <a:rPr lang="en-US" sz="2200" dirty="0" smtClean="0"/>
              <a:t>Alice </a:t>
            </a:r>
            <a:r>
              <a:rPr lang="en-US" sz="2200" dirty="0"/>
              <a:t>sends the entire certificate to </a:t>
            </a:r>
            <a:r>
              <a:rPr lang="en-US" sz="2200" dirty="0" smtClean="0"/>
              <a:t>Bob.</a:t>
            </a:r>
            <a:endParaRPr lang="en-US" sz="2200" dirty="0"/>
          </a:p>
          <a:p>
            <a:pPr marL="511969" indent="-255985">
              <a:spcBef>
                <a:spcPts val="0"/>
              </a:spcBef>
              <a:spcAft>
                <a:spcPts val="1200"/>
              </a:spcAft>
            </a:pPr>
            <a:r>
              <a:rPr lang="en-US" sz="2200" dirty="0"/>
              <a:t>Bob verifies the certificate </a:t>
            </a:r>
            <a:r>
              <a:rPr lang="en-US" sz="2200" dirty="0" smtClean="0"/>
              <a:t>using the trusted party’s </a:t>
            </a:r>
            <a:r>
              <a:rPr lang="en-US" sz="2200" dirty="0"/>
              <a:t>public </a:t>
            </a:r>
            <a:r>
              <a:rPr lang="en-US" sz="2200" dirty="0" smtClean="0"/>
              <a:t>key.</a:t>
            </a:r>
          </a:p>
          <a:p>
            <a:pPr marL="511969" indent="-255985">
              <a:spcBef>
                <a:spcPts val="0"/>
              </a:spcBef>
              <a:spcAft>
                <a:spcPts val="1200"/>
              </a:spcAft>
            </a:pPr>
            <a:r>
              <a:rPr lang="en-US" sz="2200" dirty="0" smtClean="0"/>
              <a:t>Bob now </a:t>
            </a:r>
            <a:r>
              <a:rPr lang="en-US" sz="2200" dirty="0" smtClean="0"/>
              <a:t>confirms </a:t>
            </a:r>
            <a:r>
              <a:rPr lang="en-US" sz="2200" dirty="0" smtClean="0"/>
              <a:t>the </a:t>
            </a:r>
            <a:r>
              <a:rPr lang="en-US" sz="2200" dirty="0" smtClean="0">
                <a:solidFill>
                  <a:srgbClr val="FF0000"/>
                </a:solidFill>
              </a:rPr>
              <a:t>true owner </a:t>
            </a:r>
            <a:r>
              <a:rPr lang="en-US" sz="2200" dirty="0" smtClean="0"/>
              <a:t>of a public </a:t>
            </a:r>
            <a:r>
              <a:rPr lang="en-US" sz="2200" dirty="0" smtClean="0"/>
              <a:t>key is Alice.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748201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164" y="1428750"/>
            <a:ext cx="8068235" cy="3124200"/>
          </a:xfrm>
        </p:spPr>
        <p:txBody>
          <a:bodyPr>
            <a:normAutofit/>
          </a:bodyPr>
          <a:lstStyle/>
          <a:p>
            <a:pPr marL="410764" indent="-285750">
              <a:spcBef>
                <a:spcPts val="0"/>
              </a:spcBef>
              <a:spcAft>
                <a:spcPts val="1200"/>
              </a:spcAft>
            </a:pPr>
            <a:r>
              <a:rPr lang="en-US" sz="2200" b="1" dirty="0" smtClean="0"/>
              <a:t>Certificate </a:t>
            </a:r>
            <a:r>
              <a:rPr lang="en-US" sz="2200" b="1" dirty="0"/>
              <a:t>Authority (CA</a:t>
            </a:r>
            <a:r>
              <a:rPr lang="en-US" sz="2200" b="1" dirty="0" smtClean="0"/>
              <a:t>): </a:t>
            </a:r>
            <a:r>
              <a:rPr lang="en-US" sz="2200" b="1" dirty="0" smtClean="0"/>
              <a:t> </a:t>
            </a:r>
            <a:r>
              <a:rPr lang="en-US" sz="2200" dirty="0" smtClean="0"/>
              <a:t>a </a:t>
            </a:r>
            <a:r>
              <a:rPr lang="en-US" sz="2200" dirty="0" smtClean="0">
                <a:solidFill>
                  <a:srgbClr val="FF0000"/>
                </a:solidFill>
              </a:rPr>
              <a:t>trusted </a:t>
            </a:r>
            <a:r>
              <a:rPr lang="en-US" sz="2200" dirty="0" smtClean="0">
                <a:solidFill>
                  <a:srgbClr val="FF0000"/>
                </a:solidFill>
              </a:rPr>
              <a:t>party</a:t>
            </a:r>
            <a:r>
              <a:rPr lang="en-US" sz="2200" dirty="0" smtClean="0"/>
              <a:t> who verifies the public key is owned by an ID (such as </a:t>
            </a:r>
            <a:r>
              <a:rPr lang="en-US" sz="2200" b="1" dirty="0" smtClean="0"/>
              <a:t>www. uwindsor.ca</a:t>
            </a:r>
            <a:r>
              <a:rPr lang="en-US" sz="2200" dirty="0" smtClean="0"/>
              <a:t>),  provide a proof about this (i.e.,  sign on (</a:t>
            </a:r>
            <a:r>
              <a:rPr lang="en-US" sz="2200" dirty="0" err="1" smtClean="0"/>
              <a:t>PK_uw</a:t>
            </a:r>
            <a:r>
              <a:rPr lang="en-US" sz="2200" dirty="0" smtClean="0"/>
              <a:t>, www.uwindsor.ca)).</a:t>
            </a:r>
            <a:endParaRPr lang="en-US" sz="2200" dirty="0" smtClean="0"/>
          </a:p>
          <a:p>
            <a:pPr marL="410764" indent="-285750">
              <a:spcBef>
                <a:spcPts val="0"/>
              </a:spcBef>
              <a:spcAft>
                <a:spcPts val="1200"/>
              </a:spcAft>
            </a:pPr>
            <a:r>
              <a:rPr lang="en-US" sz="2200" b="1" dirty="0" smtClean="0"/>
              <a:t>Digital </a:t>
            </a:r>
            <a:r>
              <a:rPr lang="en-US" sz="2200" b="1" dirty="0" smtClean="0"/>
              <a:t>Certificate: </a:t>
            </a:r>
            <a:r>
              <a:rPr lang="en-US" sz="2200" dirty="0" smtClean="0"/>
              <a:t> The proof described above</a:t>
            </a:r>
            <a:r>
              <a:rPr lang="en-US" sz="2200" dirty="0" smtClean="0"/>
              <a:t>.</a:t>
            </a:r>
            <a:endParaRPr lang="en-US" sz="2200" dirty="0" smtClean="0"/>
          </a:p>
          <a:p>
            <a:pPr marL="710802" lvl="1" indent="-285750">
              <a:spcBef>
                <a:spcPts val="0"/>
              </a:spcBef>
              <a:spcAft>
                <a:spcPts val="1200"/>
              </a:spcAft>
            </a:pPr>
            <a:r>
              <a:rPr lang="en-US" sz="2000" b="1" dirty="0" smtClean="0"/>
              <a:t>X.509 </a:t>
            </a:r>
            <a:r>
              <a:rPr lang="en-US" sz="2000" b="1" dirty="0" smtClean="0"/>
              <a:t>standard</a:t>
            </a:r>
            <a:r>
              <a:rPr lang="en-US" sz="2000" dirty="0" smtClean="0"/>
              <a:t>: the standard to generate the certificate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7794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43517"/>
            <a:ext cx="6172200" cy="857250"/>
          </a:xfrm>
        </p:spPr>
        <p:txBody>
          <a:bodyPr>
            <a:normAutofit/>
          </a:bodyPr>
          <a:lstStyle/>
          <a:p>
            <a:pPr marL="82153" algn="just"/>
            <a:r>
              <a:rPr lang="en-US" sz="3200" dirty="0" smtClean="0"/>
              <a:t>Digital </a:t>
            </a:r>
            <a:r>
              <a:rPr lang="en-US" sz="3200" dirty="0" smtClean="0"/>
              <a:t>Certificate</a:t>
            </a:r>
            <a:endParaRPr lang="en-US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483066" y="1226236"/>
            <a:ext cx="826123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smtClean="0"/>
              <a:t>Root CA is the highest CA that has nobody to sign a certificate for it.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smtClean="0"/>
              <a:t>It </a:t>
            </a:r>
            <a:r>
              <a:rPr lang="en-US" sz="2200" dirty="0" smtClean="0"/>
              <a:t>signs a certificate for itself.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 smtClean="0"/>
              <a:t>They are famous and this type of certificate </a:t>
            </a:r>
            <a:r>
              <a:rPr lang="en-US" sz="2200" dirty="0" smtClean="0"/>
              <a:t>has already be saved </a:t>
            </a:r>
            <a:endParaRPr lang="en-US" sz="2200" dirty="0"/>
          </a:p>
          <a:p>
            <a:r>
              <a:rPr lang="en-US" sz="2200" dirty="0" smtClean="0"/>
              <a:t>      in your computer at the time of your computer installation. </a:t>
            </a:r>
            <a:endParaRPr lang="en-US" sz="2200" dirty="0"/>
          </a:p>
        </p:txBody>
      </p:sp>
      <p:sp>
        <p:nvSpPr>
          <p:cNvPr id="13" name="TextBox 12"/>
          <p:cNvSpPr txBox="1"/>
          <p:nvPr/>
        </p:nvSpPr>
        <p:spPr>
          <a:xfrm>
            <a:off x="460654" y="2784000"/>
            <a:ext cx="80737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To see </a:t>
            </a:r>
            <a:r>
              <a:rPr lang="en-US" sz="2000" dirty="0"/>
              <a:t>an </a:t>
            </a:r>
            <a:r>
              <a:rPr lang="en-US" sz="2000" dirty="0" smtClean="0"/>
              <a:t>example of such certificate, </a:t>
            </a:r>
            <a:r>
              <a:rPr lang="en-US" sz="2000" dirty="0"/>
              <a:t>go to </a:t>
            </a:r>
            <a:r>
              <a:rPr lang="en-US" sz="2000" b="1" dirty="0">
                <a:solidFill>
                  <a:srgbClr val="FF0000"/>
                </a:solidFill>
              </a:rPr>
              <a:t>/</a:t>
            </a:r>
            <a:r>
              <a:rPr lang="en-US" sz="2000" b="1" dirty="0" err="1" smtClean="0">
                <a:solidFill>
                  <a:srgbClr val="FF0000"/>
                </a:solidFill>
              </a:rPr>
              <a:t>etc</a:t>
            </a:r>
            <a:r>
              <a:rPr lang="en-US" sz="2000" b="1" dirty="0" smtClean="0">
                <a:solidFill>
                  <a:srgbClr val="FF0000"/>
                </a:solidFill>
              </a:rPr>
              <a:t>/</a:t>
            </a:r>
            <a:r>
              <a:rPr lang="en-US" sz="2000" b="1" dirty="0" err="1" smtClean="0">
                <a:solidFill>
                  <a:srgbClr val="FF0000"/>
                </a:solidFill>
              </a:rPr>
              <a:t>ssl</a:t>
            </a:r>
            <a:r>
              <a:rPr lang="en-US" sz="2000" b="1" dirty="0" smtClean="0">
                <a:solidFill>
                  <a:srgbClr val="FF0000"/>
                </a:solidFill>
              </a:rPr>
              <a:t>/certs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 </a:t>
            </a:r>
            <a:r>
              <a:rPr lang="en-US" sz="2000" dirty="0" smtClean="0"/>
              <a:t>view one of the file (ex: </a:t>
            </a:r>
            <a:r>
              <a:rPr lang="en-US" sz="2000" dirty="0" err="1" smtClean="0"/>
              <a:t>WoSign.pem</a:t>
            </a:r>
            <a:r>
              <a:rPr lang="en-US" sz="2000" dirty="0" smtClean="0"/>
              <a:t>) using x509: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 </a:t>
            </a:r>
            <a:r>
              <a:rPr lang="en-US" sz="2000" dirty="0" smtClean="0"/>
              <a:t>             </a:t>
            </a:r>
            <a:r>
              <a:rPr lang="en-US" sz="2000" dirty="0" err="1" smtClean="0"/>
              <a:t>openssl</a:t>
            </a:r>
            <a:r>
              <a:rPr lang="en-US" sz="2000" dirty="0" smtClean="0"/>
              <a:t> x509 –in </a:t>
            </a:r>
            <a:r>
              <a:rPr lang="en-US" sz="2000" dirty="0" err="1" smtClean="0"/>
              <a:t>WoSign.pem</a:t>
            </a:r>
            <a:r>
              <a:rPr lang="en-US" sz="2000" dirty="0" smtClean="0"/>
              <a:t> –text -</a:t>
            </a:r>
            <a:r>
              <a:rPr lang="en-US" sz="2000" dirty="0" err="1" smtClean="0"/>
              <a:t>noout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25325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43517"/>
            <a:ext cx="8477738" cy="857250"/>
          </a:xfrm>
        </p:spPr>
        <p:txBody>
          <a:bodyPr>
            <a:normAutofit/>
          </a:bodyPr>
          <a:lstStyle/>
          <a:p>
            <a:pPr marL="82153" algn="just"/>
            <a:r>
              <a:rPr lang="en-US" sz="3200" dirty="0" smtClean="0"/>
              <a:t>Be</a:t>
            </a:r>
            <a:r>
              <a:rPr lang="en-US" sz="3200" dirty="0" smtClean="0"/>
              <a:t> a root CA and generate certificates for users. </a:t>
            </a:r>
            <a:endParaRPr lang="en-US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483066" y="1226236"/>
            <a:ext cx="833971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smtClean="0"/>
              <a:t>In the lab file, we provide a procedure for you to play as a root CA to </a:t>
            </a:r>
          </a:p>
          <a:p>
            <a:r>
              <a:rPr lang="en-US" sz="2200" dirty="0"/>
              <a:t> </a:t>
            </a:r>
            <a:r>
              <a:rPr lang="en-US" sz="2200" dirty="0" smtClean="0"/>
              <a:t>    </a:t>
            </a:r>
            <a:r>
              <a:rPr lang="en-US" sz="2200" dirty="0" err="1" smtClean="0"/>
              <a:t>genertate</a:t>
            </a:r>
            <a:r>
              <a:rPr lang="en-US" sz="2200" dirty="0" smtClean="0"/>
              <a:t> a certificate for yourself.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3916" y="1967082"/>
            <a:ext cx="798949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 smtClean="0"/>
              <a:t> After this, you can generate certificate for other users’ public key.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 </a:t>
            </a:r>
            <a:r>
              <a:rPr lang="en-US" sz="2200" dirty="0" smtClean="0"/>
              <a:t>Then, apply this certificate to experiment on TLS that comes next </a:t>
            </a:r>
          </a:p>
        </p:txBody>
      </p:sp>
    </p:spTree>
    <p:extLst>
      <p:ext uri="{BB962C8B-B14F-4D97-AF65-F5344CB8AC3E}">
        <p14:creationId xmlns:p14="http://schemas.microsoft.com/office/powerpoint/2010/main" val="939164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2565" y="2090902"/>
            <a:ext cx="6781800" cy="1102519"/>
          </a:xfrm>
        </p:spPr>
        <p:txBody>
          <a:bodyPr>
            <a:noAutofit/>
          </a:bodyPr>
          <a:lstStyle/>
          <a:p>
            <a:r>
              <a:rPr lang="en-US" sz="4800" dirty="0"/>
              <a:t>Transport Layer Security</a:t>
            </a:r>
          </a:p>
        </p:txBody>
      </p:sp>
    </p:spTree>
    <p:extLst>
      <p:ext uri="{BB962C8B-B14F-4D97-AF65-F5344CB8AC3E}">
        <p14:creationId xmlns:p14="http://schemas.microsoft.com/office/powerpoint/2010/main" val="3251411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2154</TotalTime>
  <Words>1172</Words>
  <Application>Microsoft Office PowerPoint</Application>
  <PresentationFormat>On-screen Show (16:9)</PresentationFormat>
  <Paragraphs>127</Paragraphs>
  <Slides>20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Calibri</vt:lpstr>
      <vt:lpstr>Office Theme</vt:lpstr>
      <vt:lpstr>Public Key Infrastructure</vt:lpstr>
      <vt:lpstr>Public Key Cryptography</vt:lpstr>
      <vt:lpstr>Man-in-the-Middle (MITM) Attack</vt:lpstr>
      <vt:lpstr>What Is the Fundamental Problem?</vt:lpstr>
      <vt:lpstr>Defeating MITM Attacks using Digital Signature </vt:lpstr>
      <vt:lpstr>PowerPoint Presentation</vt:lpstr>
      <vt:lpstr>Digital Certificate</vt:lpstr>
      <vt:lpstr>Be a root CA and generate certificates for users. </vt:lpstr>
      <vt:lpstr>Transport Layer Security</vt:lpstr>
      <vt:lpstr>Overview of TLS</vt:lpstr>
      <vt:lpstr>TLS Layer</vt:lpstr>
      <vt:lpstr>TLS Handshake</vt:lpstr>
      <vt:lpstr>TLS Handshake Protocol</vt:lpstr>
      <vt:lpstr>Network Traffics During TLS Handshake</vt:lpstr>
      <vt:lpstr>Certificate Verification</vt:lpstr>
      <vt:lpstr>Key Generation and Exchange</vt:lpstr>
      <vt:lpstr>TLS Data Transmission</vt:lpstr>
      <vt:lpstr>TLS Programming : Overall Picture</vt:lpstr>
      <vt:lpstr>Python TLS Client Program</vt:lpstr>
      <vt:lpstr>Python TLS Server Program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Public Key Infrastructure</dc:title>
  <dc:creator>3shna</dc:creator>
  <cp:lastModifiedBy>Shaoquan Jiang</cp:lastModifiedBy>
  <cp:revision>392</cp:revision>
  <dcterms:created xsi:type="dcterms:W3CDTF">2017-11-24T17:20:16Z</dcterms:created>
  <dcterms:modified xsi:type="dcterms:W3CDTF">2021-06-27T18:21:37Z</dcterms:modified>
</cp:coreProperties>
</file>