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8" r:id="rId3"/>
    <p:sldId id="331" r:id="rId4"/>
    <p:sldId id="259" r:id="rId5"/>
    <p:sldId id="260" r:id="rId6"/>
    <p:sldId id="262" r:id="rId7"/>
    <p:sldId id="291" r:id="rId8"/>
    <p:sldId id="268" r:id="rId9"/>
    <p:sldId id="269" r:id="rId10"/>
    <p:sldId id="299" r:id="rId11"/>
    <p:sldId id="301" r:id="rId12"/>
    <p:sldId id="302" r:id="rId13"/>
    <p:sldId id="303" r:id="rId14"/>
    <p:sldId id="304" r:id="rId15"/>
    <p:sldId id="305" r:id="rId16"/>
    <p:sldId id="306" r:id="rId17"/>
    <p:sldId id="307" r:id="rId18"/>
    <p:sldId id="309" r:id="rId19"/>
    <p:sldId id="310" r:id="rId20"/>
    <p:sldId id="311" r:id="rId21"/>
    <p:sldId id="312" r:id="rId22"/>
    <p:sldId id="315" r:id="rId23"/>
    <p:sldId id="316" r:id="rId24"/>
    <p:sldId id="317" r:id="rId25"/>
    <p:sldId id="318" r:id="rId26"/>
    <p:sldId id="319" r:id="rId27"/>
    <p:sldId id="332" r:id="rId28"/>
    <p:sldId id="322" r:id="rId29"/>
    <p:sldId id="323" r:id="rId30"/>
    <p:sldId id="326" r:id="rId31"/>
    <p:sldId id="327" r:id="rId32"/>
    <p:sldId id="329" r:id="rId33"/>
    <p:sldId id="330" r:id="rId34"/>
    <p:sldId id="333" r:id="rId35"/>
    <p:sldId id="334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47317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537048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e5b30df0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e5b30df09_0_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4e5b30df09_0_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80732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5b30df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5b30df09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e5b30df09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60391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4e5b30df0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4e5b30df09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4e5b30df09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9230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e5b30df09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e5b30df09_0_1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g4e5b30df09_0_1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49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e5b30df0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e5b30df09_0_1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4e5b30df09_0_1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3912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e6acf7a71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e6acf7a71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g4e6acf7a71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082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e6acf7a7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e6acf7a71_0_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g4e6acf7a71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29530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4e6acf7a7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4e6acf7a71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g4e6acf7a71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936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4e6acf7a71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4e6acf7a71_0_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g4e6acf7a71_0_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2291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e6acf7a7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e6acf7a71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4e6acf7a71_0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50932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514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4e6acf7a71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4e6acf7a71_0_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6" name="Google Shape;256;g4e6acf7a71_0_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00297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4e6acf7a71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4e6acf7a71_0_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g4e6acf7a71_0_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33435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4e6acf7a71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4e6acf7a71_0_2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g4e6acf7a71_0_2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901570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4e6acf7a71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4e6acf7a71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g4e6acf7a71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022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4e6acf7a71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4e6acf7a71_0_2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4e6acf7a71_0_2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299844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4e6acf7a7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4e6acf7a71_0_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4e6acf7a71_0_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20286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e6acf7a71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e6acf7a71_0_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4e6acf7a71_0_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780083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6acf7a7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6acf7a71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4e6acf7a7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115741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4e6acf7a71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4e6acf7a71_0_2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g4e6acf7a71_0_2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240723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4e6acf7a71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4e6acf7a71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g4e6acf7a71_0_3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230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c0fc239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c0fc2392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3c0fc239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91553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e6acf7a7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e6acf7a71_0_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4e6acf7a71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65567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e5b30df09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e5b30df09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4e5b30df09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15835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714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4db1095c5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4db1095c58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4db1095c58_0_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81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c0fc239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c0fc2392_0_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g33c0fc2392_0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32954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c0fc239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3c0fc2392_0_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33c0fc2392_0_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83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c0fc2392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c0fc2392_0_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3c0fc2392_0_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3637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4e45632a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4e45632a40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g4e45632a40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9829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e45632a4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e45632a40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4e45632a40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561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076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ctrTitle"/>
          </p:nvPr>
        </p:nvSpPr>
        <p:spPr>
          <a:xfrm>
            <a:off x="992777" y="2163667"/>
            <a:ext cx="9652045" cy="1376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 smtClean="0"/>
              <a:t>Introduction to Cryptography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Public Key Cryptosystem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04428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Private Key cryptography:  shared key for </a:t>
            </a:r>
            <a:r>
              <a:rPr lang="en-US" dirty="0"/>
              <a:t>encryption and </a:t>
            </a:r>
            <a:r>
              <a:rPr lang="en-US" dirty="0" smtClean="0"/>
              <a:t>decryption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1976:  </a:t>
            </a:r>
            <a:r>
              <a:rPr lang="en-US" dirty="0" err="1" smtClean="0"/>
              <a:t>Diffie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/>
              <a:t>Hellman:  a notion of </a:t>
            </a:r>
            <a:r>
              <a:rPr lang="en-US" b="1" dirty="0" smtClean="0"/>
              <a:t>public-key encryption</a:t>
            </a:r>
            <a:endParaRPr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1978:  </a:t>
            </a:r>
            <a:r>
              <a:rPr lang="en-US" dirty="0" err="1" smtClean="0"/>
              <a:t>Rivest</a:t>
            </a:r>
            <a:r>
              <a:rPr lang="en-US" dirty="0" smtClean="0"/>
              <a:t>, Shamir</a:t>
            </a:r>
            <a:r>
              <a:rPr lang="en-US" dirty="0"/>
              <a:t>, and </a:t>
            </a:r>
            <a:r>
              <a:rPr lang="en-US" dirty="0" err="1" smtClean="0"/>
              <a:t>Adleman</a:t>
            </a:r>
            <a:r>
              <a:rPr lang="en-US" dirty="0" smtClean="0"/>
              <a:t>:  </a:t>
            </a:r>
            <a:r>
              <a:rPr lang="en-US" dirty="0"/>
              <a:t>RSA </a:t>
            </a:r>
            <a:r>
              <a:rPr lang="en-US" dirty="0" smtClean="0"/>
              <a:t>public key encryption</a:t>
            </a:r>
            <a:endParaRPr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650" y="3206187"/>
            <a:ext cx="4954376" cy="346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35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Modulo Operation</a:t>
            </a:r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955765" y="1296578"/>
            <a:ext cx="10918371" cy="3131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a mod 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n:  </a:t>
            </a:r>
            <a:r>
              <a:rPr lang="en-US" dirty="0" smtClean="0"/>
              <a:t> </a:t>
            </a:r>
            <a:r>
              <a:rPr lang="en-US" dirty="0"/>
              <a:t>the remainder after </a:t>
            </a:r>
            <a:r>
              <a:rPr lang="en-US" b="1" dirty="0" smtClean="0"/>
              <a:t>a</a:t>
            </a:r>
            <a:r>
              <a:rPr lang="en-US" dirty="0" smtClean="0"/>
              <a:t> divided by </a:t>
            </a:r>
            <a:r>
              <a:rPr lang="en-US" b="1" dirty="0"/>
              <a:t>n</a:t>
            </a:r>
            <a:endParaRPr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n is called modulus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Ex. 10 mod 3 = 1 and 15 mod 5 = 0</a:t>
            </a:r>
            <a:endParaRPr lang="en-US"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Remember</a:t>
            </a:r>
            <a:r>
              <a:rPr lang="en-US" dirty="0"/>
              <a:t>:  +, * and exponentiations  under  mod n can be done the same way as if no mod n is used.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Important</a:t>
            </a:r>
            <a:r>
              <a:rPr lang="en-US" dirty="0"/>
              <a:t>:  when you do mod n operation </a:t>
            </a:r>
            <a:r>
              <a:rPr lang="en-US" b="1" dirty="0"/>
              <a:t>does not</a:t>
            </a:r>
            <a:r>
              <a:rPr lang="en-US" dirty="0"/>
              <a:t> affect the result.  </a:t>
            </a:r>
            <a:endParaRPr dirty="0"/>
          </a:p>
        </p:txBody>
      </p:sp>
      <p:pic>
        <p:nvPicPr>
          <p:cNvPr id="154" name="Google Shape;15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1360" y="4558808"/>
            <a:ext cx="8225675" cy="1374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4195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Modulo Operation:  example</a:t>
            </a:r>
            <a:endParaRPr dirty="0"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955765" y="2459172"/>
            <a:ext cx="10918371" cy="313173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(3+18) mod 7=21 mod 7=0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sz="2600" dirty="0">
                <a:latin typeface="Courier New"/>
                <a:cs typeface="Courier New"/>
                <a:sym typeface="Courier New"/>
              </a:rPr>
              <a:t>(3+18) mod 7=3+ 18mod7=3+4 mod 7=0. 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 dirty="0"/>
              <a:t> </a:t>
            </a:r>
            <a:r>
              <a:rPr lang="en-US" dirty="0"/>
              <a:t>3*8 mod 5=24 mod 5 =4</a:t>
            </a:r>
            <a:r>
              <a:rPr lang="en-US" b="1" dirty="0"/>
              <a:t> and </a:t>
            </a:r>
            <a:r>
              <a:rPr lang="en-US" dirty="0"/>
              <a:t>3* 8 mod 5 =3*3 mod 5=9 mod 5 =4.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mod 12=256 mod 12=4 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2</a:t>
            </a:r>
            <a:r>
              <a:rPr lang="en-US" baseline="30000" dirty="0"/>
              <a:t>8</a:t>
            </a:r>
            <a:r>
              <a:rPr lang="en-US" dirty="0"/>
              <a:t> mod 12 =2</a:t>
            </a:r>
            <a:r>
              <a:rPr lang="en-US" baseline="30000" dirty="0"/>
              <a:t>4</a:t>
            </a:r>
            <a:r>
              <a:rPr lang="en-US" dirty="0"/>
              <a:t>*2</a:t>
            </a:r>
            <a:r>
              <a:rPr lang="en-US" baseline="30000" dirty="0"/>
              <a:t>4</a:t>
            </a:r>
            <a:r>
              <a:rPr lang="en-US" dirty="0"/>
              <a:t> mod 12=4*4 mod 12=4</a:t>
            </a:r>
          </a:p>
        </p:txBody>
      </p:sp>
    </p:spTree>
    <p:extLst>
      <p:ext uri="{BB962C8B-B14F-4D97-AF65-F5344CB8AC3E}">
        <p14:creationId xmlns:p14="http://schemas.microsoft.com/office/powerpoint/2010/main" val="12131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RSA </a:t>
            </a:r>
            <a:r>
              <a:rPr lang="en-US" dirty="0" smtClean="0"/>
              <a:t>Cryptosystem</a:t>
            </a:r>
            <a:endParaRPr dirty="0"/>
          </a:p>
        </p:txBody>
      </p:sp>
      <p:sp>
        <p:nvSpPr>
          <p:cNvPr id="183" name="Google Shape;183;p2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We will cover: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Key generation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Encryption</a:t>
            </a:r>
            <a:endParaRPr dirty="0"/>
          </a:p>
          <a:p>
            <a:pPr marL="457200" lvl="0" indent="-4064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Decryption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633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RSA: Key Generation</a:t>
            </a:r>
            <a:endParaRPr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8958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Need </a:t>
            </a:r>
            <a:r>
              <a:rPr lang="en-US" dirty="0"/>
              <a:t>to </a:t>
            </a:r>
            <a:r>
              <a:rPr lang="en-US" dirty="0" smtClean="0"/>
              <a:t>generate: </a:t>
            </a:r>
            <a:r>
              <a:rPr lang="en-US" dirty="0"/>
              <a:t>modulus </a:t>
            </a:r>
            <a:r>
              <a:rPr lang="en-US" b="1" dirty="0"/>
              <a:t>n</a:t>
            </a:r>
            <a:r>
              <a:rPr lang="en-US" dirty="0"/>
              <a:t>, public key </a:t>
            </a:r>
            <a:r>
              <a:rPr lang="en-US" b="1" dirty="0"/>
              <a:t>e</a:t>
            </a:r>
            <a:r>
              <a:rPr lang="en-US" dirty="0"/>
              <a:t>, private key </a:t>
            </a:r>
            <a:r>
              <a:rPr lang="en-US" b="1" dirty="0"/>
              <a:t>d</a:t>
            </a:r>
            <a:endParaRPr b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Procedure: 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Choose large primes </a:t>
            </a:r>
            <a:r>
              <a:rPr lang="en-US" dirty="0" err="1"/>
              <a:t>p,q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pq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Choose </a:t>
            </a:r>
            <a:r>
              <a:rPr lang="en-US" dirty="0" smtClean="0"/>
              <a:t>odd e</a:t>
            </a:r>
            <a:r>
              <a:rPr lang="en-US" dirty="0"/>
              <a:t>&lt; </a:t>
            </a:r>
            <a:r>
              <a:rPr lang="en-US" sz="2000" dirty="0" smtClean="0"/>
              <a:t>n</a:t>
            </a:r>
            <a:r>
              <a:rPr lang="en-US" sz="2200" dirty="0">
                <a:latin typeface="Courier New"/>
                <a:cs typeface="Courier New"/>
                <a:sym typeface="Courier New"/>
              </a:rPr>
              <a:t> </a:t>
            </a:r>
            <a:r>
              <a:rPr lang="en-US" sz="2200" dirty="0" smtClean="0">
                <a:latin typeface="Courier New"/>
                <a:cs typeface="Courier New"/>
                <a:sym typeface="Courier New"/>
              </a:rPr>
              <a:t>(e.g., e=65537)</a:t>
            </a:r>
            <a:r>
              <a:rPr lang="en-US" dirty="0"/>
              <a:t>	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Find d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sz="2200" b="1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ed mod </a:t>
            </a:r>
            <a:r>
              <a:rPr lang="en-US" sz="2000" b="1" dirty="0" smtClean="0">
                <a:solidFill>
                  <a:srgbClr val="FF0000"/>
                </a:solidFill>
                <a:ea typeface="Courier New"/>
              </a:rPr>
              <a:t>(p-1)(q-1)</a:t>
            </a: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= 1 (Euclidean </a:t>
            </a:r>
            <a:r>
              <a:rPr lang="en-US" sz="2200" dirty="0" err="1" smtClean="0">
                <a:latin typeface="Courier New"/>
                <a:ea typeface="Courier New"/>
                <a:cs typeface="Courier New"/>
                <a:sym typeface="Courier New"/>
              </a:rPr>
              <a:t>Algoithm</a:t>
            </a: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Result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(</a:t>
            </a:r>
            <a:r>
              <a:rPr lang="en-US" dirty="0" err="1"/>
              <a:t>e,n</a:t>
            </a:r>
            <a:r>
              <a:rPr lang="en-US" dirty="0"/>
              <a:t>) is public key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 is private key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2E3307-431B-4E8F-8F6D-967F24DC609A}"/>
              </a:ext>
            </a:extLst>
          </p:cNvPr>
          <p:cNvSpPr txBox="1"/>
          <p:nvPr/>
        </p:nvSpPr>
        <p:spPr>
          <a:xfrm>
            <a:off x="5159828" y="5473339"/>
            <a:ext cx="39934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ed= k </a:t>
            </a:r>
            <a:r>
              <a:rPr lang="en-US" sz="2000" dirty="0" smtClean="0"/>
              <a:t>(p-1)(q-1)+1 </a:t>
            </a:r>
            <a:r>
              <a:rPr lang="en-US" sz="2000" dirty="0"/>
              <a:t>for some k </a:t>
            </a:r>
            <a:endParaRPr lang="en-CA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BAA6C43-D814-45ED-B37B-8F6543957646}"/>
              </a:ext>
            </a:extLst>
          </p:cNvPr>
          <p:cNvCxnSpPr/>
          <p:nvPr/>
        </p:nvCxnSpPr>
        <p:spPr>
          <a:xfrm flipH="1" flipV="1">
            <a:off x="4846320" y="4624390"/>
            <a:ext cx="1249680" cy="548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232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RSA: Encryption and Decryption</a:t>
            </a:r>
            <a:endParaRPr/>
          </a:p>
        </p:txBody>
      </p:sp>
      <p:sp>
        <p:nvSpPr>
          <p:cNvPr id="197" name="Google Shape;197;p28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29357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Encryption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treat the plaintext as a number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assume </a:t>
            </a:r>
            <a:r>
              <a:rPr lang="en-US" dirty="0"/>
              <a:t>M &lt; n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C = M</a:t>
            </a:r>
            <a:r>
              <a:rPr lang="en-US" sz="2200" baseline="30000" dirty="0">
                <a:latin typeface="Courier New"/>
                <a:ea typeface="Courier New"/>
                <a:cs typeface="Courier New"/>
                <a:sym typeface="Courier New"/>
              </a:rPr>
              <a:t>e 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mod n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Decryption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M = C</a:t>
            </a:r>
            <a:r>
              <a:rPr lang="en-US" sz="2200" baseline="30000" dirty="0"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mod n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8726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RSA Exercise: Small Numbers</a:t>
            </a:r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Choose two prime numbers p = 13 and q = 17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Find e: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n = </a:t>
            </a:r>
            <a:r>
              <a:rPr lang="en-US" sz="2200" dirty="0" err="1">
                <a:latin typeface="Courier New"/>
                <a:ea typeface="Courier New"/>
                <a:cs typeface="Courier New"/>
                <a:sym typeface="Courier New"/>
              </a:rPr>
              <a:t>pq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 = 221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889000" lvl="1" indent="-342900">
              <a:lnSpc>
                <a:spcPct val="115000"/>
              </a:lnSpc>
              <a:spcBef>
                <a:spcPts val="0"/>
              </a:spcBef>
              <a:buSzPts val="2200"/>
            </a:pP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(p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− 1)(q − 1) = 192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choose e = </a:t>
            </a:r>
            <a:r>
              <a:rPr lang="en-US" dirty="0" smtClean="0"/>
              <a:t>7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Find d:</a:t>
            </a:r>
            <a:endParaRPr dirty="0"/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ed = 1 </a:t>
            </a:r>
            <a:r>
              <a:rPr lang="en-US" sz="2200" dirty="0" smtClean="0">
                <a:latin typeface="Courier New"/>
                <a:ea typeface="Courier New"/>
                <a:cs typeface="Courier New"/>
                <a:sym typeface="Courier New"/>
              </a:rPr>
              <a:t>mod (p-1)(q-1)</a:t>
            </a:r>
          </a:p>
          <a:p>
            <a:pPr marL="914400" lvl="1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7d = 1 mod 192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 = 55 (Euclidean algorithm, omitted)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4048" y="3709326"/>
            <a:ext cx="3076575" cy="1314450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V="1">
            <a:off x="5671595" y="3970116"/>
            <a:ext cx="2812648" cy="532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 rot="20950357">
            <a:off x="5860871" y="3855381"/>
            <a:ext cx="3135084" cy="3077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d=</a:t>
            </a:r>
            <a:r>
              <a:rPr lang="en-CA" dirty="0" err="1" smtClean="0"/>
              <a:t>inv</a:t>
            </a:r>
            <a:r>
              <a:rPr lang="en-CA" dirty="0" smtClean="0"/>
              <a:t>(e, (p-1)(q-1))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805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RSA Exercise: Small Numbers (Contd.)</a:t>
            </a:r>
            <a:endParaRPr/>
          </a:p>
        </p:txBody>
      </p:sp>
      <p:sp>
        <p:nvSpPr>
          <p:cNvPr id="212" name="Google Shape;212;p30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Encrypt M = </a:t>
            </a:r>
            <a:r>
              <a:rPr lang="en-US" dirty="0" smtClean="0"/>
              <a:t>36: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CA" dirty="0" smtClean="0"/>
              <a:t>               C=36</a:t>
            </a:r>
            <a:r>
              <a:rPr lang="en-CA" baseline="30000" dirty="0" smtClean="0"/>
              <a:t>e</a:t>
            </a:r>
            <a:r>
              <a:rPr lang="en-CA" dirty="0" smtClean="0"/>
              <a:t> mod n=pow(36, e, n) =179  (in python)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Cipher text ( C ) = 179 </a:t>
            </a:r>
            <a:r>
              <a:rPr lang="en-US" dirty="0" smtClean="0"/>
              <a:t>: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dirty="0" smtClean="0"/>
              <a:t>             M=179</a:t>
            </a:r>
            <a:r>
              <a:rPr lang="en-US" baseline="30000" dirty="0" smtClean="0"/>
              <a:t>d</a:t>
            </a:r>
            <a:r>
              <a:rPr lang="en-US" dirty="0" smtClean="0"/>
              <a:t> mod n=pow(179, d, n)=36 (in python)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678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OpenSSL Tools: Generating RSA keys </a:t>
            </a:r>
            <a:endParaRPr dirty="0"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Example: generate a 1024-bit public/private key pair</a:t>
            </a:r>
            <a:endParaRPr dirty="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openssl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genrsa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-aes128 -out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private.pem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1024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r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err="1"/>
              <a:t>private.pem</a:t>
            </a:r>
            <a:r>
              <a:rPr lang="en-US" dirty="0"/>
              <a:t>:  Base64 encoding of DER generated binary output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4" name="Google Shape;24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4413" y="3656355"/>
            <a:ext cx="10239375" cy="17621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37869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OpenSSL Tools: Generating RSA keys (Contd.)</a:t>
            </a:r>
            <a:endParaRPr/>
          </a:p>
        </p:txBody>
      </p:sp>
      <p:sp>
        <p:nvSpPr>
          <p:cNvPr id="251" name="Google Shape;251;p3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Actual content of private.pem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2" name="Google Shape;25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425" y="2379650"/>
            <a:ext cx="6719151" cy="4122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614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One-way </a:t>
            </a:r>
            <a:r>
              <a:rPr lang="en-US" dirty="0"/>
              <a:t>Hash Function</a:t>
            </a:r>
            <a:endParaRPr dirty="0"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97200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One-way hash function is a function that maps a </a:t>
            </a:r>
            <a:r>
              <a:rPr lang="en-CA" sz="2200" b="1" dirty="0" smtClean="0">
                <a:latin typeface="Courier New"/>
                <a:ea typeface="Courier New"/>
                <a:cs typeface="Courier New"/>
                <a:sym typeface="Courier New"/>
              </a:rPr>
              <a:t>long</a:t>
            </a: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 input into a </a:t>
            </a:r>
            <a:r>
              <a:rPr lang="en-CA" sz="2200" b="1" dirty="0" smtClean="0">
                <a:latin typeface="Courier New"/>
                <a:ea typeface="Courier New"/>
                <a:cs typeface="Courier New"/>
                <a:sym typeface="Courier New"/>
              </a:rPr>
              <a:t>short</a:t>
            </a:r>
            <a:r>
              <a:rPr lang="en-CA" sz="2200" dirty="0" smtClean="0">
                <a:latin typeface="Courier New"/>
                <a:ea typeface="Courier New"/>
                <a:cs typeface="Courier New"/>
                <a:sym typeface="Courier New"/>
              </a:rPr>
              <a:t> output, preserving the security.  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735977" y="3457304"/>
            <a:ext cx="3535680" cy="1611086"/>
            <a:chOff x="3735977" y="3561806"/>
            <a:chExt cx="1837510" cy="1506583"/>
          </a:xfrm>
          <a:effectLst/>
        </p:grpSpPr>
        <p:cxnSp>
          <p:nvCxnSpPr>
            <p:cNvPr id="7" name="Straight Connector 6"/>
            <p:cNvCxnSpPr/>
            <p:nvPr/>
          </p:nvCxnSpPr>
          <p:spPr>
            <a:xfrm>
              <a:off x="3735977" y="3561806"/>
              <a:ext cx="627017" cy="15065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654731" y="3561806"/>
              <a:ext cx="918756" cy="150658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735977" y="3561806"/>
              <a:ext cx="1837509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362994" y="5068389"/>
              <a:ext cx="291737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888269" y="3027230"/>
            <a:ext cx="8421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</a:rPr>
              <a:t>&lt;&lt;Harry Porter&gt;&gt;</a:t>
            </a:r>
            <a:endParaRPr lang="en-CA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294814" y="5146766"/>
            <a:ext cx="0" cy="3744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5364480" y="2638697"/>
            <a:ext cx="0" cy="670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364764" y="5530634"/>
            <a:ext cx="330571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1402b512f06729dab40831b688ca0219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OpenSSL Tools: Extracting Public Key 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urier New"/>
              <a:buChar char="•"/>
            </a:pP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openssl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rsa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-in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private.pem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pubout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lang="en-US" sz="2600" dirty="0" err="1">
                <a:latin typeface="Courier New"/>
                <a:ea typeface="Courier New"/>
                <a:cs typeface="Courier New"/>
                <a:sym typeface="Courier New"/>
              </a:rPr>
              <a:t>public.pem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Content of </a:t>
            </a:r>
            <a:r>
              <a:rPr lang="en-US" dirty="0" err="1"/>
              <a:t>public.pem</a:t>
            </a:r>
            <a:r>
              <a:rPr lang="en-US" dirty="0"/>
              <a:t>: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60" name="Google Shape;26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4613" y="2877275"/>
            <a:ext cx="10258425" cy="179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138" y="4801463"/>
            <a:ext cx="10239375" cy="147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330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Programming using Public-Key Crypto APIs</a:t>
            </a:r>
            <a:endParaRPr dirty="0"/>
          </a:p>
        </p:txBody>
      </p:sp>
      <p:sp>
        <p:nvSpPr>
          <p:cNvPr id="369" name="Google Shape;369;p50"/>
          <p:cNvSpPr txBox="1">
            <a:spLocks noGrp="1"/>
          </p:cNvSpPr>
          <p:nvPr>
            <p:ph type="body" idx="1"/>
          </p:nvPr>
        </p:nvSpPr>
        <p:spPr>
          <a:xfrm>
            <a:off x="838200" y="2049873"/>
            <a:ext cx="10515600" cy="333202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Python:</a:t>
            </a:r>
            <a:endParaRPr dirty="0"/>
          </a:p>
          <a:p>
            <a:pPr lvl="1">
              <a:lnSpc>
                <a:spcPct val="115000"/>
              </a:lnSpc>
              <a:spcBef>
                <a:spcPts val="0"/>
              </a:spcBef>
            </a:pPr>
            <a:r>
              <a:rPr lang="en-US" dirty="0"/>
              <a:t>use Python package </a:t>
            </a:r>
            <a:r>
              <a:rPr lang="en-US" dirty="0" err="1" smtClean="0"/>
              <a:t>PyCryptodome</a:t>
            </a:r>
            <a:r>
              <a:rPr lang="en-US" dirty="0"/>
              <a:t>:  </a:t>
            </a:r>
            <a:r>
              <a:rPr lang="en-US" dirty="0">
                <a:solidFill>
                  <a:srgbClr val="FF0000"/>
                </a:solidFill>
              </a:rPr>
              <a:t>https://pycryptodome.readthedocs.io/en/latest/src/api.html</a:t>
            </a:r>
            <a:endParaRPr lang="en-CA" dirty="0" smtClean="0">
              <a:solidFill>
                <a:srgbClr val="FF0000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We </a:t>
            </a:r>
            <a:r>
              <a:rPr lang="en-US" dirty="0"/>
              <a:t>will cover: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Encryption </a:t>
            </a:r>
            <a:r>
              <a:rPr lang="en-US" dirty="0"/>
              <a:t>and Decryption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Digital </a:t>
            </a:r>
            <a:r>
              <a:rPr lang="en-US" dirty="0" smtClean="0"/>
              <a:t>Signature</a:t>
            </a:r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 smtClean="0"/>
              <a:t>AES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913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Encryption</a:t>
            </a:r>
            <a:endParaRPr/>
          </a:p>
        </p:txBody>
      </p:sp>
      <p:sp>
        <p:nvSpPr>
          <p:cNvPr id="391" name="Google Shape;391;p53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There are different implementations of RSA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For better security, it is recommended that </a:t>
            </a:r>
            <a:r>
              <a:rPr lang="en-US" b="1" dirty="0"/>
              <a:t>OAEP</a:t>
            </a:r>
            <a:r>
              <a:rPr lang="en-US" dirty="0"/>
              <a:t> is used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Lines in code (example on next slide):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Line (1): import the public key from the public-key file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Line (2): create a cipher object using the public key</a:t>
            </a:r>
            <a:endParaRPr dirty="0"/>
          </a:p>
          <a:p>
            <a:pPr marL="9144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4136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674" y="1805909"/>
            <a:ext cx="5589689" cy="4728037"/>
          </a:xfrm>
          <a:prstGeom prst="rect">
            <a:avLst/>
          </a:prstGeom>
        </p:spPr>
      </p:pic>
      <p:sp>
        <p:nvSpPr>
          <p:cNvPr id="397" name="Google Shape;397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Public-Key Cryptography APIs: </a:t>
            </a:r>
            <a:r>
              <a:rPr lang="en-US" dirty="0" smtClean="0"/>
              <a:t>Encryption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5891513" y="1575076"/>
            <a:ext cx="44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RSA encrypt/decrypt function</a:t>
            </a:r>
            <a:endParaRPr lang="en-CA" sz="2400" dirty="0"/>
          </a:p>
        </p:txBody>
      </p:sp>
      <p:cxnSp>
        <p:nvCxnSpPr>
          <p:cNvPr id="5" name="Straight Arrow Connector 4"/>
          <p:cNvCxnSpPr>
            <a:stCxn id="3" idx="1"/>
          </p:cNvCxnSpPr>
          <p:nvPr/>
        </p:nvCxnSpPr>
        <p:spPr>
          <a:xfrm flipH="1">
            <a:off x="5034987" y="1805909"/>
            <a:ext cx="856526" cy="45115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67063" y="2364083"/>
            <a:ext cx="4409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RSA key function</a:t>
            </a:r>
            <a:endParaRPr lang="en-CA" sz="24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4768770" y="2673752"/>
            <a:ext cx="1122743" cy="11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58674" y="3396158"/>
            <a:ext cx="55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Convert key in byte string to key object</a:t>
            </a:r>
            <a:endParaRPr lang="en-CA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5891513" y="3646025"/>
            <a:ext cx="544011" cy="231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627226" y="4127291"/>
            <a:ext cx="5509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Initialize cipher object (with key)</a:t>
            </a:r>
            <a:endParaRPr lang="en-CA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018346" y="4358123"/>
            <a:ext cx="1608880" cy="4218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999543" y="4650087"/>
            <a:ext cx="6640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cipher object has encrypt/decrypt functions </a:t>
            </a:r>
            <a:endParaRPr lang="en-CA" sz="2400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5034987" y="4861367"/>
            <a:ext cx="856526" cy="3472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621280" y="1548949"/>
            <a:ext cx="178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encrypt_RSA.py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44443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Public-Key Cryptography APIs: Decryption</a:t>
            </a:r>
            <a:endParaRPr/>
          </a:p>
        </p:txBody>
      </p:sp>
      <p:sp>
        <p:nvSpPr>
          <p:cNvPr id="406" name="Google Shape;406;p5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Uses the private key and the decrypt() API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7629647" y="4358786"/>
            <a:ext cx="4562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Convert key string to key object: </a:t>
            </a:r>
          </a:p>
          <a:p>
            <a:r>
              <a:rPr lang="en-CA" sz="2400" dirty="0" smtClean="0"/>
              <a:t>need password</a:t>
            </a:r>
            <a:endParaRPr lang="en-CA" sz="2400" dirty="0"/>
          </a:p>
        </p:txBody>
      </p:sp>
      <p:cxnSp>
        <p:nvCxnSpPr>
          <p:cNvPr id="4" name="Straight Arrow Connector 3"/>
          <p:cNvCxnSpPr>
            <a:stCxn id="6" idx="1"/>
          </p:cNvCxnSpPr>
          <p:nvPr/>
        </p:nvCxnSpPr>
        <p:spPr>
          <a:xfrm flipH="1">
            <a:off x="7136339" y="4774285"/>
            <a:ext cx="493308" cy="4078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594" y="2856414"/>
            <a:ext cx="6057912" cy="28941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709851" y="2656114"/>
            <a:ext cx="1785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decrypt_RSA.py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627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4"/>
          <p:cNvSpPr txBox="1">
            <a:spLocks noGrp="1"/>
          </p:cNvSpPr>
          <p:nvPr>
            <p:ph type="title"/>
          </p:nvPr>
        </p:nvSpPr>
        <p:spPr>
          <a:xfrm>
            <a:off x="838200" y="2889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Digital Signature</a:t>
            </a:r>
            <a:endParaRPr/>
          </a:p>
        </p:txBody>
      </p:sp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838200" y="1520825"/>
            <a:ext cx="10515600" cy="1652681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Goal: provide an authenticity proof by signing digital documents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Idea: private key to sign and every body can verify using public key.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24" name="Google Shape;32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8125" y="3191837"/>
            <a:ext cx="4476651" cy="3089469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08095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Digital Signature using RSA</a:t>
            </a:r>
            <a:endParaRPr dirty="0"/>
          </a:p>
        </p:txBody>
      </p:sp>
      <p:sp>
        <p:nvSpPr>
          <p:cNvPr id="331" name="Google Shape;331;p45"/>
          <p:cNvSpPr txBox="1">
            <a:spLocks noGrp="1"/>
          </p:cNvSpPr>
          <p:nvPr>
            <p:ph type="body" idx="1"/>
          </p:nvPr>
        </p:nvSpPr>
        <p:spPr>
          <a:xfrm>
            <a:off x="838199" y="1597024"/>
            <a:ext cx="11205755" cy="439737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 RSA signature for message m can be defined as</a:t>
            </a:r>
            <a:endParaRPr dirty="0"/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b="1" dirty="0"/>
              <a:t>Digital signature</a:t>
            </a:r>
            <a:r>
              <a:rPr lang="en-US" dirty="0"/>
              <a:t> </a:t>
            </a:r>
            <a:r>
              <a:rPr lang="en-US" dirty="0" smtClean="0"/>
              <a:t>s= </a:t>
            </a:r>
            <a:r>
              <a:rPr lang="en-US" sz="2600" dirty="0">
                <a:latin typeface="Courier New"/>
                <a:cs typeface="Courier New"/>
                <a:sym typeface="Courier New"/>
              </a:rPr>
              <a:t>m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mod 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n</a:t>
            </a: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1" dirty="0" smtClean="0">
                <a:latin typeface="Courier New"/>
                <a:ea typeface="Courier New"/>
                <a:cs typeface="Courier New"/>
                <a:sym typeface="Courier New"/>
              </a:rPr>
              <a:t>Verification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: s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=m mod n?</a:t>
            </a:r>
          </a:p>
          <a:p>
            <a:pPr marL="9144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why correct:   s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US" sz="2600" dirty="0" err="1" smtClean="0"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-US" sz="2600" baseline="30000" dirty="0" err="1" smtClean="0">
                <a:latin typeface="Courier New"/>
                <a:ea typeface="Courier New"/>
                <a:cs typeface="Courier New"/>
                <a:sym typeface="Courier New"/>
              </a:rPr>
              <a:t>de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=C</a:t>
            </a:r>
            <a:r>
              <a:rPr lang="en-US" sz="2600" baseline="30000" dirty="0" smtClean="0">
                <a:latin typeface="Courier New"/>
                <a:ea typeface="Courier New"/>
                <a:cs typeface="Courier New"/>
                <a:sym typeface="Courier New"/>
              </a:rPr>
              <a:t>d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=m mod n (</a:t>
            </a:r>
            <a:r>
              <a:rPr lang="en-US" sz="2600" dirty="0" smtClean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RSA decryption</a:t>
            </a:r>
            <a:r>
              <a:rPr lang="en-US" sz="2600" dirty="0" smtClean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However, m and </a:t>
            </a:r>
            <a:r>
              <a:rPr lang="en-US" dirty="0" err="1"/>
              <a:t>m+n</a:t>
            </a:r>
            <a:r>
              <a:rPr lang="en-US" dirty="0"/>
              <a:t> has the same signature, not good!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</a:t>
            </a:r>
            <a:r>
              <a:rPr lang="en-US" dirty="0" smtClean="0"/>
              <a:t>ctual signature:  s=H(m)</a:t>
            </a:r>
            <a:r>
              <a:rPr lang="en-US" baseline="30000" dirty="0" smtClean="0"/>
              <a:t>d</a:t>
            </a:r>
            <a:r>
              <a:rPr lang="en-US" dirty="0" smtClean="0"/>
              <a:t> </a:t>
            </a:r>
            <a:r>
              <a:rPr lang="en-US" dirty="0"/>
              <a:t>mod n for a hash function H.  </a:t>
            </a:r>
            <a:endParaRPr lang="en-US" dirty="0" smtClean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Verification:  </a:t>
            </a:r>
            <a:r>
              <a:rPr lang="en-US" b="1" dirty="0" smtClean="0"/>
              <a:t>s</a:t>
            </a:r>
            <a:r>
              <a:rPr lang="en-US" b="1" baseline="30000" dirty="0" smtClean="0"/>
              <a:t>e</a:t>
            </a:r>
            <a:r>
              <a:rPr lang="en-US" b="1" dirty="0" smtClean="0"/>
              <a:t>=H(m) mod n</a:t>
            </a:r>
            <a:r>
              <a:rPr lang="en-US" dirty="0" smtClean="0"/>
              <a:t>?</a:t>
            </a:r>
            <a:endParaRPr lang="en-US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 can be MD5, Sha256, Sha512, etc. 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0085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1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13" y="2013995"/>
            <a:ext cx="6919881" cy="4213185"/>
          </a:xfrm>
          <a:prstGeom prst="rect">
            <a:avLst/>
          </a:prstGeom>
        </p:spPr>
      </p:pic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Python </a:t>
            </a:r>
            <a:r>
              <a:rPr lang="en-US" dirty="0"/>
              <a:t>Digital Signature </a:t>
            </a:r>
            <a:r>
              <a:rPr lang="en-US" dirty="0" smtClean="0"/>
              <a:t>using PSS: sign</a:t>
            </a: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6713316" y="2291787"/>
            <a:ext cx="2210765" cy="682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7199454" y="2349660"/>
            <a:ext cx="293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Signature function</a:t>
            </a:r>
            <a:endParaRPr lang="en-CA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467829" y="2615878"/>
            <a:ext cx="2604303" cy="16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42033" y="4886444"/>
            <a:ext cx="2939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Signature object</a:t>
            </a:r>
            <a:endParaRPr lang="en-CA" sz="2400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710408" y="5152662"/>
            <a:ext cx="2604303" cy="16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39790" y="5305063"/>
            <a:ext cx="7126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Signature object has sign/verify functions</a:t>
            </a:r>
            <a:endParaRPr lang="en-CA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608165" y="5571281"/>
            <a:ext cx="2604303" cy="162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17669" y="1741709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sign_RSA.py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5340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 smtClean="0"/>
              <a:t>Python </a:t>
            </a:r>
            <a:r>
              <a:rPr lang="en-US" dirty="0"/>
              <a:t>Digital </a:t>
            </a:r>
            <a:r>
              <a:rPr lang="en-US" dirty="0" smtClean="0"/>
              <a:t>Signature using PSS: verify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947" y="1826950"/>
            <a:ext cx="6375194" cy="387511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977" y="1924596"/>
            <a:ext cx="14282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verify_RSA.py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07843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67"/>
          <p:cNvSpPr txBox="1">
            <a:spLocks noGrp="1"/>
          </p:cNvSpPr>
          <p:nvPr>
            <p:ph type="title"/>
          </p:nvPr>
        </p:nvSpPr>
        <p:spPr>
          <a:xfrm>
            <a:off x="838200" y="2127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Applications: Credit Card </a:t>
            </a:r>
            <a:r>
              <a:rPr lang="en-US" dirty="0" smtClean="0"/>
              <a:t>Authentication</a:t>
            </a:r>
            <a:endParaRPr dirty="0"/>
          </a:p>
        </p:txBody>
      </p:sp>
      <p:sp>
        <p:nvSpPr>
          <p:cNvPr id="496" name="Google Shape;496;p67"/>
          <p:cNvSpPr txBox="1">
            <a:spLocks noGrp="1"/>
          </p:cNvSpPr>
          <p:nvPr>
            <p:ph type="body" idx="1"/>
          </p:nvPr>
        </p:nvSpPr>
        <p:spPr>
          <a:xfrm>
            <a:off x="838200" y="1393828"/>
            <a:ext cx="10515600" cy="2320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Credit card company </a:t>
            </a:r>
            <a:r>
              <a:rPr lang="en-US" dirty="0"/>
              <a:t>needs to know </a:t>
            </a:r>
            <a:r>
              <a:rPr lang="en-US" dirty="0" smtClean="0"/>
              <a:t>if </a:t>
            </a:r>
            <a:r>
              <a:rPr lang="en-US" dirty="0"/>
              <a:t>the transaction is authentic 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Transaction needs to be signed by the card using its private key</a:t>
            </a:r>
            <a:endParaRPr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 Verified Signature: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issuers: card owner has approved the transaction</a:t>
            </a:r>
            <a:endParaRPr dirty="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To honest vendor: enables the vendor to save the transactions and submit </a:t>
            </a:r>
            <a:r>
              <a:rPr lang="en-US" dirty="0" smtClean="0"/>
              <a:t>them to credit card company </a:t>
            </a:r>
            <a:r>
              <a:rPr lang="en-US" dirty="0"/>
              <a:t>later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97" name="Google Shape;4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3258" y="3890017"/>
            <a:ext cx="8013676" cy="270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18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Properties of One-way Hash Function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278338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One-way Hash Properties: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One-way: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hash(m) = h</a:t>
            </a:r>
            <a:r>
              <a:rPr lang="en-US" dirty="0"/>
              <a:t>, difficult to find m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Collision resistant: Difficult to find m1 and m2 </a:t>
            </a:r>
            <a:r>
              <a:rPr lang="en-US" dirty="0" err="1"/>
              <a:t>s.t.</a:t>
            </a:r>
            <a:r>
              <a:rPr lang="en-US" dirty="0"/>
              <a:t> </a:t>
            </a:r>
            <a:r>
              <a:rPr lang="en-US" sz="2200" dirty="0">
                <a:latin typeface="Courier New"/>
                <a:ea typeface="Courier New"/>
                <a:cs typeface="Courier New"/>
                <a:sym typeface="Courier New"/>
              </a:rPr>
              <a:t>hash(m1) = hash(m2)</a:t>
            </a:r>
            <a:endParaRPr sz="2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en-US" sz="2400" dirty="0"/>
              <a:t>Common One-way Hash Functions:</a:t>
            </a:r>
            <a:endParaRPr sz="2400"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 series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 series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13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Encryption</a:t>
            </a:r>
            <a:endParaRPr/>
          </a:p>
        </p:txBody>
      </p:sp>
      <p:sp>
        <p:nvSpPr>
          <p:cNvPr id="228" name="Google Shape;228;p32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222683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High computation cost of public-key encryption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Public key algorithms used to exchange a </a:t>
            </a:r>
            <a:r>
              <a:rPr lang="en-US" i="1" dirty="0"/>
              <a:t>secret session key</a:t>
            </a:r>
            <a:endParaRPr i="1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Key (content-encryption key) used to encrypt data using a symmetric-key </a:t>
            </a:r>
            <a:r>
              <a:rPr lang="en-US" dirty="0" smtClean="0"/>
              <a:t>algorithm. Example: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3703782" y="4045527"/>
            <a:ext cx="4599709" cy="46166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 err="1" smtClean="0">
                <a:solidFill>
                  <a:srgbClr val="C00000"/>
                </a:solidFill>
              </a:rPr>
              <a:t>k</a:t>
            </a:r>
            <a:r>
              <a:rPr lang="en-CA" sz="2400" baseline="30000" dirty="0" err="1"/>
              <a:t>e</a:t>
            </a:r>
            <a:r>
              <a:rPr lang="en-CA" sz="2400" dirty="0" smtClean="0"/>
              <a:t>,  </a:t>
            </a:r>
            <a:r>
              <a:rPr lang="en-CA" sz="2400" dirty="0" err="1" smtClean="0"/>
              <a:t>AES</a:t>
            </a:r>
            <a:r>
              <a:rPr lang="en-CA" sz="2400" b="1" baseline="-25000" dirty="0" err="1" smtClean="0">
                <a:solidFill>
                  <a:srgbClr val="C00000"/>
                </a:solidFill>
              </a:rPr>
              <a:t>k</a:t>
            </a:r>
            <a:r>
              <a:rPr lang="en-CA" sz="2400" dirty="0" smtClean="0"/>
              <a:t>(</a:t>
            </a:r>
            <a:r>
              <a:rPr lang="en-CA" sz="2400" dirty="0" err="1" smtClean="0"/>
              <a:t>b’This</a:t>
            </a:r>
            <a:r>
              <a:rPr lang="en-CA" sz="2400" dirty="0" smtClean="0"/>
              <a:t> is my secret’)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351025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02FF-83B7-4E05-97CA-0CDABED94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Encryption Standard (AES)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BE9AD-D415-4B95-8E47-47ADB34CB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025"/>
            <a:ext cx="10515600" cy="1820430"/>
          </a:xfrm>
        </p:spPr>
        <p:txBody>
          <a:bodyPr/>
          <a:lstStyle/>
          <a:p>
            <a:r>
              <a:rPr lang="en-US" dirty="0"/>
              <a:t>AES is a block cipher</a:t>
            </a:r>
          </a:p>
          <a:p>
            <a:r>
              <a:rPr lang="en-US" dirty="0"/>
              <a:t>128-bit block </a:t>
            </a:r>
            <a:r>
              <a:rPr lang="en-US" dirty="0" smtClean="0"/>
              <a:t>size:  plaintext 128 bits----- &gt; </a:t>
            </a:r>
            <a:r>
              <a:rPr lang="en-US" dirty="0" err="1" smtClean="0"/>
              <a:t>ciphertext</a:t>
            </a:r>
            <a:r>
              <a:rPr lang="en-US" dirty="0" smtClean="0"/>
              <a:t> 128 bits. </a:t>
            </a:r>
            <a:endParaRPr lang="en-US" dirty="0"/>
          </a:p>
          <a:p>
            <a:r>
              <a:rPr lang="en-US" dirty="0"/>
              <a:t>Three different key sizes: 128, 192, and 256 bits</a:t>
            </a:r>
          </a:p>
        </p:txBody>
      </p:sp>
    </p:spTree>
    <p:extLst>
      <p:ext uri="{BB962C8B-B14F-4D97-AF65-F5344CB8AC3E}">
        <p14:creationId xmlns:p14="http://schemas.microsoft.com/office/powerpoint/2010/main" val="32283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DD3-4632-4E7B-A1D7-EC71FF88A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3D224-3978-40AE-948C-7C61B4F06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1115"/>
          </a:xfrm>
        </p:spPr>
        <p:txBody>
          <a:bodyPr>
            <a:normAutofit/>
          </a:bodyPr>
          <a:lstStyle/>
          <a:p>
            <a:r>
              <a:rPr lang="en-US" dirty="0"/>
              <a:t>The encryption is block-by-block. E.g., block-size=128-bit in AES-128 </a:t>
            </a:r>
          </a:p>
          <a:p>
            <a:r>
              <a:rPr lang="en-US" dirty="0"/>
              <a:t>If plaintext Mis 120-bit, then it should be padded with 8 bit to make a block. This is called </a:t>
            </a:r>
            <a:r>
              <a:rPr lang="en-US" b="1" dirty="0"/>
              <a:t>plaintext padding</a:t>
            </a:r>
            <a:r>
              <a:rPr lang="en-US" dirty="0"/>
              <a:t>. </a:t>
            </a:r>
          </a:p>
          <a:p>
            <a:r>
              <a:rPr lang="en-US" dirty="0"/>
              <a:t>You can not simply add 00000000 to M because receiver can not know the message is M or M0 or M00 or </a:t>
            </a:r>
            <a:r>
              <a:rPr lang="en-US" dirty="0" smtClean="0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881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2374"/>
            <a:ext cx="8963025" cy="4838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A226FFE-918E-4266-A8DA-FC6087D98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using </a:t>
            </a:r>
            <a:r>
              <a:rPr lang="en-US" dirty="0" smtClean="0"/>
              <a:t>Crypto </a:t>
            </a:r>
            <a:r>
              <a:rPr lang="en-US" dirty="0"/>
              <a:t>APIs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5E70C-1DD3-45CA-ABA4-B4568783D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2683" y="1481421"/>
            <a:ext cx="504931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Line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Encrypt the entire data with padding, </a:t>
            </a:r>
            <a:r>
              <a:rPr lang="en-US" dirty="0" err="1"/>
              <a:t>blocksize</a:t>
            </a:r>
            <a:r>
              <a:rPr lang="en-US" dirty="0"/>
              <a:t>=16bytes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cipher for decryption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Decrypt (with </a:t>
            </a:r>
            <a:r>
              <a:rPr lang="en-US" dirty="0" err="1"/>
              <a:t>unpadding</a:t>
            </a:r>
            <a:r>
              <a:rPr lang="en-US" dirty="0"/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8E765-C8AD-4A78-B97E-54F5269EA98A}"/>
              </a:ext>
            </a:extLst>
          </p:cNvPr>
          <p:cNvSpPr/>
          <p:nvPr/>
        </p:nvSpPr>
        <p:spPr>
          <a:xfrm>
            <a:off x="5400523" y="4308153"/>
            <a:ext cx="49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①</a:t>
            </a:r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DBC917-DAC4-4299-9DE2-0E8718F5045F}"/>
              </a:ext>
            </a:extLst>
          </p:cNvPr>
          <p:cNvSpPr/>
          <p:nvPr/>
        </p:nvSpPr>
        <p:spPr>
          <a:xfrm>
            <a:off x="5394578" y="4512497"/>
            <a:ext cx="49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②</a:t>
            </a:r>
            <a:endParaRPr lang="en-CA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935816-29E7-4593-B6D9-939E71A6A6EB}"/>
              </a:ext>
            </a:extLst>
          </p:cNvPr>
          <p:cNvSpPr/>
          <p:nvPr/>
        </p:nvSpPr>
        <p:spPr>
          <a:xfrm>
            <a:off x="4639980" y="5316823"/>
            <a:ext cx="4908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③</a:t>
            </a:r>
            <a:endParaRPr lang="en-CA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A91F0C-E299-4CE0-AA36-FC09689F9434}"/>
              </a:ext>
            </a:extLst>
          </p:cNvPr>
          <p:cNvSpPr/>
          <p:nvPr/>
        </p:nvSpPr>
        <p:spPr>
          <a:xfrm>
            <a:off x="4634038" y="5558102"/>
            <a:ext cx="4908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④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3814354" y="1481421"/>
            <a:ext cx="19071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endec_AES.py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56849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Diffie-Hellman Key Exchange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2668179"/>
            <a:ext cx="10515600" cy="216507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Alice and Bob want to share a secret key K. 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They know public parameters: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Big prime number p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A number g&lt;p  (e.g., g=2).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008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ChangeArrowheads="1"/>
          </p:cNvSpPr>
          <p:nvPr/>
        </p:nvSpPr>
        <p:spPr bwMode="auto">
          <a:xfrm>
            <a:off x="1992313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zh-CN" b="1" dirty="0" err="1"/>
              <a:t>Diffie</a:t>
            </a:r>
            <a:r>
              <a:rPr lang="en-GB" altLang="zh-CN" b="1" dirty="0"/>
              <a:t>-Hellman key exchange</a:t>
            </a:r>
            <a:endParaRPr lang="en-GB" altLang="zh-CN" sz="4400" dirty="0"/>
          </a:p>
        </p:txBody>
      </p:sp>
      <p:sp>
        <p:nvSpPr>
          <p:cNvPr id="9219" name="Text Box 39"/>
          <p:cNvSpPr txBox="1">
            <a:spLocks noChangeArrowheads="1"/>
          </p:cNvSpPr>
          <p:nvPr/>
        </p:nvSpPr>
        <p:spPr bwMode="auto">
          <a:xfrm>
            <a:off x="4792663" y="2478088"/>
            <a:ext cx="208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err="1" smtClean="0"/>
              <a:t>g</a:t>
            </a:r>
            <a:r>
              <a:rPr lang="en-US" altLang="zh-CN" sz="2800" baseline="30000" dirty="0" err="1" smtClean="0"/>
              <a:t>x</a:t>
            </a:r>
            <a:r>
              <a:rPr lang="en-US" altLang="zh-CN" sz="2800" baseline="30000" dirty="0" smtClean="0"/>
              <a:t> </a:t>
            </a:r>
            <a:r>
              <a:rPr lang="en-US" altLang="zh-CN" sz="2800" baseline="-25000" dirty="0" smtClean="0">
                <a:solidFill>
                  <a:srgbClr val="FF0000"/>
                </a:solidFill>
              </a:rPr>
              <a:t>mod p</a:t>
            </a:r>
            <a:endParaRPr lang="en-US" altLang="zh-CN" sz="2800" baseline="30000" dirty="0">
              <a:solidFill>
                <a:srgbClr val="FF0000"/>
              </a:solidFill>
            </a:endParaRPr>
          </a:p>
        </p:txBody>
      </p:sp>
      <p:sp>
        <p:nvSpPr>
          <p:cNvPr id="9220" name="Line 40"/>
          <p:cNvSpPr>
            <a:spLocks noChangeShapeType="1"/>
          </p:cNvSpPr>
          <p:nvPr/>
        </p:nvSpPr>
        <p:spPr bwMode="auto">
          <a:xfrm>
            <a:off x="3284539" y="3054350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1" name="Text Box 39"/>
          <p:cNvSpPr txBox="1">
            <a:spLocks noChangeArrowheads="1"/>
          </p:cNvSpPr>
          <p:nvPr/>
        </p:nvSpPr>
        <p:spPr bwMode="auto">
          <a:xfrm>
            <a:off x="4792663" y="3454401"/>
            <a:ext cx="208915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err="1" smtClean="0"/>
              <a:t>g</a:t>
            </a:r>
            <a:r>
              <a:rPr lang="en-US" altLang="zh-CN" sz="2800" baseline="30000" dirty="0" err="1" smtClean="0"/>
              <a:t>y</a:t>
            </a:r>
            <a:r>
              <a:rPr lang="en-US" altLang="zh-CN" sz="2800" baseline="30000" dirty="0" smtClean="0"/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mod p</a:t>
            </a:r>
            <a:endParaRPr lang="en-US" altLang="zh-CN" sz="2800" baseline="30000" dirty="0">
              <a:solidFill>
                <a:srgbClr val="FF0000"/>
              </a:solidFill>
            </a:endParaRPr>
          </a:p>
        </p:txBody>
      </p:sp>
      <p:sp>
        <p:nvSpPr>
          <p:cNvPr id="9222" name="Line 40"/>
          <p:cNvSpPr>
            <a:spLocks noChangeShapeType="1"/>
          </p:cNvSpPr>
          <p:nvPr/>
        </p:nvSpPr>
        <p:spPr bwMode="auto">
          <a:xfrm>
            <a:off x="3287714" y="3933825"/>
            <a:ext cx="54006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CA"/>
          </a:p>
        </p:txBody>
      </p:sp>
      <p:sp>
        <p:nvSpPr>
          <p:cNvPr id="9223" name="TextBox 52"/>
          <p:cNvSpPr txBox="1">
            <a:spLocks noChangeArrowheads="1"/>
          </p:cNvSpPr>
          <p:nvPr/>
        </p:nvSpPr>
        <p:spPr bwMode="auto">
          <a:xfrm>
            <a:off x="914400" y="3692525"/>
            <a:ext cx="23955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/>
              <a:t>sk</a:t>
            </a:r>
            <a:r>
              <a:rPr lang="en-US" altLang="zh-CN" sz="2400" dirty="0"/>
              <a:t>=(</a:t>
            </a:r>
            <a:r>
              <a:rPr lang="en-US" altLang="zh-CN" sz="2400" dirty="0" err="1" smtClean="0"/>
              <a:t>g</a:t>
            </a:r>
            <a:r>
              <a:rPr lang="en-US" altLang="zh-CN" sz="2400" baseline="30000" dirty="0" err="1" smtClean="0"/>
              <a:t>y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x</a:t>
            </a:r>
            <a:r>
              <a:rPr lang="en-US" altLang="zh-CN" sz="2400" dirty="0" smtClean="0"/>
              <a:t>  </a:t>
            </a:r>
            <a:r>
              <a:rPr lang="en-US" altLang="zh-CN" sz="1600" dirty="0" smtClean="0">
                <a:solidFill>
                  <a:srgbClr val="FF0000"/>
                </a:solidFill>
              </a:rPr>
              <a:t>mod p</a:t>
            </a:r>
            <a:endParaRPr lang="zh-CN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9224" name="TextBox 52"/>
          <p:cNvSpPr txBox="1">
            <a:spLocks noChangeArrowheads="1"/>
          </p:cNvSpPr>
          <p:nvPr/>
        </p:nvSpPr>
        <p:spPr bwMode="auto">
          <a:xfrm>
            <a:off x="8755063" y="3836988"/>
            <a:ext cx="21900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 err="1"/>
              <a:t>sk</a:t>
            </a:r>
            <a:r>
              <a:rPr lang="en-US" altLang="zh-CN" sz="2400" dirty="0"/>
              <a:t>=(</a:t>
            </a:r>
            <a:r>
              <a:rPr lang="en-US" altLang="zh-CN" sz="2400" dirty="0" err="1" smtClean="0"/>
              <a:t>g</a:t>
            </a:r>
            <a:r>
              <a:rPr lang="en-US" altLang="zh-CN" sz="2400" baseline="30000" dirty="0" err="1" smtClean="0"/>
              <a:t>x</a:t>
            </a:r>
            <a:r>
              <a:rPr lang="en-US" altLang="zh-CN" sz="2400" dirty="0" smtClean="0"/>
              <a:t>)</a:t>
            </a:r>
            <a:r>
              <a:rPr lang="en-US" altLang="zh-CN" sz="2400" baseline="30000" dirty="0" smtClean="0"/>
              <a:t>y</a:t>
            </a:r>
            <a:r>
              <a:rPr lang="en-US" altLang="zh-CN" sz="2400" dirty="0" smtClean="0"/>
              <a:t>  </a:t>
            </a:r>
            <a:r>
              <a:rPr lang="en-US" altLang="zh-CN" sz="1800" dirty="0" smtClean="0">
                <a:solidFill>
                  <a:srgbClr val="FF0000"/>
                </a:solidFill>
              </a:rPr>
              <a:t>mod p</a:t>
            </a:r>
            <a:endParaRPr lang="zh-CN" altLang="en-US" sz="2400" baseline="30000" dirty="0">
              <a:solidFill>
                <a:srgbClr val="FF0000"/>
              </a:solidFill>
            </a:endParaRPr>
          </a:p>
        </p:txBody>
      </p:sp>
      <p:sp>
        <p:nvSpPr>
          <p:cNvPr id="9225" name="Text Box 39"/>
          <p:cNvSpPr txBox="1">
            <a:spLocks noChangeArrowheads="1"/>
          </p:cNvSpPr>
          <p:nvPr/>
        </p:nvSpPr>
        <p:spPr bwMode="auto">
          <a:xfrm>
            <a:off x="3810000" y="857251"/>
            <a:ext cx="3429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dirty="0" smtClean="0"/>
              <a:t>p, g</a:t>
            </a:r>
            <a:r>
              <a:rPr lang="en-US" altLang="zh-CN" sz="2800" dirty="0"/>
              <a:t>:   public</a:t>
            </a:r>
          </a:p>
        </p:txBody>
      </p:sp>
      <p:sp>
        <p:nvSpPr>
          <p:cNvPr id="9226" name="TextBox 32"/>
          <p:cNvSpPr txBox="1">
            <a:spLocks noChangeArrowheads="1"/>
          </p:cNvSpPr>
          <p:nvPr/>
        </p:nvSpPr>
        <p:spPr bwMode="auto">
          <a:xfrm>
            <a:off x="3221039" y="1909763"/>
            <a:ext cx="642937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x</a:t>
            </a:r>
            <a:endParaRPr lang="zh-CN" altLang="en-US" sz="1800"/>
          </a:p>
        </p:txBody>
      </p:sp>
      <p:sp>
        <p:nvSpPr>
          <p:cNvPr id="9227" name="TextBox 33"/>
          <p:cNvSpPr txBox="1">
            <a:spLocks noChangeArrowheads="1"/>
          </p:cNvSpPr>
          <p:nvPr/>
        </p:nvSpPr>
        <p:spPr bwMode="auto">
          <a:xfrm>
            <a:off x="8112125" y="1989138"/>
            <a:ext cx="642938" cy="36671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 y </a:t>
            </a:r>
            <a:endParaRPr lang="zh-CN" altLang="en-US" sz="1800"/>
          </a:p>
        </p:txBody>
      </p:sp>
      <p:sp>
        <p:nvSpPr>
          <p:cNvPr id="76837" name="TextBox 60"/>
          <p:cNvSpPr txBox="1">
            <a:spLocks noChangeArrowheads="1"/>
          </p:cNvSpPr>
          <p:nvPr/>
        </p:nvSpPr>
        <p:spPr bwMode="auto">
          <a:xfrm>
            <a:off x="2351089" y="4437064"/>
            <a:ext cx="585787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u="sng" dirty="0">
                <a:solidFill>
                  <a:srgbClr val="FF0000"/>
                </a:solidFill>
              </a:rPr>
              <a:t>Discrete Logarithm Assumption: </a:t>
            </a:r>
            <a:r>
              <a:rPr lang="en-US" altLang="zh-CN" sz="2400" dirty="0"/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dirty="0"/>
              <a:t>  </a:t>
            </a:r>
            <a:r>
              <a:rPr lang="en-US" altLang="zh-CN" sz="2400" dirty="0" err="1"/>
              <a:t>g</a:t>
            </a:r>
            <a:r>
              <a:rPr lang="en-US" altLang="zh-CN" sz="2400" baseline="30000" dirty="0" err="1"/>
              <a:t>x</a:t>
            </a:r>
            <a:r>
              <a:rPr lang="en-US" altLang="zh-CN" sz="2400" baseline="30000" dirty="0"/>
              <a:t>  </a:t>
            </a:r>
            <a:r>
              <a:rPr lang="en-US" altLang="zh-CN" sz="2400" baseline="30000" dirty="0" smtClean="0"/>
              <a:t> </a:t>
            </a:r>
            <a:r>
              <a:rPr lang="en-US" altLang="zh-CN" sz="1800" dirty="0" smtClean="0">
                <a:solidFill>
                  <a:srgbClr val="FF0000"/>
                </a:solidFill>
              </a:rPr>
              <a:t>mod p</a:t>
            </a:r>
            <a:r>
              <a:rPr lang="en-US" altLang="zh-CN" sz="2400" dirty="0" smtClean="0"/>
              <a:t>=====</a:t>
            </a:r>
            <a:r>
              <a:rPr lang="en-US" altLang="zh-CN" sz="2400" b="1" dirty="0"/>
              <a:t>hard</a:t>
            </a:r>
            <a:r>
              <a:rPr lang="en-US" altLang="zh-CN" sz="2400" dirty="0"/>
              <a:t>==== &gt; </a:t>
            </a:r>
            <a:r>
              <a:rPr lang="en-US" altLang="zh-CN" sz="2400" b="1" dirty="0"/>
              <a:t>x</a:t>
            </a:r>
            <a:r>
              <a:rPr lang="en-US" altLang="zh-CN" sz="2400" dirty="0"/>
              <a:t>. </a:t>
            </a:r>
            <a:endParaRPr lang="zh-CN" altLang="en-US" sz="2400" dirty="0"/>
          </a:p>
        </p:txBody>
      </p:sp>
      <p:pic>
        <p:nvPicPr>
          <p:cNvPr id="9229" name="Picture 57" descr="C:\Documents and Settings\jiang\My Documents\My Pictures\Microsoft 剪辑管理器\so01675_.wm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1125538"/>
            <a:ext cx="717550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0" name="Picture 40" descr="j029575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6" y="1412875"/>
            <a:ext cx="1482725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1" name="Picture 41" descr="j029575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851" y="1557338"/>
            <a:ext cx="143986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44" name="Line 44"/>
          <p:cNvSpPr>
            <a:spLocks noChangeShapeType="1"/>
          </p:cNvSpPr>
          <p:nvPr/>
        </p:nvSpPr>
        <p:spPr bwMode="auto">
          <a:xfrm flipV="1">
            <a:off x="5951538" y="1916114"/>
            <a:ext cx="431800" cy="6492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  <p:sp>
        <p:nvSpPr>
          <p:cNvPr id="76845" name="Line 45"/>
          <p:cNvSpPr>
            <a:spLocks noChangeShapeType="1"/>
          </p:cNvSpPr>
          <p:nvPr/>
        </p:nvSpPr>
        <p:spPr bwMode="auto">
          <a:xfrm flipV="1">
            <a:off x="6096001" y="1916114"/>
            <a:ext cx="360363" cy="1728787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662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MD One-Way Hash Functions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MD stands for Message Digest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Developed by Ron </a:t>
            </a:r>
            <a:r>
              <a:rPr lang="en-US" dirty="0" err="1"/>
              <a:t>Rivest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Includes MD2, MD4, MD5,and MD6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Status of Algorithms: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MD2, MD4 - severely broken (obsolete)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MD5 - collision resistance property broken, one-way property not broken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MD6 - developed in response to proposal by NIST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SHA </a:t>
            </a:r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Published by NIST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Includes SHA-0, SHA-1, SHA-2, and SHA-3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Status of Algorithms: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SHA-0: withdrawn due to flaw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SHA-1: </a:t>
            </a:r>
            <a:r>
              <a:rPr lang="en-US" dirty="0" smtClean="0"/>
              <a:t>Collision </a:t>
            </a:r>
            <a:r>
              <a:rPr lang="en-US" dirty="0"/>
              <a:t>attack found in 2017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SHA-2: </a:t>
            </a:r>
            <a:r>
              <a:rPr lang="en-US" dirty="0" smtClean="0"/>
              <a:t>Includes </a:t>
            </a:r>
            <a:r>
              <a:rPr lang="en-US" dirty="0"/>
              <a:t>SHA-256 and SHA-512; </a:t>
            </a:r>
            <a:r>
              <a:rPr lang="en-US" dirty="0" smtClean="0"/>
              <a:t>No </a:t>
            </a:r>
            <a:r>
              <a:rPr lang="en-US" dirty="0"/>
              <a:t>significant attack found yet</a:t>
            </a:r>
            <a:endParaRPr dirty="0"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n-US" dirty="0"/>
              <a:t>SHA-3: Released in 2015; Has different construction </a:t>
            </a:r>
            <a:r>
              <a:rPr lang="en-US" dirty="0" smtClean="0"/>
              <a:t>structure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One-Way Hash Commands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dirty="0"/>
              <a:t>Linux utility programs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Example: md5sum, sha224sum, sha256sum, sha384sum and sha512sum</a:t>
            </a:r>
            <a:endParaRPr dirty="0"/>
          </a:p>
        </p:txBody>
      </p:sp>
      <p:pic>
        <p:nvPicPr>
          <p:cNvPr id="132" name="Google Shape;13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8675" y="3838775"/>
            <a:ext cx="10334625" cy="15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785948" y="-63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Computing One-Way Hash  </a:t>
            </a:r>
            <a:r>
              <a:rPr lang="en-US" dirty="0" smtClean="0"/>
              <a:t>using Python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8B393-1380-4C91-B265-2DE26307FAF4}"/>
              </a:ext>
            </a:extLst>
          </p:cNvPr>
          <p:cNvSpPr txBox="1"/>
          <p:nvPr/>
        </p:nvSpPr>
        <p:spPr>
          <a:xfrm>
            <a:off x="7188104" y="4092923"/>
            <a:ext cx="321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</a:t>
            </a:r>
            <a:r>
              <a:rPr lang="en-CX" sz="2400" dirty="0" err="1"/>
              <a:t>i</a:t>
            </a:r>
            <a:r>
              <a:rPr lang="en-CA" sz="2400" dirty="0"/>
              <a:t>t</a:t>
            </a:r>
            <a:r>
              <a:rPr lang="en-CX" sz="2400" dirty="0" err="1"/>
              <a:t>i</a:t>
            </a:r>
            <a:r>
              <a:rPr lang="en-CA" sz="2400" dirty="0"/>
              <a:t>a</a:t>
            </a:r>
            <a:r>
              <a:rPr lang="en-CX" sz="2400" dirty="0"/>
              <a:t>l</a:t>
            </a:r>
            <a:r>
              <a:rPr lang="en-CA" sz="2400" dirty="0" err="1"/>
              <a:t>i</a:t>
            </a:r>
            <a:r>
              <a:rPr lang="en-CX" sz="2400" dirty="0"/>
              <a:t>z</a:t>
            </a:r>
            <a:r>
              <a:rPr lang="en-CA" sz="2400" dirty="0"/>
              <a:t>e</a:t>
            </a:r>
            <a:r>
              <a:rPr lang="en-CX" sz="2400" dirty="0"/>
              <a:t> </a:t>
            </a:r>
            <a:r>
              <a:rPr lang="en-CA" sz="2400" dirty="0"/>
              <a:t>h</a:t>
            </a:r>
            <a:r>
              <a:rPr lang="en-CX" sz="2400" dirty="0"/>
              <a:t>a</a:t>
            </a:r>
            <a:r>
              <a:rPr lang="en-CA" sz="2400" dirty="0"/>
              <a:t>s</a:t>
            </a:r>
            <a:r>
              <a:rPr lang="en-CX" sz="2400" dirty="0"/>
              <a:t>h </a:t>
            </a:r>
            <a:r>
              <a:rPr lang="en-CA" sz="2400" dirty="0"/>
              <a:t>o</a:t>
            </a:r>
            <a:r>
              <a:rPr lang="en-CX" sz="2400" dirty="0"/>
              <a:t>b</a:t>
            </a:r>
            <a:r>
              <a:rPr lang="en-CA" sz="2400" dirty="0"/>
              <a:t>j</a:t>
            </a:r>
            <a:r>
              <a:rPr lang="en-CX" sz="2400" dirty="0"/>
              <a:t>e</a:t>
            </a:r>
            <a:r>
              <a:rPr lang="en-CA" sz="2400" dirty="0"/>
              <a:t>c</a:t>
            </a:r>
            <a:r>
              <a:rPr lang="en-CX" sz="2400" dirty="0"/>
              <a:t>t</a:t>
            </a:r>
            <a:endParaRPr lang="en-CA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01F10D-C37D-4503-80DC-74AA7CC58EAB}"/>
              </a:ext>
            </a:extLst>
          </p:cNvPr>
          <p:cNvSpPr txBox="1"/>
          <p:nvPr/>
        </p:nvSpPr>
        <p:spPr>
          <a:xfrm>
            <a:off x="3165549" y="1055921"/>
            <a:ext cx="484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 smtClean="0"/>
              <a:t>hash_comp.py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553" y="1505766"/>
            <a:ext cx="6991350" cy="5048250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 flipV="1">
            <a:off x="2246811" y="4380411"/>
            <a:ext cx="4632960" cy="405009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6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Password Verification </a:t>
            </a:r>
            <a:endParaRPr/>
          </a:p>
        </p:txBody>
      </p:sp>
      <p:sp>
        <p:nvSpPr>
          <p:cNvPr id="176" name="Google Shape;176;p25"/>
          <p:cNvSpPr txBox="1">
            <a:spLocks noGrp="1"/>
          </p:cNvSpPr>
          <p:nvPr>
            <p:ph type="body" idx="1"/>
          </p:nvPr>
        </p:nvSpPr>
        <p:spPr>
          <a:xfrm>
            <a:off x="838200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To login into account, user needs to tell a secret (password)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Cannot store the secrets in their plaintext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 smtClean="0"/>
              <a:t>Solution</a:t>
            </a:r>
            <a:r>
              <a:rPr lang="en-US" dirty="0"/>
              <a:t>:  </a:t>
            </a:r>
            <a:r>
              <a:rPr lang="en-US" dirty="0" smtClean="0"/>
              <a:t>Linux </a:t>
            </a:r>
            <a:r>
              <a:rPr lang="en-US" dirty="0"/>
              <a:t>stores </a:t>
            </a:r>
            <a:r>
              <a:rPr lang="en-US" b="1" dirty="0" smtClean="0"/>
              <a:t>hashed</a:t>
            </a:r>
            <a:r>
              <a:rPr lang="en-US" dirty="0" smtClean="0"/>
              <a:t> passwords </a:t>
            </a:r>
            <a:r>
              <a:rPr lang="en-US" dirty="0"/>
              <a:t>in the /</a:t>
            </a:r>
            <a:r>
              <a:rPr lang="en-US" dirty="0" err="1"/>
              <a:t>etc</a:t>
            </a:r>
            <a:r>
              <a:rPr lang="en-US" dirty="0"/>
              <a:t>/shadow </a:t>
            </a:r>
            <a:r>
              <a:rPr lang="en-US" dirty="0" smtClean="0"/>
              <a:t>file</a:t>
            </a:r>
            <a:endParaRPr lang="en-CA"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CA" dirty="0" smtClean="0"/>
              <a:t>When you provide the password, the system will hash and check the result is identical to the system storage. </a:t>
            </a:r>
            <a:endParaRPr dirty="0"/>
          </a:p>
        </p:txBody>
      </p:sp>
      <p:pic>
        <p:nvPicPr>
          <p:cNvPr id="177" name="Google Shape;17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63" y="4478303"/>
            <a:ext cx="9826726" cy="5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Case Study: Linux Shadow File</a:t>
            </a:r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body" idx="1"/>
          </p:nvPr>
        </p:nvSpPr>
        <p:spPr>
          <a:xfrm>
            <a:off x="851263" y="1597025"/>
            <a:ext cx="10515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Password field has 3 parts: algorithm used, salt, password hash</a:t>
            </a:r>
            <a:endParaRPr dirty="0"/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dirty="0"/>
              <a:t>Salt and password hash are encoded into printable </a:t>
            </a:r>
            <a:r>
              <a:rPr lang="en-US" dirty="0" smtClean="0"/>
              <a:t>characters</a:t>
            </a:r>
            <a:endParaRPr dirty="0"/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586" y="2758213"/>
            <a:ext cx="8174827" cy="213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1357</TotalTime>
  <Words>1334</Words>
  <Application>Microsoft Office PowerPoint</Application>
  <PresentationFormat>Widescreen</PresentationFormat>
  <Paragraphs>225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宋体</vt:lpstr>
      <vt:lpstr>Arial</vt:lpstr>
      <vt:lpstr>Calibri</vt:lpstr>
      <vt:lpstr>Courier New</vt:lpstr>
      <vt:lpstr>Office Theme</vt:lpstr>
      <vt:lpstr>Introduction to Cryptography</vt:lpstr>
      <vt:lpstr>One-way Hash Function</vt:lpstr>
      <vt:lpstr>Properties of One-way Hash Function</vt:lpstr>
      <vt:lpstr>MD One-Way Hash Functions</vt:lpstr>
      <vt:lpstr>SHA </vt:lpstr>
      <vt:lpstr>One-Way Hash Commands</vt:lpstr>
      <vt:lpstr>Computing One-Way Hash  using Python</vt:lpstr>
      <vt:lpstr>Password Verification </vt:lpstr>
      <vt:lpstr>Case Study: Linux Shadow File</vt:lpstr>
      <vt:lpstr>Public Key Cryptosystem</vt:lpstr>
      <vt:lpstr>Modulo Operation</vt:lpstr>
      <vt:lpstr>Modulo Operation:  example</vt:lpstr>
      <vt:lpstr>RSA Cryptosystem</vt:lpstr>
      <vt:lpstr>RSA: Key Generation</vt:lpstr>
      <vt:lpstr>RSA: Encryption and Decryption</vt:lpstr>
      <vt:lpstr>RSA Exercise: Small Numbers</vt:lpstr>
      <vt:lpstr>RSA Exercise: Small Numbers (Contd.)</vt:lpstr>
      <vt:lpstr>OpenSSL Tools: Generating RSA keys </vt:lpstr>
      <vt:lpstr>OpenSSL Tools: Generating RSA keys (Contd.)</vt:lpstr>
      <vt:lpstr>OpenSSL Tools: Extracting Public Key </vt:lpstr>
      <vt:lpstr>Programming using Public-Key Crypto APIs</vt:lpstr>
      <vt:lpstr>Public-Key Cryptography APIs: Encryption</vt:lpstr>
      <vt:lpstr>Public-Key Cryptography APIs: Encryption</vt:lpstr>
      <vt:lpstr>Public-Key Cryptography APIs: Decryption</vt:lpstr>
      <vt:lpstr>Digital Signature</vt:lpstr>
      <vt:lpstr>Digital Signature using RSA</vt:lpstr>
      <vt:lpstr>Python Digital Signature using PSS: sign</vt:lpstr>
      <vt:lpstr>Python Digital Signature using PSS: verify</vt:lpstr>
      <vt:lpstr>Applications: Credit Card Authentication</vt:lpstr>
      <vt:lpstr>Hybrid Encryption</vt:lpstr>
      <vt:lpstr>Advanced Encryption Standard (AES)</vt:lpstr>
      <vt:lpstr>Padding</vt:lpstr>
      <vt:lpstr>Programming using Crypto APIs</vt:lpstr>
      <vt:lpstr>Diffie-Hellman Key Exchange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One-Way Hash Functions</dc:title>
  <cp:lastModifiedBy>Shaoquan Jiang</cp:lastModifiedBy>
  <cp:revision>150</cp:revision>
  <dcterms:modified xsi:type="dcterms:W3CDTF">2021-06-16T16:54:23Z</dcterms:modified>
</cp:coreProperties>
</file>