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3"/>
  </p:notesMasterIdLst>
  <p:sldIdLst>
    <p:sldId id="380" r:id="rId2"/>
    <p:sldId id="370" r:id="rId3"/>
    <p:sldId id="387" r:id="rId4"/>
    <p:sldId id="388" r:id="rId5"/>
    <p:sldId id="381" r:id="rId6"/>
    <p:sldId id="287" r:id="rId7"/>
    <p:sldId id="383" r:id="rId8"/>
    <p:sldId id="385" r:id="rId9"/>
    <p:sldId id="376" r:id="rId10"/>
    <p:sldId id="386" r:id="rId11"/>
    <p:sldId id="375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4BD"/>
    <a:srgbClr val="F8A724"/>
    <a:srgbClr val="F76B14"/>
    <a:srgbClr val="FEF6F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4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1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7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4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2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5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36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0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292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257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4692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68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574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BCB9-362F-4EDF-8AC3-314ED13EE51B}" type="datetime1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@2016 BGI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D32C-FCF0-4D34-AA00-8B2FDAE8C89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12192000" cy="685746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75816" y="19382"/>
            <a:ext cx="165618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64524"/>
            <a:ext cx="10520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3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677AD667-3B84-4901-8C58-F86900DE325C}"/>
              </a:ext>
            </a:extLst>
          </p:cNvPr>
          <p:cNvSpPr txBox="1"/>
          <p:nvPr/>
        </p:nvSpPr>
        <p:spPr>
          <a:xfrm>
            <a:off x="6744132" y="539128"/>
            <a:ext cx="988156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  <a:hlinkClick r:id="rId4" action="ppaction://hlinksldjump"/>
              </a:rPr>
              <a:t>Dr.Tom3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865757-0FE9-4FB7-96E0-C066D7D48FAE}"/>
              </a:ext>
            </a:extLst>
          </p:cNvPr>
          <p:cNvSpPr txBox="1"/>
          <p:nvPr/>
        </p:nvSpPr>
        <p:spPr>
          <a:xfrm>
            <a:off x="8073543" y="539128"/>
            <a:ext cx="110671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  <a:hlinkClick r:id="rId5" action="ppaction://hlinksldjump"/>
              </a:rPr>
              <a:t>Micro16S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D0DD06-40FF-4824-A895-990F1583BE9C}"/>
              </a:ext>
            </a:extLst>
          </p:cNvPr>
          <p:cNvSpPr txBox="1"/>
          <p:nvPr/>
        </p:nvSpPr>
        <p:spPr>
          <a:xfrm>
            <a:off x="9521511" y="5391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  <a:hlinkClick r:id="rId6" action="ppaction://hlinksldjump"/>
              </a:rPr>
              <a:t>维护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E98C24-A8CC-4BF9-8F5A-B61C63384ECB}"/>
              </a:ext>
            </a:extLst>
          </p:cNvPr>
          <p:cNvSpPr txBox="1"/>
          <p:nvPr/>
        </p:nvSpPr>
        <p:spPr>
          <a:xfrm>
            <a:off x="10386928" y="5391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  <a:hlinkClick r:id="rId7" action="ppaction://hlinksldjump"/>
              </a:rPr>
              <a:t>工作计划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E3349B-494B-469A-950A-6520DC29C719}"/>
              </a:ext>
            </a:extLst>
          </p:cNvPr>
          <p:cNvGrpSpPr/>
          <p:nvPr/>
        </p:nvGrpSpPr>
        <p:grpSpPr>
          <a:xfrm>
            <a:off x="11553265" y="632205"/>
            <a:ext cx="295275" cy="152400"/>
            <a:chOff x="3867150" y="1504950"/>
            <a:chExt cx="295275" cy="1524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769AB1F-7E08-434C-9EDC-2246985DB290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1504950"/>
              <a:ext cx="295275" cy="0"/>
            </a:xfrm>
            <a:prstGeom prst="line">
              <a:avLst/>
            </a:prstGeom>
            <a:ln w="28575" cap="rnd">
              <a:solidFill>
                <a:schemeClr val="bg2">
                  <a:lumMod val="9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441FD06-BCAC-4C16-A02F-5834C43AA8A7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1581150"/>
              <a:ext cx="295275" cy="0"/>
            </a:xfrm>
            <a:prstGeom prst="line">
              <a:avLst/>
            </a:prstGeom>
            <a:ln w="28575" cap="rnd">
              <a:solidFill>
                <a:schemeClr val="bg2">
                  <a:lumMod val="9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F5CC479-6A3A-46AD-A54E-419D8118D1BC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1657350"/>
              <a:ext cx="295275" cy="0"/>
            </a:xfrm>
            <a:prstGeom prst="line">
              <a:avLst/>
            </a:prstGeom>
            <a:ln w="28575" cap="rnd">
              <a:solidFill>
                <a:schemeClr val="bg2">
                  <a:lumMod val="9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72FDD01-A5A8-4EDF-B878-A2042D99578E}"/>
              </a:ext>
            </a:extLst>
          </p:cNvPr>
          <p:cNvSpPr txBox="1"/>
          <p:nvPr/>
        </p:nvSpPr>
        <p:spPr>
          <a:xfrm>
            <a:off x="1200740" y="2335032"/>
            <a:ext cx="979052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工作总结 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&amp;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下一步工作规划</a:t>
            </a:r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 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4EA3E0A-4034-40F3-9400-CE17E4929E41}"/>
              </a:ext>
            </a:extLst>
          </p:cNvPr>
          <p:cNvSpPr/>
          <p:nvPr/>
        </p:nvSpPr>
        <p:spPr>
          <a:xfrm>
            <a:off x="8653777" y="4997313"/>
            <a:ext cx="1240963" cy="3225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92B5F11-C447-4AC3-8BC7-A74863889D83}"/>
              </a:ext>
            </a:extLst>
          </p:cNvPr>
          <p:cNvSpPr/>
          <p:nvPr/>
        </p:nvSpPr>
        <p:spPr>
          <a:xfrm>
            <a:off x="10065445" y="4997313"/>
            <a:ext cx="1240963" cy="32256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EE8EC2E-0E7A-4EE2-A4C4-283926ECE946}"/>
              </a:ext>
            </a:extLst>
          </p:cNvPr>
          <p:cNvSpPr txBox="1"/>
          <p:nvPr/>
        </p:nvSpPr>
        <p:spPr>
          <a:xfrm>
            <a:off x="8815266" y="49973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夏展峰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489528-471A-4C25-BA54-4199AD8343FE}"/>
              </a:ext>
            </a:extLst>
          </p:cNvPr>
          <p:cNvSpPr txBox="1"/>
          <p:nvPr/>
        </p:nvSpPr>
        <p:spPr>
          <a:xfrm>
            <a:off x="10180779" y="499731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2020.9.24</a:t>
            </a:r>
          </a:p>
        </p:txBody>
      </p:sp>
      <p:sp>
        <p:nvSpPr>
          <p:cNvPr id="39" name="椭圆 18">
            <a:extLst>
              <a:ext uri="{FF2B5EF4-FFF2-40B4-BE49-F238E27FC236}">
                <a16:creationId xmlns:a16="http://schemas.microsoft.com/office/drawing/2014/main" id="{21BCBAF2-CBC4-4A48-BD14-11814550AA56}"/>
              </a:ext>
            </a:extLst>
          </p:cNvPr>
          <p:cNvSpPr/>
          <p:nvPr/>
        </p:nvSpPr>
        <p:spPr>
          <a:xfrm>
            <a:off x="5444611" y="6160391"/>
            <a:ext cx="236412" cy="236082"/>
          </a:xfrm>
          <a:custGeom>
            <a:avLst/>
            <a:gdLst>
              <a:gd name="connsiteX0" fmla="*/ 64421 w 606933"/>
              <a:gd name="connsiteY0" fmla="*/ 368927 h 606087"/>
              <a:gd name="connsiteX1" fmla="*/ 64421 w 606933"/>
              <a:gd name="connsiteY1" fmla="*/ 408886 h 606087"/>
              <a:gd name="connsiteX2" fmla="*/ 218970 w 606933"/>
              <a:gd name="connsiteY2" fmla="*/ 408886 h 606087"/>
              <a:gd name="connsiteX3" fmla="*/ 218970 w 606933"/>
              <a:gd name="connsiteY3" fmla="*/ 368927 h 606087"/>
              <a:gd name="connsiteX4" fmla="*/ 387986 w 606933"/>
              <a:gd name="connsiteY4" fmla="*/ 368912 h 606087"/>
              <a:gd name="connsiteX5" fmla="*/ 387986 w 606933"/>
              <a:gd name="connsiteY5" fmla="*/ 408874 h 606087"/>
              <a:gd name="connsiteX6" fmla="*/ 542419 w 606933"/>
              <a:gd name="connsiteY6" fmla="*/ 408874 h 606087"/>
              <a:gd name="connsiteX7" fmla="*/ 542419 w 606933"/>
              <a:gd name="connsiteY7" fmla="*/ 368912 h 606087"/>
              <a:gd name="connsiteX8" fmla="*/ 64421 w 606933"/>
              <a:gd name="connsiteY8" fmla="*/ 271725 h 606087"/>
              <a:gd name="connsiteX9" fmla="*/ 64421 w 606933"/>
              <a:gd name="connsiteY9" fmla="*/ 311685 h 606087"/>
              <a:gd name="connsiteX10" fmla="*/ 218970 w 606933"/>
              <a:gd name="connsiteY10" fmla="*/ 311685 h 606087"/>
              <a:gd name="connsiteX11" fmla="*/ 218970 w 606933"/>
              <a:gd name="connsiteY11" fmla="*/ 271725 h 606087"/>
              <a:gd name="connsiteX12" fmla="*/ 387986 w 606933"/>
              <a:gd name="connsiteY12" fmla="*/ 271704 h 606087"/>
              <a:gd name="connsiteX13" fmla="*/ 387986 w 606933"/>
              <a:gd name="connsiteY13" fmla="*/ 311666 h 606087"/>
              <a:gd name="connsiteX14" fmla="*/ 542419 w 606933"/>
              <a:gd name="connsiteY14" fmla="*/ 311666 h 606087"/>
              <a:gd name="connsiteX15" fmla="*/ 542419 w 606933"/>
              <a:gd name="connsiteY15" fmla="*/ 271704 h 606087"/>
              <a:gd name="connsiteX16" fmla="*/ 64421 w 606933"/>
              <a:gd name="connsiteY16" fmla="*/ 174524 h 606087"/>
              <a:gd name="connsiteX17" fmla="*/ 64421 w 606933"/>
              <a:gd name="connsiteY17" fmla="*/ 214483 h 606087"/>
              <a:gd name="connsiteX18" fmla="*/ 218970 w 606933"/>
              <a:gd name="connsiteY18" fmla="*/ 214483 h 606087"/>
              <a:gd name="connsiteX19" fmla="*/ 218970 w 606933"/>
              <a:gd name="connsiteY19" fmla="*/ 174524 h 606087"/>
              <a:gd name="connsiteX20" fmla="*/ 387986 w 606933"/>
              <a:gd name="connsiteY20" fmla="*/ 174496 h 606087"/>
              <a:gd name="connsiteX21" fmla="*/ 387986 w 606933"/>
              <a:gd name="connsiteY21" fmla="*/ 214458 h 606087"/>
              <a:gd name="connsiteX22" fmla="*/ 542419 w 606933"/>
              <a:gd name="connsiteY22" fmla="*/ 214458 h 606087"/>
              <a:gd name="connsiteX23" fmla="*/ 542419 w 606933"/>
              <a:gd name="connsiteY23" fmla="*/ 174496 h 606087"/>
              <a:gd name="connsiteX24" fmla="*/ 323472 w 606933"/>
              <a:gd name="connsiteY24" fmla="*/ 97169 h 606087"/>
              <a:gd name="connsiteX25" fmla="*/ 606933 w 606933"/>
              <a:gd name="connsiteY25" fmla="*/ 97169 h 606087"/>
              <a:gd name="connsiteX26" fmla="*/ 606933 w 606933"/>
              <a:gd name="connsiteY26" fmla="*/ 606087 h 606087"/>
              <a:gd name="connsiteX27" fmla="*/ 485207 w 606933"/>
              <a:gd name="connsiteY27" fmla="*/ 606087 h 606087"/>
              <a:gd name="connsiteX28" fmla="*/ 485207 w 606933"/>
              <a:gd name="connsiteY28" fmla="*/ 513974 h 606087"/>
              <a:gd name="connsiteX29" fmla="*/ 445198 w 606933"/>
              <a:gd name="connsiteY29" fmla="*/ 513974 h 606087"/>
              <a:gd name="connsiteX30" fmla="*/ 445198 w 606933"/>
              <a:gd name="connsiteY30" fmla="*/ 606087 h 606087"/>
              <a:gd name="connsiteX31" fmla="*/ 323472 w 606933"/>
              <a:gd name="connsiteY31" fmla="*/ 606087 h 606087"/>
              <a:gd name="connsiteX32" fmla="*/ 64421 w 606933"/>
              <a:gd name="connsiteY32" fmla="*/ 77222 h 606087"/>
              <a:gd name="connsiteX33" fmla="*/ 64421 w 606933"/>
              <a:gd name="connsiteY33" fmla="*/ 117181 h 606087"/>
              <a:gd name="connsiteX34" fmla="*/ 218970 w 606933"/>
              <a:gd name="connsiteY34" fmla="*/ 117181 h 606087"/>
              <a:gd name="connsiteX35" fmla="*/ 218970 w 606933"/>
              <a:gd name="connsiteY35" fmla="*/ 77222 h 606087"/>
              <a:gd name="connsiteX36" fmla="*/ 0 w 606933"/>
              <a:gd name="connsiteY36" fmla="*/ 0 h 606087"/>
              <a:gd name="connsiteX37" fmla="*/ 283391 w 606933"/>
              <a:gd name="connsiteY37" fmla="*/ 0 h 606087"/>
              <a:gd name="connsiteX38" fmla="*/ 283391 w 606933"/>
              <a:gd name="connsiteY38" fmla="*/ 606087 h 606087"/>
              <a:gd name="connsiteX39" fmla="*/ 161752 w 606933"/>
              <a:gd name="connsiteY39" fmla="*/ 606087 h 606087"/>
              <a:gd name="connsiteX40" fmla="*/ 161752 w 606933"/>
              <a:gd name="connsiteY40" fmla="*/ 513980 h 606087"/>
              <a:gd name="connsiteX41" fmla="*/ 121739 w 606933"/>
              <a:gd name="connsiteY41" fmla="*/ 513980 h 606087"/>
              <a:gd name="connsiteX42" fmla="*/ 121739 w 606933"/>
              <a:gd name="connsiteY42" fmla="*/ 606087 h 606087"/>
              <a:gd name="connsiteX43" fmla="*/ 0 w 606933"/>
              <a:gd name="connsiteY43" fmla="*/ 606087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6933" h="606087">
                <a:moveTo>
                  <a:pt x="64421" y="368927"/>
                </a:moveTo>
                <a:lnTo>
                  <a:pt x="64421" y="408886"/>
                </a:lnTo>
                <a:lnTo>
                  <a:pt x="218970" y="408886"/>
                </a:lnTo>
                <a:lnTo>
                  <a:pt x="218970" y="368927"/>
                </a:lnTo>
                <a:close/>
                <a:moveTo>
                  <a:pt x="387986" y="368912"/>
                </a:moveTo>
                <a:lnTo>
                  <a:pt x="387986" y="408874"/>
                </a:lnTo>
                <a:lnTo>
                  <a:pt x="542419" y="408874"/>
                </a:lnTo>
                <a:lnTo>
                  <a:pt x="542419" y="368912"/>
                </a:lnTo>
                <a:close/>
                <a:moveTo>
                  <a:pt x="64421" y="271725"/>
                </a:moveTo>
                <a:lnTo>
                  <a:pt x="64421" y="311685"/>
                </a:lnTo>
                <a:lnTo>
                  <a:pt x="218970" y="311685"/>
                </a:lnTo>
                <a:lnTo>
                  <a:pt x="218970" y="271725"/>
                </a:lnTo>
                <a:close/>
                <a:moveTo>
                  <a:pt x="387986" y="271704"/>
                </a:moveTo>
                <a:lnTo>
                  <a:pt x="387986" y="311666"/>
                </a:lnTo>
                <a:lnTo>
                  <a:pt x="542419" y="311666"/>
                </a:lnTo>
                <a:lnTo>
                  <a:pt x="542419" y="271704"/>
                </a:lnTo>
                <a:close/>
                <a:moveTo>
                  <a:pt x="64421" y="174524"/>
                </a:moveTo>
                <a:lnTo>
                  <a:pt x="64421" y="214483"/>
                </a:lnTo>
                <a:lnTo>
                  <a:pt x="218970" y="214483"/>
                </a:lnTo>
                <a:lnTo>
                  <a:pt x="218970" y="174524"/>
                </a:lnTo>
                <a:close/>
                <a:moveTo>
                  <a:pt x="387986" y="174496"/>
                </a:moveTo>
                <a:lnTo>
                  <a:pt x="387986" y="214458"/>
                </a:lnTo>
                <a:lnTo>
                  <a:pt x="542419" y="214458"/>
                </a:lnTo>
                <a:lnTo>
                  <a:pt x="542419" y="174496"/>
                </a:lnTo>
                <a:close/>
                <a:moveTo>
                  <a:pt x="323472" y="97169"/>
                </a:moveTo>
                <a:lnTo>
                  <a:pt x="606933" y="97169"/>
                </a:lnTo>
                <a:lnTo>
                  <a:pt x="606933" y="606087"/>
                </a:lnTo>
                <a:lnTo>
                  <a:pt x="485207" y="606087"/>
                </a:lnTo>
                <a:lnTo>
                  <a:pt x="485207" y="513974"/>
                </a:lnTo>
                <a:lnTo>
                  <a:pt x="445198" y="513974"/>
                </a:lnTo>
                <a:lnTo>
                  <a:pt x="445198" y="606087"/>
                </a:lnTo>
                <a:lnTo>
                  <a:pt x="323472" y="606087"/>
                </a:lnTo>
                <a:close/>
                <a:moveTo>
                  <a:pt x="64421" y="77222"/>
                </a:moveTo>
                <a:lnTo>
                  <a:pt x="64421" y="117181"/>
                </a:lnTo>
                <a:lnTo>
                  <a:pt x="218970" y="117181"/>
                </a:lnTo>
                <a:lnTo>
                  <a:pt x="218970" y="77222"/>
                </a:lnTo>
                <a:close/>
                <a:moveTo>
                  <a:pt x="0" y="0"/>
                </a:moveTo>
                <a:lnTo>
                  <a:pt x="283391" y="0"/>
                </a:lnTo>
                <a:lnTo>
                  <a:pt x="283391" y="606087"/>
                </a:lnTo>
                <a:lnTo>
                  <a:pt x="161752" y="606087"/>
                </a:lnTo>
                <a:lnTo>
                  <a:pt x="161752" y="513980"/>
                </a:lnTo>
                <a:lnTo>
                  <a:pt x="121739" y="513980"/>
                </a:lnTo>
                <a:lnTo>
                  <a:pt x="121739" y="606087"/>
                </a:lnTo>
                <a:lnTo>
                  <a:pt x="0" y="606087"/>
                </a:lnTo>
                <a:close/>
              </a:path>
            </a:pathLst>
          </a:cu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18">
            <a:extLst>
              <a:ext uri="{FF2B5EF4-FFF2-40B4-BE49-F238E27FC236}">
                <a16:creationId xmlns:a16="http://schemas.microsoft.com/office/drawing/2014/main" id="{0DEB345D-5A78-4658-A549-C25A88842E75}"/>
              </a:ext>
            </a:extLst>
          </p:cNvPr>
          <p:cNvSpPr/>
          <p:nvPr/>
        </p:nvSpPr>
        <p:spPr>
          <a:xfrm>
            <a:off x="5362224" y="6078120"/>
            <a:ext cx="401184" cy="400624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19">
            <a:extLst>
              <a:ext uri="{FF2B5EF4-FFF2-40B4-BE49-F238E27FC236}">
                <a16:creationId xmlns:a16="http://schemas.microsoft.com/office/drawing/2014/main" id="{78669F81-7D34-4D55-B1CE-70D73DE83BF7}"/>
              </a:ext>
            </a:extLst>
          </p:cNvPr>
          <p:cNvSpPr/>
          <p:nvPr/>
        </p:nvSpPr>
        <p:spPr>
          <a:xfrm>
            <a:off x="5968837" y="6149963"/>
            <a:ext cx="254331" cy="256938"/>
          </a:xfrm>
          <a:custGeom>
            <a:avLst/>
            <a:gdLst>
              <a:gd name="T0" fmla="*/ 4165 w 6033"/>
              <a:gd name="T1" fmla="*/ 3494 h 6104"/>
              <a:gd name="T2" fmla="*/ 4030 w 6033"/>
              <a:gd name="T3" fmla="*/ 2533 h 6104"/>
              <a:gd name="T4" fmla="*/ 4030 w 6033"/>
              <a:gd name="T5" fmla="*/ 2391 h 6104"/>
              <a:gd name="T6" fmla="*/ 3550 w 6033"/>
              <a:gd name="T7" fmla="*/ 2054 h 6104"/>
              <a:gd name="T8" fmla="*/ 2598 w 6033"/>
              <a:gd name="T9" fmla="*/ 1945 h 6104"/>
              <a:gd name="T10" fmla="*/ 2498 w 6033"/>
              <a:gd name="T11" fmla="*/ 1562 h 6104"/>
              <a:gd name="T12" fmla="*/ 1920 w 6033"/>
              <a:gd name="T13" fmla="*/ 1662 h 6104"/>
              <a:gd name="T14" fmla="*/ 1162 w 6033"/>
              <a:gd name="T15" fmla="*/ 2256 h 6104"/>
              <a:gd name="T16" fmla="*/ 826 w 6033"/>
              <a:gd name="T17" fmla="*/ 2063 h 6104"/>
              <a:gd name="T18" fmla="*/ 460 w 6033"/>
              <a:gd name="T19" fmla="*/ 2471 h 6104"/>
              <a:gd name="T20" fmla="*/ 679 w 6033"/>
              <a:gd name="T21" fmla="*/ 2731 h 6104"/>
              <a:gd name="T22" fmla="*/ 101 w 6033"/>
              <a:gd name="T23" fmla="*/ 3494 h 6104"/>
              <a:gd name="T24" fmla="*/ 0 w 6033"/>
              <a:gd name="T25" fmla="*/ 4071 h 6104"/>
              <a:gd name="T26" fmla="*/ 346 w 6033"/>
              <a:gd name="T27" fmla="*/ 4172 h 6104"/>
              <a:gd name="T28" fmla="*/ 480 w 6033"/>
              <a:gd name="T29" fmla="*/ 5124 h 6104"/>
              <a:gd name="T30" fmla="*/ 817 w 6033"/>
              <a:gd name="T31" fmla="*/ 5603 h 6104"/>
              <a:gd name="T32" fmla="*/ 959 w 6033"/>
              <a:gd name="T33" fmla="*/ 5603 h 6104"/>
              <a:gd name="T34" fmla="*/ 1920 w 6033"/>
              <a:gd name="T35" fmla="*/ 5763 h 6104"/>
              <a:gd name="T36" fmla="*/ 2021 w 6033"/>
              <a:gd name="T37" fmla="*/ 6104 h 6104"/>
              <a:gd name="T38" fmla="*/ 2598 w 6033"/>
              <a:gd name="T39" fmla="*/ 6004 h 6104"/>
              <a:gd name="T40" fmla="*/ 3382 w 6033"/>
              <a:gd name="T41" fmla="*/ 5435 h 6104"/>
              <a:gd name="T42" fmla="*/ 3701 w 6033"/>
              <a:gd name="T43" fmla="*/ 5612 h 6104"/>
              <a:gd name="T44" fmla="*/ 4038 w 6033"/>
              <a:gd name="T45" fmla="*/ 5133 h 6104"/>
              <a:gd name="T46" fmla="*/ 4173 w 6033"/>
              <a:gd name="T47" fmla="*/ 4172 h 6104"/>
              <a:gd name="T48" fmla="*/ 4543 w 6033"/>
              <a:gd name="T49" fmla="*/ 4071 h 6104"/>
              <a:gd name="T50" fmla="*/ 4443 w 6033"/>
              <a:gd name="T51" fmla="*/ 3494 h 6104"/>
              <a:gd name="T52" fmla="*/ 1214 w 6033"/>
              <a:gd name="T53" fmla="*/ 3833 h 6104"/>
              <a:gd name="T54" fmla="*/ 3330 w 6033"/>
              <a:gd name="T55" fmla="*/ 3833 h 6104"/>
              <a:gd name="T56" fmla="*/ 2674 w 6033"/>
              <a:gd name="T57" fmla="*/ 3833 h 6104"/>
              <a:gd name="T58" fmla="*/ 1870 w 6033"/>
              <a:gd name="T59" fmla="*/ 3833 h 6104"/>
              <a:gd name="T60" fmla="*/ 2674 w 6033"/>
              <a:gd name="T61" fmla="*/ 3833 h 6104"/>
              <a:gd name="T62" fmla="*/ 5843 w 6033"/>
              <a:gd name="T63" fmla="*/ 1525 h 6104"/>
              <a:gd name="T64" fmla="*/ 5990 w 6033"/>
              <a:gd name="T65" fmla="*/ 987 h 6104"/>
              <a:gd name="T66" fmla="*/ 5921 w 6033"/>
              <a:gd name="T67" fmla="*/ 659 h 6104"/>
              <a:gd name="T68" fmla="*/ 5699 w 6033"/>
              <a:gd name="T69" fmla="*/ 686 h 6104"/>
              <a:gd name="T70" fmla="*/ 5424 w 6033"/>
              <a:gd name="T71" fmla="*/ 204 h 6104"/>
              <a:gd name="T72" fmla="*/ 5394 w 6033"/>
              <a:gd name="T73" fmla="*/ 129 h 6104"/>
              <a:gd name="T74" fmla="*/ 5068 w 6033"/>
              <a:gd name="T75" fmla="*/ 51 h 6104"/>
              <a:gd name="T76" fmla="*/ 4540 w 6033"/>
              <a:gd name="T77" fmla="*/ 194 h 6104"/>
              <a:gd name="T78" fmla="*/ 4405 w 6033"/>
              <a:gd name="T79" fmla="*/ 12 h 6104"/>
              <a:gd name="T80" fmla="*/ 4120 w 6033"/>
              <a:gd name="T81" fmla="*/ 187 h 6104"/>
              <a:gd name="T82" fmla="*/ 3843 w 6033"/>
              <a:gd name="T83" fmla="*/ 663 h 6104"/>
              <a:gd name="T84" fmla="*/ 3624 w 6033"/>
              <a:gd name="T85" fmla="*/ 631 h 6104"/>
              <a:gd name="T86" fmla="*/ 3515 w 6033"/>
              <a:gd name="T87" fmla="*/ 925 h 6104"/>
              <a:gd name="T88" fmla="*/ 3687 w 6033"/>
              <a:gd name="T89" fmla="*/ 1017 h 6104"/>
              <a:gd name="T90" fmla="*/ 3541 w 6033"/>
              <a:gd name="T91" fmla="*/ 1545 h 6104"/>
              <a:gd name="T92" fmla="*/ 3610 w 6033"/>
              <a:gd name="T93" fmla="*/ 1872 h 6104"/>
              <a:gd name="T94" fmla="*/ 3814 w 6033"/>
              <a:gd name="T95" fmla="*/ 1853 h 6104"/>
              <a:gd name="T96" fmla="*/ 4087 w 6033"/>
              <a:gd name="T97" fmla="*/ 2330 h 6104"/>
              <a:gd name="T98" fmla="*/ 4367 w 6033"/>
              <a:gd name="T99" fmla="*/ 2513 h 6104"/>
              <a:gd name="T100" fmla="*/ 4442 w 6033"/>
              <a:gd name="T101" fmla="*/ 2483 h 6104"/>
              <a:gd name="T102" fmla="*/ 4986 w 6033"/>
              <a:gd name="T103" fmla="*/ 2365 h 6104"/>
              <a:gd name="T104" fmla="*/ 5112 w 6033"/>
              <a:gd name="T105" fmla="*/ 2525 h 6104"/>
              <a:gd name="T106" fmla="*/ 5397 w 6033"/>
              <a:gd name="T107" fmla="*/ 2350 h 6104"/>
              <a:gd name="T108" fmla="*/ 5693 w 6033"/>
              <a:gd name="T109" fmla="*/ 1882 h 6104"/>
              <a:gd name="T110" fmla="*/ 5900 w 6033"/>
              <a:gd name="T111" fmla="*/ 1909 h 6104"/>
              <a:gd name="T112" fmla="*/ 5978 w 6033"/>
              <a:gd name="T113" fmla="*/ 1583 h 6104"/>
              <a:gd name="T114" fmla="*/ 4203 w 6033"/>
              <a:gd name="T115" fmla="*/ 1489 h 6104"/>
              <a:gd name="T116" fmla="*/ 5327 w 6033"/>
              <a:gd name="T117" fmla="*/ 1042 h 6104"/>
              <a:gd name="T118" fmla="*/ 4979 w 6033"/>
              <a:gd name="T119" fmla="*/ 1181 h 6104"/>
              <a:gd name="T120" fmla="*/ 4552 w 6033"/>
              <a:gd name="T121" fmla="*/ 1351 h 6104"/>
              <a:gd name="T122" fmla="*/ 4979 w 6033"/>
              <a:gd name="T123" fmla="*/ 1181 h 6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33" h="6104">
                <a:moveTo>
                  <a:pt x="4443" y="3494"/>
                </a:moveTo>
                <a:lnTo>
                  <a:pt x="4165" y="3494"/>
                </a:lnTo>
                <a:cubicBezTo>
                  <a:pt x="4112" y="3217"/>
                  <a:pt x="4000" y="2955"/>
                  <a:pt x="3836" y="2726"/>
                </a:cubicBezTo>
                <a:lnTo>
                  <a:pt x="4030" y="2533"/>
                </a:lnTo>
                <a:cubicBezTo>
                  <a:pt x="4048" y="2514"/>
                  <a:pt x="4059" y="2488"/>
                  <a:pt x="4059" y="2462"/>
                </a:cubicBezTo>
                <a:cubicBezTo>
                  <a:pt x="4059" y="2435"/>
                  <a:pt x="4048" y="2410"/>
                  <a:pt x="4030" y="2391"/>
                </a:cubicBezTo>
                <a:lnTo>
                  <a:pt x="3692" y="2054"/>
                </a:lnTo>
                <a:cubicBezTo>
                  <a:pt x="3653" y="2015"/>
                  <a:pt x="3590" y="2015"/>
                  <a:pt x="3550" y="2054"/>
                </a:cubicBezTo>
                <a:lnTo>
                  <a:pt x="3351" y="2253"/>
                </a:lnTo>
                <a:cubicBezTo>
                  <a:pt x="3125" y="2098"/>
                  <a:pt x="2867" y="1992"/>
                  <a:pt x="2598" y="1945"/>
                </a:cubicBezTo>
                <a:lnTo>
                  <a:pt x="2598" y="1662"/>
                </a:lnTo>
                <a:cubicBezTo>
                  <a:pt x="2598" y="1607"/>
                  <a:pt x="2553" y="1562"/>
                  <a:pt x="2498" y="1562"/>
                </a:cubicBezTo>
                <a:lnTo>
                  <a:pt x="2021" y="1562"/>
                </a:lnTo>
                <a:cubicBezTo>
                  <a:pt x="1965" y="1562"/>
                  <a:pt x="1920" y="1607"/>
                  <a:pt x="1920" y="1662"/>
                </a:cubicBezTo>
                <a:lnTo>
                  <a:pt x="1920" y="1945"/>
                </a:lnTo>
                <a:cubicBezTo>
                  <a:pt x="1649" y="1993"/>
                  <a:pt x="1390" y="2099"/>
                  <a:pt x="1162" y="2256"/>
                </a:cubicBezTo>
                <a:lnTo>
                  <a:pt x="968" y="2063"/>
                </a:lnTo>
                <a:cubicBezTo>
                  <a:pt x="929" y="2023"/>
                  <a:pt x="865" y="2023"/>
                  <a:pt x="826" y="2063"/>
                </a:cubicBezTo>
                <a:lnTo>
                  <a:pt x="489" y="2400"/>
                </a:lnTo>
                <a:cubicBezTo>
                  <a:pt x="470" y="2419"/>
                  <a:pt x="460" y="2444"/>
                  <a:pt x="460" y="2471"/>
                </a:cubicBezTo>
                <a:cubicBezTo>
                  <a:pt x="460" y="2497"/>
                  <a:pt x="470" y="2523"/>
                  <a:pt x="489" y="2542"/>
                </a:cubicBezTo>
                <a:lnTo>
                  <a:pt x="679" y="2731"/>
                </a:lnTo>
                <a:cubicBezTo>
                  <a:pt x="517" y="2959"/>
                  <a:pt x="406" y="3220"/>
                  <a:pt x="354" y="3494"/>
                </a:cubicBezTo>
                <a:lnTo>
                  <a:pt x="101" y="3494"/>
                </a:lnTo>
                <a:cubicBezTo>
                  <a:pt x="45" y="3494"/>
                  <a:pt x="0" y="3539"/>
                  <a:pt x="0" y="3594"/>
                </a:cubicBezTo>
                <a:lnTo>
                  <a:pt x="0" y="4071"/>
                </a:lnTo>
                <a:cubicBezTo>
                  <a:pt x="0" y="4127"/>
                  <a:pt x="45" y="4172"/>
                  <a:pt x="101" y="4172"/>
                </a:cubicBezTo>
                <a:lnTo>
                  <a:pt x="346" y="4172"/>
                </a:lnTo>
                <a:cubicBezTo>
                  <a:pt x="392" y="4448"/>
                  <a:pt x="498" y="4713"/>
                  <a:pt x="658" y="4946"/>
                </a:cubicBezTo>
                <a:lnTo>
                  <a:pt x="480" y="5124"/>
                </a:lnTo>
                <a:cubicBezTo>
                  <a:pt x="441" y="5163"/>
                  <a:pt x="441" y="5227"/>
                  <a:pt x="480" y="5266"/>
                </a:cubicBezTo>
                <a:lnTo>
                  <a:pt x="817" y="5603"/>
                </a:lnTo>
                <a:cubicBezTo>
                  <a:pt x="836" y="5622"/>
                  <a:pt x="862" y="5633"/>
                  <a:pt x="888" y="5633"/>
                </a:cubicBezTo>
                <a:cubicBezTo>
                  <a:pt x="915" y="5633"/>
                  <a:pt x="940" y="5622"/>
                  <a:pt x="959" y="5603"/>
                </a:cubicBezTo>
                <a:lnTo>
                  <a:pt x="1131" y="5431"/>
                </a:lnTo>
                <a:cubicBezTo>
                  <a:pt x="1367" y="5599"/>
                  <a:pt x="1636" y="5713"/>
                  <a:pt x="1920" y="5763"/>
                </a:cubicBezTo>
                <a:lnTo>
                  <a:pt x="1920" y="6004"/>
                </a:lnTo>
                <a:cubicBezTo>
                  <a:pt x="1920" y="6059"/>
                  <a:pt x="1965" y="6104"/>
                  <a:pt x="2021" y="6104"/>
                </a:cubicBezTo>
                <a:lnTo>
                  <a:pt x="2498" y="6104"/>
                </a:lnTo>
                <a:cubicBezTo>
                  <a:pt x="2553" y="6104"/>
                  <a:pt x="2598" y="6059"/>
                  <a:pt x="2598" y="6004"/>
                </a:cubicBezTo>
                <a:lnTo>
                  <a:pt x="2598" y="5763"/>
                </a:lnTo>
                <a:cubicBezTo>
                  <a:pt x="2880" y="5713"/>
                  <a:pt x="3148" y="5601"/>
                  <a:pt x="3382" y="5435"/>
                </a:cubicBezTo>
                <a:lnTo>
                  <a:pt x="3559" y="5612"/>
                </a:lnTo>
                <a:cubicBezTo>
                  <a:pt x="3597" y="5650"/>
                  <a:pt x="3664" y="5650"/>
                  <a:pt x="3701" y="5612"/>
                </a:cubicBezTo>
                <a:lnTo>
                  <a:pt x="4038" y="5275"/>
                </a:lnTo>
                <a:cubicBezTo>
                  <a:pt x="4078" y="5235"/>
                  <a:pt x="4078" y="5172"/>
                  <a:pt x="4038" y="5133"/>
                </a:cubicBezTo>
                <a:lnTo>
                  <a:pt x="3857" y="4951"/>
                </a:lnTo>
                <a:cubicBezTo>
                  <a:pt x="4019" y="4717"/>
                  <a:pt x="4126" y="4450"/>
                  <a:pt x="4173" y="4172"/>
                </a:cubicBezTo>
                <a:lnTo>
                  <a:pt x="4443" y="4172"/>
                </a:lnTo>
                <a:cubicBezTo>
                  <a:pt x="4498" y="4172"/>
                  <a:pt x="4543" y="4127"/>
                  <a:pt x="4543" y="4071"/>
                </a:cubicBezTo>
                <a:lnTo>
                  <a:pt x="4543" y="3594"/>
                </a:lnTo>
                <a:cubicBezTo>
                  <a:pt x="4543" y="3539"/>
                  <a:pt x="4498" y="3494"/>
                  <a:pt x="4443" y="3494"/>
                </a:cubicBezTo>
                <a:close/>
                <a:moveTo>
                  <a:pt x="2272" y="4891"/>
                </a:moveTo>
                <a:cubicBezTo>
                  <a:pt x="1687" y="4891"/>
                  <a:pt x="1214" y="4417"/>
                  <a:pt x="1214" y="3833"/>
                </a:cubicBezTo>
                <a:cubicBezTo>
                  <a:pt x="1214" y="3248"/>
                  <a:pt x="1687" y="2775"/>
                  <a:pt x="2272" y="2775"/>
                </a:cubicBezTo>
                <a:cubicBezTo>
                  <a:pt x="2856" y="2775"/>
                  <a:pt x="3330" y="3248"/>
                  <a:pt x="3330" y="3833"/>
                </a:cubicBezTo>
                <a:cubicBezTo>
                  <a:pt x="3330" y="4417"/>
                  <a:pt x="2856" y="4891"/>
                  <a:pt x="2272" y="4891"/>
                </a:cubicBezTo>
                <a:close/>
                <a:moveTo>
                  <a:pt x="2674" y="3833"/>
                </a:moveTo>
                <a:cubicBezTo>
                  <a:pt x="2674" y="4055"/>
                  <a:pt x="2494" y="4235"/>
                  <a:pt x="2272" y="4235"/>
                </a:cubicBezTo>
                <a:cubicBezTo>
                  <a:pt x="2050" y="4235"/>
                  <a:pt x="1870" y="4055"/>
                  <a:pt x="1870" y="3833"/>
                </a:cubicBezTo>
                <a:cubicBezTo>
                  <a:pt x="1870" y="3611"/>
                  <a:pt x="2050" y="3431"/>
                  <a:pt x="2272" y="3431"/>
                </a:cubicBezTo>
                <a:cubicBezTo>
                  <a:pt x="2494" y="3431"/>
                  <a:pt x="2674" y="3611"/>
                  <a:pt x="2674" y="3833"/>
                </a:cubicBezTo>
                <a:close/>
                <a:moveTo>
                  <a:pt x="5978" y="1583"/>
                </a:moveTo>
                <a:lnTo>
                  <a:pt x="5843" y="1525"/>
                </a:lnTo>
                <a:cubicBezTo>
                  <a:pt x="5879" y="1366"/>
                  <a:pt x="5880" y="1202"/>
                  <a:pt x="5846" y="1044"/>
                </a:cubicBezTo>
                <a:lnTo>
                  <a:pt x="5990" y="987"/>
                </a:lnTo>
                <a:cubicBezTo>
                  <a:pt x="6019" y="975"/>
                  <a:pt x="6033" y="942"/>
                  <a:pt x="6022" y="913"/>
                </a:cubicBezTo>
                <a:lnTo>
                  <a:pt x="5921" y="659"/>
                </a:lnTo>
                <a:cubicBezTo>
                  <a:pt x="5909" y="630"/>
                  <a:pt x="5876" y="616"/>
                  <a:pt x="5846" y="627"/>
                </a:cubicBezTo>
                <a:lnTo>
                  <a:pt x="5699" y="686"/>
                </a:lnTo>
                <a:cubicBezTo>
                  <a:pt x="5612" y="550"/>
                  <a:pt x="5497" y="435"/>
                  <a:pt x="5362" y="348"/>
                </a:cubicBezTo>
                <a:lnTo>
                  <a:pt x="5424" y="204"/>
                </a:lnTo>
                <a:cubicBezTo>
                  <a:pt x="5430" y="190"/>
                  <a:pt x="5430" y="175"/>
                  <a:pt x="5424" y="160"/>
                </a:cubicBezTo>
                <a:cubicBezTo>
                  <a:pt x="5419" y="146"/>
                  <a:pt x="5408" y="135"/>
                  <a:pt x="5394" y="129"/>
                </a:cubicBezTo>
                <a:lnTo>
                  <a:pt x="5144" y="21"/>
                </a:lnTo>
                <a:cubicBezTo>
                  <a:pt x="5115" y="9"/>
                  <a:pt x="5081" y="22"/>
                  <a:pt x="5068" y="51"/>
                </a:cubicBezTo>
                <a:lnTo>
                  <a:pt x="5005" y="199"/>
                </a:lnTo>
                <a:cubicBezTo>
                  <a:pt x="4851" y="164"/>
                  <a:pt x="4693" y="163"/>
                  <a:pt x="4540" y="194"/>
                </a:cubicBezTo>
                <a:lnTo>
                  <a:pt x="4480" y="44"/>
                </a:lnTo>
                <a:cubicBezTo>
                  <a:pt x="4468" y="15"/>
                  <a:pt x="4435" y="0"/>
                  <a:pt x="4405" y="12"/>
                </a:cubicBezTo>
                <a:lnTo>
                  <a:pt x="4152" y="113"/>
                </a:lnTo>
                <a:cubicBezTo>
                  <a:pt x="4123" y="125"/>
                  <a:pt x="4108" y="158"/>
                  <a:pt x="4120" y="187"/>
                </a:cubicBezTo>
                <a:lnTo>
                  <a:pt x="4180" y="337"/>
                </a:lnTo>
                <a:cubicBezTo>
                  <a:pt x="4046" y="420"/>
                  <a:pt x="3931" y="532"/>
                  <a:pt x="3843" y="663"/>
                </a:cubicBezTo>
                <a:lnTo>
                  <a:pt x="3699" y="601"/>
                </a:lnTo>
                <a:cubicBezTo>
                  <a:pt x="3670" y="589"/>
                  <a:pt x="3636" y="602"/>
                  <a:pt x="3624" y="631"/>
                </a:cubicBezTo>
                <a:lnTo>
                  <a:pt x="3516" y="881"/>
                </a:lnTo>
                <a:cubicBezTo>
                  <a:pt x="3510" y="896"/>
                  <a:pt x="3510" y="911"/>
                  <a:pt x="3515" y="925"/>
                </a:cubicBezTo>
                <a:cubicBezTo>
                  <a:pt x="3521" y="940"/>
                  <a:pt x="3532" y="951"/>
                  <a:pt x="3546" y="957"/>
                </a:cubicBezTo>
                <a:lnTo>
                  <a:pt x="3687" y="1017"/>
                </a:lnTo>
                <a:cubicBezTo>
                  <a:pt x="3649" y="1173"/>
                  <a:pt x="3645" y="1334"/>
                  <a:pt x="3675" y="1491"/>
                </a:cubicBezTo>
                <a:lnTo>
                  <a:pt x="3541" y="1545"/>
                </a:lnTo>
                <a:cubicBezTo>
                  <a:pt x="3512" y="1556"/>
                  <a:pt x="3497" y="1590"/>
                  <a:pt x="3509" y="1619"/>
                </a:cubicBezTo>
                <a:lnTo>
                  <a:pt x="3610" y="1872"/>
                </a:lnTo>
                <a:cubicBezTo>
                  <a:pt x="3621" y="1902"/>
                  <a:pt x="3655" y="1916"/>
                  <a:pt x="3684" y="1904"/>
                </a:cubicBezTo>
                <a:lnTo>
                  <a:pt x="3814" y="1853"/>
                </a:lnTo>
                <a:cubicBezTo>
                  <a:pt x="3897" y="1990"/>
                  <a:pt x="4009" y="2108"/>
                  <a:pt x="4143" y="2198"/>
                </a:cubicBezTo>
                <a:lnTo>
                  <a:pt x="4087" y="2330"/>
                </a:lnTo>
                <a:cubicBezTo>
                  <a:pt x="4074" y="2359"/>
                  <a:pt x="4087" y="2393"/>
                  <a:pt x="4117" y="2405"/>
                </a:cubicBezTo>
                <a:lnTo>
                  <a:pt x="4367" y="2513"/>
                </a:lnTo>
                <a:cubicBezTo>
                  <a:pt x="4381" y="2519"/>
                  <a:pt x="4397" y="2519"/>
                  <a:pt x="4411" y="2514"/>
                </a:cubicBezTo>
                <a:cubicBezTo>
                  <a:pt x="4425" y="2508"/>
                  <a:pt x="4436" y="2497"/>
                  <a:pt x="4442" y="2483"/>
                </a:cubicBezTo>
                <a:lnTo>
                  <a:pt x="4497" y="2355"/>
                </a:lnTo>
                <a:cubicBezTo>
                  <a:pt x="4658" y="2395"/>
                  <a:pt x="4825" y="2398"/>
                  <a:pt x="4986" y="2365"/>
                </a:cubicBezTo>
                <a:lnTo>
                  <a:pt x="5037" y="2493"/>
                </a:lnTo>
                <a:cubicBezTo>
                  <a:pt x="5049" y="2522"/>
                  <a:pt x="5082" y="2537"/>
                  <a:pt x="5112" y="2525"/>
                </a:cubicBezTo>
                <a:lnTo>
                  <a:pt x="5365" y="2424"/>
                </a:lnTo>
                <a:cubicBezTo>
                  <a:pt x="5394" y="2413"/>
                  <a:pt x="5409" y="2379"/>
                  <a:pt x="5397" y="2350"/>
                </a:cubicBezTo>
                <a:lnTo>
                  <a:pt x="5346" y="2222"/>
                </a:lnTo>
                <a:cubicBezTo>
                  <a:pt x="5485" y="2136"/>
                  <a:pt x="5604" y="2020"/>
                  <a:pt x="5693" y="1882"/>
                </a:cubicBezTo>
                <a:lnTo>
                  <a:pt x="5825" y="1939"/>
                </a:lnTo>
                <a:cubicBezTo>
                  <a:pt x="5852" y="1951"/>
                  <a:pt x="5888" y="1937"/>
                  <a:pt x="5900" y="1909"/>
                </a:cubicBezTo>
                <a:lnTo>
                  <a:pt x="6008" y="1658"/>
                </a:lnTo>
                <a:cubicBezTo>
                  <a:pt x="6020" y="1629"/>
                  <a:pt x="6007" y="1595"/>
                  <a:pt x="5978" y="1583"/>
                </a:cubicBezTo>
                <a:close/>
                <a:moveTo>
                  <a:pt x="4989" y="1828"/>
                </a:moveTo>
                <a:cubicBezTo>
                  <a:pt x="4678" y="1951"/>
                  <a:pt x="4327" y="1800"/>
                  <a:pt x="4203" y="1489"/>
                </a:cubicBezTo>
                <a:cubicBezTo>
                  <a:pt x="4080" y="1179"/>
                  <a:pt x="4231" y="828"/>
                  <a:pt x="4542" y="704"/>
                </a:cubicBezTo>
                <a:cubicBezTo>
                  <a:pt x="4852" y="581"/>
                  <a:pt x="5204" y="732"/>
                  <a:pt x="5327" y="1042"/>
                </a:cubicBezTo>
                <a:cubicBezTo>
                  <a:pt x="5451" y="1353"/>
                  <a:pt x="5299" y="1704"/>
                  <a:pt x="4989" y="1828"/>
                </a:cubicBezTo>
                <a:close/>
                <a:moveTo>
                  <a:pt x="4979" y="1181"/>
                </a:moveTo>
                <a:cubicBezTo>
                  <a:pt x="5025" y="1299"/>
                  <a:pt x="4968" y="1432"/>
                  <a:pt x="4850" y="1479"/>
                </a:cubicBezTo>
                <a:cubicBezTo>
                  <a:pt x="4732" y="1526"/>
                  <a:pt x="4599" y="1468"/>
                  <a:pt x="4552" y="1351"/>
                </a:cubicBezTo>
                <a:cubicBezTo>
                  <a:pt x="4505" y="1233"/>
                  <a:pt x="4563" y="1099"/>
                  <a:pt x="4680" y="1053"/>
                </a:cubicBezTo>
                <a:cubicBezTo>
                  <a:pt x="4798" y="1006"/>
                  <a:pt x="4932" y="1063"/>
                  <a:pt x="4979" y="1181"/>
                </a:cubicBezTo>
                <a:close/>
              </a:path>
            </a:pathLst>
          </a:cu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19">
            <a:extLst>
              <a:ext uri="{FF2B5EF4-FFF2-40B4-BE49-F238E27FC236}">
                <a16:creationId xmlns:a16="http://schemas.microsoft.com/office/drawing/2014/main" id="{C853AC7D-C200-4FDA-A452-7050CF406204}"/>
              </a:ext>
            </a:extLst>
          </p:cNvPr>
          <p:cNvSpPr/>
          <p:nvPr/>
        </p:nvSpPr>
        <p:spPr>
          <a:xfrm>
            <a:off x="5894519" y="6077840"/>
            <a:ext cx="402964" cy="401184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20">
            <a:extLst>
              <a:ext uri="{FF2B5EF4-FFF2-40B4-BE49-F238E27FC236}">
                <a16:creationId xmlns:a16="http://schemas.microsoft.com/office/drawing/2014/main" id="{3F6D309F-DC34-4859-93F2-FE060E64DD95}"/>
              </a:ext>
            </a:extLst>
          </p:cNvPr>
          <p:cNvSpPr/>
          <p:nvPr/>
        </p:nvSpPr>
        <p:spPr>
          <a:xfrm>
            <a:off x="6500717" y="6162584"/>
            <a:ext cx="256939" cy="23169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椭圆 20">
            <a:extLst>
              <a:ext uri="{FF2B5EF4-FFF2-40B4-BE49-F238E27FC236}">
                <a16:creationId xmlns:a16="http://schemas.microsoft.com/office/drawing/2014/main" id="{4E04BAEF-5203-4A14-91CC-404F0DDEF41A}"/>
              </a:ext>
            </a:extLst>
          </p:cNvPr>
          <p:cNvSpPr/>
          <p:nvPr/>
        </p:nvSpPr>
        <p:spPr>
          <a:xfrm>
            <a:off x="6428593" y="6076950"/>
            <a:ext cx="401184" cy="402964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903D7E7-450C-4068-805E-C9B6C78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DB21229-922F-462E-A6C5-CC7670E4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94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2" grpId="0"/>
      <p:bldP spid="35" grpId="0" animBg="1"/>
      <p:bldP spid="36" grpId="0" animBg="1"/>
      <p:bldP spid="37" grpId="0"/>
      <p:bldP spid="38" grpId="0"/>
      <p:bldP spid="39" grpId="0" animBg="1"/>
      <p:bldP spid="42" grpId="0" animBg="1"/>
      <p:bldP spid="40" grpId="0" animBg="1"/>
      <p:bldP spid="43" grpId="0" animBg="1"/>
      <p:bldP spid="41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2AB1C4-B266-4947-BFA5-C6F297CF7C11}"/>
              </a:ext>
            </a:extLst>
          </p:cNvPr>
          <p:cNvGrpSpPr/>
          <p:nvPr/>
        </p:nvGrpSpPr>
        <p:grpSpPr>
          <a:xfrm>
            <a:off x="1373284" y="1919843"/>
            <a:ext cx="4303239" cy="1683439"/>
            <a:chOff x="1373283" y="1919840"/>
            <a:chExt cx="4303239" cy="168343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BE03C16-262A-440D-9477-041C0D4F7FC1}"/>
                </a:ext>
              </a:extLst>
            </p:cNvPr>
            <p:cNvGrpSpPr/>
            <p:nvPr/>
          </p:nvGrpSpPr>
          <p:grpSpPr>
            <a:xfrm>
              <a:off x="1373283" y="1921366"/>
              <a:ext cx="4303239" cy="1681913"/>
              <a:chOff x="1300855" y="2328772"/>
              <a:chExt cx="4303239" cy="1681913"/>
            </a:xfrm>
          </p:grpSpPr>
          <p:sp>
            <p:nvSpPr>
              <p:cNvPr id="6" name="圆角矩形 227">
                <a:extLst>
                  <a:ext uri="{FF2B5EF4-FFF2-40B4-BE49-F238E27FC236}">
                    <a16:creationId xmlns:a16="http://schemas.microsoft.com/office/drawing/2014/main" id="{572FD5B0-8F99-4493-A361-423CD3B96360}"/>
                  </a:ext>
                </a:extLst>
              </p:cNvPr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2" dirty="0">
                  <a:solidFill>
                    <a:srgbClr val="3E39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任意多边形 228">
                <a:extLst>
                  <a:ext uri="{FF2B5EF4-FFF2-40B4-BE49-F238E27FC236}">
                    <a16:creationId xmlns:a16="http://schemas.microsoft.com/office/drawing/2014/main" id="{04B5822E-6C75-4A63-A194-33FD70A9EC89}"/>
                  </a:ext>
                </a:extLst>
              </p:cNvPr>
              <p:cNvSpPr/>
              <p:nvPr/>
            </p:nvSpPr>
            <p:spPr>
              <a:xfrm>
                <a:off x="1517039" y="2328772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gradFill>
                <a:gsLst>
                  <a:gs pos="50000">
                    <a:schemeClr val="accent1"/>
                  </a:gs>
                  <a:gs pos="50000">
                    <a:schemeClr val="accent2"/>
                  </a:gs>
                </a:gsLst>
                <a:lin ang="5400000" scaled="1"/>
              </a:gradFill>
              <a:ln w="152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endParaRPr sz="1064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B25680-EF54-4F0B-87C6-C7A77D78CFDB}"/>
                </a:ext>
              </a:extLst>
            </p:cNvPr>
            <p:cNvSpPr txBox="1"/>
            <p:nvPr/>
          </p:nvSpPr>
          <p:spPr>
            <a:xfrm>
              <a:off x="1751948" y="1919840"/>
              <a:ext cx="2057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已有系统功能维护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1B70BA8-57E3-487D-B075-E42C69E7AD7B}"/>
                </a:ext>
              </a:extLst>
            </p:cNvPr>
            <p:cNvSpPr txBox="1"/>
            <p:nvPr/>
          </p:nvSpPr>
          <p:spPr>
            <a:xfrm>
              <a:off x="1721176" y="2459646"/>
              <a:ext cx="3607451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目前已开发系统功能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流程维护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数据库更新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401E13C-97B5-4CA7-8CCC-6E2A6F68B54F}"/>
              </a:ext>
            </a:extLst>
          </p:cNvPr>
          <p:cNvGrpSpPr/>
          <p:nvPr/>
        </p:nvGrpSpPr>
        <p:grpSpPr>
          <a:xfrm>
            <a:off x="1373284" y="4003365"/>
            <a:ext cx="4303239" cy="1682215"/>
            <a:chOff x="1373283" y="4003361"/>
            <a:chExt cx="4303239" cy="168221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AF9B77E-5489-4B59-9E9F-FF8717F9791A}"/>
                </a:ext>
              </a:extLst>
            </p:cNvPr>
            <p:cNvGrpSpPr/>
            <p:nvPr/>
          </p:nvGrpSpPr>
          <p:grpSpPr>
            <a:xfrm>
              <a:off x="1373283" y="4003361"/>
              <a:ext cx="4303239" cy="1682215"/>
              <a:chOff x="1300855" y="2328470"/>
              <a:chExt cx="4303239" cy="1682215"/>
            </a:xfrm>
          </p:grpSpPr>
          <p:sp>
            <p:nvSpPr>
              <p:cNvPr id="12" name="圆角矩形 30">
                <a:extLst>
                  <a:ext uri="{FF2B5EF4-FFF2-40B4-BE49-F238E27FC236}">
                    <a16:creationId xmlns:a16="http://schemas.microsoft.com/office/drawing/2014/main" id="{BB4BEC39-CD07-4B03-A6A5-45DFB5D57BFB}"/>
                  </a:ext>
                </a:extLst>
              </p:cNvPr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2" dirty="0">
                  <a:solidFill>
                    <a:srgbClr val="3E39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任意多边形 31">
                <a:extLst>
                  <a:ext uri="{FF2B5EF4-FFF2-40B4-BE49-F238E27FC236}">
                    <a16:creationId xmlns:a16="http://schemas.microsoft.com/office/drawing/2014/main" id="{D90A8C33-0C2D-4565-A2A3-0768DC08179C}"/>
                  </a:ext>
                </a:extLst>
              </p:cNvPr>
              <p:cNvSpPr/>
              <p:nvPr/>
            </p:nvSpPr>
            <p:spPr>
              <a:xfrm>
                <a:off x="1495151" y="232847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gradFill>
                <a:gsLst>
                  <a:gs pos="50000">
                    <a:schemeClr val="accent1"/>
                  </a:gs>
                  <a:gs pos="50000">
                    <a:schemeClr val="accent2"/>
                  </a:gs>
                </a:gsLst>
                <a:lin ang="5400000" scaled="1"/>
              </a:gradFill>
              <a:ln w="152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/>
                <a:endParaRPr sz="1064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0EB194-0E81-4D9D-96F2-A1C0164466F7}"/>
                </a:ext>
              </a:extLst>
            </p:cNvPr>
            <p:cNvSpPr txBox="1"/>
            <p:nvPr/>
          </p:nvSpPr>
          <p:spPr>
            <a:xfrm>
              <a:off x="1751948" y="4003361"/>
              <a:ext cx="2057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微生物</a:t>
              </a:r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16S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9233A0-3D35-4B18-B9FD-0D18DD3328C9}"/>
                </a:ext>
              </a:extLst>
            </p:cNvPr>
            <p:cNvSpPr txBox="1"/>
            <p:nvPr/>
          </p:nvSpPr>
          <p:spPr>
            <a:xfrm>
              <a:off x="1721175" y="4583232"/>
              <a:ext cx="3607451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纯过滤自动交付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4D7D6D-E9ED-409D-AD24-6FEFA57D8AEB}"/>
              </a:ext>
            </a:extLst>
          </p:cNvPr>
          <p:cNvGrpSpPr/>
          <p:nvPr/>
        </p:nvGrpSpPr>
        <p:grpSpPr>
          <a:xfrm>
            <a:off x="6321181" y="1891855"/>
            <a:ext cx="4303239" cy="1709603"/>
            <a:chOff x="6461330" y="1893676"/>
            <a:chExt cx="4303239" cy="170960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826B4A8-1E4E-4069-9895-386DDE24208A}"/>
                </a:ext>
              </a:extLst>
            </p:cNvPr>
            <p:cNvGrpSpPr/>
            <p:nvPr/>
          </p:nvGrpSpPr>
          <p:grpSpPr>
            <a:xfrm>
              <a:off x="6461330" y="1893676"/>
              <a:ext cx="4303239" cy="1709603"/>
              <a:chOff x="1300855" y="2301082"/>
              <a:chExt cx="4303239" cy="1709603"/>
            </a:xfrm>
          </p:grpSpPr>
          <p:sp>
            <p:nvSpPr>
              <p:cNvPr id="18" name="圆角矩形 33">
                <a:extLst>
                  <a:ext uri="{FF2B5EF4-FFF2-40B4-BE49-F238E27FC236}">
                    <a16:creationId xmlns:a16="http://schemas.microsoft.com/office/drawing/2014/main" id="{94B8243C-AF38-452A-81B5-9AF8333D2D02}"/>
                  </a:ext>
                </a:extLst>
              </p:cNvPr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solidFill>
                <a:srgbClr val="F7F7F7"/>
              </a:solidFill>
              <a:ln w="9525" cap="flat">
                <a:solidFill>
                  <a:schemeClr val="bg1">
                    <a:lumMod val="75000"/>
                  </a:schemeClr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endParaRPr sz="912" dirty="0">
                  <a:solidFill>
                    <a:srgbClr val="3E39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任意多边形 34">
                <a:extLst>
                  <a:ext uri="{FF2B5EF4-FFF2-40B4-BE49-F238E27FC236}">
                    <a16:creationId xmlns:a16="http://schemas.microsoft.com/office/drawing/2014/main" id="{591E747E-7FCA-4F2C-9966-517934C0EA7F}"/>
                  </a:ext>
                </a:extLst>
              </p:cNvPr>
              <p:cNvSpPr/>
              <p:nvPr/>
            </p:nvSpPr>
            <p:spPr>
              <a:xfrm>
                <a:off x="1415968" y="2301082"/>
                <a:ext cx="4108943" cy="388569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gradFill>
                <a:gsLst>
                  <a:gs pos="50000">
                    <a:schemeClr val="accent1"/>
                  </a:gs>
                  <a:gs pos="50000">
                    <a:schemeClr val="accent2"/>
                  </a:gs>
                </a:gsLst>
                <a:lin ang="5400000" scaled="1"/>
              </a:gradFill>
              <a:ln w="15200" cap="flat">
                <a:noFill/>
                <a:bevel/>
              </a:ln>
            </p:spPr>
            <p:txBody>
              <a:bodyPr wrap="square" lIns="36000" tIns="0" rIns="36000" bIns="0" rtlCol="0" anchor="ctr"/>
              <a:lstStyle/>
              <a:p>
                <a:pPr algn="ctr"/>
                <a:endParaRPr sz="1064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F358EC6-A632-462E-8046-E322FBD1A123}"/>
                </a:ext>
              </a:extLst>
            </p:cNvPr>
            <p:cNvSpPr txBox="1"/>
            <p:nvPr/>
          </p:nvSpPr>
          <p:spPr>
            <a:xfrm>
              <a:off x="6654361" y="1912913"/>
              <a:ext cx="3978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网络互作数据库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69CF28-1051-4066-B038-5DE0E066F577}"/>
                </a:ext>
              </a:extLst>
            </p:cNvPr>
            <p:cNvSpPr txBox="1"/>
            <p:nvPr/>
          </p:nvSpPr>
          <p:spPr>
            <a:xfrm>
              <a:off x="6839995" y="2459646"/>
              <a:ext cx="3607451" cy="2544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网络互作数据库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git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备份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 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准备说明文档以及和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IT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进行更新对接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A09FB49A-94C9-4FD7-90A8-D6195A6CFB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2659" y="943912"/>
            <a:ext cx="546900" cy="498286"/>
            <a:chOff x="185" y="-402"/>
            <a:chExt cx="810" cy="738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31CE012-36DF-42A0-8653-9F8ED5390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-402"/>
              <a:ext cx="810" cy="738"/>
            </a:xfrm>
            <a:custGeom>
              <a:avLst/>
              <a:gdLst>
                <a:gd name="T0" fmla="*/ 810 w 810"/>
                <a:gd name="T1" fmla="*/ 369 h 738"/>
                <a:gd name="T2" fmla="*/ 540 w 810"/>
                <a:gd name="T3" fmla="*/ 738 h 738"/>
                <a:gd name="T4" fmla="*/ 0 w 810"/>
                <a:gd name="T5" fmla="*/ 0 h 738"/>
                <a:gd name="T6" fmla="*/ 540 w 810"/>
                <a:gd name="T7" fmla="*/ 0 h 738"/>
                <a:gd name="T8" fmla="*/ 810 w 810"/>
                <a:gd name="T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738">
                  <a:moveTo>
                    <a:pt x="810" y="369"/>
                  </a:moveTo>
                  <a:lnTo>
                    <a:pt x="540" y="738"/>
                  </a:lnTo>
                  <a:lnTo>
                    <a:pt x="0" y="0"/>
                  </a:lnTo>
                  <a:lnTo>
                    <a:pt x="540" y="0"/>
                  </a:lnTo>
                  <a:lnTo>
                    <a:pt x="810" y="369"/>
                  </a:lnTo>
                  <a:close/>
                </a:path>
              </a:pathLst>
            </a:custGeom>
            <a:solidFill>
              <a:srgbClr val="F76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3721785-F327-48A1-91E1-3E7E93AB7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-17"/>
              <a:ext cx="524" cy="353"/>
            </a:xfrm>
            <a:custGeom>
              <a:avLst/>
              <a:gdLst>
                <a:gd name="T0" fmla="*/ 270 w 524"/>
                <a:gd name="T1" fmla="*/ 0 h 353"/>
                <a:gd name="T2" fmla="*/ 0 w 524"/>
                <a:gd name="T3" fmla="*/ 353 h 353"/>
                <a:gd name="T4" fmla="*/ 524 w 524"/>
                <a:gd name="T5" fmla="*/ 353 h 353"/>
                <a:gd name="T6" fmla="*/ 270 w 524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4" h="353">
                  <a:moveTo>
                    <a:pt x="270" y="0"/>
                  </a:moveTo>
                  <a:lnTo>
                    <a:pt x="0" y="353"/>
                  </a:lnTo>
                  <a:lnTo>
                    <a:pt x="524" y="353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8A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ACE084C-27B1-4B71-AEA4-1288B5FB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-17"/>
              <a:ext cx="524" cy="353"/>
            </a:xfrm>
            <a:custGeom>
              <a:avLst/>
              <a:gdLst>
                <a:gd name="T0" fmla="*/ 270 w 524"/>
                <a:gd name="T1" fmla="*/ 0 h 353"/>
                <a:gd name="T2" fmla="*/ 0 w 524"/>
                <a:gd name="T3" fmla="*/ 353 h 353"/>
                <a:gd name="T4" fmla="*/ 524 w 524"/>
                <a:gd name="T5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53">
                  <a:moveTo>
                    <a:pt x="270" y="0"/>
                  </a:moveTo>
                  <a:lnTo>
                    <a:pt x="0" y="353"/>
                  </a:lnTo>
                  <a:lnTo>
                    <a:pt x="524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4EFDF589-0593-41A1-848B-324081863ECD}"/>
              </a:ext>
            </a:extLst>
          </p:cNvPr>
          <p:cNvSpPr txBox="1"/>
          <p:nvPr/>
        </p:nvSpPr>
        <p:spPr>
          <a:xfrm>
            <a:off x="1062644" y="9422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gradFill>
                  <a:gsLst>
                    <a:gs pos="50000">
                      <a:schemeClr val="accent1"/>
                    </a:gs>
                    <a:gs pos="50000">
                      <a:schemeClr val="accent2"/>
                    </a:gs>
                  </a:gsLst>
                  <a:lin ang="5400000" scaled="1"/>
                </a:gradFill>
                <a:cs typeface="+mn-ea"/>
                <a:sym typeface="+mn-lt"/>
              </a:rPr>
              <a:t>工作计划概述</a:t>
            </a: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377D4471-65BC-4E3D-AC1B-2B53A4E1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4FF84215-3D5D-4AB6-A7DE-883C38A3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7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8">
            <a:extLst>
              <a:ext uri="{FF2B5EF4-FFF2-40B4-BE49-F238E27FC236}">
                <a16:creationId xmlns:a16="http://schemas.microsoft.com/office/drawing/2014/main" id="{76676395-3488-4958-BB6A-DB83241B46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2596" y="1058258"/>
            <a:ext cx="546900" cy="498286"/>
            <a:chOff x="185" y="-402"/>
            <a:chExt cx="810" cy="738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F3424F4A-5604-427C-8D12-F9F7117A2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-402"/>
              <a:ext cx="810" cy="738"/>
            </a:xfrm>
            <a:custGeom>
              <a:avLst/>
              <a:gdLst>
                <a:gd name="T0" fmla="*/ 810 w 810"/>
                <a:gd name="T1" fmla="*/ 369 h 738"/>
                <a:gd name="T2" fmla="*/ 540 w 810"/>
                <a:gd name="T3" fmla="*/ 738 h 738"/>
                <a:gd name="T4" fmla="*/ 0 w 810"/>
                <a:gd name="T5" fmla="*/ 0 h 738"/>
                <a:gd name="T6" fmla="*/ 540 w 810"/>
                <a:gd name="T7" fmla="*/ 0 h 738"/>
                <a:gd name="T8" fmla="*/ 810 w 810"/>
                <a:gd name="T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738">
                  <a:moveTo>
                    <a:pt x="810" y="369"/>
                  </a:moveTo>
                  <a:lnTo>
                    <a:pt x="540" y="738"/>
                  </a:lnTo>
                  <a:lnTo>
                    <a:pt x="0" y="0"/>
                  </a:lnTo>
                  <a:lnTo>
                    <a:pt x="540" y="0"/>
                  </a:lnTo>
                  <a:lnTo>
                    <a:pt x="810" y="369"/>
                  </a:lnTo>
                  <a:close/>
                </a:path>
              </a:pathLst>
            </a:custGeom>
            <a:solidFill>
              <a:srgbClr val="F76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C1ECC00-33CE-4B60-B13A-040FD1C12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-17"/>
              <a:ext cx="524" cy="353"/>
            </a:xfrm>
            <a:custGeom>
              <a:avLst/>
              <a:gdLst>
                <a:gd name="T0" fmla="*/ 270 w 524"/>
                <a:gd name="T1" fmla="*/ 0 h 353"/>
                <a:gd name="T2" fmla="*/ 0 w 524"/>
                <a:gd name="T3" fmla="*/ 353 h 353"/>
                <a:gd name="T4" fmla="*/ 524 w 524"/>
                <a:gd name="T5" fmla="*/ 353 h 353"/>
                <a:gd name="T6" fmla="*/ 270 w 524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4" h="353">
                  <a:moveTo>
                    <a:pt x="270" y="0"/>
                  </a:moveTo>
                  <a:lnTo>
                    <a:pt x="0" y="353"/>
                  </a:lnTo>
                  <a:lnTo>
                    <a:pt x="524" y="353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8A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43E4A2B-9EA2-416E-9A12-12C856F5D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-17"/>
              <a:ext cx="524" cy="353"/>
            </a:xfrm>
            <a:custGeom>
              <a:avLst/>
              <a:gdLst>
                <a:gd name="T0" fmla="*/ 270 w 524"/>
                <a:gd name="T1" fmla="*/ 0 h 353"/>
                <a:gd name="T2" fmla="*/ 0 w 524"/>
                <a:gd name="T3" fmla="*/ 353 h 353"/>
                <a:gd name="T4" fmla="*/ 524 w 524"/>
                <a:gd name="T5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53">
                  <a:moveTo>
                    <a:pt x="270" y="0"/>
                  </a:moveTo>
                  <a:lnTo>
                    <a:pt x="0" y="353"/>
                  </a:lnTo>
                  <a:lnTo>
                    <a:pt x="524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F0E08EA0-0B02-4C79-9FF0-6AD545C16075}"/>
              </a:ext>
            </a:extLst>
          </p:cNvPr>
          <p:cNvSpPr txBox="1"/>
          <p:nvPr/>
        </p:nvSpPr>
        <p:spPr>
          <a:xfrm>
            <a:off x="1089893" y="10333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gradFill>
                  <a:gsLst>
                    <a:gs pos="50000">
                      <a:schemeClr val="accent1"/>
                    </a:gs>
                    <a:gs pos="50000">
                      <a:schemeClr val="accent2"/>
                    </a:gs>
                  </a:gsLst>
                  <a:lin ang="5400000" scaled="1"/>
                </a:gradFill>
                <a:cs typeface="+mn-ea"/>
                <a:sym typeface="+mn-lt"/>
              </a:rPr>
              <a:t>结尾</a:t>
            </a:r>
          </a:p>
        </p:txBody>
      </p:sp>
      <p:sp>
        <p:nvSpPr>
          <p:cNvPr id="38" name="标题 37">
            <a:extLst>
              <a:ext uri="{FF2B5EF4-FFF2-40B4-BE49-F238E27FC236}">
                <a16:creationId xmlns:a16="http://schemas.microsoft.com/office/drawing/2014/main" id="{C725CD11-C7DD-41F6-B1A8-87F36422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9" name="内容占位符 38">
            <a:extLst>
              <a:ext uri="{FF2B5EF4-FFF2-40B4-BE49-F238E27FC236}">
                <a16:creationId xmlns:a16="http://schemas.microsoft.com/office/drawing/2014/main" id="{AF4C5D27-A829-489B-AE1F-32D250DF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F4793D1-33AF-4BB6-8427-0E080EF8D6C2}"/>
              </a:ext>
            </a:extLst>
          </p:cNvPr>
          <p:cNvSpPr txBox="1"/>
          <p:nvPr/>
        </p:nvSpPr>
        <p:spPr>
          <a:xfrm>
            <a:off x="4538444" y="2883716"/>
            <a:ext cx="5461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thanks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5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31AB0F51-B5B1-432D-8A21-8B6864457800}"/>
              </a:ext>
            </a:extLst>
          </p:cNvPr>
          <p:cNvSpPr>
            <a:spLocks/>
          </p:cNvSpPr>
          <p:nvPr/>
        </p:nvSpPr>
        <p:spPr bwMode="auto">
          <a:xfrm rot="8996300" flipH="1">
            <a:off x="3943436" y="4141734"/>
            <a:ext cx="1414236" cy="1602444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F76B1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3DAEFDD-DFD5-4376-9C62-73166476D3D6}"/>
              </a:ext>
            </a:extLst>
          </p:cNvPr>
          <p:cNvSpPr>
            <a:spLocks/>
          </p:cNvSpPr>
          <p:nvPr/>
        </p:nvSpPr>
        <p:spPr bwMode="auto">
          <a:xfrm rot="8996300" flipH="1">
            <a:off x="1147330" y="2386766"/>
            <a:ext cx="1021051" cy="1156934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DE4BD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7858605-9C6D-468D-9551-ABF9CBED3497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595287" y="4296538"/>
            <a:ext cx="1588390" cy="1799776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3E2DC18-3428-468F-9D49-0D7446B8427C}"/>
              </a:ext>
            </a:extLst>
          </p:cNvPr>
          <p:cNvSpPr>
            <a:spLocks/>
          </p:cNvSpPr>
          <p:nvPr/>
        </p:nvSpPr>
        <p:spPr bwMode="auto">
          <a:xfrm rot="8996300" flipH="1">
            <a:off x="4638148" y="572304"/>
            <a:ext cx="1332715" cy="1510075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DE4BD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837C0A-3B4D-4576-98AB-7E18AC7D8CA2}"/>
              </a:ext>
            </a:extLst>
          </p:cNvPr>
          <p:cNvSpPr txBox="1"/>
          <p:nvPr/>
        </p:nvSpPr>
        <p:spPr>
          <a:xfrm>
            <a:off x="6011738" y="3398462"/>
            <a:ext cx="276024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Dr.Tom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41ACBE-362D-480F-8CEE-089892203E23}"/>
              </a:ext>
            </a:extLst>
          </p:cNvPr>
          <p:cNvSpPr txBox="1"/>
          <p:nvPr/>
        </p:nvSpPr>
        <p:spPr>
          <a:xfrm>
            <a:off x="6011735" y="2482009"/>
            <a:ext cx="232448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gradFill>
                  <a:gsLst>
                    <a:gs pos="50000">
                      <a:schemeClr val="accent1"/>
                    </a:gs>
                    <a:gs pos="50000">
                      <a:schemeClr val="accent2"/>
                    </a:gs>
                  </a:gsLst>
                  <a:lin ang="5400000" scaled="1"/>
                </a:gradFill>
                <a:cs typeface="+mn-ea"/>
                <a:sym typeface="+mn-lt"/>
              </a:rPr>
              <a:t>PART 01</a:t>
            </a:r>
            <a:endParaRPr lang="zh-CN" altLang="en-US" sz="4000" b="1" dirty="0">
              <a:gradFill>
                <a:gsLst>
                  <a:gs pos="50000">
                    <a:schemeClr val="accent1"/>
                  </a:gs>
                  <a:gs pos="50000">
                    <a:schemeClr val="accent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2C8E4EE-250E-4EB5-8782-6A4C3F5D327F}"/>
              </a:ext>
            </a:extLst>
          </p:cNvPr>
          <p:cNvCxnSpPr>
            <a:cxnSpLocks/>
          </p:cNvCxnSpPr>
          <p:nvPr/>
        </p:nvCxnSpPr>
        <p:spPr>
          <a:xfrm>
            <a:off x="6151437" y="32814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0A56F2E-996E-4FB1-831D-4F7D5B3D2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52" y="2233812"/>
            <a:ext cx="2836792" cy="2095331"/>
          </a:xfrm>
          <a:prstGeom prst="rect">
            <a:avLst/>
          </a:prstGeom>
        </p:spPr>
      </p:pic>
      <p:sp>
        <p:nvSpPr>
          <p:cNvPr id="13" name="任意多边形 228">
            <a:extLst>
              <a:ext uri="{FF2B5EF4-FFF2-40B4-BE49-F238E27FC236}">
                <a16:creationId xmlns:a16="http://schemas.microsoft.com/office/drawing/2014/main" id="{05B245F8-F1A9-4214-BC33-FD9F0AA2620D}"/>
              </a:ext>
            </a:extLst>
          </p:cNvPr>
          <p:cNvSpPr/>
          <p:nvPr/>
        </p:nvSpPr>
        <p:spPr>
          <a:xfrm>
            <a:off x="8966669" y="2122954"/>
            <a:ext cx="2432000" cy="359055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50000">
                <a:schemeClr val="accent2"/>
              </a:gs>
            </a:gsLst>
            <a:lin ang="5400000" scaled="1"/>
          </a:gradFill>
          <a:ln w="15200" cap="flat">
            <a:noFill/>
            <a:bevel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064" b="1" dirty="0">
                <a:solidFill>
                  <a:srgbClr val="FFFFFF"/>
                </a:solidFill>
                <a:cs typeface="+mn-ea"/>
                <a:sym typeface="+mn-lt"/>
              </a:rPr>
              <a:t>MiRNA-Target </a:t>
            </a:r>
            <a:r>
              <a:rPr lang="zh-CN" altLang="en-US" sz="1064" b="1" dirty="0">
                <a:solidFill>
                  <a:srgbClr val="FFFFFF"/>
                </a:solidFill>
                <a:cs typeface="+mn-ea"/>
                <a:sym typeface="+mn-lt"/>
              </a:rPr>
              <a:t>数据库</a:t>
            </a:r>
            <a:endParaRPr sz="1064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任意多边形 228">
            <a:extLst>
              <a:ext uri="{FF2B5EF4-FFF2-40B4-BE49-F238E27FC236}">
                <a16:creationId xmlns:a16="http://schemas.microsoft.com/office/drawing/2014/main" id="{B49EB5D9-7B47-4163-9D69-6CE51F2816AD}"/>
              </a:ext>
            </a:extLst>
          </p:cNvPr>
          <p:cNvSpPr/>
          <p:nvPr/>
        </p:nvSpPr>
        <p:spPr>
          <a:xfrm>
            <a:off x="8966669" y="3595938"/>
            <a:ext cx="2432000" cy="359055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50000">
                <a:schemeClr val="accent2"/>
              </a:gs>
            </a:gsLst>
            <a:lin ang="5400000" scaled="1"/>
          </a:gradFill>
          <a:ln w="15200" cap="flat">
            <a:noFill/>
            <a:bevel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064" b="1" dirty="0">
                <a:solidFill>
                  <a:srgbClr val="FFFFFF"/>
                </a:solidFill>
                <a:cs typeface="+mn-ea"/>
                <a:sym typeface="+mn-lt"/>
              </a:rPr>
              <a:t>数据库自动化</a:t>
            </a:r>
            <a:endParaRPr sz="1064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任意多边形 228">
            <a:extLst>
              <a:ext uri="{FF2B5EF4-FFF2-40B4-BE49-F238E27FC236}">
                <a16:creationId xmlns:a16="http://schemas.microsoft.com/office/drawing/2014/main" id="{ACC748E8-CDCF-4F14-BFC4-CD879BEF3D39}"/>
              </a:ext>
            </a:extLst>
          </p:cNvPr>
          <p:cNvSpPr/>
          <p:nvPr/>
        </p:nvSpPr>
        <p:spPr>
          <a:xfrm>
            <a:off x="8966669" y="5016898"/>
            <a:ext cx="2432000" cy="359055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50000">
                <a:schemeClr val="accent2"/>
              </a:gs>
            </a:gsLst>
            <a:lin ang="5400000" scaled="1"/>
          </a:gradFill>
          <a:ln w="15200" cap="flat">
            <a:noFill/>
            <a:bevel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064" b="1" dirty="0">
                <a:solidFill>
                  <a:srgbClr val="FFFFFF"/>
                </a:solidFill>
                <a:cs typeface="+mn-ea"/>
                <a:sym typeface="+mn-lt"/>
              </a:rPr>
              <a:t>生产数据和</a:t>
            </a:r>
            <a:r>
              <a:rPr lang="en-US" altLang="zh-CN" sz="1064" b="1" dirty="0" err="1">
                <a:solidFill>
                  <a:srgbClr val="FFFFFF"/>
                </a:solidFill>
                <a:cs typeface="+mn-ea"/>
                <a:sym typeface="+mn-lt"/>
              </a:rPr>
              <a:t>Dr.Tom</a:t>
            </a:r>
            <a:r>
              <a:rPr lang="zh-CN" altLang="en-US" sz="1064" b="1" dirty="0">
                <a:solidFill>
                  <a:srgbClr val="FFFFFF"/>
                </a:solidFill>
                <a:cs typeface="+mn-ea"/>
                <a:sym typeface="+mn-lt"/>
              </a:rPr>
              <a:t>测试</a:t>
            </a:r>
            <a:endParaRPr sz="1064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E2BA9FB-3334-4AAD-956B-14F344C41DE6}"/>
              </a:ext>
            </a:extLst>
          </p:cNvPr>
          <p:cNvSpPr/>
          <p:nvPr/>
        </p:nvSpPr>
        <p:spPr>
          <a:xfrm>
            <a:off x="8771981" y="2314617"/>
            <a:ext cx="194688" cy="29536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E58E6C94-EA5E-481F-8051-B2625624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789739F0-B557-4D60-9A81-C7473D9F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81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 animBg="1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ACE9-507E-4E79-9DA4-519DA688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E8C6A-3F74-4C22-9E0D-C6CBC671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005BA6-FD49-43BB-B713-C2F8518D0E5A}"/>
              </a:ext>
            </a:extLst>
          </p:cNvPr>
          <p:cNvSpPr txBox="1"/>
          <p:nvPr/>
        </p:nvSpPr>
        <p:spPr>
          <a:xfrm>
            <a:off x="2852256" y="4580389"/>
            <a:ext cx="5058562" cy="5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15E936-F75C-4828-B648-74961B54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80" y="1384246"/>
            <a:ext cx="7399091" cy="46840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89FA3F-F3CF-43E6-8633-C7177F0CECDD}"/>
              </a:ext>
            </a:extLst>
          </p:cNvPr>
          <p:cNvSpPr txBox="1"/>
          <p:nvPr/>
        </p:nvSpPr>
        <p:spPr>
          <a:xfrm>
            <a:off x="9026554" y="2122415"/>
            <a:ext cx="2457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为解决</a:t>
            </a:r>
            <a:r>
              <a:rPr lang="en-US" altLang="zh-CN" dirty="0"/>
              <a:t>miRNA-Target</a:t>
            </a:r>
            <a:r>
              <a:rPr lang="zh-CN" altLang="en-US" dirty="0"/>
              <a:t>数据库映射数量过多；通过获取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en-US" altLang="zh-CN" dirty="0"/>
              <a:t>miRNA-RNA</a:t>
            </a:r>
            <a:r>
              <a:rPr lang="zh-CN" altLang="en-US" dirty="0"/>
              <a:t>的公共数据库并根据</a:t>
            </a:r>
            <a:r>
              <a:rPr lang="en-US" altLang="zh-CN" dirty="0"/>
              <a:t>4</a:t>
            </a:r>
            <a:r>
              <a:rPr lang="zh-CN" altLang="en-US" dirty="0"/>
              <a:t>种类型的</a:t>
            </a:r>
            <a:r>
              <a:rPr lang="en-US" altLang="zh-CN" dirty="0"/>
              <a:t>RNA</a:t>
            </a:r>
            <a:r>
              <a:rPr lang="zh-CN" altLang="en-US" dirty="0"/>
              <a:t>映射关系给</a:t>
            </a:r>
            <a:r>
              <a:rPr lang="en-US" altLang="zh-CN" dirty="0"/>
              <a:t> miRNA-Target</a:t>
            </a:r>
            <a:r>
              <a:rPr lang="zh-CN" altLang="en-US" dirty="0"/>
              <a:t>预测结果添加数据库支持证据以及文献支持证据</a:t>
            </a:r>
            <a:r>
              <a:rPr lang="en-US" altLang="zh-CN" dirty="0"/>
              <a:t>miRNA-Target</a:t>
            </a:r>
            <a:r>
              <a:rPr lang="zh-CN" altLang="en-US" dirty="0"/>
              <a:t>数据库优化</a:t>
            </a:r>
          </a:p>
          <a:p>
            <a:endParaRPr lang="zh-CN" altLang="en-US" dirty="0"/>
          </a:p>
        </p:txBody>
      </p:sp>
      <p:sp>
        <p:nvSpPr>
          <p:cNvPr id="16" name="任意多边形 228">
            <a:extLst>
              <a:ext uri="{FF2B5EF4-FFF2-40B4-BE49-F238E27FC236}">
                <a16:creationId xmlns:a16="http://schemas.microsoft.com/office/drawing/2014/main" id="{7A264376-89DA-4731-B03F-BBD19B84DE10}"/>
              </a:ext>
            </a:extLst>
          </p:cNvPr>
          <p:cNvSpPr/>
          <p:nvPr/>
        </p:nvSpPr>
        <p:spPr>
          <a:xfrm>
            <a:off x="536897" y="1025191"/>
            <a:ext cx="2432000" cy="359055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50000">
                <a:schemeClr val="accent2"/>
              </a:gs>
            </a:gsLst>
            <a:lin ang="5400000" scaled="1"/>
          </a:gradFill>
          <a:ln w="15200" cap="flat">
            <a:noFill/>
            <a:bevel/>
          </a:ln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en-US" altLang="zh-CN" sz="1400" dirty="0"/>
              <a:t>miRNA-Target</a:t>
            </a:r>
            <a:r>
              <a:rPr lang="zh-CN" altLang="en-US" sz="1400" dirty="0"/>
              <a:t>数据库优化</a:t>
            </a:r>
            <a:endParaRPr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536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ACE9-507E-4E79-9DA4-519DA688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E8C6A-3F74-4C22-9E0D-C6CBC671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894AC2-52CC-47F3-96F1-5A314857FDD0}"/>
              </a:ext>
            </a:extLst>
          </p:cNvPr>
          <p:cNvSpPr txBox="1"/>
          <p:nvPr/>
        </p:nvSpPr>
        <p:spPr>
          <a:xfrm>
            <a:off x="4039298" y="437126"/>
            <a:ext cx="41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网络互作数据库以及融合数据库自动化</a:t>
            </a:r>
          </a:p>
        </p:txBody>
      </p:sp>
      <p:sp>
        <p:nvSpPr>
          <p:cNvPr id="8" name="任意多边形 228">
            <a:extLst>
              <a:ext uri="{FF2B5EF4-FFF2-40B4-BE49-F238E27FC236}">
                <a16:creationId xmlns:a16="http://schemas.microsoft.com/office/drawing/2014/main" id="{0542E2B3-39D1-4DED-84AB-C6B0C68B4D0E}"/>
              </a:ext>
            </a:extLst>
          </p:cNvPr>
          <p:cNvSpPr/>
          <p:nvPr/>
        </p:nvSpPr>
        <p:spPr>
          <a:xfrm>
            <a:off x="695123" y="1476457"/>
            <a:ext cx="3239313" cy="444628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50000">
                <a:schemeClr val="accent2"/>
              </a:gs>
            </a:gsLst>
            <a:lin ang="5400000" scaled="1"/>
          </a:gradFill>
          <a:ln w="15200" cap="flat">
            <a:noFill/>
            <a:bevel/>
          </a:ln>
        </p:spPr>
        <p:txBody>
          <a:bodyPr wrap="square" lIns="36000" tIns="0" rIns="36000" bIns="0" rtlCol="0" anchor="ctr"/>
          <a:lstStyle/>
          <a:p>
            <a:pPr algn="ctr"/>
            <a:r>
              <a:rPr lang="zh-CN" altLang="en-US" sz="1400" dirty="0"/>
              <a:t>数据库自动化和数据准备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85A1D1-E24D-41EF-BA62-C4F572DD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4774"/>
              </p:ext>
            </p:extLst>
          </p:nvPr>
        </p:nvGraphicFramePr>
        <p:xfrm>
          <a:off x="2147582" y="2170619"/>
          <a:ext cx="80124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417">
                  <a:extLst>
                    <a:ext uri="{9D8B030D-6E8A-4147-A177-3AD203B41FA5}">
                      <a16:colId xmlns:a16="http://schemas.microsoft.com/office/drawing/2014/main" val="685208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97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73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基因融合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4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miRNA-Target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12844"/>
                  </a:ext>
                </a:extLst>
              </a:tr>
            </a:tbl>
          </a:graphicData>
        </a:graphic>
      </p:graphicFrame>
      <p:sp>
        <p:nvSpPr>
          <p:cNvPr id="11" name="任意多边形 228">
            <a:extLst>
              <a:ext uri="{FF2B5EF4-FFF2-40B4-BE49-F238E27FC236}">
                <a16:creationId xmlns:a16="http://schemas.microsoft.com/office/drawing/2014/main" id="{5562E5F2-F2F7-4DD5-AA92-BF9C551FC17F}"/>
              </a:ext>
            </a:extLst>
          </p:cNvPr>
          <p:cNvSpPr/>
          <p:nvPr/>
        </p:nvSpPr>
        <p:spPr>
          <a:xfrm>
            <a:off x="695122" y="3903513"/>
            <a:ext cx="3239313" cy="444628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50000">
                <a:schemeClr val="accent2"/>
              </a:gs>
            </a:gsLst>
            <a:lin ang="5400000" scaled="1"/>
          </a:gradFill>
          <a:ln w="15200" cap="flat">
            <a:noFill/>
            <a:bevel/>
          </a:ln>
        </p:spPr>
        <p:txBody>
          <a:bodyPr wrap="square" lIns="36000" tIns="0" rIns="36000" bIns="0" rtlCol="0" anchor="ctr"/>
          <a:lstStyle/>
          <a:p>
            <a:pPr algn="ctr"/>
            <a:r>
              <a:rPr lang="zh-CN" altLang="en-US" sz="1400" dirty="0">
                <a:cs typeface="+mn-ea"/>
                <a:sym typeface="+mn-lt"/>
              </a:rPr>
              <a:t>生产数据和</a:t>
            </a:r>
            <a:r>
              <a:rPr lang="en-US" altLang="zh-CN" sz="1400" dirty="0" err="1">
                <a:cs typeface="+mn-ea"/>
                <a:sym typeface="+mn-lt"/>
              </a:rPr>
              <a:t>Dr.tom</a:t>
            </a:r>
            <a:r>
              <a:rPr lang="zh-CN" altLang="en-US" sz="1400" dirty="0">
                <a:cs typeface="+mn-ea"/>
                <a:sym typeface="+mn-lt"/>
              </a:rPr>
              <a:t>网页测试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78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31AB0F51-B5B1-432D-8A21-8B6864457800}"/>
              </a:ext>
            </a:extLst>
          </p:cNvPr>
          <p:cNvSpPr>
            <a:spLocks/>
          </p:cNvSpPr>
          <p:nvPr/>
        </p:nvSpPr>
        <p:spPr bwMode="auto">
          <a:xfrm rot="8996300" flipH="1">
            <a:off x="3943436" y="4141734"/>
            <a:ext cx="1414236" cy="1602444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F76B1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3DAEFDD-DFD5-4376-9C62-73166476D3D6}"/>
              </a:ext>
            </a:extLst>
          </p:cNvPr>
          <p:cNvSpPr>
            <a:spLocks/>
          </p:cNvSpPr>
          <p:nvPr/>
        </p:nvSpPr>
        <p:spPr bwMode="auto">
          <a:xfrm rot="8996300" flipH="1">
            <a:off x="1147330" y="2386766"/>
            <a:ext cx="1021051" cy="1156934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DE4BD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7858605-9C6D-468D-9551-ABF9CBED3497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595287" y="4296538"/>
            <a:ext cx="1588390" cy="1799776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3E2DC18-3428-468F-9D49-0D7446B8427C}"/>
              </a:ext>
            </a:extLst>
          </p:cNvPr>
          <p:cNvSpPr>
            <a:spLocks/>
          </p:cNvSpPr>
          <p:nvPr/>
        </p:nvSpPr>
        <p:spPr bwMode="auto">
          <a:xfrm rot="8996300" flipH="1">
            <a:off x="4638148" y="572304"/>
            <a:ext cx="1332715" cy="1510075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DE4BD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837C0A-3B4D-4576-98AB-7E18AC7D8CA2}"/>
              </a:ext>
            </a:extLst>
          </p:cNvPr>
          <p:cNvSpPr txBox="1"/>
          <p:nvPr/>
        </p:nvSpPr>
        <p:spPr>
          <a:xfrm>
            <a:off x="6011738" y="3398462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微生物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41ACBE-362D-480F-8CEE-089892203E23}"/>
              </a:ext>
            </a:extLst>
          </p:cNvPr>
          <p:cNvSpPr txBox="1"/>
          <p:nvPr/>
        </p:nvSpPr>
        <p:spPr>
          <a:xfrm>
            <a:off x="6011735" y="2482009"/>
            <a:ext cx="232448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gradFill>
                  <a:gsLst>
                    <a:gs pos="50000">
                      <a:schemeClr val="accent1"/>
                    </a:gs>
                    <a:gs pos="50000">
                      <a:schemeClr val="accent2"/>
                    </a:gs>
                  </a:gsLst>
                  <a:lin ang="5400000" scaled="1"/>
                </a:gradFill>
                <a:cs typeface="+mn-ea"/>
                <a:sym typeface="+mn-lt"/>
              </a:rPr>
              <a:t>PART 02</a:t>
            </a:r>
            <a:endParaRPr lang="zh-CN" altLang="en-US" sz="4000" b="1" dirty="0">
              <a:gradFill>
                <a:gsLst>
                  <a:gs pos="50000">
                    <a:schemeClr val="accent1"/>
                  </a:gs>
                  <a:gs pos="50000">
                    <a:schemeClr val="accent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2C8E4EE-250E-4EB5-8782-6A4C3F5D327F}"/>
              </a:ext>
            </a:extLst>
          </p:cNvPr>
          <p:cNvCxnSpPr>
            <a:cxnSpLocks/>
          </p:cNvCxnSpPr>
          <p:nvPr/>
        </p:nvCxnSpPr>
        <p:spPr>
          <a:xfrm>
            <a:off x="6151437" y="32814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1675F22-FCFB-4C3F-A77F-A424542A1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29" y="2285524"/>
            <a:ext cx="2768367" cy="2116707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5FCD3FBD-35B6-4416-ACC6-95E3C2DB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B3004FB-151D-4AAD-924B-259B4942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44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 animBg="1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2AB1C4-B266-4947-BFA5-C6F297CF7C11}"/>
              </a:ext>
            </a:extLst>
          </p:cNvPr>
          <p:cNvGrpSpPr/>
          <p:nvPr/>
        </p:nvGrpSpPr>
        <p:grpSpPr>
          <a:xfrm>
            <a:off x="1203969" y="2388193"/>
            <a:ext cx="4290820" cy="673789"/>
            <a:chOff x="1567578" y="1919840"/>
            <a:chExt cx="2979064" cy="679186"/>
          </a:xfrm>
        </p:grpSpPr>
        <p:sp>
          <p:nvSpPr>
            <p:cNvPr id="7" name="任意多边形 228">
              <a:extLst>
                <a:ext uri="{FF2B5EF4-FFF2-40B4-BE49-F238E27FC236}">
                  <a16:creationId xmlns:a16="http://schemas.microsoft.com/office/drawing/2014/main" id="{04B5822E-6C75-4A63-A194-33FD70A9EC89}"/>
                </a:ext>
              </a:extLst>
            </p:cNvPr>
            <p:cNvSpPr/>
            <p:nvPr/>
          </p:nvSpPr>
          <p:spPr>
            <a:xfrm>
              <a:off x="1567578" y="1921065"/>
              <a:ext cx="2979064" cy="345207"/>
            </a:xfrm>
            <a:custGeom>
              <a:avLst/>
              <a:gdLst>
                <a:gd name="rtl" fmla="*/ 30400 w 2432000"/>
                <a:gd name="rtt" fmla="*/ 30400 h 359055"/>
                <a:gd name="rtr" fmla="*/ 2401600 w 2432000"/>
                <a:gd name="rtb" fmla="*/ 328655 h 359055"/>
              </a:gdLst>
              <a:ahLst/>
              <a:cxnLst/>
              <a:rect l="rtl" t="rtt" r="rtr" b="rtb"/>
              <a:pathLst>
                <a:path w="2432000" h="359055">
                  <a:moveTo>
                    <a:pt x="179527" y="359055"/>
                  </a:moveTo>
                  <a:lnTo>
                    <a:pt x="2252473" y="359055"/>
                  </a:lnTo>
                  <a:cubicBezTo>
                    <a:pt x="2351622" y="359055"/>
                    <a:pt x="2432000" y="278681"/>
                    <a:pt x="2432000" y="179527"/>
                  </a:cubicBezTo>
                  <a:cubicBezTo>
                    <a:pt x="2432000" y="80375"/>
                    <a:pt x="2351622" y="0"/>
                    <a:pt x="2252473" y="0"/>
                  </a:cubicBezTo>
                  <a:lnTo>
                    <a:pt x="179527" y="0"/>
                  </a:lnTo>
                  <a:cubicBezTo>
                    <a:pt x="80375" y="0"/>
                    <a:pt x="0" y="80375"/>
                    <a:pt x="0" y="179527"/>
                  </a:cubicBezTo>
                  <a:cubicBezTo>
                    <a:pt x="0" y="278681"/>
                    <a:pt x="80375" y="359055"/>
                    <a:pt x="179527" y="359055"/>
                  </a:cubicBezTo>
                  <a:close/>
                </a:path>
              </a:pathLst>
            </a:custGeom>
            <a:gradFill>
              <a:gsLst>
                <a:gs pos="50000">
                  <a:schemeClr val="accent1"/>
                </a:gs>
                <a:gs pos="50000">
                  <a:schemeClr val="accent2"/>
                </a:gs>
              </a:gsLst>
              <a:lin ang="5400000" scaled="1"/>
            </a:gradFill>
            <a:ln w="152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FB25680-EF54-4F0B-87C6-C7A77D78CFDB}"/>
                </a:ext>
              </a:extLst>
            </p:cNvPr>
            <p:cNvSpPr txBox="1"/>
            <p:nvPr/>
          </p:nvSpPr>
          <p:spPr>
            <a:xfrm>
              <a:off x="1751948" y="1919840"/>
              <a:ext cx="2726916" cy="6791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/>
                <a:t>16S</a:t>
              </a:r>
              <a:r>
                <a:rPr lang="zh-CN" altLang="en-US" dirty="0"/>
                <a:t>纯过滤项目生成报告和自动交付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401E13C-97B5-4CA7-8CCC-6E2A6F68B54F}"/>
              </a:ext>
            </a:extLst>
          </p:cNvPr>
          <p:cNvGrpSpPr/>
          <p:nvPr/>
        </p:nvGrpSpPr>
        <p:grpSpPr>
          <a:xfrm>
            <a:off x="1203970" y="3494650"/>
            <a:ext cx="4366320" cy="342464"/>
            <a:chOff x="1567579" y="3993087"/>
            <a:chExt cx="2432000" cy="415229"/>
          </a:xfrm>
        </p:grpSpPr>
        <p:sp>
          <p:nvSpPr>
            <p:cNvPr id="13" name="任意多边形 31">
              <a:extLst>
                <a:ext uri="{FF2B5EF4-FFF2-40B4-BE49-F238E27FC236}">
                  <a16:creationId xmlns:a16="http://schemas.microsoft.com/office/drawing/2014/main" id="{D90A8C33-0C2D-4565-A2A3-0768DC08179C}"/>
                </a:ext>
              </a:extLst>
            </p:cNvPr>
            <p:cNvSpPr/>
            <p:nvPr/>
          </p:nvSpPr>
          <p:spPr>
            <a:xfrm>
              <a:off x="1567579" y="4003361"/>
              <a:ext cx="2432000" cy="359055"/>
            </a:xfrm>
            <a:custGeom>
              <a:avLst/>
              <a:gdLst>
                <a:gd name="rtl" fmla="*/ 30400 w 2432000"/>
                <a:gd name="rtt" fmla="*/ 30400 h 359055"/>
                <a:gd name="rtr" fmla="*/ 2401600 w 2432000"/>
                <a:gd name="rtb" fmla="*/ 328655 h 359055"/>
              </a:gdLst>
              <a:ahLst/>
              <a:cxnLst/>
              <a:rect l="rtl" t="rtt" r="rtr" b="rtb"/>
              <a:pathLst>
                <a:path w="2432000" h="359055">
                  <a:moveTo>
                    <a:pt x="179527" y="359055"/>
                  </a:moveTo>
                  <a:lnTo>
                    <a:pt x="2252473" y="359055"/>
                  </a:lnTo>
                  <a:cubicBezTo>
                    <a:pt x="2351622" y="359055"/>
                    <a:pt x="2432000" y="278681"/>
                    <a:pt x="2432000" y="179527"/>
                  </a:cubicBezTo>
                  <a:cubicBezTo>
                    <a:pt x="2432000" y="80375"/>
                    <a:pt x="2351622" y="0"/>
                    <a:pt x="2252473" y="0"/>
                  </a:cubicBezTo>
                  <a:lnTo>
                    <a:pt x="179527" y="0"/>
                  </a:lnTo>
                  <a:cubicBezTo>
                    <a:pt x="80375" y="0"/>
                    <a:pt x="0" y="80375"/>
                    <a:pt x="0" y="179527"/>
                  </a:cubicBezTo>
                  <a:cubicBezTo>
                    <a:pt x="0" y="278681"/>
                    <a:pt x="80375" y="359055"/>
                    <a:pt x="179527" y="359055"/>
                  </a:cubicBezTo>
                  <a:close/>
                </a:path>
              </a:pathLst>
            </a:custGeom>
            <a:gradFill>
              <a:gsLst>
                <a:gs pos="50000">
                  <a:schemeClr val="accent1"/>
                </a:gs>
                <a:gs pos="50000">
                  <a:schemeClr val="accent2"/>
                </a:gs>
              </a:gsLst>
              <a:lin ang="5400000" scaled="1"/>
            </a:gradFill>
            <a:ln w="152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ctr"/>
              <a:endParaRPr sz="1064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0EB194-0E81-4D9D-96F2-A1C0164466F7}"/>
                </a:ext>
              </a:extLst>
            </p:cNvPr>
            <p:cNvSpPr txBox="1"/>
            <p:nvPr/>
          </p:nvSpPr>
          <p:spPr>
            <a:xfrm>
              <a:off x="1611123" y="3993087"/>
              <a:ext cx="2247631" cy="4152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/>
                <a:t>简化分析报告生成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A09FB49A-94C9-4FD7-90A8-D6195A6CFB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7289" y="968597"/>
            <a:ext cx="546900" cy="498286"/>
            <a:chOff x="185" y="-402"/>
            <a:chExt cx="810" cy="738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31CE012-36DF-42A0-8653-9F8ED5390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-402"/>
              <a:ext cx="810" cy="738"/>
            </a:xfrm>
            <a:custGeom>
              <a:avLst/>
              <a:gdLst>
                <a:gd name="T0" fmla="*/ 810 w 810"/>
                <a:gd name="T1" fmla="*/ 369 h 738"/>
                <a:gd name="T2" fmla="*/ 540 w 810"/>
                <a:gd name="T3" fmla="*/ 738 h 738"/>
                <a:gd name="T4" fmla="*/ 0 w 810"/>
                <a:gd name="T5" fmla="*/ 0 h 738"/>
                <a:gd name="T6" fmla="*/ 540 w 810"/>
                <a:gd name="T7" fmla="*/ 0 h 738"/>
                <a:gd name="T8" fmla="*/ 810 w 810"/>
                <a:gd name="T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738">
                  <a:moveTo>
                    <a:pt x="810" y="369"/>
                  </a:moveTo>
                  <a:lnTo>
                    <a:pt x="540" y="738"/>
                  </a:lnTo>
                  <a:lnTo>
                    <a:pt x="0" y="0"/>
                  </a:lnTo>
                  <a:lnTo>
                    <a:pt x="540" y="0"/>
                  </a:lnTo>
                  <a:lnTo>
                    <a:pt x="810" y="369"/>
                  </a:lnTo>
                  <a:close/>
                </a:path>
              </a:pathLst>
            </a:custGeom>
            <a:solidFill>
              <a:srgbClr val="F76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3721785-F327-48A1-91E1-3E7E93AB7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-17"/>
              <a:ext cx="524" cy="353"/>
            </a:xfrm>
            <a:custGeom>
              <a:avLst/>
              <a:gdLst>
                <a:gd name="T0" fmla="*/ 270 w 524"/>
                <a:gd name="T1" fmla="*/ 0 h 353"/>
                <a:gd name="T2" fmla="*/ 0 w 524"/>
                <a:gd name="T3" fmla="*/ 353 h 353"/>
                <a:gd name="T4" fmla="*/ 524 w 524"/>
                <a:gd name="T5" fmla="*/ 353 h 353"/>
                <a:gd name="T6" fmla="*/ 270 w 524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4" h="353">
                  <a:moveTo>
                    <a:pt x="270" y="0"/>
                  </a:moveTo>
                  <a:lnTo>
                    <a:pt x="0" y="353"/>
                  </a:lnTo>
                  <a:lnTo>
                    <a:pt x="524" y="353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8A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ACE084C-27B1-4B71-AEA4-1288B5FB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-17"/>
              <a:ext cx="524" cy="353"/>
            </a:xfrm>
            <a:custGeom>
              <a:avLst/>
              <a:gdLst>
                <a:gd name="T0" fmla="*/ 270 w 524"/>
                <a:gd name="T1" fmla="*/ 0 h 353"/>
                <a:gd name="T2" fmla="*/ 0 w 524"/>
                <a:gd name="T3" fmla="*/ 353 h 353"/>
                <a:gd name="T4" fmla="*/ 524 w 524"/>
                <a:gd name="T5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53">
                  <a:moveTo>
                    <a:pt x="270" y="0"/>
                  </a:moveTo>
                  <a:lnTo>
                    <a:pt x="0" y="353"/>
                  </a:lnTo>
                  <a:lnTo>
                    <a:pt x="524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4EFDF589-0593-41A1-848B-324081863ECD}"/>
              </a:ext>
            </a:extLst>
          </p:cNvPr>
          <p:cNvSpPr txBox="1"/>
          <p:nvPr/>
        </p:nvSpPr>
        <p:spPr>
          <a:xfrm>
            <a:off x="1017077" y="95524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gradFill>
                  <a:gsLst>
                    <a:gs pos="50000">
                      <a:schemeClr val="accent1"/>
                    </a:gs>
                    <a:gs pos="50000">
                      <a:schemeClr val="accent2"/>
                    </a:gs>
                  </a:gsLst>
                  <a:lin ang="5400000" scaled="1"/>
                </a:gradFill>
                <a:cs typeface="+mn-ea"/>
                <a:sym typeface="+mn-lt"/>
              </a:rPr>
              <a:t>工作内容概述</a:t>
            </a: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2F485DB8-6013-4C3E-B19C-9EA01793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0CFDCEF3-1E78-41ED-996A-7950831B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0A2A11F-578B-46F3-87A4-BC159A4D3C8E}"/>
              </a:ext>
            </a:extLst>
          </p:cNvPr>
          <p:cNvGrpSpPr/>
          <p:nvPr/>
        </p:nvGrpSpPr>
        <p:grpSpPr>
          <a:xfrm>
            <a:off x="1143223" y="4609476"/>
            <a:ext cx="4427067" cy="415529"/>
            <a:chOff x="6655626" y="1919840"/>
            <a:chExt cx="2432000" cy="448135"/>
          </a:xfrm>
        </p:grpSpPr>
        <p:sp>
          <p:nvSpPr>
            <p:cNvPr id="41" name="任意多边形 34">
              <a:extLst>
                <a:ext uri="{FF2B5EF4-FFF2-40B4-BE49-F238E27FC236}">
                  <a16:creationId xmlns:a16="http://schemas.microsoft.com/office/drawing/2014/main" id="{52822822-EE30-4AB2-91C2-8D07E9FE7097}"/>
                </a:ext>
              </a:extLst>
            </p:cNvPr>
            <p:cNvSpPr/>
            <p:nvPr/>
          </p:nvSpPr>
          <p:spPr>
            <a:xfrm>
              <a:off x="6655626" y="1921064"/>
              <a:ext cx="2432000" cy="359055"/>
            </a:xfrm>
            <a:custGeom>
              <a:avLst/>
              <a:gdLst>
                <a:gd name="rtl" fmla="*/ 30400 w 2432000"/>
                <a:gd name="rtt" fmla="*/ 30400 h 359055"/>
                <a:gd name="rtr" fmla="*/ 2401600 w 2432000"/>
                <a:gd name="rtb" fmla="*/ 328655 h 359055"/>
              </a:gdLst>
              <a:ahLst/>
              <a:cxnLst/>
              <a:rect l="rtl" t="rtt" r="rtr" b="rtb"/>
              <a:pathLst>
                <a:path w="2432000" h="359055">
                  <a:moveTo>
                    <a:pt x="179527" y="359055"/>
                  </a:moveTo>
                  <a:lnTo>
                    <a:pt x="2252473" y="359055"/>
                  </a:lnTo>
                  <a:cubicBezTo>
                    <a:pt x="2351622" y="359055"/>
                    <a:pt x="2432000" y="278681"/>
                    <a:pt x="2432000" y="179527"/>
                  </a:cubicBezTo>
                  <a:cubicBezTo>
                    <a:pt x="2432000" y="80375"/>
                    <a:pt x="2351622" y="0"/>
                    <a:pt x="2252473" y="0"/>
                  </a:cubicBezTo>
                  <a:lnTo>
                    <a:pt x="179527" y="0"/>
                  </a:lnTo>
                  <a:cubicBezTo>
                    <a:pt x="80375" y="0"/>
                    <a:pt x="0" y="80375"/>
                    <a:pt x="0" y="179527"/>
                  </a:cubicBezTo>
                  <a:cubicBezTo>
                    <a:pt x="0" y="278681"/>
                    <a:pt x="80375" y="359055"/>
                    <a:pt x="179527" y="359055"/>
                  </a:cubicBezTo>
                  <a:close/>
                </a:path>
              </a:pathLst>
            </a:custGeom>
            <a:gradFill>
              <a:gsLst>
                <a:gs pos="50000">
                  <a:schemeClr val="accent1"/>
                </a:gs>
                <a:gs pos="50000">
                  <a:schemeClr val="accent2"/>
                </a:gs>
              </a:gsLst>
              <a:lin ang="5400000" scaled="1"/>
            </a:gradFill>
            <a:ln w="152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ctr"/>
              <a:endParaRPr sz="1064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920F44F-B77C-458D-B1EC-64FF88EDD3B0}"/>
                </a:ext>
              </a:extLst>
            </p:cNvPr>
            <p:cNvSpPr txBox="1"/>
            <p:nvPr/>
          </p:nvSpPr>
          <p:spPr>
            <a:xfrm>
              <a:off x="6839995" y="1919840"/>
              <a:ext cx="2057401" cy="4481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/>
                <a:t>流程分析结果自动交付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C330B52E-F2C1-439F-B31E-304A49C7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21" y="995682"/>
            <a:ext cx="3530473" cy="5340399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C786B208-2FDA-452B-8B9C-9458DA017A86}"/>
              </a:ext>
            </a:extLst>
          </p:cNvPr>
          <p:cNvGrpSpPr/>
          <p:nvPr/>
        </p:nvGrpSpPr>
        <p:grpSpPr>
          <a:xfrm>
            <a:off x="1084189" y="5677997"/>
            <a:ext cx="6846579" cy="379515"/>
            <a:chOff x="1567578" y="1919840"/>
            <a:chExt cx="6846579" cy="379515"/>
          </a:xfrm>
        </p:grpSpPr>
        <p:sp>
          <p:nvSpPr>
            <p:cNvPr id="52" name="任意多边形 228">
              <a:extLst>
                <a:ext uri="{FF2B5EF4-FFF2-40B4-BE49-F238E27FC236}">
                  <a16:creationId xmlns:a16="http://schemas.microsoft.com/office/drawing/2014/main" id="{FEDCBD9C-C81D-4EF8-BAE6-85F079B0C56A}"/>
                </a:ext>
              </a:extLst>
            </p:cNvPr>
            <p:cNvSpPr/>
            <p:nvPr/>
          </p:nvSpPr>
          <p:spPr>
            <a:xfrm>
              <a:off x="1567578" y="1921065"/>
              <a:ext cx="6846579" cy="345207"/>
            </a:xfrm>
            <a:custGeom>
              <a:avLst/>
              <a:gdLst>
                <a:gd name="rtl" fmla="*/ 30400 w 2432000"/>
                <a:gd name="rtt" fmla="*/ 30400 h 359055"/>
                <a:gd name="rtr" fmla="*/ 2401600 w 2432000"/>
                <a:gd name="rtb" fmla="*/ 328655 h 359055"/>
              </a:gdLst>
              <a:ahLst/>
              <a:cxnLst/>
              <a:rect l="rtl" t="rtt" r="rtr" b="rtb"/>
              <a:pathLst>
                <a:path w="2432000" h="359055">
                  <a:moveTo>
                    <a:pt x="179527" y="359055"/>
                  </a:moveTo>
                  <a:lnTo>
                    <a:pt x="2252473" y="359055"/>
                  </a:lnTo>
                  <a:cubicBezTo>
                    <a:pt x="2351622" y="359055"/>
                    <a:pt x="2432000" y="278681"/>
                    <a:pt x="2432000" y="179527"/>
                  </a:cubicBezTo>
                  <a:cubicBezTo>
                    <a:pt x="2432000" y="80375"/>
                    <a:pt x="2351622" y="0"/>
                    <a:pt x="2252473" y="0"/>
                  </a:cubicBezTo>
                  <a:lnTo>
                    <a:pt x="179527" y="0"/>
                  </a:lnTo>
                  <a:cubicBezTo>
                    <a:pt x="80375" y="0"/>
                    <a:pt x="0" y="80375"/>
                    <a:pt x="0" y="179527"/>
                  </a:cubicBezTo>
                  <a:cubicBezTo>
                    <a:pt x="0" y="278681"/>
                    <a:pt x="80375" y="359055"/>
                    <a:pt x="179527" y="359055"/>
                  </a:cubicBezTo>
                  <a:close/>
                </a:path>
              </a:pathLst>
            </a:custGeom>
            <a:gradFill>
              <a:gsLst>
                <a:gs pos="50000">
                  <a:schemeClr val="accent1"/>
                </a:gs>
                <a:gs pos="50000">
                  <a:schemeClr val="accent2"/>
                </a:gs>
              </a:gsLst>
              <a:lin ang="5400000" scaled="1"/>
            </a:gradFill>
            <a:ln w="152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ctr">
                <a:lnSpc>
                  <a:spcPct val="100000"/>
                </a:lnSpc>
              </a:pPr>
              <a:endParaRPr sz="1064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365A786-F552-40E6-8B51-4D585007977C}"/>
                </a:ext>
              </a:extLst>
            </p:cNvPr>
            <p:cNvSpPr txBox="1"/>
            <p:nvPr/>
          </p:nvSpPr>
          <p:spPr>
            <a:xfrm>
              <a:off x="1751949" y="1919840"/>
              <a:ext cx="6569930" cy="37951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dirty="0"/>
                <a:t>16S </a:t>
              </a:r>
              <a:r>
                <a:rPr lang="zh-CN" altLang="en-US" dirty="0"/>
                <a:t>武汉集群自动过滤和交互系统流程模块测试</a:t>
              </a:r>
              <a:r>
                <a:rPr lang="en-US" altLang="zh-CN" dirty="0"/>
                <a:t>, </a:t>
              </a:r>
              <a:r>
                <a:rPr lang="zh-CN" altLang="en-US" dirty="0"/>
                <a:t>维护和更新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9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31AB0F51-B5B1-432D-8A21-8B6864457800}"/>
              </a:ext>
            </a:extLst>
          </p:cNvPr>
          <p:cNvSpPr>
            <a:spLocks/>
          </p:cNvSpPr>
          <p:nvPr/>
        </p:nvSpPr>
        <p:spPr bwMode="auto">
          <a:xfrm rot="8996300" flipH="1">
            <a:off x="4475993" y="4213966"/>
            <a:ext cx="1414236" cy="1602444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F76B1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3DAEFDD-DFD5-4376-9C62-73166476D3D6}"/>
              </a:ext>
            </a:extLst>
          </p:cNvPr>
          <p:cNvSpPr>
            <a:spLocks/>
          </p:cNvSpPr>
          <p:nvPr/>
        </p:nvSpPr>
        <p:spPr bwMode="auto">
          <a:xfrm rot="8996300" flipH="1">
            <a:off x="1079364" y="1855035"/>
            <a:ext cx="1021051" cy="1156934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DE4BD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7858605-9C6D-468D-9551-ABF9CBED3497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695582" y="4368770"/>
            <a:ext cx="1588390" cy="1799776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3E2DC18-3428-468F-9D49-0D7446B8427C}"/>
              </a:ext>
            </a:extLst>
          </p:cNvPr>
          <p:cNvSpPr>
            <a:spLocks/>
          </p:cNvSpPr>
          <p:nvPr/>
        </p:nvSpPr>
        <p:spPr bwMode="auto">
          <a:xfrm rot="8996300" flipH="1">
            <a:off x="4693233" y="-95719"/>
            <a:ext cx="1332715" cy="1510075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DE4BD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837C0A-3B4D-4576-98AB-7E18AC7D8CA2}"/>
              </a:ext>
            </a:extLst>
          </p:cNvPr>
          <p:cNvSpPr txBox="1"/>
          <p:nvPr/>
        </p:nvSpPr>
        <p:spPr>
          <a:xfrm>
            <a:off x="6011738" y="339846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41ACBE-362D-480F-8CEE-089892203E23}"/>
              </a:ext>
            </a:extLst>
          </p:cNvPr>
          <p:cNvSpPr txBox="1"/>
          <p:nvPr/>
        </p:nvSpPr>
        <p:spPr>
          <a:xfrm>
            <a:off x="6011735" y="2482009"/>
            <a:ext cx="232448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gradFill>
                  <a:gsLst>
                    <a:gs pos="50000">
                      <a:schemeClr val="accent1"/>
                    </a:gs>
                    <a:gs pos="50000">
                      <a:schemeClr val="accent2"/>
                    </a:gs>
                  </a:gsLst>
                  <a:lin ang="5400000" scaled="1"/>
                </a:gradFill>
                <a:cs typeface="+mn-ea"/>
                <a:sym typeface="+mn-lt"/>
              </a:rPr>
              <a:t>PART 03</a:t>
            </a:r>
            <a:endParaRPr lang="zh-CN" altLang="en-US" sz="4000" b="1" dirty="0">
              <a:gradFill>
                <a:gsLst>
                  <a:gs pos="50000">
                    <a:schemeClr val="accent1"/>
                  </a:gs>
                  <a:gs pos="50000">
                    <a:schemeClr val="accent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2C8E4EE-250E-4EB5-8782-6A4C3F5D327F}"/>
              </a:ext>
            </a:extLst>
          </p:cNvPr>
          <p:cNvCxnSpPr>
            <a:cxnSpLocks/>
          </p:cNvCxnSpPr>
          <p:nvPr/>
        </p:nvCxnSpPr>
        <p:spPr>
          <a:xfrm>
            <a:off x="6151437" y="3281478"/>
            <a:ext cx="77187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D9D2547-D8A4-4CC2-BE19-0D836FEBF4C2}"/>
              </a:ext>
            </a:extLst>
          </p:cNvPr>
          <p:cNvSpPr txBox="1"/>
          <p:nvPr/>
        </p:nvSpPr>
        <p:spPr>
          <a:xfrm>
            <a:off x="6011738" y="339846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流程维护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6DE74-E071-4C09-AD8E-CC19D72A4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15" y="2136807"/>
            <a:ext cx="2522776" cy="19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 animBg="1"/>
      <p:bldP spid="9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401E13C-97B5-4CA7-8CCC-6E2A6F68B54F}"/>
              </a:ext>
            </a:extLst>
          </p:cNvPr>
          <p:cNvGrpSpPr/>
          <p:nvPr/>
        </p:nvGrpSpPr>
        <p:grpSpPr>
          <a:xfrm>
            <a:off x="1567578" y="2407653"/>
            <a:ext cx="3180590" cy="369333"/>
            <a:chOff x="1567579" y="4003361"/>
            <a:chExt cx="3180590" cy="369333"/>
          </a:xfrm>
        </p:grpSpPr>
        <p:sp>
          <p:nvSpPr>
            <p:cNvPr id="13" name="任意多边形 31">
              <a:extLst>
                <a:ext uri="{FF2B5EF4-FFF2-40B4-BE49-F238E27FC236}">
                  <a16:creationId xmlns:a16="http://schemas.microsoft.com/office/drawing/2014/main" id="{D90A8C33-0C2D-4565-A2A3-0768DC08179C}"/>
                </a:ext>
              </a:extLst>
            </p:cNvPr>
            <p:cNvSpPr/>
            <p:nvPr/>
          </p:nvSpPr>
          <p:spPr>
            <a:xfrm>
              <a:off x="1567579" y="4003361"/>
              <a:ext cx="3180590" cy="345207"/>
            </a:xfrm>
            <a:custGeom>
              <a:avLst/>
              <a:gdLst>
                <a:gd name="rtl" fmla="*/ 30400 w 2432000"/>
                <a:gd name="rtt" fmla="*/ 30400 h 359055"/>
                <a:gd name="rtr" fmla="*/ 2401600 w 2432000"/>
                <a:gd name="rtb" fmla="*/ 328655 h 359055"/>
              </a:gdLst>
              <a:ahLst/>
              <a:cxnLst/>
              <a:rect l="rtl" t="rtt" r="rtr" b="rtb"/>
              <a:pathLst>
                <a:path w="2432000" h="359055">
                  <a:moveTo>
                    <a:pt x="179527" y="359055"/>
                  </a:moveTo>
                  <a:lnTo>
                    <a:pt x="2252473" y="359055"/>
                  </a:lnTo>
                  <a:cubicBezTo>
                    <a:pt x="2351622" y="359055"/>
                    <a:pt x="2432000" y="278681"/>
                    <a:pt x="2432000" y="179527"/>
                  </a:cubicBezTo>
                  <a:cubicBezTo>
                    <a:pt x="2432000" y="80375"/>
                    <a:pt x="2351622" y="0"/>
                    <a:pt x="2252473" y="0"/>
                  </a:cubicBezTo>
                  <a:lnTo>
                    <a:pt x="179527" y="0"/>
                  </a:lnTo>
                  <a:cubicBezTo>
                    <a:pt x="80375" y="0"/>
                    <a:pt x="0" y="80375"/>
                    <a:pt x="0" y="179527"/>
                  </a:cubicBezTo>
                  <a:cubicBezTo>
                    <a:pt x="0" y="278681"/>
                    <a:pt x="80375" y="359055"/>
                    <a:pt x="179527" y="359055"/>
                  </a:cubicBezTo>
                  <a:close/>
                </a:path>
              </a:pathLst>
            </a:custGeom>
            <a:gradFill>
              <a:gsLst>
                <a:gs pos="50000">
                  <a:schemeClr val="accent1"/>
                </a:gs>
                <a:gs pos="50000">
                  <a:schemeClr val="accent2"/>
                </a:gs>
              </a:gsLst>
              <a:lin ang="5400000" scaled="1"/>
            </a:gradFill>
            <a:ln w="15200" cap="flat">
              <a:noFill/>
              <a:bevel/>
            </a:ln>
          </p:spPr>
          <p:txBody>
            <a:bodyPr wrap="square" lIns="36000" tIns="0" rIns="36000" bIns="0" rtlCol="0" anchor="ctr"/>
            <a:lstStyle/>
            <a:p>
              <a:pPr algn="ctr"/>
              <a:endParaRPr sz="1064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0EB194-0E81-4D9D-96F2-A1C0164466F7}"/>
                </a:ext>
              </a:extLst>
            </p:cNvPr>
            <p:cNvSpPr txBox="1"/>
            <p:nvPr/>
          </p:nvSpPr>
          <p:spPr>
            <a:xfrm>
              <a:off x="1751948" y="4003362"/>
              <a:ext cx="2786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/>
                <a:t>软件安装以及环境搭建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任意多边形 37">
            <a:extLst>
              <a:ext uri="{FF2B5EF4-FFF2-40B4-BE49-F238E27FC236}">
                <a16:creationId xmlns:a16="http://schemas.microsoft.com/office/drawing/2014/main" id="{481E16EE-859F-40A3-9B25-473B21DF2D8E}"/>
              </a:ext>
            </a:extLst>
          </p:cNvPr>
          <p:cNvSpPr/>
          <p:nvPr/>
        </p:nvSpPr>
        <p:spPr>
          <a:xfrm>
            <a:off x="1567578" y="4199588"/>
            <a:ext cx="4279549" cy="392138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gradFill>
            <a:gsLst>
              <a:gs pos="50000">
                <a:schemeClr val="accent1"/>
              </a:gs>
              <a:gs pos="50000">
                <a:schemeClr val="accent2"/>
              </a:gs>
            </a:gsLst>
            <a:lin ang="5400000" scaled="1"/>
          </a:gradFill>
          <a:ln w="15200" cap="flat">
            <a:noFill/>
            <a:bevel/>
          </a:ln>
        </p:spPr>
        <p:txBody>
          <a:bodyPr wrap="square" lIns="36000" tIns="0" rIns="36000" bIns="0" rtlCol="0" anchor="ctr"/>
          <a:lstStyle/>
          <a:p>
            <a:pPr algn="ctr"/>
            <a:r>
              <a:rPr lang="zh-CN" altLang="en-US" dirty="0"/>
              <a:t>协助</a:t>
            </a:r>
            <a:r>
              <a:rPr lang="en-US" altLang="zh-CN" dirty="0"/>
              <a:t>RNA</a:t>
            </a:r>
            <a:r>
              <a:rPr lang="zh-CN" altLang="en-US" dirty="0"/>
              <a:t>项目自动化投递凤凰</a:t>
            </a:r>
            <a:r>
              <a:rPr lang="en-US" altLang="zh-CN" dirty="0"/>
              <a:t>Debug</a:t>
            </a:r>
            <a:endParaRPr sz="1064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A09FB49A-94C9-4FD7-90A8-D6195A6CFB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9374" y="941991"/>
            <a:ext cx="546900" cy="498286"/>
            <a:chOff x="185" y="-402"/>
            <a:chExt cx="810" cy="738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31CE012-36DF-42A0-8653-9F8ED5390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" y="-402"/>
              <a:ext cx="810" cy="738"/>
            </a:xfrm>
            <a:custGeom>
              <a:avLst/>
              <a:gdLst>
                <a:gd name="T0" fmla="*/ 810 w 810"/>
                <a:gd name="T1" fmla="*/ 369 h 738"/>
                <a:gd name="T2" fmla="*/ 540 w 810"/>
                <a:gd name="T3" fmla="*/ 738 h 738"/>
                <a:gd name="T4" fmla="*/ 0 w 810"/>
                <a:gd name="T5" fmla="*/ 0 h 738"/>
                <a:gd name="T6" fmla="*/ 540 w 810"/>
                <a:gd name="T7" fmla="*/ 0 h 738"/>
                <a:gd name="T8" fmla="*/ 810 w 810"/>
                <a:gd name="T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738">
                  <a:moveTo>
                    <a:pt x="810" y="369"/>
                  </a:moveTo>
                  <a:lnTo>
                    <a:pt x="540" y="738"/>
                  </a:lnTo>
                  <a:lnTo>
                    <a:pt x="0" y="0"/>
                  </a:lnTo>
                  <a:lnTo>
                    <a:pt x="540" y="0"/>
                  </a:lnTo>
                  <a:lnTo>
                    <a:pt x="810" y="369"/>
                  </a:lnTo>
                  <a:close/>
                </a:path>
              </a:pathLst>
            </a:custGeom>
            <a:solidFill>
              <a:srgbClr val="F76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3721785-F327-48A1-91E1-3E7E93AB7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-17"/>
              <a:ext cx="524" cy="353"/>
            </a:xfrm>
            <a:custGeom>
              <a:avLst/>
              <a:gdLst>
                <a:gd name="T0" fmla="*/ 270 w 524"/>
                <a:gd name="T1" fmla="*/ 0 h 353"/>
                <a:gd name="T2" fmla="*/ 0 w 524"/>
                <a:gd name="T3" fmla="*/ 353 h 353"/>
                <a:gd name="T4" fmla="*/ 524 w 524"/>
                <a:gd name="T5" fmla="*/ 353 h 353"/>
                <a:gd name="T6" fmla="*/ 270 w 524"/>
                <a:gd name="T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4" h="353">
                  <a:moveTo>
                    <a:pt x="270" y="0"/>
                  </a:moveTo>
                  <a:lnTo>
                    <a:pt x="0" y="353"/>
                  </a:lnTo>
                  <a:lnTo>
                    <a:pt x="524" y="353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8A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ACE084C-27B1-4B71-AEA4-1288B5FB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" y="-17"/>
              <a:ext cx="524" cy="353"/>
            </a:xfrm>
            <a:custGeom>
              <a:avLst/>
              <a:gdLst>
                <a:gd name="T0" fmla="*/ 270 w 524"/>
                <a:gd name="T1" fmla="*/ 0 h 353"/>
                <a:gd name="T2" fmla="*/ 0 w 524"/>
                <a:gd name="T3" fmla="*/ 353 h 353"/>
                <a:gd name="T4" fmla="*/ 524 w 524"/>
                <a:gd name="T5" fmla="*/ 353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353">
                  <a:moveTo>
                    <a:pt x="270" y="0"/>
                  </a:moveTo>
                  <a:lnTo>
                    <a:pt x="0" y="353"/>
                  </a:lnTo>
                  <a:lnTo>
                    <a:pt x="524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4EFDF589-0593-41A1-848B-324081863ECD}"/>
              </a:ext>
            </a:extLst>
          </p:cNvPr>
          <p:cNvSpPr txBox="1"/>
          <p:nvPr/>
        </p:nvSpPr>
        <p:spPr>
          <a:xfrm>
            <a:off x="1148616" y="96520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gradFill>
                  <a:gsLst>
                    <a:gs pos="50000">
                      <a:schemeClr val="accent1"/>
                    </a:gs>
                    <a:gs pos="50000">
                      <a:schemeClr val="accent2"/>
                    </a:gs>
                  </a:gsLst>
                  <a:lin ang="5400000" scaled="1"/>
                </a:gradFill>
                <a:cs typeface="+mn-ea"/>
                <a:sym typeface="+mn-lt"/>
              </a:rPr>
              <a:t>工作内容概述</a:t>
            </a:r>
          </a:p>
        </p:txBody>
      </p:sp>
      <p:sp>
        <p:nvSpPr>
          <p:cNvPr id="33" name="标题 32">
            <a:extLst>
              <a:ext uri="{FF2B5EF4-FFF2-40B4-BE49-F238E27FC236}">
                <a16:creationId xmlns:a16="http://schemas.microsoft.com/office/drawing/2014/main" id="{A1DC377B-F3FA-4B37-91BC-260C964B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54A6E2ED-6DC5-4DC1-8164-FDBC20E00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6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174F471-FF61-479F-85DC-9DCBF9B13650}"/>
              </a:ext>
            </a:extLst>
          </p:cNvPr>
          <p:cNvSpPr>
            <a:spLocks/>
          </p:cNvSpPr>
          <p:nvPr/>
        </p:nvSpPr>
        <p:spPr bwMode="auto">
          <a:xfrm rot="5400000" flipH="1">
            <a:off x="2345799" y="1813519"/>
            <a:ext cx="2368934" cy="2684199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260350" ty="-31750" sx="40000" sy="40000" flip="none" algn="tl"/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1AB0F51-B5B1-432D-8A21-8B6864457800}"/>
              </a:ext>
            </a:extLst>
          </p:cNvPr>
          <p:cNvSpPr>
            <a:spLocks/>
          </p:cNvSpPr>
          <p:nvPr/>
        </p:nvSpPr>
        <p:spPr bwMode="auto">
          <a:xfrm rot="8996300" flipH="1">
            <a:off x="4430960" y="4167606"/>
            <a:ext cx="1414236" cy="1602444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F76B1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3DAEFDD-DFD5-4376-9C62-73166476D3D6}"/>
              </a:ext>
            </a:extLst>
          </p:cNvPr>
          <p:cNvSpPr>
            <a:spLocks/>
          </p:cNvSpPr>
          <p:nvPr/>
        </p:nvSpPr>
        <p:spPr bwMode="auto">
          <a:xfrm rot="8996300" flipH="1">
            <a:off x="1374022" y="1615003"/>
            <a:ext cx="1021051" cy="1156934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DE4BD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7858605-9C6D-468D-9551-ABF9CBED3497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393972" y="4406836"/>
            <a:ext cx="1588390" cy="1799776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93E2DC18-3428-468F-9D49-0D7446B8427C}"/>
              </a:ext>
            </a:extLst>
          </p:cNvPr>
          <p:cNvSpPr>
            <a:spLocks/>
          </p:cNvSpPr>
          <p:nvPr/>
        </p:nvSpPr>
        <p:spPr bwMode="auto">
          <a:xfrm rot="8996300" flipH="1">
            <a:off x="4226721" y="682038"/>
            <a:ext cx="1332715" cy="1510075"/>
          </a:xfrm>
          <a:custGeom>
            <a:avLst/>
            <a:gdLst>
              <a:gd name="T0" fmla="*/ 72 w 595"/>
              <a:gd name="T1" fmla="*/ 665 h 674"/>
              <a:gd name="T2" fmla="*/ 24 w 595"/>
              <a:gd name="T3" fmla="*/ 665 h 674"/>
              <a:gd name="T4" fmla="*/ 0 w 595"/>
              <a:gd name="T5" fmla="*/ 624 h 674"/>
              <a:gd name="T6" fmla="*/ 0 w 595"/>
              <a:gd name="T7" fmla="*/ 50 h 674"/>
              <a:gd name="T8" fmla="*/ 24 w 595"/>
              <a:gd name="T9" fmla="*/ 9 h 674"/>
              <a:gd name="T10" fmla="*/ 72 w 595"/>
              <a:gd name="T11" fmla="*/ 9 h 674"/>
              <a:gd name="T12" fmla="*/ 571 w 595"/>
              <a:gd name="T13" fmla="*/ 296 h 674"/>
              <a:gd name="T14" fmla="*/ 595 w 595"/>
              <a:gd name="T15" fmla="*/ 337 h 674"/>
              <a:gd name="T16" fmla="*/ 571 w 595"/>
              <a:gd name="T17" fmla="*/ 378 h 674"/>
              <a:gd name="T18" fmla="*/ 72 w 595"/>
              <a:gd name="T19" fmla="*/ 665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" h="674">
                <a:moveTo>
                  <a:pt x="72" y="665"/>
                </a:moveTo>
                <a:cubicBezTo>
                  <a:pt x="57" y="674"/>
                  <a:pt x="39" y="674"/>
                  <a:pt x="24" y="665"/>
                </a:cubicBezTo>
                <a:cubicBezTo>
                  <a:pt x="9" y="657"/>
                  <a:pt x="0" y="641"/>
                  <a:pt x="0" y="6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33"/>
                  <a:pt x="9" y="17"/>
                  <a:pt x="24" y="9"/>
                </a:cubicBezTo>
                <a:cubicBezTo>
                  <a:pt x="39" y="0"/>
                  <a:pt x="57" y="0"/>
                  <a:pt x="72" y="9"/>
                </a:cubicBezTo>
                <a:cubicBezTo>
                  <a:pt x="571" y="296"/>
                  <a:pt x="571" y="296"/>
                  <a:pt x="571" y="296"/>
                </a:cubicBezTo>
                <a:cubicBezTo>
                  <a:pt x="586" y="304"/>
                  <a:pt x="595" y="320"/>
                  <a:pt x="595" y="337"/>
                </a:cubicBezTo>
                <a:cubicBezTo>
                  <a:pt x="595" y="354"/>
                  <a:pt x="586" y="370"/>
                  <a:pt x="571" y="378"/>
                </a:cubicBezTo>
                <a:lnTo>
                  <a:pt x="72" y="665"/>
                </a:lnTo>
                <a:close/>
              </a:path>
            </a:pathLst>
          </a:custGeom>
          <a:solidFill>
            <a:srgbClr val="FDE4BD"/>
          </a:solidFill>
          <a:ln w="38100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837C0A-3B4D-4576-98AB-7E18AC7D8CA2}"/>
              </a:ext>
            </a:extLst>
          </p:cNvPr>
          <p:cNvSpPr txBox="1"/>
          <p:nvPr/>
        </p:nvSpPr>
        <p:spPr>
          <a:xfrm>
            <a:off x="6011738" y="339846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下步工作计划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41ACBE-362D-480F-8CEE-089892203E23}"/>
              </a:ext>
            </a:extLst>
          </p:cNvPr>
          <p:cNvSpPr txBox="1"/>
          <p:nvPr/>
        </p:nvSpPr>
        <p:spPr>
          <a:xfrm>
            <a:off x="6011735" y="2482009"/>
            <a:ext cx="232448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gradFill>
                  <a:gsLst>
                    <a:gs pos="50000">
                      <a:schemeClr val="accent1"/>
                    </a:gs>
                    <a:gs pos="50000">
                      <a:schemeClr val="accent2"/>
                    </a:gs>
                  </a:gsLst>
                  <a:lin ang="5400000" scaled="1"/>
                </a:gradFill>
                <a:cs typeface="+mn-ea"/>
                <a:sym typeface="+mn-lt"/>
              </a:rPr>
              <a:t>PART 04</a:t>
            </a:r>
            <a:endParaRPr lang="zh-CN" altLang="en-US" sz="4000" b="1" dirty="0">
              <a:gradFill>
                <a:gsLst>
                  <a:gs pos="50000">
                    <a:schemeClr val="accent1"/>
                  </a:gs>
                  <a:gs pos="50000">
                    <a:schemeClr val="accent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2C8E4EE-250E-4EB5-8782-6A4C3F5D327F}"/>
              </a:ext>
            </a:extLst>
          </p:cNvPr>
          <p:cNvCxnSpPr>
            <a:cxnSpLocks/>
          </p:cNvCxnSpPr>
          <p:nvPr/>
        </p:nvCxnSpPr>
        <p:spPr>
          <a:xfrm>
            <a:off x="6151437" y="3281478"/>
            <a:ext cx="709987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B964210F-BAE1-4EAB-BEBC-F7CA7999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384E5-9508-4FBB-BE6E-AA21DDD3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4" grpId="0" animBg="1"/>
      <p:bldP spid="9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4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76B14"/>
      </a:accent1>
      <a:accent2>
        <a:srgbClr val="F8A724"/>
      </a:accent2>
      <a:accent3>
        <a:srgbClr val="F76B14"/>
      </a:accent3>
      <a:accent4>
        <a:srgbClr val="F8A724"/>
      </a:accent4>
      <a:accent5>
        <a:srgbClr val="F76B14"/>
      </a:accent5>
      <a:accent6>
        <a:srgbClr val="F8A724"/>
      </a:accent6>
      <a:hlink>
        <a:srgbClr val="F76B14"/>
      </a:hlink>
      <a:folHlink>
        <a:srgbClr val="BFBFBF"/>
      </a:folHlink>
    </a:clrScheme>
    <a:fontScheme name="qsf4pkic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1456</TotalTime>
  <Words>246</Words>
  <Application>Microsoft Office PowerPoint</Application>
  <PresentationFormat>宽屏</PresentationFormat>
  <Paragraphs>77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方正细谭黑简体</vt:lpstr>
      <vt:lpstr>微软雅黑</vt:lpstr>
      <vt:lpstr>Arial</vt:lpstr>
      <vt:lpstr>Calibri</vt:lpstr>
      <vt:lpstr>第一PPT，www.1ppt.com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 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黄橙三角形</dc:title>
  <dc:creator>第一PPT</dc:creator>
  <cp:keywords>www.1ppt.com</cp:keywords>
  <dc:description>www.1ppt.com</dc:description>
  <cp:lastModifiedBy>夏展峰(Zhanfeng Xia)</cp:lastModifiedBy>
  <cp:revision>93</cp:revision>
  <dcterms:created xsi:type="dcterms:W3CDTF">2017-08-18T03:02:00Z</dcterms:created>
  <dcterms:modified xsi:type="dcterms:W3CDTF">2020-09-24T02:15:02Z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