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  <p:sldId id="266" r:id="rId11"/>
    <p:sldId id="268" r:id="rId12"/>
    <p:sldId id="265" r:id="rId13"/>
    <p:sldId id="267" r:id="rId14"/>
    <p:sldId id="271" r:id="rId15"/>
    <p:sldId id="270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/>
        </p14:section>
        <p14:section name="无标题节" id="{8866DC99-7ABF-4E8A-B086-C4C68216DB6E}">
          <p14:sldIdLst>
            <p14:sldId id="256"/>
            <p14:sldId id="259"/>
            <p14:sldId id="260"/>
            <p14:sldId id="257"/>
            <p14:sldId id="258"/>
            <p14:sldId id="261"/>
            <p14:sldId id="263"/>
            <p14:sldId id="262"/>
            <p14:sldId id="264"/>
            <p14:sldId id="266"/>
            <p14:sldId id="268"/>
            <p14:sldId id="265"/>
            <p14:sldId id="267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1003">
          <p15:clr>
            <a:srgbClr val="A4A3A4"/>
          </p15:clr>
        </p15:guide>
        <p15:guide id="3" orient="horz" pos="150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128">
          <p15:clr>
            <a:srgbClr val="A4A3A4"/>
          </p15:clr>
        </p15:guide>
        <p15:guide id="6" pos="4067">
          <p15:clr>
            <a:srgbClr val="A4A3A4"/>
          </p15:clr>
        </p15:guide>
        <p15:guide id="7" pos="5972">
          <p15:clr>
            <a:srgbClr val="A4A3A4"/>
          </p15:clr>
        </p15:guide>
        <p15:guide id="8" pos="5292">
          <p15:clr>
            <a:srgbClr val="A4A3A4"/>
          </p15:clr>
        </p15:guide>
        <p15:guide id="9" pos="2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D6D6D"/>
    <a:srgbClr val="DBDBDB"/>
    <a:srgbClr val="C8161E"/>
    <a:srgbClr val="0000C0"/>
    <a:srgbClr val="E6E6E6"/>
    <a:srgbClr val="C00000"/>
    <a:srgbClr val="961016"/>
    <a:srgbClr val="EE636A"/>
    <a:srgbClr val="F4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5" autoAdjust="0"/>
    <p:restoredTop sz="95238" autoAdjust="0"/>
  </p:normalViewPr>
  <p:slideViewPr>
    <p:cSldViewPr snapToGrid="0" showGuides="1">
      <p:cViewPr varScale="1">
        <p:scale>
          <a:sx n="104" d="100"/>
          <a:sy n="104" d="100"/>
        </p:scale>
        <p:origin x="216" y="448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/>
          <p:cNvPicPr>
            <a:picLocks noChangeAspect="1"/>
          </p:cNvPicPr>
          <p:nvPr userDrawn="1"/>
        </p:nvPicPr>
        <p:blipFill>
          <a:blip r:embed="rId3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/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/>
              <p:cNvPicPr>
                <a:picLocks noChangeAspect="1"/>
              </p:cNvPicPr>
              <p:nvPr/>
            </p:nvPicPr>
            <p:blipFill>
              <a:blip r:embed="rId3">
                <a:alphaModFix amt="25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/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>
            <a:fillRect/>
          </a:stretch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/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217353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31"/>
          <p:cNvSpPr>
            <a:spLocks noGrp="1"/>
          </p:cNvSpPr>
          <p:nvPr>
            <p:ph type="body" sz="quarter" idx="18"/>
          </p:nvPr>
        </p:nvSpPr>
        <p:spPr>
          <a:xfrm>
            <a:off x="8540191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31"/>
          <p:cNvSpPr>
            <a:spLocks noGrp="1"/>
          </p:cNvSpPr>
          <p:nvPr>
            <p:ph type="body" sz="quarter" idx="19"/>
          </p:nvPr>
        </p:nvSpPr>
        <p:spPr>
          <a:xfrm>
            <a:off x="304806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0"/>
          </p:nvPr>
        </p:nvSpPr>
        <p:spPr>
          <a:xfrm>
            <a:off x="487877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31"/>
          <p:cNvSpPr>
            <a:spLocks noGrp="1"/>
          </p:cNvSpPr>
          <p:nvPr>
            <p:ph type="body" sz="quarter" idx="21"/>
          </p:nvPr>
        </p:nvSpPr>
        <p:spPr>
          <a:xfrm>
            <a:off x="6709482" y="138539"/>
            <a:ext cx="1467236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lang="zh-CN" altLang="en-US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AEF84-152C-C84A-B8F9-6936A57D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18" y="1977082"/>
            <a:ext cx="11179590" cy="1095302"/>
          </a:xfrm>
        </p:spPr>
        <p:txBody>
          <a:bodyPr/>
          <a:lstStyle/>
          <a:p>
            <a:r>
              <a:rPr kumimoji="1" lang="en-US" altLang="zh-CN" dirty="0"/>
              <a:t>Differentially Privacy TD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113A-6E13-C64E-9EAE-366CE33187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73656" y="4643313"/>
            <a:ext cx="2903311" cy="454025"/>
          </a:xfrm>
        </p:spPr>
        <p:txBody>
          <a:bodyPr/>
          <a:lstStyle/>
          <a:p>
            <a:r>
              <a:rPr kumimoji="1" lang="en-US" altLang="zh-CN" dirty="0"/>
              <a:t>July 29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2021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3162C-23E2-764B-9824-A0FFADC9E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222" y="3785617"/>
            <a:ext cx="4122181" cy="598488"/>
          </a:xfrm>
        </p:spPr>
        <p:txBody>
          <a:bodyPr/>
          <a:lstStyle/>
          <a:p>
            <a:r>
              <a:rPr kumimoji="1" lang="en-US" altLang="zh-CN" dirty="0"/>
              <a:t>Meeting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EA44DB-C765-C141-9E52-DBC5B6B6B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202E0-1043-2B4A-BA38-2F8ECB4F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9" y="4885572"/>
            <a:ext cx="8576439" cy="150220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87367-93B7-5B43-989E-D2465B57D5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B8F87-4D24-114F-B8C3-5C2A484D3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4DDB03-2CED-3340-BEC0-94DB552A27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To make this term smaller, we try to do some changes.</a:t>
            </a:r>
          </a:p>
          <a:p>
            <a:r>
              <a:rPr kumimoji="1" lang="en" altLang="zh-CN" dirty="0"/>
              <a:t>One try is that we divide the right side of </a:t>
            </a:r>
            <a:r>
              <a:rPr kumimoji="1" lang="en" altLang="zh-CN" dirty="0" err="1"/>
              <a:t>Q_t</a:t>
            </a:r>
            <a:r>
              <a:rPr kumimoji="1" lang="en" altLang="zh-CN" dirty="0"/>
              <a:t> by </a:t>
            </a:r>
            <a:r>
              <a:rPr kumimoji="1" lang="en" altLang="zh-CN" dirty="0" err="1"/>
              <a:t>v_t</a:t>
            </a:r>
            <a:r>
              <a:rPr kumimoji="1" lang="en" altLang="zh-CN" dirty="0"/>
              <a:t>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Then we can change RHS of inequality (50). The changes are shown below.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C50763-5EAA-9C4A-9CF5-1DEB4887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85" y="2013754"/>
            <a:ext cx="7988300" cy="723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7A76FE-3571-8D49-B4C0-48A5758D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22" y="3435481"/>
            <a:ext cx="7988300" cy="1399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9DF0FA-5FB1-1D41-B593-C81F55DD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728" y="5532501"/>
            <a:ext cx="4203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59765D-C904-074B-AF91-AB30647FB2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A6E57-43B0-0348-B2A9-01157EE05D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47FBF-76A1-AD4D-AC0A-36EC5F7F0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9A622F-4D33-F241-B608-320F91A4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4" y="1548544"/>
            <a:ext cx="11306876" cy="967129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7D6940-A786-1543-967D-509067096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The sum of </a:t>
            </a:r>
            <a:r>
              <a:rPr kumimoji="1" lang="en-US" altLang="zh-CN" dirty="0" err="1"/>
              <a:t>v_t</a:t>
            </a:r>
            <a:r>
              <a:rPr kumimoji="1" lang="en-US" altLang="zh-CN" dirty="0"/>
              <a:t> is: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It seems that the noise’s bound is now </a:t>
            </a:r>
            <a:r>
              <a:rPr kumimoji="1" lang="en-US" altLang="zh-CN" b="1" dirty="0">
                <a:solidFill>
                  <a:srgbClr val="FF0000"/>
                </a:solidFill>
              </a:rPr>
              <a:t>O(T</a:t>
            </a:r>
            <a:r>
              <a:rPr kumimoji="1" lang="en-US" altLang="zh-CN" b="1" baseline="30000" dirty="0">
                <a:solidFill>
                  <a:srgbClr val="FF0000"/>
                </a:solidFill>
              </a:rPr>
              <a:t>1/4</a:t>
            </a:r>
            <a:r>
              <a:rPr kumimoji="1" lang="en-US" altLang="zh-CN" b="1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2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882162-CCFF-A543-A371-DFA3ECA32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4 Privacy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6FF39-5E86-6D44-B9E5-C980F3F19D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E3479-AC89-2F43-BE22-D79153821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43928-1A34-9246-8570-EEC04EAB3D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b="1" dirty="0"/>
              <a:t>The process of proving Differential Privacy is:</a:t>
            </a:r>
          </a:p>
          <a:p>
            <a:r>
              <a:rPr kumimoji="1" lang="en-US" altLang="zh-CN" dirty="0"/>
              <a:t>1. 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 two cases: t=0 and t&gt;0</a:t>
            </a:r>
          </a:p>
          <a:p>
            <a:r>
              <a:rPr kumimoji="1" lang="en-US" altLang="zh-CN" dirty="0"/>
              <a:t>2. In each case, we first consider the case without subsampling. Because we can get a subsampled mechanism by </a:t>
            </a:r>
            <a:r>
              <a:rPr kumimoji="1" lang="en-US" altLang="zh-CN" b="1" dirty="0"/>
              <a:t>Lemma 3.7. </a:t>
            </a:r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3. We then get </a:t>
            </a:r>
            <a:r>
              <a:rPr kumimoji="1" lang="en-US" altLang="zh-CN" b="1" dirty="0"/>
              <a:t>l2-sensitivity.</a:t>
            </a:r>
          </a:p>
          <a:p>
            <a:endParaRPr kumimoji="1" lang="en-US" altLang="zh-CN" b="1" dirty="0"/>
          </a:p>
          <a:p>
            <a:endParaRPr kumimoji="1"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8E6CB2-F03A-2C49-8216-D5E72E4F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4" y="2725050"/>
            <a:ext cx="10718951" cy="14405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0D791D-54BE-A843-BDE7-FDC475A7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844332"/>
            <a:ext cx="11010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2FE431-7D09-0741-9C30-AE20C7D49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4 Privacy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3696F-814E-9048-B997-DA217DE63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1D40C-5772-5446-BF46-958222D65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4C23C-2023-8445-BA40-45116C2CE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4. We then get RDP by </a:t>
            </a:r>
            <a:r>
              <a:rPr kumimoji="1" lang="en-US" altLang="zh-CN" b="1" dirty="0"/>
              <a:t>Lemma 3.7 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b="1" dirty="0"/>
          </a:p>
          <a:p>
            <a:r>
              <a:rPr kumimoji="1" lang="en-US" altLang="zh-CN" dirty="0"/>
              <a:t>5. Finally, we get the overall RDP, for t&gt;=0, by </a:t>
            </a:r>
            <a:r>
              <a:rPr kumimoji="1" lang="en-US" altLang="zh-CN" b="1" dirty="0"/>
              <a:t>Lemma B.1 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6. It’s time to transform RDP to DP by </a:t>
            </a:r>
            <a:r>
              <a:rPr kumimoji="1" lang="en-US" altLang="zh-CN" b="1" dirty="0"/>
              <a:t>Lemma 3.9 .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CDA20E-C78E-A949-9A2E-A690A3B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8" y="3332088"/>
            <a:ext cx="11277600" cy="1155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037C7-E496-DB40-9832-3218F6D0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1325499"/>
            <a:ext cx="10960100" cy="1447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3A45BA-144D-BF42-A668-24E6DFAC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28" y="5486400"/>
            <a:ext cx="10998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7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9620C0-6AF7-6F47-88A1-A82D03C24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80100-7E2A-F24F-949C-1B6D981A3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92ACA-10FB-FF44-BB33-E94931BC8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D12804-28DD-134A-A485-5C417561D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DP’s proof, T is fixed and dependent on </a:t>
            </a:r>
            <a:r>
              <a:rPr kumimoji="1" lang="en-US" altLang="zh-CN" b="1" dirty="0" err="1"/>
              <a:t>delta,epsilon,n</a:t>
            </a:r>
            <a:r>
              <a:rPr kumimoji="1" lang="en-US" altLang="zh-CN" b="1" dirty="0"/>
              <a:t>. </a:t>
            </a:r>
            <a:r>
              <a:rPr kumimoji="1" lang="en-US" altLang="zh-CN" dirty="0"/>
              <a:t>While in TD’s proof, the bound is dependent on T.</a:t>
            </a:r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dirty="0"/>
              <a:t>2. The influence of the noise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4401C4-44F2-BF4D-A38C-2CBCCC54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11" y="1818533"/>
            <a:ext cx="8599096" cy="3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CF8630-DD5B-1448-ABB5-E6722B67D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6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F0C635-8157-2D47-B26F-1998A74E9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113107"/>
            <a:ext cx="7081677" cy="598488"/>
          </a:xfrm>
        </p:spPr>
        <p:txBody>
          <a:bodyPr/>
          <a:lstStyle/>
          <a:p>
            <a:r>
              <a:rPr kumimoji="1" lang="en-US" altLang="zh-CN" dirty="0"/>
              <a:t>1 Setting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8E476-067E-A34E-8CEC-DC7D1B4F2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508350"/>
            <a:ext cx="4151344" cy="4191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F4EC5-16B1-254F-AE02-699B9FCBF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508350"/>
            <a:ext cx="4151344" cy="419100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F7A097-D79E-0A48-983F-042BEFDB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6" y="711595"/>
            <a:ext cx="10896600" cy="1003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E70CC-1E7E-B944-B551-E653BE4D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6" y="1673222"/>
            <a:ext cx="10922000" cy="162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5BC508-2FB7-7B43-834A-CB37E606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6" y="3379586"/>
            <a:ext cx="10947400" cy="101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ADB47D-A224-204A-9CD1-B0E32CAFB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56" y="4573386"/>
            <a:ext cx="10731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4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2199F4-4644-5A4A-AA9E-001AA8A67A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 Setting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A594D-519F-8543-B166-71734ED784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9B48A-5E5E-444A-AC57-4D4DB6CF7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5F400-48F6-3449-89D0-A25294B1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2" y="1000145"/>
            <a:ext cx="11235839" cy="1442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CE9680-9AE7-9945-9DD5-AB119E63A3AC}"/>
                  </a:ext>
                </a:extLst>
              </p:cNvPr>
              <p:cNvSpPr txBox="1"/>
              <p:nvPr/>
            </p:nvSpPr>
            <p:spPr>
              <a:xfrm>
                <a:off x="403100" y="3009900"/>
                <a:ext cx="1115179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/>
                  <a:t>The first two terms of RHS is to measure the convergence of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endParaRPr kumimoji="1" lang="en-US" altLang="zh-CN" sz="2800" b="0" dirty="0"/>
              </a:p>
              <a:p>
                <a:r>
                  <a:rPr kumimoji="1" lang="en-US" altLang="zh-CN" sz="2800" dirty="0"/>
                  <a:t>The third term of RHS is to measure the convergence of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CE9680-9AE7-9945-9DD5-AB119E63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0" y="3009900"/>
                <a:ext cx="11151795" cy="1384995"/>
              </a:xfrm>
              <a:prstGeom prst="rect">
                <a:avLst/>
              </a:prstGeom>
              <a:blipFill>
                <a:blip r:embed="rId3"/>
                <a:stretch>
                  <a:fillRect l="-1138" t="-545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88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FA4732-D72F-EE46-ADB4-5159330C9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Our Algorithm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B1F6-CF2D-3A4F-AB4C-D6CDE01B4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CA0A-EF5C-9341-995C-C1C6BD56D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E8B06-1198-E640-8DDC-0A8F27DB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96" y="702571"/>
            <a:ext cx="7365721" cy="6111772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9844522F-9C49-484A-9CF3-57FCE218EE4E}"/>
              </a:ext>
            </a:extLst>
          </p:cNvPr>
          <p:cNvSpPr/>
          <p:nvPr/>
        </p:nvSpPr>
        <p:spPr>
          <a:xfrm>
            <a:off x="4298950" y="3977640"/>
            <a:ext cx="2319020" cy="6743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88A27E02-6786-AF43-ABFB-E23C566F313F}"/>
              </a:ext>
            </a:extLst>
          </p:cNvPr>
          <p:cNvSpPr/>
          <p:nvPr/>
        </p:nvSpPr>
        <p:spPr>
          <a:xfrm>
            <a:off x="5509260" y="5314950"/>
            <a:ext cx="251460" cy="3771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1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90A326-8CF9-DA4C-8F8F-FD442EA70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69186-4741-0C4A-924B-7CEEE56A1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AFCC3-E0C9-B847-BE91-6B485EF57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37F71-294D-7B4F-ADA2-932B15A82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In Shuang </a:t>
            </a:r>
            <a:r>
              <a:rPr kumimoji="1" lang="en-US" altLang="zh-CN" dirty="0" err="1"/>
              <a:t>Qiu’s</a:t>
            </a:r>
            <a:r>
              <a:rPr kumimoji="1" lang="en-US" altLang="zh-CN" dirty="0"/>
              <a:t> work, she proposes two theorems. One is with </a:t>
            </a:r>
            <a:r>
              <a:rPr kumimoji="1" lang="en-US" altLang="zh-CN" b="1" dirty="0"/>
              <a:t>Decaying Step Size, </a:t>
            </a:r>
            <a:r>
              <a:rPr kumimoji="1" lang="en-US" altLang="zh-CN" dirty="0"/>
              <a:t>and another one is with </a:t>
            </a:r>
            <a:r>
              <a:rPr kumimoji="1" lang="en-US" altLang="zh-CN" b="1" dirty="0"/>
              <a:t>Fixed Step Size.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D738E-4F2E-3D44-8383-CDA6365B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4065"/>
            <a:ext cx="9059010" cy="2345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8BF3D4-A642-5343-9BF4-45F54638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87" y="4064385"/>
            <a:ext cx="9059010" cy="2665664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752A4A2A-00AC-EC4A-843F-8D680DB450E3}"/>
              </a:ext>
            </a:extLst>
          </p:cNvPr>
          <p:cNvSpPr/>
          <p:nvPr/>
        </p:nvSpPr>
        <p:spPr>
          <a:xfrm>
            <a:off x="8286750" y="4366260"/>
            <a:ext cx="1762647" cy="3771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6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79738D-1B1C-6B4D-9AC5-DFA713A57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490E1-7EC4-CB46-959D-7A5FF18317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E017B-90A8-8041-8FE4-C728A73773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80C31-56BC-2A40-8D82-34381B0A5B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We first follow the proof of theorem 4.8(decaying step size), with </a:t>
            </a:r>
            <a:r>
              <a:rPr kumimoji="1" lang="en-US" altLang="zh-CN" b="1" dirty="0"/>
              <a:t>DP noise.  </a:t>
            </a:r>
            <a:r>
              <a:rPr kumimoji="1" lang="en-US" altLang="zh-CN" dirty="0"/>
              <a:t>Proof of Theorem 4.9 is similar to Theorem 4.8.</a:t>
            </a:r>
          </a:p>
          <a:p>
            <a:r>
              <a:rPr kumimoji="1" lang="en-US" altLang="zh-CN" dirty="0"/>
              <a:t>Our </a:t>
            </a:r>
            <a:r>
              <a:rPr kumimoji="1" lang="en-US" altLang="zh-CN" b="1" dirty="0"/>
              <a:t>noise </a:t>
            </a:r>
            <a:r>
              <a:rPr kumimoji="1" lang="en-US" altLang="zh-CN" dirty="0"/>
              <a:t>influence Lemma B.4. The original form is shown below.</a:t>
            </a:r>
          </a:p>
          <a:p>
            <a:endParaRPr kumimoji="1"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7A61E4-6505-5749-8FA2-25CAA98F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0" y="2345819"/>
            <a:ext cx="10467373" cy="6299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CB6B5-DE5E-FE40-95AB-A2F43E5E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6" y="2975800"/>
            <a:ext cx="10652963" cy="31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7C1FC26-7B92-0544-AC6E-D6A8CC93A8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95C79-97DB-5F40-811F-C2464AEC67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7C533-5C60-C143-AB31-BFE851A44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B2907-A145-7D4C-A358-16C6E221B4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Our new form is slightly different, with </a:t>
            </a:r>
            <a:r>
              <a:rPr kumimoji="1" lang="en-US" altLang="zh-CN" b="1" dirty="0"/>
              <a:t>noise</a:t>
            </a:r>
            <a:r>
              <a:rPr kumimoji="1" lang="en-US" altLang="zh-CN" dirty="0"/>
              <a:t> in it.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66611E-035C-CC49-92A2-D88459428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8" y="1913001"/>
            <a:ext cx="10528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CF73AF3-1469-B84C-BC09-922092A55A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AA8CB-0582-3346-B385-900C993E2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4CA69-7DF5-054E-AD28-46E94536B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121B5-BA5F-434D-B7E0-63383E7BC0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586" y="949283"/>
            <a:ext cx="11568144" cy="476579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final bound is also different: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D7E61-C4FC-884B-A619-FEC8DFB2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35" y="1779406"/>
            <a:ext cx="9753046" cy="1374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E01111-5475-9D49-B166-D9FDB0D2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57" y="3153819"/>
            <a:ext cx="7417732" cy="31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2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480D0F-C994-6347-9160-7528A6B5D5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Convergence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0CFF9-6366-374F-BB9C-F07ECBC3EA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376B0-0309-ED43-8DD0-36FA948F7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B34290-BDD2-5846-9484-E83E02401D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We can assume the value of \</a:t>
            </a:r>
            <a:r>
              <a:rPr kumimoji="1" lang="en-US" altLang="zh-CN" dirty="0" err="1"/>
              <a:t>sigma_t</a:t>
            </a:r>
            <a:r>
              <a:rPr kumimoji="1" lang="en-US" altLang="zh-CN" dirty="0"/>
              <a:t> as O(T), which is used in the DP: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Then, the new term is: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E55DC-165A-C84C-9ED4-4323FD5B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51" y="5039561"/>
            <a:ext cx="9121946" cy="1235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5F9234-7830-7B4F-8198-381CA2BA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85" y="1224186"/>
            <a:ext cx="8012159" cy="2986514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85AAED40-1060-2240-92CB-7036C24ACF54}"/>
              </a:ext>
            </a:extLst>
          </p:cNvPr>
          <p:cNvSpPr/>
          <p:nvPr/>
        </p:nvSpPr>
        <p:spPr>
          <a:xfrm>
            <a:off x="6240780" y="1325499"/>
            <a:ext cx="480060" cy="2518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8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97">
        <p159:morph option="byObject"/>
      </p:transition>
    </mc:Choice>
    <mc:Fallback xmlns="">
      <p:transition spd="slow" advTm="609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380</Words>
  <Application>Microsoft Macintosh PowerPoint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Arial</vt:lpstr>
      <vt:lpstr>Cambria Math</vt:lpstr>
      <vt:lpstr>Office 主题​​</vt:lpstr>
      <vt:lpstr>Differentially Privacy TD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ze yanjie</cp:lastModifiedBy>
  <cp:revision>181</cp:revision>
  <dcterms:created xsi:type="dcterms:W3CDTF">2019-01-23T14:14:00Z</dcterms:created>
  <dcterms:modified xsi:type="dcterms:W3CDTF">2021-08-04T09:40:36Z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