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EEC8"/>
    <a:srgbClr val="585858"/>
    <a:srgbClr val="BD9D7D"/>
    <a:srgbClr val="F84D4D"/>
    <a:srgbClr val="000000"/>
    <a:srgbClr val="95A9EB"/>
    <a:srgbClr val="CCECFF"/>
    <a:srgbClr val="F71919"/>
    <a:srgbClr val="FA5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215" autoAdjust="0"/>
  </p:normalViewPr>
  <p:slideViewPr>
    <p:cSldViewPr snapToGrid="0">
      <p:cViewPr varScale="1">
        <p:scale>
          <a:sx n="76" d="100"/>
          <a:sy n="76" d="100"/>
        </p:scale>
        <p:origin x="67" y="3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548"/>
    </p:cViewPr>
  </p:sorterViewPr>
  <p:notesViewPr>
    <p:cSldViewPr snapToGrid="0">
      <p:cViewPr varScale="1">
        <p:scale>
          <a:sx n="83" d="100"/>
          <a:sy n="83" d="100"/>
        </p:scale>
        <p:origin x="24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6228" y="2731879"/>
            <a:ext cx="4983855" cy="1015663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被讨厌的勇气</a:t>
            </a:r>
            <a:endParaRPr lang="zh-CN" altLang="en-US" sz="6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607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599186" y="2139246"/>
            <a:ext cx="2843824" cy="6642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不能改变是因为常常下定决心“不改变”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7268" y="490654"/>
            <a:ext cx="4739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31005" y="783041"/>
            <a:ext cx="2419815" cy="858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因果论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69072" y="228672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为什么人都“期待改变呢”？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0102" y="2139246"/>
            <a:ext cx="2921620" cy="6642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如果能够轻易改变，人们都不会特意“期待改变了”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772293" y="783041"/>
            <a:ext cx="2419815" cy="85864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目的</a:t>
            </a:r>
            <a:r>
              <a:rPr lang="zh-CN" altLang="en-US" dirty="0" smtClean="0"/>
              <a:t>论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99905" y="416229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案例：害怕到房间外面去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80102" y="3457226"/>
            <a:ext cx="29216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过去有心灵创伤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615485" y="5502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280102" y="4627343"/>
            <a:ext cx="29216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一切结果之前都先有原因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478858" y="5235408"/>
            <a:ext cx="524108" cy="45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80102" y="5925922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过去决定未来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且无法改变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521390" y="4488843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阿德勒心理学考虑：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现在的“目的”</a:t>
            </a:r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>
            <a:off x="9720146" y="5235408"/>
            <a:ext cx="524108" cy="45178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21390" y="3452669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因为不想出去，才制造了不安的情绪</a:t>
            </a:r>
            <a:endParaRPr lang="zh-CN" altLang="en-US" dirty="0"/>
          </a:p>
        </p:txBody>
      </p:sp>
      <p:sp>
        <p:nvSpPr>
          <p:cNvPr id="24" name="云形标注 23"/>
          <p:cNvSpPr/>
          <p:nvPr/>
        </p:nvSpPr>
        <p:spPr>
          <a:xfrm>
            <a:off x="10125307" y="2618862"/>
            <a:ext cx="1795346" cy="102303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不是装病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521390" y="5925922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心理创伤并不存在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且可以改变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632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67268" y="490654"/>
            <a:ext cx="4739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80585" y="3389972"/>
            <a:ext cx="1862253" cy="74713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阿德勒的观点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2865863" y="1555596"/>
            <a:ext cx="457200" cy="44158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46088" y="1555596"/>
            <a:ext cx="29216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明确反对心理创伤</a:t>
            </a:r>
            <a:endParaRPr lang="zh-CN" altLang="en-US" dirty="0"/>
          </a:p>
        </p:txBody>
      </p:sp>
      <p:sp>
        <p:nvSpPr>
          <p:cNvPr id="12" name="线形标注 1(无边框) 11"/>
          <p:cNvSpPr/>
          <p:nvPr/>
        </p:nvSpPr>
        <p:spPr>
          <a:xfrm>
            <a:off x="7861610" y="490654"/>
            <a:ext cx="2631688" cy="434898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具有划时代的创新意义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081023" y="1293543"/>
            <a:ext cx="4906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任何</a:t>
            </a:r>
            <a:r>
              <a:rPr lang="zh-CN" altLang="en-US" dirty="0">
                <a:solidFill>
                  <a:schemeClr val="accent4"/>
                </a:solidFill>
              </a:rPr>
              <a:t>经历本身并不是成功或者失败的原因</a:t>
            </a:r>
            <a:r>
              <a:rPr lang="zh-CN" altLang="en-US" dirty="0"/>
              <a:t>。我们并非因为自身经历中的刺激</a:t>
            </a:r>
            <a:r>
              <a:rPr lang="en-US" altLang="zh-CN" dirty="0"/>
              <a:t>——</a:t>
            </a:r>
            <a:r>
              <a:rPr lang="zh-CN" altLang="en-US" dirty="0"/>
              <a:t>所谓的心理创伤</a:t>
            </a:r>
            <a:r>
              <a:rPr lang="en-US" altLang="zh-CN" dirty="0"/>
              <a:t>——</a:t>
            </a:r>
            <a:r>
              <a:rPr lang="zh-CN" altLang="en-US" dirty="0"/>
              <a:t>而痛苦，事实上我们会从经历中</a:t>
            </a:r>
            <a:r>
              <a:rPr lang="zh-CN" altLang="en-US" b="1" dirty="0"/>
              <a:t>发现符合自己目的的因素</a:t>
            </a:r>
            <a:r>
              <a:rPr lang="zh-CN" altLang="en-US" dirty="0"/>
              <a:t>。决定我们自身的不是过去的经历，而是我们自己</a:t>
            </a:r>
            <a:r>
              <a:rPr lang="zh-CN" altLang="en-US" dirty="0">
                <a:solidFill>
                  <a:schemeClr val="accent4"/>
                </a:solidFill>
              </a:rPr>
              <a:t>赋予经历的意义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46088" y="2241324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人生不是由别人赋予的，而是由自己选择的</a:t>
            </a:r>
          </a:p>
        </p:txBody>
      </p:sp>
      <p:sp>
        <p:nvSpPr>
          <p:cNvPr id="17" name="矩形 16"/>
          <p:cNvSpPr/>
          <p:nvPr/>
        </p:nvSpPr>
        <p:spPr>
          <a:xfrm>
            <a:off x="3741596" y="3401494"/>
            <a:ext cx="226215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“人不受感情支配”</a:t>
            </a:r>
          </a:p>
        </p:txBody>
      </p:sp>
      <p:sp>
        <p:nvSpPr>
          <p:cNvPr id="18" name="矩形 17"/>
          <p:cNvSpPr/>
          <p:nvPr/>
        </p:nvSpPr>
        <p:spPr>
          <a:xfrm>
            <a:off x="7431880" y="340149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“人不受过去支配”</a:t>
            </a:r>
          </a:p>
        </p:txBody>
      </p:sp>
      <p:sp>
        <p:nvSpPr>
          <p:cNvPr id="19" name="矩形 18"/>
          <p:cNvSpPr/>
          <p:nvPr/>
        </p:nvSpPr>
        <p:spPr>
          <a:xfrm>
            <a:off x="3495906" y="4163641"/>
            <a:ext cx="3412273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“重要的不是被给予了什么，而是如何去利用被给予的东西。”</a:t>
            </a:r>
          </a:p>
        </p:txBody>
      </p:sp>
      <p:sp>
        <p:nvSpPr>
          <p:cNvPr id="21" name="矩形 20"/>
          <p:cNvSpPr/>
          <p:nvPr/>
        </p:nvSpPr>
        <p:spPr>
          <a:xfrm>
            <a:off x="3528622" y="5202787"/>
            <a:ext cx="34163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生活方式是自己主动选择的结果</a:t>
            </a:r>
          </a:p>
        </p:txBody>
      </p:sp>
      <p:sp>
        <p:nvSpPr>
          <p:cNvPr id="22" name="矩形 21"/>
          <p:cNvSpPr/>
          <p:nvPr/>
        </p:nvSpPr>
        <p:spPr>
          <a:xfrm>
            <a:off x="7647910" y="502591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不能改变是因为常常</a:t>
            </a:r>
            <a:r>
              <a:rPr lang="zh-CN" altLang="en-US" dirty="0"/>
              <a:t>下定决心“不改变”</a:t>
            </a:r>
          </a:p>
        </p:txBody>
      </p:sp>
      <p:sp>
        <p:nvSpPr>
          <p:cNvPr id="23" name="矩形 22"/>
          <p:cNvSpPr/>
          <p:nvPr/>
        </p:nvSpPr>
        <p:spPr>
          <a:xfrm>
            <a:off x="7647910" y="538745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改变生活方式，需要勇气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894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67268" y="490654"/>
            <a:ext cx="940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1710" y="16345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赋予经历的意义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86107" y="3431805"/>
            <a:ext cx="2152185" cy="758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大脑的解释性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18627" y="220880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从经历中发现符合自己目的的因素</a:t>
            </a:r>
          </a:p>
        </p:txBody>
      </p:sp>
      <p:sp>
        <p:nvSpPr>
          <p:cNvPr id="8" name="右箭头 7"/>
          <p:cNvSpPr/>
          <p:nvPr/>
        </p:nvSpPr>
        <p:spPr>
          <a:xfrm>
            <a:off x="7364219" y="1763763"/>
            <a:ext cx="635620" cy="48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85270" y="157809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经历不是</a:t>
            </a:r>
            <a:r>
              <a:rPr lang="zh-CN" altLang="en-US" dirty="0">
                <a:solidFill>
                  <a:schemeClr val="accent4"/>
                </a:solidFill>
              </a:rPr>
              <a:t>成功</a:t>
            </a:r>
            <a:r>
              <a:rPr lang="zh-CN" altLang="en-US" dirty="0" smtClean="0">
                <a:solidFill>
                  <a:schemeClr val="accent4"/>
                </a:solidFill>
              </a:rPr>
              <a:t>或失败</a:t>
            </a:r>
            <a:r>
              <a:rPr lang="zh-CN" altLang="en-US" dirty="0">
                <a:solidFill>
                  <a:schemeClr val="accent4"/>
                </a:solidFill>
              </a:rPr>
              <a:t>的原因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285270" y="2131083"/>
            <a:ext cx="3126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问题不在于“发生了什么”，而在于“如何诠释”？</a:t>
            </a:r>
          </a:p>
        </p:txBody>
      </p:sp>
      <p:sp>
        <p:nvSpPr>
          <p:cNvPr id="15" name="矩形 14"/>
          <p:cNvSpPr/>
          <p:nvPr/>
        </p:nvSpPr>
        <p:spPr>
          <a:xfrm>
            <a:off x="8285270" y="2882892"/>
            <a:ext cx="2775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把注意力放在“如何利用被给予的东西”这一点上</a:t>
            </a:r>
          </a:p>
        </p:txBody>
      </p:sp>
      <p:sp>
        <p:nvSpPr>
          <p:cNvPr id="16" name="矩形 15"/>
          <p:cNvSpPr/>
          <p:nvPr/>
        </p:nvSpPr>
        <p:spPr>
          <a:xfrm>
            <a:off x="3318627" y="436015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行为作恶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“利己”意义</a:t>
            </a:r>
            <a:r>
              <a:rPr lang="zh-CN" altLang="en-US" dirty="0"/>
              <a:t>上的善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64219" y="3791185"/>
            <a:ext cx="3875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在人生的某个阶段里选择了“不幸”</a:t>
            </a:r>
          </a:p>
        </p:txBody>
      </p:sp>
      <p:sp>
        <p:nvSpPr>
          <p:cNvPr id="18" name="矩形 17"/>
          <p:cNvSpPr/>
          <p:nvPr/>
        </p:nvSpPr>
        <p:spPr>
          <a:xfrm>
            <a:off x="7364219" y="4508444"/>
            <a:ext cx="3875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因为你认为“不幸”</a:t>
            </a:r>
            <a:r>
              <a:rPr lang="zh-CN" altLang="en-US" dirty="0" smtClean="0"/>
              <a:t>对自身</a:t>
            </a:r>
            <a:r>
              <a:rPr lang="zh-CN" altLang="en-US" dirty="0"/>
              <a:t>而言是一种“善”</a:t>
            </a:r>
          </a:p>
        </p:txBody>
      </p:sp>
      <p:sp>
        <p:nvSpPr>
          <p:cNvPr id="19" name="左中括号 18"/>
          <p:cNvSpPr/>
          <p:nvPr/>
        </p:nvSpPr>
        <p:spPr>
          <a:xfrm>
            <a:off x="7074040" y="3995978"/>
            <a:ext cx="180870" cy="102493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70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268" y="490654"/>
            <a:ext cx="940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280" y="1257967"/>
            <a:ext cx="225254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案例：想变成</a:t>
            </a:r>
            <a:r>
              <a:rPr lang="en-US" altLang="zh-CN" sz="2000" dirty="0" smtClean="0">
                <a:latin typeface="+mn-ea"/>
              </a:rPr>
              <a:t>xx</a:t>
            </a:r>
            <a:r>
              <a:rPr lang="zh-CN" altLang="en-US" sz="2000" dirty="0" smtClean="0">
                <a:latin typeface="+mn-ea"/>
              </a:rPr>
              <a:t>人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196" y="249193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因为你只一味关注着“被给予了什么”</a:t>
            </a:r>
          </a:p>
        </p:txBody>
      </p:sp>
      <p:sp>
        <p:nvSpPr>
          <p:cNvPr id="7" name="矩形 6"/>
          <p:cNvSpPr/>
          <p:nvPr/>
        </p:nvSpPr>
        <p:spPr>
          <a:xfrm>
            <a:off x="1937196" y="3667482"/>
            <a:ext cx="398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应该把注意力放在“如何利用被给予的东西”这一点上</a:t>
            </a:r>
          </a:p>
        </p:txBody>
      </p:sp>
      <p:sp>
        <p:nvSpPr>
          <p:cNvPr id="8" name="矩形 7"/>
          <p:cNvSpPr/>
          <p:nvPr/>
        </p:nvSpPr>
        <p:spPr>
          <a:xfrm>
            <a:off x="7258011" y="24919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现实就会改变吗？</a:t>
            </a:r>
          </a:p>
        </p:txBody>
      </p:sp>
      <p:cxnSp>
        <p:nvCxnSpPr>
          <p:cNvPr id="10" name="直接箭头连接符 9"/>
          <p:cNvCxnSpPr>
            <a:stCxn id="6" idx="3"/>
          </p:cNvCxnSpPr>
          <p:nvPr/>
        </p:nvCxnSpPr>
        <p:spPr>
          <a:xfrm>
            <a:off x="6046013" y="2676600"/>
            <a:ext cx="108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58011" y="3805980"/>
            <a:ext cx="1906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需要的不是更换而是更新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046013" y="3990647"/>
            <a:ext cx="108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273673" y="2972254"/>
            <a:ext cx="0" cy="7454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63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268" y="490654"/>
            <a:ext cx="940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279" y="1257967"/>
            <a:ext cx="431208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生活方式 </a:t>
            </a:r>
            <a:r>
              <a:rPr lang="en-US" altLang="zh-CN" sz="2000" dirty="0" smtClean="0">
                <a:latin typeface="+mn-ea"/>
              </a:rPr>
              <a:t>——</a:t>
            </a:r>
            <a:r>
              <a:rPr lang="zh-CN" altLang="en-US" sz="2000" dirty="0">
                <a:latin typeface="+mn-ea"/>
              </a:rPr>
              <a:t>思考或行为的倾向</a:t>
            </a:r>
          </a:p>
        </p:txBody>
      </p:sp>
      <p:sp>
        <p:nvSpPr>
          <p:cNvPr id="2" name="矩形 1"/>
          <p:cNvSpPr/>
          <p:nvPr/>
        </p:nvSpPr>
        <p:spPr>
          <a:xfrm>
            <a:off x="494618" y="3145547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“人的性格或秉性无法改变”</a:t>
            </a:r>
          </a:p>
        </p:txBody>
      </p:sp>
      <p:sp>
        <p:nvSpPr>
          <p:cNvPr id="3" name="乘号 2"/>
          <p:cNvSpPr/>
          <p:nvPr/>
        </p:nvSpPr>
        <p:spPr>
          <a:xfrm>
            <a:off x="3828422" y="3038733"/>
            <a:ext cx="512466" cy="582804"/>
          </a:xfrm>
          <a:prstGeom prst="mathMultiply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341208" y="1075429"/>
            <a:ext cx="607416" cy="376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41208" y="1458022"/>
            <a:ext cx="607416" cy="376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25464" y="92707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狭义上来讲可以理解为性格</a:t>
            </a:r>
          </a:p>
        </p:txBody>
      </p:sp>
      <p:sp>
        <p:nvSpPr>
          <p:cNvPr id="14" name="矩形 13"/>
          <p:cNvSpPr/>
          <p:nvPr/>
        </p:nvSpPr>
        <p:spPr>
          <a:xfrm>
            <a:off x="6225464" y="1658077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广义上来讲甚至</a:t>
            </a:r>
            <a:r>
              <a:rPr lang="zh-CN" altLang="en-US" dirty="0"/>
              <a:t>包含</a:t>
            </a:r>
            <a:r>
              <a:rPr lang="zh-CN" altLang="en-US" dirty="0" smtClean="0"/>
              <a:t>了世界观</a:t>
            </a:r>
            <a:r>
              <a:rPr lang="zh-CN" altLang="en-US" dirty="0"/>
              <a:t>或人生观</a:t>
            </a:r>
          </a:p>
        </p:txBody>
      </p:sp>
      <p:sp>
        <p:nvSpPr>
          <p:cNvPr id="16" name="矩形 15"/>
          <p:cNvSpPr/>
          <p:nvPr/>
        </p:nvSpPr>
        <p:spPr>
          <a:xfrm>
            <a:off x="5944182" y="2975206"/>
            <a:ext cx="4965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性格一词或许会带有“不可改变”这一感觉，但如果是世界观的话，那就有改变的可能性</a:t>
            </a:r>
          </a:p>
        </p:txBody>
      </p:sp>
      <p:sp>
        <p:nvSpPr>
          <p:cNvPr id="19" name="矩形 18"/>
          <p:cNvSpPr/>
          <p:nvPr/>
        </p:nvSpPr>
        <p:spPr>
          <a:xfrm>
            <a:off x="2439501" y="4276530"/>
            <a:ext cx="2481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“我的性格是悲观的”</a:t>
            </a:r>
          </a:p>
        </p:txBody>
      </p:sp>
      <p:sp>
        <p:nvSpPr>
          <p:cNvPr id="20" name="矩形 19"/>
          <p:cNvSpPr/>
          <p:nvPr/>
        </p:nvSpPr>
        <p:spPr>
          <a:xfrm>
            <a:off x="2270928" y="5266728"/>
            <a:ext cx="3011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“我具有悲观的‘世界观’”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59980" y="4699745"/>
            <a:ext cx="1610948" cy="4148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描述改变下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609767" y="4699745"/>
            <a:ext cx="0" cy="517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52279" y="1881178"/>
            <a:ext cx="34163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生活方式是自己主动选择的结果</a:t>
            </a:r>
          </a:p>
        </p:txBody>
      </p:sp>
      <p:sp>
        <p:nvSpPr>
          <p:cNvPr id="28" name="云形标注 27"/>
          <p:cNvSpPr/>
          <p:nvPr/>
        </p:nvSpPr>
        <p:spPr>
          <a:xfrm flipV="1">
            <a:off x="4729021" y="2165420"/>
            <a:ext cx="2043568" cy="809785"/>
          </a:xfrm>
          <a:prstGeom prst="cloudCallout">
            <a:avLst>
              <a:gd name="adj1" fmla="val -69977"/>
              <a:gd name="adj2" fmla="val 60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064368" y="2278629"/>
            <a:ext cx="1473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</a:rPr>
              <a:t>岁左右</a:t>
            </a:r>
            <a:r>
              <a:rPr lang="zh-CN" altLang="en-US" dirty="0">
                <a:solidFill>
                  <a:schemeClr val="bg1"/>
                </a:solidFill>
              </a:rPr>
              <a:t>做</a:t>
            </a:r>
            <a:r>
              <a:rPr lang="zh-CN" altLang="en-US" dirty="0" smtClean="0">
                <a:solidFill>
                  <a:schemeClr val="bg1"/>
                </a:solidFill>
              </a:rPr>
              <a:t>了“</a:t>
            </a:r>
            <a:r>
              <a:rPr lang="zh-CN" altLang="en-US" dirty="0">
                <a:solidFill>
                  <a:schemeClr val="bg1"/>
                </a:solidFill>
              </a:rPr>
              <a:t>选择</a:t>
            </a:r>
            <a:r>
              <a:rPr lang="zh-CN" altLang="en-US" dirty="0" smtClean="0">
                <a:solidFill>
                  <a:schemeClr val="bg1"/>
                </a:solidFill>
              </a:rPr>
              <a:t>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6798" y="4070183"/>
            <a:ext cx="3470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即使人们有各种不满，但还是认为保持现状更加轻松、更能安心</a:t>
            </a:r>
          </a:p>
        </p:txBody>
      </p:sp>
      <p:sp>
        <p:nvSpPr>
          <p:cNvPr id="32" name="矩形 31"/>
          <p:cNvSpPr/>
          <p:nvPr/>
        </p:nvSpPr>
        <p:spPr>
          <a:xfrm>
            <a:off x="5526094" y="4716514"/>
            <a:ext cx="249299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想要改变但又害怕改变</a:t>
            </a:r>
          </a:p>
        </p:txBody>
      </p:sp>
      <p:sp>
        <p:nvSpPr>
          <p:cNvPr id="33" name="矩形 32"/>
          <p:cNvSpPr/>
          <p:nvPr/>
        </p:nvSpPr>
        <p:spPr>
          <a:xfrm>
            <a:off x="8426798" y="5259423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改变生活方式需要很大的“勇气”</a:t>
            </a:r>
          </a:p>
        </p:txBody>
      </p:sp>
      <p:sp>
        <p:nvSpPr>
          <p:cNvPr id="34" name="左中括号 33"/>
          <p:cNvSpPr/>
          <p:nvPr/>
        </p:nvSpPr>
        <p:spPr>
          <a:xfrm>
            <a:off x="8189437" y="4388714"/>
            <a:ext cx="180870" cy="102493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526094" y="6273157"/>
            <a:ext cx="34163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也就是缺乏“获得幸福的勇气”</a:t>
            </a:r>
          </a:p>
        </p:txBody>
      </p:sp>
      <p:sp>
        <p:nvSpPr>
          <p:cNvPr id="36" name="右箭头 35"/>
          <p:cNvSpPr/>
          <p:nvPr/>
        </p:nvSpPr>
        <p:spPr>
          <a:xfrm rot="16200000">
            <a:off x="6458833" y="5459681"/>
            <a:ext cx="627512" cy="35275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397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#5728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heme/theme1.xml><?xml version="1.0" encoding="utf-8"?>
<a:theme xmlns:a="http://schemas.openxmlformats.org/drawingml/2006/main" name="webwppDef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6A2FF"/>
      </a:accent1>
      <a:accent2>
        <a:srgbClr val="2EC6FF"/>
      </a:accent2>
      <a:accent3>
        <a:srgbClr val="FF4025"/>
      </a:accent3>
      <a:accent4>
        <a:srgbClr val="FF9400"/>
      </a:accent4>
      <a:accent5>
        <a:srgbClr val="19B697"/>
      </a:accent5>
      <a:accent6>
        <a:srgbClr val="00C6D4"/>
      </a:accent6>
      <a:hlink>
        <a:srgbClr val="4472C4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9732</TotalTime>
  <Words>494</Words>
  <Application>Microsoft Office PowerPoint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Calibri</vt:lpstr>
      <vt:lpstr>webwppDefTheme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让PPT设计简单起来 iSlide企业产品 / 服务介绍</dc:title>
  <dc:subject>iSlide PowerPoint Template</dc:subject>
  <dc:creator>iSlide</dc:creator>
  <cp:keywords>Designed By iSlide</cp:keywords>
  <dc:description>www.islide.cc</dc:description>
  <cp:lastModifiedBy>fancychuan@163.com</cp:lastModifiedBy>
  <cp:revision>20</cp:revision>
  <cp:lastPrinted>2021-04-01T16:00:00Z</cp:lastPrinted>
  <dcterms:created xsi:type="dcterms:W3CDTF">2021-04-01T16:00:00Z</dcterms:created>
  <dcterms:modified xsi:type="dcterms:W3CDTF">2021-05-09T10:00:36Z</dcterms:modified>
  <cp:contentStatus>原创设计，禁止转售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2052-0.0.0.0</vt:lpwstr>
  </property>
  <property fmtid="{D5CDD505-2E9C-101B-9397-08002B2CF9AE}" pid="4" name="iSlide.TEMPLATE">
    <vt:lpwstr>38ea10d7-6610-4f7e-89a6-2db406d4bae8</vt:lpwstr>
  </property>
</Properties>
</file>