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62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73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4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905" y="279400"/>
            <a:ext cx="159385" cy="523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16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42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9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53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0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3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90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46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6350-D8F6-4D39-BE54-4D084BD2F247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15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范式收集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780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1083" y="226507"/>
            <a:ext cx="5297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范式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140643" y="1847654"/>
            <a:ext cx="2187019" cy="716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排版与思路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40642" y="3209795"/>
            <a:ext cx="2187019" cy="716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元素与风格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140642" y="4784071"/>
            <a:ext cx="2187019" cy="716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工具与平台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364611" y="349318"/>
            <a:ext cx="0" cy="483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770016" y="296976"/>
            <a:ext cx="2187019" cy="716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建立知识体系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89651" y="1237969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将信息进行基础分类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89651" y="1945649"/>
            <a:ext cx="42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适时进行实践，将输入与输出有效结合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12734" y="256799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知其然知其所以然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72356" y="30625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熟练度错觉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6061512" y="1758131"/>
            <a:ext cx="5099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9799130" y="2590367"/>
            <a:ext cx="1475328" cy="44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9799130" y="3216933"/>
            <a:ext cx="1475328" cy="44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8089127" y="2895188"/>
            <a:ext cx="1475328" cy="44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9643621" y="2620651"/>
            <a:ext cx="84841" cy="10381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5024487" y="1758131"/>
            <a:ext cx="763571" cy="1900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技术困惑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024487" y="3860771"/>
            <a:ext cx="763571" cy="1159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困惑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344207" y="4194927"/>
            <a:ext cx="1475328" cy="44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定向拆分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484092" y="4194927"/>
            <a:ext cx="1475328" cy="44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重新组合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十字形 28"/>
          <p:cNvSpPr/>
          <p:nvPr/>
        </p:nvSpPr>
        <p:spPr>
          <a:xfrm>
            <a:off x="8028945" y="4317607"/>
            <a:ext cx="245736" cy="24536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181624" y="46894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确保创意可行性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024487" y="5218230"/>
            <a:ext cx="763571" cy="1159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困惑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570878" y="5106213"/>
            <a:ext cx="1475328" cy="44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一种风格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6570878" y="5595648"/>
            <a:ext cx="1475328" cy="44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两大元素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570878" y="6090207"/>
            <a:ext cx="1475328" cy="44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三类改造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962026" y="5123210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模板使用原则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235984" y="563193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235984" y="51419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扁平化风格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235984" y="611339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改背景、改颜色、改顺序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1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67646" y="320511"/>
            <a:ext cx="529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范式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10574" y="3371006"/>
            <a:ext cx="1475328" cy="44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定向拆分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016578" y="1597811"/>
            <a:ext cx="1753385" cy="617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布局方式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016576" y="2391990"/>
            <a:ext cx="1753385" cy="617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页面背景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016574" y="3186169"/>
            <a:ext cx="1753385" cy="617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016574" y="3980348"/>
            <a:ext cx="1753385" cy="617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装饰元素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016574" y="4774527"/>
            <a:ext cx="1753385" cy="617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图片处理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016574" y="5568707"/>
            <a:ext cx="1753385" cy="617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文字呈现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592249" y="3371006"/>
            <a:ext cx="1475328" cy="44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重新组合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58025" y="438150"/>
            <a:ext cx="3695700" cy="13430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5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284" y="976410"/>
            <a:ext cx="6515100" cy="3057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7646" y="320511"/>
            <a:ext cx="529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并列的要点转为图形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8668" y="1906666"/>
            <a:ext cx="16402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土地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资本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劳动力</a:t>
            </a:r>
          </a:p>
        </p:txBody>
      </p:sp>
      <p:sp>
        <p:nvSpPr>
          <p:cNvPr id="7" name="右箭头 6"/>
          <p:cNvSpPr/>
          <p:nvPr/>
        </p:nvSpPr>
        <p:spPr>
          <a:xfrm>
            <a:off x="3403077" y="2314470"/>
            <a:ext cx="1244338" cy="815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404594" y="4411745"/>
            <a:ext cx="7371760" cy="184765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94788" y="4600817"/>
            <a:ext cx="6297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棱锥图形：突出重点，同时将其他要素并列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对于并列的要点，是否也可以可以其他图形？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线形标注 1(带强调线) 9"/>
          <p:cNvSpPr/>
          <p:nvPr/>
        </p:nvSpPr>
        <p:spPr>
          <a:xfrm>
            <a:off x="9975718" y="400879"/>
            <a:ext cx="1781666" cy="1018383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案例来自：数澜科技白皮书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3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66" y="1253640"/>
            <a:ext cx="6014596" cy="427050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7646" y="320511"/>
            <a:ext cx="529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并列的要点转为图形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578392" y="2677213"/>
            <a:ext cx="2507530" cy="305428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761166" y="2866284"/>
            <a:ext cx="214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加上引导线条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线形标注 1(带强调线) 9"/>
          <p:cNvSpPr/>
          <p:nvPr/>
        </p:nvSpPr>
        <p:spPr>
          <a:xfrm>
            <a:off x="7286921" y="476293"/>
            <a:ext cx="1781666" cy="1018383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案例来自：数澜科技白皮书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49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67646" y="320511"/>
            <a:ext cx="529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并列的要点转为图形</a:t>
            </a: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bject 5"/>
          <p:cNvSpPr/>
          <p:nvPr/>
        </p:nvSpPr>
        <p:spPr>
          <a:xfrm>
            <a:off x="1823689" y="3692793"/>
            <a:ext cx="0" cy="476819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2119"/>
                </a:lnTo>
              </a:path>
            </a:pathLst>
          </a:custGeom>
          <a:ln w="25401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</p:txBody>
      </p:sp>
      <p:sp>
        <p:nvSpPr>
          <p:cNvPr id="12" name="object 6"/>
          <p:cNvSpPr/>
          <p:nvPr/>
        </p:nvSpPr>
        <p:spPr>
          <a:xfrm>
            <a:off x="3541195" y="3400139"/>
            <a:ext cx="0" cy="422574"/>
          </a:xfrm>
          <a:custGeom>
            <a:avLst/>
            <a:gdLst/>
            <a:ahLst/>
            <a:cxnLst/>
            <a:rect l="l" t="t" r="r" b="b"/>
            <a:pathLst>
              <a:path h="400685">
                <a:moveTo>
                  <a:pt x="0" y="0"/>
                </a:moveTo>
                <a:lnTo>
                  <a:pt x="0" y="400684"/>
                </a:lnTo>
              </a:path>
            </a:pathLst>
          </a:custGeom>
          <a:ln w="25401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</p:txBody>
      </p:sp>
      <p:sp>
        <p:nvSpPr>
          <p:cNvPr id="13" name="object 7"/>
          <p:cNvSpPr/>
          <p:nvPr/>
        </p:nvSpPr>
        <p:spPr>
          <a:xfrm>
            <a:off x="5257748" y="3051900"/>
            <a:ext cx="0" cy="424583"/>
          </a:xfrm>
          <a:custGeom>
            <a:avLst/>
            <a:gdLst/>
            <a:ahLst/>
            <a:cxnLst/>
            <a:rect l="l" t="t" r="r" b="b"/>
            <a:pathLst>
              <a:path h="402589">
                <a:moveTo>
                  <a:pt x="0" y="0"/>
                </a:moveTo>
                <a:lnTo>
                  <a:pt x="0" y="402589"/>
                </a:lnTo>
              </a:path>
            </a:pathLst>
          </a:custGeom>
          <a:ln w="25401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</p:txBody>
      </p:sp>
      <p:sp>
        <p:nvSpPr>
          <p:cNvPr id="14" name="object 8"/>
          <p:cNvSpPr/>
          <p:nvPr/>
        </p:nvSpPr>
        <p:spPr>
          <a:xfrm>
            <a:off x="6985726" y="2690268"/>
            <a:ext cx="0" cy="439315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59"/>
                </a:lnTo>
              </a:path>
            </a:pathLst>
          </a:custGeom>
          <a:ln w="25401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</p:txBody>
      </p:sp>
      <p:sp>
        <p:nvSpPr>
          <p:cNvPr id="15" name="object 9"/>
          <p:cNvSpPr txBox="1"/>
          <p:nvPr/>
        </p:nvSpPr>
        <p:spPr>
          <a:xfrm>
            <a:off x="986832" y="4169613"/>
            <a:ext cx="1701682" cy="2787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51566" rIns="0" bIns="0" rtlCol="0">
            <a:spAutoFit/>
          </a:bodyPr>
          <a:lstStyle/>
          <a:p>
            <a:pPr marL="488950">
              <a:spcBef>
                <a:spcPts val="405"/>
              </a:spcBef>
            </a:pPr>
            <a:r>
              <a:rPr sz="1475" spc="-53" dirty="0">
                <a:solidFill>
                  <a:srgbClr val="FFFFFF"/>
                </a:solidFill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数据功能</a:t>
            </a:r>
            <a:endParaRPr sz="1475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</p:txBody>
      </p:sp>
      <p:sp>
        <p:nvSpPr>
          <p:cNvPr id="16" name="object 10"/>
          <p:cNvSpPr txBox="1"/>
          <p:nvPr/>
        </p:nvSpPr>
        <p:spPr>
          <a:xfrm>
            <a:off x="2688155" y="3823383"/>
            <a:ext cx="1701682" cy="278130"/>
          </a:xfrm>
          <a:prstGeom prst="rect">
            <a:avLst/>
          </a:prstGeom>
          <a:solidFill>
            <a:srgbClr val="7030A0"/>
          </a:solidFill>
        </p:spPr>
        <p:txBody>
          <a:bodyPr vert="horz" wrap="square" lIns="0" tIns="50896" rIns="0" bIns="0" rtlCol="0">
            <a:spAutoFit/>
          </a:bodyPr>
          <a:lstStyle/>
          <a:p>
            <a:pPr marL="488950">
              <a:spcBef>
                <a:spcPts val="400"/>
              </a:spcBef>
            </a:pPr>
            <a:r>
              <a:rPr sz="1475" spc="-53" dirty="0">
                <a:solidFill>
                  <a:srgbClr val="FFFFFF"/>
                </a:solidFill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数据平台</a:t>
            </a:r>
            <a:endParaRPr sz="1475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</p:txBody>
      </p:sp>
      <p:sp>
        <p:nvSpPr>
          <p:cNvPr id="17" name="object 11"/>
          <p:cNvSpPr txBox="1"/>
          <p:nvPr/>
        </p:nvSpPr>
        <p:spPr>
          <a:xfrm>
            <a:off x="4389475" y="3476484"/>
            <a:ext cx="1701682" cy="277495"/>
          </a:xfrm>
          <a:prstGeom prst="rect">
            <a:avLst/>
          </a:prstGeom>
          <a:solidFill>
            <a:srgbClr val="0C86B6"/>
          </a:solidFill>
        </p:spPr>
        <p:txBody>
          <a:bodyPr vert="horz" wrap="square" lIns="0" tIns="50227" rIns="0" bIns="0" rtlCol="0">
            <a:spAutoFit/>
          </a:bodyPr>
          <a:lstStyle/>
          <a:p>
            <a:pPr marL="488950">
              <a:spcBef>
                <a:spcPts val="395"/>
              </a:spcBef>
            </a:pPr>
            <a:r>
              <a:rPr sz="1475" spc="-53" dirty="0">
                <a:solidFill>
                  <a:srgbClr val="FFFFFF"/>
                </a:solidFill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数据中台</a:t>
            </a:r>
            <a:endParaRPr sz="1475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</p:txBody>
      </p:sp>
      <p:sp>
        <p:nvSpPr>
          <p:cNvPr id="18" name="object 12"/>
          <p:cNvSpPr txBox="1"/>
          <p:nvPr/>
        </p:nvSpPr>
        <p:spPr>
          <a:xfrm>
            <a:off x="6090794" y="3129585"/>
            <a:ext cx="1701012" cy="277495"/>
          </a:xfrm>
          <a:prstGeom prst="rect">
            <a:avLst/>
          </a:prstGeom>
          <a:solidFill>
            <a:srgbClr val="1EC8F3"/>
          </a:solidFill>
        </p:spPr>
        <p:txBody>
          <a:bodyPr vert="horz" wrap="square" lIns="0" tIns="50227" rIns="0" bIns="0" rtlCol="0">
            <a:spAutoFit/>
          </a:bodyPr>
          <a:lstStyle/>
          <a:p>
            <a:pPr marL="487680">
              <a:spcBef>
                <a:spcPts val="395"/>
              </a:spcBef>
            </a:pPr>
            <a:r>
              <a:rPr sz="1475" spc="-53" dirty="0">
                <a:solidFill>
                  <a:srgbClr val="FFFFFF"/>
                </a:solidFill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数据智能</a:t>
            </a:r>
            <a:endParaRPr sz="1475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</p:txBody>
      </p:sp>
      <p:sp>
        <p:nvSpPr>
          <p:cNvPr id="19" name="object 13"/>
          <p:cNvSpPr/>
          <p:nvPr/>
        </p:nvSpPr>
        <p:spPr>
          <a:xfrm>
            <a:off x="6080322" y="3476484"/>
            <a:ext cx="479497" cy="346899"/>
          </a:xfrm>
          <a:custGeom>
            <a:avLst/>
            <a:gdLst/>
            <a:ahLst/>
            <a:cxnLst/>
            <a:rect l="l" t="t" r="r" b="b"/>
            <a:pathLst>
              <a:path w="454659" h="328929">
                <a:moveTo>
                  <a:pt x="454077" y="0"/>
                </a:moveTo>
                <a:lnTo>
                  <a:pt x="0" y="0"/>
                </a:lnTo>
                <a:lnTo>
                  <a:pt x="0" y="328930"/>
                </a:lnTo>
                <a:lnTo>
                  <a:pt x="454077" y="0"/>
                </a:lnTo>
                <a:close/>
              </a:path>
            </a:pathLst>
          </a:custGeom>
          <a:solidFill>
            <a:srgbClr val="0C86B6"/>
          </a:solidFill>
        </p:spPr>
        <p:txBody>
          <a:bodyPr wrap="square" lIns="0" tIns="0" rIns="0" bIns="0" rtlCol="0"/>
          <a:lstStyle/>
          <a:p>
            <a:endParaRPr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</p:txBody>
      </p:sp>
      <p:sp>
        <p:nvSpPr>
          <p:cNvPr id="20" name="object 14"/>
          <p:cNvSpPr txBox="1"/>
          <p:nvPr/>
        </p:nvSpPr>
        <p:spPr>
          <a:xfrm>
            <a:off x="4389474" y="3822714"/>
            <a:ext cx="479497" cy="327660"/>
          </a:xfrm>
          <a:custGeom>
            <a:avLst/>
            <a:gdLst/>
            <a:ahLst/>
            <a:cxnLst/>
            <a:rect l="l" t="t" r="r" b="b"/>
            <a:pathLst>
              <a:path w="454660" h="328929">
                <a:moveTo>
                  <a:pt x="454077" y="0"/>
                </a:moveTo>
                <a:lnTo>
                  <a:pt x="0" y="0"/>
                </a:lnTo>
                <a:lnTo>
                  <a:pt x="0" y="328929"/>
                </a:lnTo>
                <a:lnTo>
                  <a:pt x="454077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vert="horz" wrap="square" lIns="0" tIns="50896" rIns="0" bIns="0" rtlCol="0">
            <a:spAutoFit/>
          </a:bodyPr>
          <a:lstStyle/>
          <a:p>
            <a:pPr marL="488950" lvl="0" algn="l">
              <a:spcBef>
                <a:spcPts val="400"/>
              </a:spcBef>
            </a:pPr>
            <a:endParaRPr sz="1475" spc="-53" dirty="0">
              <a:solidFill>
                <a:srgbClr val="FFFFFF"/>
              </a:solidFill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  <a:sym typeface="+mn-ea"/>
            </a:endParaRPr>
          </a:p>
        </p:txBody>
      </p:sp>
      <p:sp>
        <p:nvSpPr>
          <p:cNvPr id="21" name="object 15"/>
          <p:cNvSpPr/>
          <p:nvPr/>
        </p:nvSpPr>
        <p:spPr>
          <a:xfrm>
            <a:off x="2688155" y="4169613"/>
            <a:ext cx="479497" cy="346899"/>
          </a:xfrm>
          <a:custGeom>
            <a:avLst/>
            <a:gdLst/>
            <a:ahLst/>
            <a:cxnLst/>
            <a:rect l="l" t="t" r="r" b="b"/>
            <a:pathLst>
              <a:path w="454660" h="328929">
                <a:moveTo>
                  <a:pt x="454077" y="0"/>
                </a:moveTo>
                <a:lnTo>
                  <a:pt x="0" y="0"/>
                </a:lnTo>
                <a:lnTo>
                  <a:pt x="0" y="328930"/>
                </a:lnTo>
                <a:lnTo>
                  <a:pt x="454077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1069875" y="2950108"/>
            <a:ext cx="455389" cy="272415"/>
          </a:xfrm>
          <a:prstGeom prst="rect">
            <a:avLst/>
          </a:prstGeom>
        </p:spPr>
        <p:txBody>
          <a:bodyPr vert="horz" wrap="square" lIns="0" tIns="13394" rIns="0" bIns="0" rtlCol="0">
            <a:spAutoFit/>
          </a:bodyPr>
          <a:lstStyle/>
          <a:p>
            <a:pPr marL="13335">
              <a:spcBef>
                <a:spcPts val="105"/>
              </a:spcBef>
            </a:pPr>
            <a:r>
              <a:rPr sz="1685" b="1" dirty="0">
                <a:solidFill>
                  <a:srgbClr val="5B9BD5"/>
                </a:solidFill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可用</a:t>
            </a:r>
          </a:p>
        </p:txBody>
      </p:sp>
      <p:sp>
        <p:nvSpPr>
          <p:cNvPr id="23" name="object 17"/>
          <p:cNvSpPr txBox="1"/>
          <p:nvPr/>
        </p:nvSpPr>
        <p:spPr>
          <a:xfrm>
            <a:off x="1069874" y="3219055"/>
            <a:ext cx="1473318" cy="394970"/>
          </a:xfrm>
          <a:prstGeom prst="rect">
            <a:avLst/>
          </a:prstGeom>
        </p:spPr>
        <p:txBody>
          <a:bodyPr vert="horz" wrap="square" lIns="0" tIns="13394" rIns="0" bIns="0" rtlCol="0">
            <a:spAutoFit/>
          </a:bodyPr>
          <a:lstStyle/>
          <a:p>
            <a:pPr marL="13335">
              <a:lnSpc>
                <a:spcPts val="1490"/>
              </a:lnSpc>
              <a:spcBef>
                <a:spcPts val="105"/>
              </a:spcBef>
            </a:pPr>
            <a:r>
              <a:rPr sz="1265" dirty="0">
                <a:solidFill>
                  <a:srgbClr val="7F7F7F"/>
                </a:solidFill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提供基本数据存储、</a:t>
            </a:r>
            <a:endParaRPr sz="1265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  <a:p>
            <a:pPr marL="13335">
              <a:lnSpc>
                <a:spcPts val="1490"/>
              </a:lnSpc>
            </a:pPr>
            <a:r>
              <a:rPr sz="1265" dirty="0">
                <a:solidFill>
                  <a:srgbClr val="7F7F7F"/>
                </a:solidFill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管理运维能力</a:t>
            </a:r>
            <a:endParaRPr sz="1265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</p:txBody>
      </p:sp>
      <p:sp>
        <p:nvSpPr>
          <p:cNvPr id="24" name="object 18"/>
          <p:cNvSpPr txBox="1"/>
          <p:nvPr/>
        </p:nvSpPr>
        <p:spPr>
          <a:xfrm>
            <a:off x="2773565" y="2459358"/>
            <a:ext cx="1473318" cy="833120"/>
          </a:xfrm>
          <a:prstGeom prst="rect">
            <a:avLst/>
          </a:prstGeom>
        </p:spPr>
        <p:txBody>
          <a:bodyPr vert="horz" wrap="square" lIns="0" tIns="13394" rIns="0" bIns="0" rtlCol="0">
            <a:spAutoFit/>
          </a:bodyPr>
          <a:lstStyle/>
          <a:p>
            <a:pPr marL="13335">
              <a:spcBef>
                <a:spcPts val="105"/>
              </a:spcBef>
            </a:pPr>
            <a:r>
              <a:rPr sz="1475" b="1" dirty="0">
                <a:solidFill>
                  <a:srgbClr val="7030A0"/>
                </a:solidFill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能用</a:t>
            </a:r>
            <a:endParaRPr sz="1475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  <a:p>
            <a:pPr marL="13335">
              <a:spcBef>
                <a:spcPts val="5"/>
              </a:spcBef>
            </a:pPr>
            <a:r>
              <a:rPr sz="1265" dirty="0">
                <a:solidFill>
                  <a:srgbClr val="7F7F7F"/>
                </a:solidFill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汇集多种数据，提供</a:t>
            </a:r>
            <a:endParaRPr sz="1265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  <a:p>
            <a:pPr marL="13335" marR="5080">
              <a:lnSpc>
                <a:spcPts val="1465"/>
              </a:lnSpc>
              <a:spcBef>
                <a:spcPts val="165"/>
              </a:spcBef>
            </a:pPr>
            <a:r>
              <a:rPr sz="1265" dirty="0">
                <a:solidFill>
                  <a:srgbClr val="7F7F7F"/>
                </a:solidFill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数据平台化管理，有 一定实时自主化功能</a:t>
            </a:r>
            <a:endParaRPr sz="1265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</p:txBody>
      </p:sp>
      <p:sp>
        <p:nvSpPr>
          <p:cNvPr id="25" name="object 19"/>
          <p:cNvSpPr txBox="1"/>
          <p:nvPr/>
        </p:nvSpPr>
        <p:spPr>
          <a:xfrm>
            <a:off x="4489979" y="2080046"/>
            <a:ext cx="1473318" cy="833755"/>
          </a:xfrm>
          <a:prstGeom prst="rect">
            <a:avLst/>
          </a:prstGeom>
        </p:spPr>
        <p:txBody>
          <a:bodyPr vert="horz" wrap="square" lIns="0" tIns="13394" rIns="0" bIns="0" rtlCol="0">
            <a:spAutoFit/>
          </a:bodyPr>
          <a:lstStyle/>
          <a:p>
            <a:pPr marL="13335">
              <a:spcBef>
                <a:spcPts val="105"/>
              </a:spcBef>
            </a:pPr>
            <a:r>
              <a:rPr sz="1475" b="1" dirty="0">
                <a:solidFill>
                  <a:srgbClr val="0C86B6"/>
                </a:solidFill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易用</a:t>
            </a:r>
            <a:endParaRPr sz="1475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  <a:p>
            <a:pPr marL="13335" marR="5080" algn="just">
              <a:lnSpc>
                <a:spcPct val="101000"/>
              </a:lnSpc>
              <a:spcBef>
                <a:spcPts val="20"/>
              </a:spcBef>
            </a:pPr>
            <a:r>
              <a:rPr sz="1265" dirty="0">
                <a:solidFill>
                  <a:srgbClr val="7F7F7F"/>
                </a:solidFill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提供数据资产化、运 营化及融合能力，赋 能企业决策</a:t>
            </a:r>
            <a:endParaRPr sz="1265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</p:txBody>
      </p:sp>
      <p:sp>
        <p:nvSpPr>
          <p:cNvPr id="26" name="object 20"/>
          <p:cNvSpPr txBox="1"/>
          <p:nvPr/>
        </p:nvSpPr>
        <p:spPr>
          <a:xfrm>
            <a:off x="6218450" y="1572155"/>
            <a:ext cx="1473318" cy="1034415"/>
          </a:xfrm>
          <a:prstGeom prst="rect">
            <a:avLst/>
          </a:prstGeom>
        </p:spPr>
        <p:txBody>
          <a:bodyPr vert="horz" wrap="square" lIns="0" tIns="13394" rIns="0" bIns="0" rtlCol="0">
            <a:spAutoFit/>
          </a:bodyPr>
          <a:lstStyle/>
          <a:p>
            <a:pPr marL="13335">
              <a:spcBef>
                <a:spcPts val="105"/>
              </a:spcBef>
            </a:pPr>
            <a:r>
              <a:rPr sz="1475" b="1" dirty="0">
                <a:solidFill>
                  <a:srgbClr val="1EC8F3"/>
                </a:solidFill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好用</a:t>
            </a:r>
            <a:endParaRPr sz="1475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  <a:p>
            <a:pPr marL="13335">
              <a:spcBef>
                <a:spcPts val="5"/>
              </a:spcBef>
            </a:pPr>
            <a:r>
              <a:rPr sz="1265" dirty="0">
                <a:solidFill>
                  <a:srgbClr val="7F7F7F"/>
                </a:solidFill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从数据洞察到学习预</a:t>
            </a:r>
            <a:endParaRPr sz="1265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  <a:p>
            <a:pPr marL="13335" marR="5080" algn="just">
              <a:lnSpc>
                <a:spcPct val="101000"/>
              </a:lnSpc>
              <a:spcBef>
                <a:spcPts val="60"/>
              </a:spcBef>
            </a:pPr>
            <a:r>
              <a:rPr sz="1265" dirty="0">
                <a:solidFill>
                  <a:srgbClr val="7F7F7F"/>
                </a:solidFill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测，能实时分析，自 动化运行，让数据驱 动业务创新</a:t>
            </a:r>
            <a:endParaRPr sz="1265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199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849" y="1419262"/>
            <a:ext cx="5832413" cy="36223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7646" y="320511"/>
            <a:ext cx="529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与时间推进有关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749593" y="5707756"/>
            <a:ext cx="4187659" cy="8484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32137" y="5808796"/>
            <a:ext cx="315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这种看起来是挺好看，就是中间的“蛇形”路线，难画啊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线形标注 1(带强调线) 9"/>
          <p:cNvSpPr/>
          <p:nvPr/>
        </p:nvSpPr>
        <p:spPr>
          <a:xfrm>
            <a:off x="10046419" y="298889"/>
            <a:ext cx="1781666" cy="1018383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案例来自：数澜科技白皮书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85" y="1317272"/>
            <a:ext cx="5592935" cy="375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2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6A2FF"/>
      </a:accent1>
      <a:accent2>
        <a:srgbClr val="2EC6FF"/>
      </a:accent2>
      <a:accent3>
        <a:srgbClr val="FF4025"/>
      </a:accent3>
      <a:accent4>
        <a:srgbClr val="FF9400"/>
      </a:accent4>
      <a:accent5>
        <a:srgbClr val="19B697"/>
      </a:accent5>
      <a:accent6>
        <a:srgbClr val="00C6D4"/>
      </a:accent6>
      <a:hlink>
        <a:srgbClr val="4472C4"/>
      </a:hlink>
      <a:folHlink>
        <a:srgbClr val="BFBFB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6A2FF"/>
    </a:accent1>
    <a:accent2>
      <a:srgbClr val="2EC6FF"/>
    </a:accent2>
    <a:accent3>
      <a:srgbClr val="FF4025"/>
    </a:accent3>
    <a:accent4>
      <a:srgbClr val="FF9400"/>
    </a:accent4>
    <a:accent5>
      <a:srgbClr val="19B697"/>
    </a:accent5>
    <a:accent6>
      <a:srgbClr val="00C6D4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6A2FF"/>
    </a:accent1>
    <a:accent2>
      <a:srgbClr val="2EC6FF"/>
    </a:accent2>
    <a:accent3>
      <a:srgbClr val="FF4025"/>
    </a:accent3>
    <a:accent4>
      <a:srgbClr val="FF9400"/>
    </a:accent4>
    <a:accent5>
      <a:srgbClr val="19B697"/>
    </a:accent5>
    <a:accent6>
      <a:srgbClr val="00C6D4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</TotalTime>
  <Words>235</Words>
  <Application>Microsoft Office PowerPoint</Application>
  <PresentationFormat>宽屏</PresentationFormat>
  <Paragraphs>68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黑体</vt:lpstr>
      <vt:lpstr>黑体-简</vt:lpstr>
      <vt:lpstr>微软雅黑</vt:lpstr>
      <vt:lpstr>Arial</vt:lpstr>
      <vt:lpstr>Arial Black</vt:lpstr>
      <vt:lpstr>Office 主题</vt:lpstr>
      <vt:lpstr>PPT范式收集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PPT范式收集</dc:title>
  <dc:creator>fancychuan@163.com</dc:creator>
  <cp:lastModifiedBy>fancychuan@163.com</cp:lastModifiedBy>
  <cp:revision>13</cp:revision>
  <dcterms:created xsi:type="dcterms:W3CDTF">2021-05-20T02:33:13Z</dcterms:created>
  <dcterms:modified xsi:type="dcterms:W3CDTF">2021-07-19T02:24:38Z</dcterms:modified>
</cp:coreProperties>
</file>