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theme/themeOverride2.xml" ContentType="application/vnd.openxmlformats-officedocument.themeOverride+xml"/>
  <Override PartName="/ppt/tags/tag3.xml" ContentType="application/vnd.openxmlformats-officedocument.presentationml.tags+xml"/>
  <Override PartName="/ppt/theme/themeOverride3.xml" ContentType="application/vnd.openxmlformats-officedocument.themeOverr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CEEC8"/>
    <a:srgbClr val="585858"/>
    <a:srgbClr val="BD9D7D"/>
    <a:srgbClr val="F84D4D"/>
    <a:srgbClr val="000000"/>
    <a:srgbClr val="95A9EB"/>
    <a:srgbClr val="CCECFF"/>
    <a:srgbClr val="F71919"/>
    <a:srgbClr val="FA51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96215" autoAdjust="0"/>
  </p:normalViewPr>
  <p:slideViewPr>
    <p:cSldViewPr snapToGrid="0">
      <p:cViewPr varScale="1">
        <p:scale>
          <a:sx n="76" d="100"/>
          <a:sy n="76" d="100"/>
        </p:scale>
        <p:origin x="67" y="341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-7548"/>
    </p:cViewPr>
  </p:sorterViewPr>
  <p:notesViewPr>
    <p:cSldViewPr snapToGrid="0">
      <p:cViewPr varScale="1">
        <p:scale>
          <a:sx n="83" d="100"/>
          <a:sy n="83" d="100"/>
        </p:scale>
        <p:origin x="247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78E0E4-DC06-4041-AFA7-BB6F527FFA3F}" type="datetimeFigureOut">
              <a:rPr lang="zh-CN" altLang="en-US" smtClean="0"/>
              <a:t>2021/5/9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4B7432-8BB0-4EFA-A417-EFCDC17B28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2021/5/9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7830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69882" y="23088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/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69925" y="3565525"/>
            <a:ext cx="10852150" cy="801370"/>
          </a:xfrm>
        </p:spPr>
        <p:txBody>
          <a:bodyPr lIns="101600" tIns="38100" rIns="76200" bIns="38100" anchor="ctr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882" y="581225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" hasCustomPrompt="1"/>
          </p:nvPr>
        </p:nvSpPr>
        <p:spPr>
          <a:xfrm>
            <a:off x="669925" y="1508125"/>
            <a:ext cx="10852150" cy="4749165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单击此处编辑正文</a:t>
            </a:r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标题与图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40105" y="727710"/>
            <a:ext cx="3931920" cy="1115060"/>
          </a:xfrm>
        </p:spPr>
        <p:txBody>
          <a:bodyPr anchor="ctr" anchorCtr="0"/>
          <a:lstStyle>
            <a:lvl1pPr>
              <a:defRPr sz="320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单击此处编辑标题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 hasCustomPrompt="1"/>
          </p:nvPr>
        </p:nvSpPr>
        <p:spPr>
          <a:xfrm>
            <a:off x="5138420" y="727710"/>
            <a:ext cx="6172200" cy="5403215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 marL="457200" indent="0">
              <a:buNone/>
              <a:defRPr sz="2400">
                <a:latin typeface="+mn-ea"/>
                <a:ea typeface="+mn-ea"/>
              </a:defRPr>
            </a:lvl2pPr>
            <a:lvl3pPr>
              <a:defRPr sz="2400">
                <a:latin typeface="+mn-ea"/>
                <a:ea typeface="+mn-ea"/>
              </a:defRPr>
            </a:lvl3pPr>
            <a:lvl4pPr>
              <a:defRPr sz="2400">
                <a:latin typeface="+mn-ea"/>
                <a:ea typeface="+mn-ea"/>
              </a:defRPr>
            </a:lvl4pPr>
            <a:lvl5pPr>
              <a:defRPr sz="2400">
                <a:latin typeface="+mn-ea"/>
                <a:ea typeface="+mn-e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单击此处编辑正文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 hasCustomPrompt="1"/>
          </p:nvPr>
        </p:nvSpPr>
        <p:spPr>
          <a:xfrm>
            <a:off x="840105" y="2239645"/>
            <a:ext cx="3931920" cy="3891915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400">
                <a:latin typeface="+mn-ea"/>
                <a:ea typeface="+mn-ea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单击此处编辑正文</a:t>
            </a:r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 hasCustomPrompt="1"/>
          </p:nvPr>
        </p:nvSpPr>
        <p:spPr>
          <a:xfrm>
            <a:off x="669925" y="5605145"/>
            <a:ext cx="10852150" cy="558165"/>
          </a:xfrm>
        </p:spPr>
        <p:txBody>
          <a:bodyPr/>
          <a:lstStyle>
            <a:lvl1pPr>
              <a:defRPr b="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单击此处编辑正文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 hasCustomPrompt="1"/>
          </p:nvPr>
        </p:nvSpPr>
        <p:spPr>
          <a:xfrm>
            <a:off x="669925" y="641350"/>
            <a:ext cx="10852150" cy="455612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单张大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12196445" cy="686816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联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half" idx="2" hasCustomPrompt="1"/>
          </p:nvPr>
        </p:nvSpPr>
        <p:spPr>
          <a:xfrm>
            <a:off x="467995" y="565150"/>
            <a:ext cx="5400040" cy="57277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half" idx="13" hasCustomPrompt="1"/>
          </p:nvPr>
        </p:nvSpPr>
        <p:spPr>
          <a:xfrm>
            <a:off x="6287770" y="565150"/>
            <a:ext cx="5400040" cy="57277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</a:t>
            </a:r>
            <a:r>
              <a:rPr>
                <a:sym typeface="+mn-ea"/>
              </a:rPr>
              <a:t>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882" y="623591"/>
            <a:ext cx="10852237" cy="899167"/>
          </a:xfrm>
        </p:spPr>
        <p:txBody>
          <a:bodyPr vert="horz" lIns="101600" tIns="38100" rIns="25400" bIns="3810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0" i="0" u="none" strike="noStrike" kern="1200" cap="none" spc="600" normalizeH="0" baseline="0" noProof="1" dirty="0">
                <a:solidFill>
                  <a:schemeClr val="tx1"/>
                </a:solidFill>
                <a:effectLst/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760FBDFE-C587-4B4C-A407-44438C67B59E}" type="datetimeFigureOut">
              <a:rPr lang="zh-CN" altLang="en-US" smtClean="0"/>
              <a:t>2021/5/9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 hasCustomPrompt="1"/>
          </p:nvPr>
        </p:nvSpPr>
        <p:spPr>
          <a:xfrm>
            <a:off x="669882" y="581225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idx="1" hasCustomPrompt="1"/>
          </p:nvPr>
        </p:nvSpPr>
        <p:spPr>
          <a:xfrm>
            <a:off x="669925" y="1508125"/>
            <a:ext cx="10852150" cy="4749165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单击此处编辑正文</a:t>
            </a:r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 userDrawn="1">
          <p15:clr>
            <a:srgbClr val="F26B43"/>
          </p15:clr>
        </p15:guide>
        <p15:guide id="2" pos="7256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38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346228" y="2731879"/>
            <a:ext cx="4983855" cy="1015663"/>
          </a:xfrm>
          <a:prstGeom prst="rect">
            <a:avLst/>
          </a:prstGeom>
          <a:solidFill>
            <a:schemeClr val="accent1">
              <a:lumMod val="40000"/>
              <a:lumOff val="6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/>
              <a:t>被讨厌的勇气</a:t>
            </a:r>
            <a:endParaRPr lang="zh-CN" altLang="en-US" sz="6000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260788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67268" y="490654"/>
            <a:ext cx="47392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rgbClr val="00B0F0"/>
                </a:solidFill>
              </a:rPr>
              <a:t>一、 不幸是谁的错</a:t>
            </a:r>
            <a:endParaRPr lang="zh-CN" altLang="en-US" sz="3200" dirty="0">
              <a:solidFill>
                <a:srgbClr val="00B0F0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5531005" y="783041"/>
            <a:ext cx="2419815" cy="8586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因果论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669072" y="2286721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为什么人都“期待改变呢”？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5280102" y="2139246"/>
            <a:ext cx="2921620" cy="66428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如果能够轻易改变，人们都不会特意“期待改变了”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8772293" y="783041"/>
            <a:ext cx="2419815" cy="858644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目的</a:t>
            </a:r>
            <a:r>
              <a:rPr lang="zh-CN" altLang="en-US" dirty="0" smtClean="0"/>
              <a:t>论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899905" y="4162295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案例：害怕到房间外面去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5280102" y="3457226"/>
            <a:ext cx="2921620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过去有心灵创伤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615485" y="550252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观点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5280102" y="4627343"/>
            <a:ext cx="2921620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一切结果之前都先有原因</a:t>
            </a:r>
            <a:endParaRPr lang="zh-CN" altLang="en-US" dirty="0"/>
          </a:p>
        </p:txBody>
      </p:sp>
      <p:sp>
        <p:nvSpPr>
          <p:cNvPr id="19" name="下箭头 18"/>
          <p:cNvSpPr/>
          <p:nvPr/>
        </p:nvSpPr>
        <p:spPr>
          <a:xfrm>
            <a:off x="6478858" y="5235408"/>
            <a:ext cx="524108" cy="4517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5280102" y="5925922"/>
            <a:ext cx="2921620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过去决定未来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且无法改变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8521390" y="4488843"/>
            <a:ext cx="2921620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阿德勒心理学考虑：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现在的“目的”</a:t>
            </a:r>
            <a:endParaRPr lang="zh-CN" altLang="en-US" dirty="0"/>
          </a:p>
        </p:txBody>
      </p:sp>
      <p:sp>
        <p:nvSpPr>
          <p:cNvPr id="22" name="下箭头 21"/>
          <p:cNvSpPr/>
          <p:nvPr/>
        </p:nvSpPr>
        <p:spPr>
          <a:xfrm>
            <a:off x="9720146" y="5235408"/>
            <a:ext cx="524108" cy="451781"/>
          </a:xfrm>
          <a:prstGeom prst="down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8521390" y="3452669"/>
            <a:ext cx="2921620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因为不想出去，才制造了不安的情绪</a:t>
            </a:r>
            <a:endParaRPr lang="zh-CN" altLang="en-US" dirty="0"/>
          </a:p>
        </p:txBody>
      </p:sp>
      <p:sp>
        <p:nvSpPr>
          <p:cNvPr id="24" name="云形标注 23"/>
          <p:cNvSpPr/>
          <p:nvPr/>
        </p:nvSpPr>
        <p:spPr>
          <a:xfrm>
            <a:off x="10125307" y="2618862"/>
            <a:ext cx="1795346" cy="102303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不是装病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8521390" y="5925922"/>
            <a:ext cx="2921620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心理创伤并不存在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且可以改变</a:t>
            </a:r>
            <a:endParaRPr lang="zh-CN" altLang="en-US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86320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167268" y="490654"/>
            <a:ext cx="47392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rgbClr val="00B0F0"/>
                </a:solidFill>
              </a:rPr>
              <a:t>一、 不幸是谁的错</a:t>
            </a:r>
            <a:endParaRPr lang="zh-CN" altLang="en-US" sz="3200" dirty="0">
              <a:solidFill>
                <a:srgbClr val="00B0F0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780585" y="3389972"/>
            <a:ext cx="1862253" cy="747132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阿德勒的观点</a:t>
            </a:r>
            <a:endParaRPr lang="zh-CN" altLang="en-US" dirty="0"/>
          </a:p>
        </p:txBody>
      </p:sp>
      <p:sp>
        <p:nvSpPr>
          <p:cNvPr id="6" name="左大括号 5"/>
          <p:cNvSpPr/>
          <p:nvPr/>
        </p:nvSpPr>
        <p:spPr>
          <a:xfrm>
            <a:off x="2865863" y="1555596"/>
            <a:ext cx="457200" cy="441588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546088" y="1555596"/>
            <a:ext cx="2921620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明确反对心理创伤</a:t>
            </a:r>
            <a:endParaRPr lang="zh-CN" altLang="en-US" dirty="0"/>
          </a:p>
        </p:txBody>
      </p:sp>
      <p:sp>
        <p:nvSpPr>
          <p:cNvPr id="12" name="线形标注 1(无边框) 11"/>
          <p:cNvSpPr/>
          <p:nvPr/>
        </p:nvSpPr>
        <p:spPr>
          <a:xfrm>
            <a:off x="7861610" y="490654"/>
            <a:ext cx="2631688" cy="434898"/>
          </a:xfrm>
          <a:prstGeom prst="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具有划时代的创新意义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7081023" y="1293543"/>
            <a:ext cx="49065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任何</a:t>
            </a:r>
            <a:r>
              <a:rPr lang="zh-CN" altLang="en-US" dirty="0">
                <a:solidFill>
                  <a:schemeClr val="accent4"/>
                </a:solidFill>
              </a:rPr>
              <a:t>经历本身并不是成功或者失败的原因</a:t>
            </a:r>
            <a:r>
              <a:rPr lang="zh-CN" altLang="en-US" dirty="0"/>
              <a:t>。我们并非因为自身经历中的刺激</a:t>
            </a:r>
            <a:r>
              <a:rPr lang="en-US" altLang="zh-CN" dirty="0"/>
              <a:t>——</a:t>
            </a:r>
            <a:r>
              <a:rPr lang="zh-CN" altLang="en-US" dirty="0"/>
              <a:t>所谓的心理创伤</a:t>
            </a:r>
            <a:r>
              <a:rPr lang="en-US" altLang="zh-CN" dirty="0"/>
              <a:t>——</a:t>
            </a:r>
            <a:r>
              <a:rPr lang="zh-CN" altLang="en-US" dirty="0"/>
              <a:t>而痛苦，事实上我们会从经历中</a:t>
            </a:r>
            <a:r>
              <a:rPr lang="zh-CN" altLang="en-US" b="1" dirty="0"/>
              <a:t>发现符合自己目的的因素</a:t>
            </a:r>
            <a:r>
              <a:rPr lang="zh-CN" altLang="en-US" dirty="0"/>
              <a:t>。决定我们自身的不是过去的经历，而是我们自己</a:t>
            </a:r>
            <a:r>
              <a:rPr lang="zh-CN" altLang="en-US" dirty="0">
                <a:solidFill>
                  <a:schemeClr val="accent4"/>
                </a:solidFill>
              </a:rPr>
              <a:t>赋予经历的意义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3445727" y="2875002"/>
            <a:ext cx="2921620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/>
              <a:t>人生不是由别人赋予的，而是由自己选择的</a:t>
            </a:r>
          </a:p>
        </p:txBody>
      </p:sp>
      <p:sp>
        <p:nvSpPr>
          <p:cNvPr id="17" name="矩形 16"/>
          <p:cNvSpPr/>
          <p:nvPr/>
        </p:nvSpPr>
        <p:spPr>
          <a:xfrm>
            <a:off x="3390739" y="4137104"/>
            <a:ext cx="2262158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/>
              <a:t>“人不受感情支配”</a:t>
            </a:r>
          </a:p>
        </p:txBody>
      </p:sp>
      <p:sp>
        <p:nvSpPr>
          <p:cNvPr id="18" name="矩形 17"/>
          <p:cNvSpPr/>
          <p:nvPr/>
        </p:nvSpPr>
        <p:spPr>
          <a:xfrm>
            <a:off x="7081023" y="4137104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“人不受过去支配”</a:t>
            </a:r>
          </a:p>
        </p:txBody>
      </p:sp>
      <p:sp>
        <p:nvSpPr>
          <p:cNvPr id="19" name="矩形 18"/>
          <p:cNvSpPr/>
          <p:nvPr/>
        </p:nvSpPr>
        <p:spPr>
          <a:xfrm>
            <a:off x="3289610" y="4887566"/>
            <a:ext cx="3412273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/>
              <a:t>“重要的不是被给予了什么，而是如何去利用被给予的东西。”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8944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167268" y="490654"/>
            <a:ext cx="94004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rgbClr val="00B0F0"/>
                </a:solidFill>
              </a:rPr>
              <a:t>一、 不幸是谁的错</a:t>
            </a:r>
            <a:endParaRPr lang="zh-CN" altLang="en-US" sz="3200" dirty="0">
              <a:solidFill>
                <a:schemeClr val="accent4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24514" y="1654615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赋予经历的意义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349298" y="1839281"/>
            <a:ext cx="2152185" cy="7589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大脑的解释性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901431" y="2228902"/>
            <a:ext cx="3647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从经历中发现符合自己目的的因素</a:t>
            </a:r>
          </a:p>
        </p:txBody>
      </p:sp>
      <p:sp>
        <p:nvSpPr>
          <p:cNvPr id="8" name="右箭头 7"/>
          <p:cNvSpPr/>
          <p:nvPr/>
        </p:nvSpPr>
        <p:spPr>
          <a:xfrm>
            <a:off x="7947023" y="1783860"/>
            <a:ext cx="635620" cy="4801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8868074" y="1598189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accent4"/>
                </a:solidFill>
              </a:rPr>
              <a:t>经历不是</a:t>
            </a:r>
            <a:r>
              <a:rPr lang="zh-CN" altLang="en-US" dirty="0">
                <a:solidFill>
                  <a:schemeClr val="accent4"/>
                </a:solidFill>
              </a:rPr>
              <a:t>成功</a:t>
            </a:r>
            <a:r>
              <a:rPr lang="zh-CN" altLang="en-US" dirty="0" smtClean="0">
                <a:solidFill>
                  <a:schemeClr val="accent4"/>
                </a:solidFill>
              </a:rPr>
              <a:t>或失败</a:t>
            </a:r>
            <a:r>
              <a:rPr lang="zh-CN" altLang="en-US" dirty="0">
                <a:solidFill>
                  <a:schemeClr val="accent4"/>
                </a:solidFill>
              </a:rPr>
              <a:t>的原因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8868074" y="2151180"/>
            <a:ext cx="31260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accent4"/>
                </a:solidFill>
              </a:rPr>
              <a:t>问题不在于“发生了什么”，而在于“如何诠释”？</a:t>
            </a:r>
          </a:p>
        </p:txBody>
      </p:sp>
      <p:sp>
        <p:nvSpPr>
          <p:cNvPr id="15" name="矩形 14"/>
          <p:cNvSpPr/>
          <p:nvPr/>
        </p:nvSpPr>
        <p:spPr>
          <a:xfrm>
            <a:off x="8868074" y="2902989"/>
            <a:ext cx="27752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accent4"/>
                </a:solidFill>
              </a:rPr>
              <a:t>把注意力放在“如何利用被给予的东西”这一点上</a:t>
            </a:r>
          </a:p>
        </p:txBody>
      </p:sp>
      <p:sp>
        <p:nvSpPr>
          <p:cNvPr id="16" name="矩形 15"/>
          <p:cNvSpPr/>
          <p:nvPr/>
        </p:nvSpPr>
        <p:spPr>
          <a:xfrm>
            <a:off x="3901431" y="4380249"/>
            <a:ext cx="3647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行为作恶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“利己”意义</a:t>
            </a:r>
            <a:r>
              <a:rPr lang="zh-CN" altLang="en-US" dirty="0"/>
              <a:t>上的善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7947023" y="3811282"/>
            <a:ext cx="38757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在人生的某个阶段里选择了“不幸”</a:t>
            </a:r>
          </a:p>
        </p:txBody>
      </p:sp>
      <p:sp>
        <p:nvSpPr>
          <p:cNvPr id="18" name="矩形 17"/>
          <p:cNvSpPr/>
          <p:nvPr/>
        </p:nvSpPr>
        <p:spPr>
          <a:xfrm>
            <a:off x="7947023" y="4528541"/>
            <a:ext cx="38757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因为你认为“不幸”</a:t>
            </a:r>
            <a:r>
              <a:rPr lang="zh-CN" altLang="en-US" dirty="0" smtClean="0"/>
              <a:t>对自身</a:t>
            </a:r>
            <a:r>
              <a:rPr lang="zh-CN" altLang="en-US" dirty="0"/>
              <a:t>而言是一种“善”</a:t>
            </a:r>
          </a:p>
        </p:txBody>
      </p:sp>
      <p:sp>
        <p:nvSpPr>
          <p:cNvPr id="19" name="左中括号 18"/>
          <p:cNvSpPr/>
          <p:nvPr/>
        </p:nvSpPr>
        <p:spPr>
          <a:xfrm>
            <a:off x="7656844" y="4016075"/>
            <a:ext cx="180870" cy="1024931"/>
          </a:xfrm>
          <a:prstGeom prst="leftBracket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5709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7268" y="490654"/>
            <a:ext cx="94004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rgbClr val="00B0F0"/>
                </a:solidFill>
              </a:rPr>
              <a:t>一、 不幸是谁的错</a:t>
            </a:r>
            <a:endParaRPr lang="zh-CN" altLang="en-US" sz="3200" dirty="0">
              <a:solidFill>
                <a:schemeClr val="accent4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52280" y="1257967"/>
            <a:ext cx="2252546" cy="40011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+mn-ea"/>
              </a:rPr>
              <a:t>案例：想变成</a:t>
            </a:r>
            <a:r>
              <a:rPr lang="en-US" altLang="zh-CN" sz="2000" dirty="0" smtClean="0">
                <a:latin typeface="+mn-ea"/>
              </a:rPr>
              <a:t>xx</a:t>
            </a:r>
            <a:r>
              <a:rPr lang="zh-CN" altLang="en-US" sz="2000" dirty="0" smtClean="0">
                <a:latin typeface="+mn-ea"/>
              </a:rPr>
              <a:t>人</a:t>
            </a:r>
            <a:endParaRPr lang="zh-CN" altLang="en-US" sz="2000" dirty="0">
              <a:latin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37196" y="2491934"/>
            <a:ext cx="41088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因为你只一味关注着“被给予了什么”</a:t>
            </a:r>
          </a:p>
        </p:txBody>
      </p:sp>
      <p:sp>
        <p:nvSpPr>
          <p:cNvPr id="7" name="矩形 6"/>
          <p:cNvSpPr/>
          <p:nvPr/>
        </p:nvSpPr>
        <p:spPr>
          <a:xfrm>
            <a:off x="1937196" y="3667482"/>
            <a:ext cx="39850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应该把注意力放在“如何利用被给予的东西”这一点上</a:t>
            </a:r>
          </a:p>
        </p:txBody>
      </p:sp>
      <p:sp>
        <p:nvSpPr>
          <p:cNvPr id="8" name="矩形 7"/>
          <p:cNvSpPr/>
          <p:nvPr/>
        </p:nvSpPr>
        <p:spPr>
          <a:xfrm>
            <a:off x="7258011" y="2491934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现实就会改变吗？</a:t>
            </a:r>
          </a:p>
        </p:txBody>
      </p:sp>
      <p:cxnSp>
        <p:nvCxnSpPr>
          <p:cNvPr id="10" name="直接箭头连接符 9"/>
          <p:cNvCxnSpPr>
            <a:stCxn id="6" idx="3"/>
          </p:cNvCxnSpPr>
          <p:nvPr/>
        </p:nvCxnSpPr>
        <p:spPr>
          <a:xfrm>
            <a:off x="6046013" y="2676600"/>
            <a:ext cx="10800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258011" y="3805980"/>
            <a:ext cx="19060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需要的不是更换而是更新</a:t>
            </a:r>
          </a:p>
        </p:txBody>
      </p:sp>
      <p:cxnSp>
        <p:nvCxnSpPr>
          <p:cNvPr id="17" name="直接箭头连接符 16"/>
          <p:cNvCxnSpPr/>
          <p:nvPr/>
        </p:nvCxnSpPr>
        <p:spPr>
          <a:xfrm flipH="1">
            <a:off x="6046013" y="3990647"/>
            <a:ext cx="10800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8273673" y="2972254"/>
            <a:ext cx="0" cy="74546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363130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ormal&quot;,&quot;Name&quot;:&quot;正常&quot;,&quot;Kind&quot;:&quot;System&quot;,&quot;OldGuidesSetting&quot;:{&quot;HeaderHeight&quot;:15.0,&quot;FooterHeight&quot;:9.0,&quot;SideMargin&quot;:5.5,&quot;TopMargin&quot;:0.0,&quot;BottomMargin&quot;:0.0,&quot;IntervalMargin&quot;:1.5}}"/>
  <p:tag name="ISLIDE.TEMPLATE" val="#5728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PICTURE" val="#581064;#581067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PICTURE" val="#581064;#581067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PICTURE" val="#581064;#581067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PICTURE" val="#581064;#581067;"/>
</p:tagLst>
</file>

<file path=ppt/theme/theme1.xml><?xml version="1.0" encoding="utf-8"?>
<a:theme xmlns:a="http://schemas.openxmlformats.org/drawingml/2006/main" name="webwppDefTheme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16A2FF"/>
      </a:accent1>
      <a:accent2>
        <a:srgbClr val="2EC6FF"/>
      </a:accent2>
      <a:accent3>
        <a:srgbClr val="FF4025"/>
      </a:accent3>
      <a:accent4>
        <a:srgbClr val="FF9400"/>
      </a:accent4>
      <a:accent5>
        <a:srgbClr val="19B697"/>
      </a:accent5>
      <a:accent6>
        <a:srgbClr val="00C6D4"/>
      </a:accent6>
      <a:hlink>
        <a:srgbClr val="4472C4"/>
      </a:hlink>
      <a:folHlink>
        <a:srgbClr val="BFBFBF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16A2FF"/>
    </a:accent1>
    <a:accent2>
      <a:srgbClr val="2EC6FF"/>
    </a:accent2>
    <a:accent3>
      <a:srgbClr val="FF4025"/>
    </a:accent3>
    <a:accent4>
      <a:srgbClr val="FF9400"/>
    </a:accent4>
    <a:accent5>
      <a:srgbClr val="19B697"/>
    </a:accent5>
    <a:accent6>
      <a:srgbClr val="00C6D4"/>
    </a:accent6>
    <a:hlink>
      <a:srgbClr val="4472C4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16A2FF"/>
    </a:accent1>
    <a:accent2>
      <a:srgbClr val="2EC6FF"/>
    </a:accent2>
    <a:accent3>
      <a:srgbClr val="FF4025"/>
    </a:accent3>
    <a:accent4>
      <a:srgbClr val="FF9400"/>
    </a:accent4>
    <a:accent5>
      <a:srgbClr val="19B697"/>
    </a:accent5>
    <a:accent6>
      <a:srgbClr val="00C6D4"/>
    </a:accent6>
    <a:hlink>
      <a:srgbClr val="4472C4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16A2FF"/>
    </a:accent1>
    <a:accent2>
      <a:srgbClr val="2EC6FF"/>
    </a:accent2>
    <a:accent3>
      <a:srgbClr val="FF4025"/>
    </a:accent3>
    <a:accent4>
      <a:srgbClr val="FF9400"/>
    </a:accent4>
    <a:accent5>
      <a:srgbClr val="19B697"/>
    </a:accent5>
    <a:accent6>
      <a:srgbClr val="00C6D4"/>
    </a:accent6>
    <a:hlink>
      <a:srgbClr val="4472C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9699</TotalTime>
  <Words>337</Words>
  <Application>Microsoft Office PowerPoint</Application>
  <PresentationFormat>宽屏</PresentationFormat>
  <Paragraphs>43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等线</vt:lpstr>
      <vt:lpstr>宋体</vt:lpstr>
      <vt:lpstr>微软雅黑</vt:lpstr>
      <vt:lpstr>Arial</vt:lpstr>
      <vt:lpstr>Calibri</vt:lpstr>
      <vt:lpstr>webwppDefTheme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iSlide</Manager>
  <Company>iSlide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让PPT设计简单起来 iSlide企业产品 / 服务介绍</dc:title>
  <dc:subject>iSlide PowerPoint Template</dc:subject>
  <dc:creator>iSlide</dc:creator>
  <cp:keywords>Designed By iSlide</cp:keywords>
  <dc:description>www.islide.cc</dc:description>
  <cp:lastModifiedBy>fancychuan@163.com</cp:lastModifiedBy>
  <cp:revision>17</cp:revision>
  <cp:lastPrinted>2021-04-01T16:00:00Z</cp:lastPrinted>
  <dcterms:created xsi:type="dcterms:W3CDTF">2021-04-01T16:00:00Z</dcterms:created>
  <dcterms:modified xsi:type="dcterms:W3CDTF">2021-05-09T09:27:42Z</dcterms:modified>
  <cp:contentStatus>原创设计，禁止转售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KSOProductBuildVer">
    <vt:lpwstr>2052-0.0.0.0</vt:lpwstr>
  </property>
  <property fmtid="{D5CDD505-2E9C-101B-9397-08002B2CF9AE}" pid="4" name="iSlide.TEMPLATE">
    <vt:lpwstr>38ea10d7-6610-4f7e-89a6-2db406d4bae8</vt:lpwstr>
  </property>
</Properties>
</file>