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 id="263"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solidFill>
                  <a:schemeClr val="tx1"/>
                </a:solidFill>
                <a:uFillTx/>
                <a:ea typeface="微软雅黑" panose="020B0503020204020204" charset="-122"/>
              </a:rPr>
              <a:t>如何写一个光栅化渲染器</a:t>
            </a:r>
            <a:br>
              <a:rPr lang="zh-CN" altLang="en-US"/>
            </a:br>
            <a:endParaRPr lang="zh-CN" altLang="en-US"/>
          </a:p>
        </p:txBody>
      </p:sp>
      <p:sp>
        <p:nvSpPr>
          <p:cNvPr id="3" name="副标题 2"/>
          <p:cNvSpPr>
            <a:spLocks noGrp="1"/>
          </p:cNvSpPr>
          <p:nvPr>
            <p:ph type="subTitle" idx="1"/>
          </p:nvPr>
        </p:nvSpPr>
        <p:spPr/>
        <p:txBody>
          <a:bodyPr/>
          <a:p>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给我一个画点函数，我来创造整个世界</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第五</a:t>
            </a:r>
            <a:r>
              <a:rPr lang="zh-CN" altLang="en-US"/>
              <a:t>步：投影计算</a:t>
            </a:r>
            <a:endParaRPr lang="zh-CN" altLang="en-US"/>
          </a:p>
        </p:txBody>
      </p:sp>
      <p:sp>
        <p:nvSpPr>
          <p:cNvPr id="3" name="内容占位符 2"/>
          <p:cNvSpPr>
            <a:spLocks noGrp="1"/>
          </p:cNvSpPr>
          <p:nvPr>
            <p:ph idx="1"/>
          </p:nvPr>
        </p:nvSpPr>
        <p:spPr/>
        <p:txBody>
          <a:bodyPr/>
          <a:p>
            <a:r>
              <a:rPr lang="zh-CN" altLang="en-US"/>
              <a:t>正交投影</a:t>
            </a:r>
            <a:r>
              <a:rPr lang="zh-CN" altLang="en-US"/>
              <a:t>，没啥好说的</a:t>
            </a:r>
            <a:endParaRPr lang="zh-CN" altLang="en-US"/>
          </a:p>
          <a:p>
            <a:r>
              <a:rPr lang="zh-CN" altLang="en-US"/>
              <a:t>透视投影</a:t>
            </a:r>
            <a:r>
              <a:rPr lang="zh-CN" altLang="en-US"/>
              <a:t>，相似三角形</a:t>
            </a:r>
            <a:endParaRPr lang="zh-CN" altLang="en-US"/>
          </a:p>
          <a:p>
            <a:r>
              <a:rPr lang="zh-CN" altLang="en-US"/>
              <a:t>投影后再映射</a:t>
            </a:r>
            <a:r>
              <a:rPr lang="zh-CN" altLang="en-US"/>
              <a:t>到视口坐标</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先画出投影后的点</a:t>
            </a:r>
            <a:endParaRPr lang="zh-CN" altLang="en-US"/>
          </a:p>
        </p:txBody>
      </p:sp>
      <p:sp>
        <p:nvSpPr>
          <p:cNvPr id="3" name="内容占位符 2"/>
          <p:cNvSpPr>
            <a:spLocks noGrp="1"/>
          </p:cNvSpPr>
          <p:nvPr>
            <p:ph idx="1"/>
          </p:nvPr>
        </p:nvSpPr>
        <p:spPr/>
        <p:txBody>
          <a:bodyPr/>
          <a:p>
            <a:r>
              <a:rPr lang="zh-CN" altLang="en-US"/>
              <a:t>以产生一点点成就感，阶段性的刺激一下</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第六步：画线算法</a:t>
            </a:r>
            <a:br>
              <a:rPr lang="zh-CN" altLang="en-US"/>
            </a:br>
            <a:endParaRPr lang="zh-CN" altLang="en-US"/>
          </a:p>
        </p:txBody>
      </p:sp>
      <p:sp>
        <p:nvSpPr>
          <p:cNvPr id="3" name="内容占位符 2"/>
          <p:cNvSpPr>
            <a:spLocks noGrp="1"/>
          </p:cNvSpPr>
          <p:nvPr>
            <p:ph idx="1"/>
          </p:nvPr>
        </p:nvSpPr>
        <p:spPr/>
        <p:txBody>
          <a:bodyPr/>
          <a:p>
            <a:r>
              <a:rPr lang="zh-CN" altLang="en-US">
                <a:sym typeface="+mn-ea"/>
              </a:rPr>
              <a:t>光栅化一条任意斜率的线</a:t>
            </a:r>
            <a:endParaRPr lang="zh-CN" altLang="en-US">
              <a:sym typeface="+mn-ea"/>
            </a:endParaRPr>
          </a:p>
          <a:p>
            <a:r>
              <a:rPr lang="en-US" altLang="zh-CN"/>
              <a:t>DDA</a:t>
            </a:r>
            <a:r>
              <a:rPr lang="zh-CN" altLang="en-US"/>
              <a:t>算法</a:t>
            </a:r>
            <a:endParaRPr lang="zh-CN" altLang="en-US"/>
          </a:p>
          <a:p>
            <a:r>
              <a:rPr lang="zh-CN" altLang="en-US"/>
              <a:t>这是之后一些事情的基础，所以先要搞明白</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画出投影后的线框模型</a:t>
            </a:r>
            <a:endParaRPr lang="zh-CN" altLang="en-US"/>
          </a:p>
        </p:txBody>
      </p:sp>
      <p:sp>
        <p:nvSpPr>
          <p:cNvPr id="3" name="内容占位符 2"/>
          <p:cNvSpPr>
            <a:spLocks noGrp="1"/>
          </p:cNvSpPr>
          <p:nvPr>
            <p:ph idx="1"/>
          </p:nvPr>
        </p:nvSpPr>
        <p:spPr/>
        <p:txBody>
          <a:bodyPr/>
          <a:p>
            <a:r>
              <a:rPr lang="zh-CN" altLang="en-US"/>
              <a:t>再来一点点激励</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第七步：填充三角形</a:t>
            </a:r>
            <a:endParaRPr lang="zh-CN" altLang="en-US"/>
          </a:p>
        </p:txBody>
      </p:sp>
      <p:sp>
        <p:nvSpPr>
          <p:cNvPr id="3" name="内容占位符 2"/>
          <p:cNvSpPr>
            <a:spLocks noGrp="1"/>
          </p:cNvSpPr>
          <p:nvPr>
            <p:ph idx="1"/>
          </p:nvPr>
        </p:nvSpPr>
        <p:spPr/>
        <p:txBody>
          <a:bodyPr/>
          <a:p>
            <a:r>
              <a:rPr lang="zh-CN" altLang="en-US"/>
              <a:t>切割三角形为平顶三角形 </a:t>
            </a:r>
            <a:r>
              <a:rPr lang="en-US" altLang="zh-CN"/>
              <a:t>+ </a:t>
            </a:r>
            <a:r>
              <a:rPr lang="zh-CN" altLang="en-US"/>
              <a:t>平底三角形（如果已经是了就不用切</a:t>
            </a:r>
            <a:r>
              <a:rPr lang="zh-CN" altLang="en-US"/>
              <a:t>）</a:t>
            </a:r>
            <a:endParaRPr lang="zh-CN" altLang="en-US"/>
          </a:p>
          <a:p>
            <a:r>
              <a:rPr lang="zh-CN" altLang="en-US"/>
              <a:t>对自己编码有信心就不用切了</a:t>
            </a:r>
            <a:endParaRPr lang="zh-CN" altLang="en-US"/>
          </a:p>
          <a:p>
            <a:endParaRPr lang="zh-CN" altLang="en-US"/>
          </a:p>
          <a:p>
            <a:r>
              <a:rPr lang="zh-CN" altLang="en-US"/>
              <a:t>从上往下（或从下往上）一行一行绘制像素</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第八步：填充三角形的时候插值</a:t>
            </a:r>
            <a:endParaRPr lang="zh-CN" altLang="en-US"/>
          </a:p>
        </p:txBody>
      </p:sp>
      <p:sp>
        <p:nvSpPr>
          <p:cNvPr id="3" name="内容占位符 2"/>
          <p:cNvSpPr>
            <a:spLocks noGrp="1"/>
          </p:cNvSpPr>
          <p:nvPr>
            <p:ph idx="1"/>
          </p:nvPr>
        </p:nvSpPr>
        <p:spPr/>
        <p:txBody>
          <a:bodyPr/>
          <a:p>
            <a:r>
              <a:rPr lang="en-US" altLang="zh-CN"/>
              <a:t>UV</a:t>
            </a:r>
            <a:r>
              <a:rPr lang="zh-CN" altLang="en-US"/>
              <a:t>插值</a:t>
            </a:r>
            <a:endParaRPr lang="zh-CN" altLang="en-US"/>
          </a:p>
          <a:p>
            <a:r>
              <a:rPr lang="zh-CN" altLang="en-US"/>
              <a:t>光照度插值（法线插值</a:t>
            </a:r>
            <a:r>
              <a:rPr lang="en-US" altLang="zh-CN"/>
              <a:t>-</a:t>
            </a:r>
            <a:r>
              <a:rPr lang="zh-CN" altLang="en-US"/>
              <a:t>如果要做像素光的话）</a:t>
            </a:r>
            <a:endParaRPr lang="zh-CN" altLang="en-US"/>
          </a:p>
          <a:p>
            <a:endParaRPr lang="zh-CN" altLang="en-US"/>
          </a:p>
          <a:p>
            <a:r>
              <a:rPr lang="zh-CN" altLang="en-US"/>
              <a:t>根据插值后</a:t>
            </a:r>
            <a:r>
              <a:rPr lang="en-US" altLang="zh-CN"/>
              <a:t>UV</a:t>
            </a:r>
            <a:r>
              <a:rPr lang="zh-CN" altLang="en-US"/>
              <a:t>、光照度就可以得到该像素点的颜色</a:t>
            </a:r>
            <a:endParaRPr lang="zh-CN" altLang="en-US"/>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第九步：三角形排序</a:t>
            </a:r>
            <a:endParaRPr lang="zh-CN" altLang="en-US"/>
          </a:p>
        </p:txBody>
      </p:sp>
      <p:sp>
        <p:nvSpPr>
          <p:cNvPr id="3" name="内容占位符 2"/>
          <p:cNvSpPr>
            <a:spLocks noGrp="1"/>
          </p:cNvSpPr>
          <p:nvPr>
            <p:ph idx="1"/>
          </p:nvPr>
        </p:nvSpPr>
        <p:spPr/>
        <p:txBody>
          <a:bodyPr/>
          <a:p>
            <a:r>
              <a:rPr lang="zh-CN" altLang="en-US"/>
              <a:t>画家算法</a:t>
            </a:r>
            <a:endParaRPr lang="zh-CN" altLang="en-US"/>
          </a:p>
          <a:p>
            <a:r>
              <a:rPr lang="en-US" altLang="zh-CN"/>
              <a:t>z-buffer</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其实之前画的是不正确的</a:t>
            </a:r>
            <a:endParaRPr lang="zh-CN" altLang="en-US"/>
          </a:p>
        </p:txBody>
      </p:sp>
      <p:sp>
        <p:nvSpPr>
          <p:cNvPr id="3" name="内容占位符 2"/>
          <p:cNvSpPr>
            <a:spLocks noGrp="1"/>
          </p:cNvSpPr>
          <p:nvPr>
            <p:ph idx="1"/>
          </p:nvPr>
        </p:nvSpPr>
        <p:spPr/>
        <p:txBody>
          <a:bodyPr/>
          <a:p>
            <a:r>
              <a:rPr lang="zh-CN" altLang="en-US"/>
              <a:t>其实之前画的三角形是不对的</a:t>
            </a:r>
            <a:endParaRPr lang="zh-CN" altLang="en-US"/>
          </a:p>
          <a:p>
            <a:r>
              <a:rPr lang="zh-CN" altLang="en-US"/>
              <a:t>但是整个</a:t>
            </a:r>
            <a:r>
              <a:rPr lang="en-US" altLang="zh-CN"/>
              <a:t>90</a:t>
            </a:r>
            <a:r>
              <a:rPr lang="zh-CN" altLang="en-US"/>
              <a:t>年代大家基本都这样画，管那叫仿射纹理映射</a:t>
            </a:r>
            <a:endParaRPr lang="zh-CN" altLang="en-US"/>
          </a:p>
        </p:txBody>
      </p:sp>
      <p:pic>
        <p:nvPicPr>
          <p:cNvPr id="4" name="图片 3" descr="0_127332853505pQ"/>
          <p:cNvPicPr>
            <a:picLocks noChangeAspect="1"/>
          </p:cNvPicPr>
          <p:nvPr/>
        </p:nvPicPr>
        <p:blipFill>
          <a:blip r:embed="rId1"/>
          <a:stretch>
            <a:fillRect/>
          </a:stretch>
        </p:blipFill>
        <p:spPr>
          <a:xfrm>
            <a:off x="3096260" y="3570605"/>
            <a:ext cx="5277485" cy="18573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第十步：透视修正</a:t>
            </a:r>
            <a:endParaRPr lang="zh-CN" altLang="en-US"/>
          </a:p>
        </p:txBody>
      </p:sp>
      <p:sp>
        <p:nvSpPr>
          <p:cNvPr id="3" name="内容占位符 2"/>
          <p:cNvSpPr>
            <a:spLocks noGrp="1"/>
          </p:cNvSpPr>
          <p:nvPr>
            <p:ph idx="1"/>
          </p:nvPr>
        </p:nvSpPr>
        <p:spPr/>
        <p:txBody>
          <a:bodyPr/>
          <a:p>
            <a:r>
              <a:rPr lang="zh-CN" altLang="en-US"/>
              <a:t>如何修正</a:t>
            </a:r>
            <a:endParaRPr lang="zh-CN" altLang="en-US"/>
          </a:p>
          <a:p>
            <a:r>
              <a:rPr lang="zh-CN" altLang="en-US"/>
              <a:t>不应该按照透视后的坐标插值，应该按照透视前在</a:t>
            </a:r>
            <a:r>
              <a:rPr lang="en-US" altLang="zh-CN"/>
              <a:t>3d</a:t>
            </a:r>
            <a:r>
              <a:rPr lang="zh-CN" altLang="en-US"/>
              <a:t>空间内的坐标插值</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298700"/>
            <a:ext cx="10515600" cy="1325563"/>
          </a:xfrm>
        </p:spPr>
        <p:txBody>
          <a:bodyPr/>
          <a:p>
            <a:pPr algn="ctr"/>
            <a:r>
              <a:rPr lang="zh-CN" altLang="en-US">
                <a:latin typeface="微软雅黑" panose="020B0503020204020204" charset="-122"/>
                <a:ea typeface="微软雅黑" panose="020B0503020204020204" charset="-122"/>
              </a:rPr>
              <a:t>完</a:t>
            </a:r>
            <a:endParaRPr lang="zh-CN" altLang="en-US">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pPr marL="0" indent="0">
              <a:buNone/>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uFillTx/>
                <a:ea typeface="微软雅黑" panose="020B0503020204020204" charset="-122"/>
              </a:rPr>
              <a:t>先扯点历史</a:t>
            </a:r>
            <a:endParaRPr lang="zh-CN" altLang="en-US">
              <a:solidFill>
                <a:schemeClr val="tx1"/>
              </a:solidFill>
              <a:uFillTx/>
              <a:ea typeface="微软雅黑" panose="020B0503020204020204" charset="-122"/>
            </a:endParaRPr>
          </a:p>
        </p:txBody>
      </p:sp>
      <p:sp>
        <p:nvSpPr>
          <p:cNvPr id="3" name="内容占位符 2"/>
          <p:cNvSpPr>
            <a:spLocks noGrp="1"/>
          </p:cNvSpPr>
          <p:nvPr>
            <p:ph idx="1"/>
          </p:nvPr>
        </p:nvSpPr>
        <p:spPr/>
        <p:txBody>
          <a:bodyPr/>
          <a:p>
            <a:r>
              <a:rPr lang="zh-CN" altLang="en-US">
                <a:solidFill>
                  <a:schemeClr val="tx1"/>
                </a:solidFill>
                <a:uFillTx/>
                <a:ea typeface="微软雅黑" panose="020B0503020204020204" charset="-122"/>
              </a:rPr>
              <a:t>比如</a:t>
            </a:r>
            <a:r>
              <a:rPr lang="en-US" altLang="zh-CN">
                <a:solidFill>
                  <a:schemeClr val="tx1"/>
                </a:solidFill>
                <a:uFillTx/>
                <a:ea typeface="微软雅黑" panose="020B0503020204020204" charset="-122"/>
              </a:rPr>
              <a:t>Doom</a:t>
            </a:r>
            <a:r>
              <a:rPr lang="zh-CN" altLang="en-US">
                <a:solidFill>
                  <a:schemeClr val="tx1"/>
                </a:solidFill>
                <a:uFillTx/>
                <a:ea typeface="微软雅黑" panose="020B0503020204020204" charset="-122"/>
              </a:rPr>
              <a:t>、</a:t>
            </a:r>
            <a:r>
              <a:rPr lang="en-US" altLang="zh-CN">
                <a:solidFill>
                  <a:schemeClr val="tx1"/>
                </a:solidFill>
                <a:uFillTx/>
                <a:ea typeface="微软雅黑" panose="020B0503020204020204" charset="-122"/>
              </a:rPr>
              <a:t>Quake</a:t>
            </a:r>
            <a:r>
              <a:rPr lang="zh-CN" altLang="en-US">
                <a:solidFill>
                  <a:schemeClr val="tx1"/>
                </a:solidFill>
                <a:uFillTx/>
                <a:ea typeface="微软雅黑" panose="020B0503020204020204" charset="-122"/>
              </a:rPr>
              <a:t>，卡马克之类的</a:t>
            </a:r>
            <a:endParaRPr lang="zh-CN" altLang="en-US">
              <a:solidFill>
                <a:schemeClr val="tx1"/>
              </a:solidFill>
              <a:uFillTx/>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略微说下</a:t>
            </a:r>
            <a:r>
              <a:rPr lang="zh-CN" altLang="en-US"/>
              <a:t>成像的原理</a:t>
            </a:r>
            <a:endParaRPr lang="zh-CN" altLang="en-US"/>
          </a:p>
        </p:txBody>
      </p:sp>
      <p:sp>
        <p:nvSpPr>
          <p:cNvPr id="3" name="内容占位符 2"/>
          <p:cNvSpPr>
            <a:spLocks noGrp="1"/>
          </p:cNvSpPr>
          <p:nvPr>
            <p:ph idx="1"/>
          </p:nvPr>
        </p:nvSpPr>
        <p:spPr/>
        <p:txBody>
          <a:bodyPr/>
          <a:p>
            <a:r>
              <a:rPr lang="zh-CN" altLang="en-US"/>
              <a:t>正交</a:t>
            </a:r>
            <a:endParaRPr lang="zh-CN" altLang="en-US"/>
          </a:p>
          <a:p>
            <a:r>
              <a:rPr lang="zh-CN" altLang="en-US"/>
              <a:t>透视</a:t>
            </a: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大致的模型</a:t>
            </a:r>
            <a:endParaRPr lang="zh-CN" altLang="en-US"/>
          </a:p>
        </p:txBody>
      </p:sp>
      <p:sp>
        <p:nvSpPr>
          <p:cNvPr id="3" name="内容占位符 2"/>
          <p:cNvSpPr>
            <a:spLocks noGrp="1"/>
          </p:cNvSpPr>
          <p:nvPr>
            <p:ph idx="1"/>
          </p:nvPr>
        </p:nvSpPr>
        <p:spPr/>
        <p:txBody>
          <a:bodyPr/>
          <a:p>
            <a:r>
              <a:rPr lang="zh-CN" altLang="en-US"/>
              <a:t>基于多边形（三角形</a:t>
            </a:r>
            <a:r>
              <a:rPr lang="zh-CN" altLang="en-US"/>
              <a:t>）来描述物体</a:t>
            </a:r>
            <a:endParaRPr lang="zh-CN" altLang="en-US"/>
          </a:p>
          <a:p>
            <a:r>
              <a:rPr lang="zh-CN" altLang="en-US"/>
              <a:t>顶点位置、</a:t>
            </a:r>
            <a:r>
              <a:rPr lang="en-US" altLang="zh-CN"/>
              <a:t>UV</a:t>
            </a:r>
            <a:r>
              <a:rPr lang="zh-CN" altLang="en-US"/>
              <a:t>、法线、贴图</a:t>
            </a:r>
            <a:endParaRPr lang="zh-CN" altLang="en-US"/>
          </a:p>
          <a:p>
            <a:r>
              <a:rPr lang="zh-CN" altLang="en-US"/>
              <a:t>还有一些其他东西，比如光照</a:t>
            </a:r>
            <a:endParaRPr lang="zh-CN" altLang="en-US"/>
          </a:p>
          <a:p>
            <a:r>
              <a:rPr lang="zh-CN" altLang="en-US"/>
              <a:t>最终变成一个像素矩阵</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开始切入正题</a:t>
            </a:r>
            <a:endParaRPr lang="zh-CN" altLang="en-US"/>
          </a:p>
        </p:txBody>
      </p:sp>
      <p:sp>
        <p:nvSpPr>
          <p:cNvPr id="3" name="内容占位符 2"/>
          <p:cNvSpPr>
            <a:spLocks noGrp="1"/>
          </p:cNvSpPr>
          <p:nvPr>
            <p:ph idx="1"/>
          </p:nvPr>
        </p:nvSpPr>
        <p:spPr/>
        <p:txBody>
          <a:bodyPr/>
          <a:p>
            <a:r>
              <a:rPr lang="zh-CN" altLang="en-US"/>
              <a:t>先定一个小目标</a:t>
            </a:r>
            <a:endParaRPr lang="zh-CN" altLang="en-US"/>
          </a:p>
          <a:p>
            <a:r>
              <a:rPr lang="zh-CN" altLang="en-US"/>
              <a:t>假设一开始不是要写一个渲染器，而是写一个小程序</a:t>
            </a:r>
            <a:endParaRPr lang="zh-CN" altLang="en-US"/>
          </a:p>
          <a:p>
            <a:r>
              <a:rPr lang="zh-CN" altLang="en-US"/>
              <a:t>这个小程序的功能就只是显示一个旋转的</a:t>
            </a:r>
            <a:r>
              <a:rPr lang="en-US" altLang="zh-CN"/>
              <a:t>3D</a:t>
            </a:r>
            <a:r>
              <a:rPr lang="zh-CN" altLang="en-US"/>
              <a:t>立方体而已</a:t>
            </a:r>
            <a:endParaRPr lang="zh-CN" altLang="en-US"/>
          </a:p>
          <a:p>
            <a:r>
              <a:rPr lang="zh-CN" altLang="en-US"/>
              <a:t>当这个小程序完成的时候，把其中关于绘制的一些通用的东西抽出来以让其可以用于绘制除了小立方体以外的其他物体</a:t>
            </a:r>
            <a:endParaRPr lang="zh-CN" altLang="en-US"/>
          </a:p>
          <a:p>
            <a:r>
              <a:rPr lang="zh-CN" altLang="en-US"/>
              <a:t>这个抽出来的东西就是一个简单</a:t>
            </a:r>
            <a:r>
              <a:rPr lang="zh-CN" altLang="en-US"/>
              <a:t>的渲染器了</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第一步：用代码来</a:t>
            </a:r>
            <a:r>
              <a:rPr lang="zh-CN" altLang="en-US"/>
              <a:t>描述一个立方体</a:t>
            </a:r>
            <a:endParaRPr lang="zh-CN" altLang="en-US"/>
          </a:p>
        </p:txBody>
      </p:sp>
      <p:sp>
        <p:nvSpPr>
          <p:cNvPr id="3" name="内容占位符 2"/>
          <p:cNvSpPr>
            <a:spLocks noGrp="1"/>
          </p:cNvSpPr>
          <p:nvPr>
            <p:ph idx="1"/>
          </p:nvPr>
        </p:nvSpPr>
        <p:spPr/>
        <p:txBody>
          <a:bodyPr/>
          <a:p>
            <a:r>
              <a:rPr lang="zh-CN" altLang="en-US"/>
              <a:t>立方体 </a:t>
            </a:r>
            <a:r>
              <a:rPr lang="en-US" altLang="zh-CN"/>
              <a:t>-&gt; </a:t>
            </a:r>
            <a:r>
              <a:rPr lang="zh-CN" altLang="en-US"/>
              <a:t>贴图 </a:t>
            </a:r>
            <a:r>
              <a:rPr lang="en-US" altLang="zh-CN"/>
              <a:t>+ </a:t>
            </a:r>
            <a:r>
              <a:rPr lang="zh-CN" altLang="zh-CN"/>
              <a:t>三角形们（</a:t>
            </a:r>
            <a:r>
              <a:rPr lang="en-US" altLang="zh-CN"/>
              <a:t>12</a:t>
            </a:r>
            <a:r>
              <a:rPr lang="zh-CN" altLang="en-US"/>
              <a:t>个</a:t>
            </a:r>
            <a:r>
              <a:rPr lang="zh-CN" altLang="zh-CN"/>
              <a:t>）</a:t>
            </a:r>
            <a:endParaRPr lang="en-US" altLang="zh-CN"/>
          </a:p>
          <a:p>
            <a:r>
              <a:rPr lang="zh-CN" altLang="zh-CN"/>
              <a:t>三角形 </a:t>
            </a:r>
            <a:r>
              <a:rPr lang="en-US" altLang="zh-CN"/>
              <a:t>-&gt; </a:t>
            </a:r>
            <a:r>
              <a:rPr lang="zh-CN" altLang="zh-CN"/>
              <a:t>仨顶点</a:t>
            </a:r>
            <a:endParaRPr lang="zh-CN" altLang="zh-CN"/>
          </a:p>
          <a:p>
            <a:r>
              <a:rPr lang="zh-CN" altLang="zh-CN"/>
              <a:t>顶点 </a:t>
            </a:r>
            <a:r>
              <a:rPr lang="en-US" altLang="zh-CN"/>
              <a:t>-&gt; </a:t>
            </a:r>
            <a:r>
              <a:rPr lang="zh-CN" altLang="en-US"/>
              <a:t>位置 </a:t>
            </a:r>
            <a:r>
              <a:rPr lang="en-US" altLang="zh-CN"/>
              <a:t>+ </a:t>
            </a:r>
            <a:r>
              <a:rPr lang="zh-CN" altLang="en-US"/>
              <a:t>法线 </a:t>
            </a:r>
            <a:r>
              <a:rPr lang="en-US" altLang="zh-CN"/>
              <a:t>+ UV</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第二步：定义观察这个立方体的方式</a:t>
            </a:r>
            <a:endParaRPr lang="zh-CN" altLang="en-US"/>
          </a:p>
        </p:txBody>
      </p:sp>
      <p:sp>
        <p:nvSpPr>
          <p:cNvPr id="3" name="内容占位符 2"/>
          <p:cNvSpPr>
            <a:spLocks noGrp="1"/>
          </p:cNvSpPr>
          <p:nvPr>
            <p:ph idx="1"/>
          </p:nvPr>
        </p:nvSpPr>
        <p:spPr/>
        <p:txBody>
          <a:bodyPr/>
          <a:p>
            <a:r>
              <a:rPr lang="zh-CN" altLang="en-US"/>
              <a:t>坐标系</a:t>
            </a:r>
            <a:endParaRPr lang="zh-CN" altLang="en-US"/>
          </a:p>
          <a:p>
            <a:r>
              <a:rPr lang="zh-CN" altLang="en-US"/>
              <a:t>正交或透视投影</a:t>
            </a:r>
            <a:endParaRPr lang="zh-CN" altLang="en-US"/>
          </a:p>
          <a:p>
            <a:r>
              <a:rPr lang="zh-CN" altLang="en-US"/>
              <a:t>透视</a:t>
            </a:r>
            <a:r>
              <a:rPr lang="zh-CN" altLang="en-US"/>
              <a:t>投影的参数</a:t>
            </a:r>
            <a:endParaRPr lang="zh-CN" altLang="en-US"/>
          </a:p>
          <a:p>
            <a:pPr marL="0" indent="0">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第三步：三角形的初步处理</a:t>
            </a:r>
            <a:endParaRPr lang="zh-CN" altLang="en-US"/>
          </a:p>
        </p:txBody>
      </p:sp>
      <p:sp>
        <p:nvSpPr>
          <p:cNvPr id="3" name="内容占位符 2"/>
          <p:cNvSpPr>
            <a:spLocks noGrp="1"/>
          </p:cNvSpPr>
          <p:nvPr>
            <p:ph idx="1"/>
          </p:nvPr>
        </p:nvSpPr>
        <p:spPr/>
        <p:txBody>
          <a:bodyPr/>
          <a:p>
            <a:r>
              <a:rPr lang="zh-CN" altLang="en-US"/>
              <a:t>背面剔除</a:t>
            </a:r>
            <a:endParaRPr lang="zh-CN" altLang="en-US"/>
          </a:p>
          <a:p>
            <a:r>
              <a:rPr lang="zh-CN" altLang="en-US"/>
              <a:t>可视区域剔除（对透视投影来说是</a:t>
            </a:r>
            <a:r>
              <a:rPr lang="zh-CN" altLang="en-US"/>
              <a:t>视锥体剔除）</a:t>
            </a:r>
            <a:endParaRPr lang="zh-CN" altLang="en-US"/>
          </a:p>
          <a:p>
            <a:r>
              <a:rPr lang="zh-CN" altLang="en-US"/>
              <a:t>以及为什么要做这些事？</a:t>
            </a:r>
            <a:endParaRPr lang="zh-CN" altLang="en-US"/>
          </a:p>
          <a:p>
            <a:endParaRPr lang="zh-CN" altLang="en-US"/>
          </a:p>
          <a:p>
            <a:r>
              <a:rPr lang="zh-CN" altLang="en-US"/>
              <a:t>可视区域剔除会涉及到切割三角形，三角形的属性也要在切割点上进行插值</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第四步：加上一点点光</a:t>
            </a:r>
            <a:endParaRPr lang="zh-CN" altLang="en-US"/>
          </a:p>
        </p:txBody>
      </p:sp>
      <p:sp>
        <p:nvSpPr>
          <p:cNvPr id="3" name="内容占位符 2"/>
          <p:cNvSpPr>
            <a:spLocks noGrp="1"/>
          </p:cNvSpPr>
          <p:nvPr>
            <p:ph idx="1"/>
          </p:nvPr>
        </p:nvSpPr>
        <p:spPr/>
        <p:txBody>
          <a:bodyPr/>
          <a:p>
            <a:r>
              <a:rPr lang="zh-CN" altLang="en-US"/>
              <a:t>光的定义，定义一个平行光</a:t>
            </a:r>
            <a:endParaRPr lang="zh-CN" altLang="en-US"/>
          </a:p>
          <a:p>
            <a:r>
              <a:rPr lang="zh-CN" altLang="en-US"/>
              <a:t>光的计算</a:t>
            </a:r>
            <a:endParaRPr lang="zh-CN" altLang="en-US"/>
          </a:p>
          <a:p>
            <a:r>
              <a:rPr lang="zh-CN" altLang="en-US"/>
              <a:t>计算后的信息存在顶点上</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847</Words>
  <Application>WPS 演示</Application>
  <PresentationFormat>宽屏</PresentationFormat>
  <Paragraphs>108</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Calibri Light</vt:lpstr>
      <vt:lpstr>Calibri</vt:lpstr>
      <vt:lpstr>微软雅黑</vt:lpstr>
      <vt:lpstr>Arial Unicode MS</vt:lpstr>
      <vt:lpstr>华文宋体</vt:lpstr>
      <vt:lpstr>华文新魏</vt:lpstr>
      <vt:lpstr>华文楷体</vt:lpstr>
      <vt:lpstr>华文琥珀</vt:lpstr>
      <vt:lpstr>Office 主题</vt:lpstr>
      <vt:lpstr>如何写一个光栅化渲染器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fancyblock</cp:lastModifiedBy>
  <cp:revision>32</cp:revision>
  <dcterms:created xsi:type="dcterms:W3CDTF">2015-05-05T08:02:00Z</dcterms:created>
  <dcterms:modified xsi:type="dcterms:W3CDTF">2017-07-26T16:40:26Z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