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91" r:id="rId8"/>
    <p:sldId id="296" r:id="rId9"/>
    <p:sldId id="317" r:id="rId10"/>
    <p:sldId id="318" r:id="rId11"/>
    <p:sldId id="319" r:id="rId12"/>
    <p:sldId id="324" r:id="rId13"/>
    <p:sldId id="325" r:id="rId14"/>
    <p:sldId id="320" r:id="rId15"/>
    <p:sldId id="297" r:id="rId16"/>
    <p:sldId id="308" r:id="rId17"/>
    <p:sldId id="287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41"/>
    <a:srgbClr val="CECCCC"/>
    <a:srgbClr val="009900"/>
    <a:srgbClr val="00382E"/>
    <a:srgbClr val="8CC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2" y="-144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E4B3-EC4C-453A-9EA7-43FCD1B5DA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A2F4-AB12-47ED-9A6B-E61F9EF43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9D0F-9225-4952-8434-38C29095FB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311F-5273-49D9-8923-B0334C235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2373-7980-4DA7-9ADE-54D716DB38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6"/>
          <p:cNvSpPr/>
          <p:nvPr/>
        </p:nvSpPr>
        <p:spPr bwMode="auto">
          <a:xfrm>
            <a:off x="-18236" y="-13064"/>
            <a:ext cx="3275488" cy="3802152"/>
          </a:xfrm>
          <a:custGeom>
            <a:avLst/>
            <a:gdLst>
              <a:gd name="connsiteX0" fmla="*/ 3873521 w 4367317"/>
              <a:gd name="connsiteY0" fmla="*/ 0 h 5069536"/>
              <a:gd name="connsiteX1" fmla="*/ 4367317 w 4367317"/>
              <a:gd name="connsiteY1" fmla="*/ 0 h 5069536"/>
              <a:gd name="connsiteX2" fmla="*/ 0 w 4367317"/>
              <a:gd name="connsiteY2" fmla="*/ 5069536 h 5069536"/>
              <a:gd name="connsiteX3" fmla="*/ 0 w 4367317"/>
              <a:gd name="connsiteY3" fmla="*/ 1974215 h 506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317" h="5069536">
                <a:moveTo>
                  <a:pt x="3873521" y="0"/>
                </a:moveTo>
                <a:lnTo>
                  <a:pt x="4367317" y="0"/>
                </a:lnTo>
                <a:lnTo>
                  <a:pt x="0" y="5069536"/>
                </a:lnTo>
                <a:lnTo>
                  <a:pt x="0" y="1974215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7" name="5"/>
          <p:cNvSpPr/>
          <p:nvPr/>
        </p:nvSpPr>
        <p:spPr bwMode="auto">
          <a:xfrm>
            <a:off x="-18237" y="-32659"/>
            <a:ext cx="2966363" cy="1735930"/>
          </a:xfrm>
          <a:custGeom>
            <a:avLst/>
            <a:gdLst>
              <a:gd name="connsiteX0" fmla="*/ 0 w 3955151"/>
              <a:gd name="connsiteY0" fmla="*/ 0 h 2314573"/>
              <a:gd name="connsiteX1" fmla="*/ 3541893 w 3955151"/>
              <a:gd name="connsiteY1" fmla="*/ 0 h 2314573"/>
              <a:gd name="connsiteX2" fmla="*/ 3955151 w 3955151"/>
              <a:gd name="connsiteY2" fmla="*/ 10116 h 2314573"/>
              <a:gd name="connsiteX3" fmla="*/ 0 w 3955151"/>
              <a:gd name="connsiteY3" fmla="*/ 2314573 h 231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5151" h="2314573">
                <a:moveTo>
                  <a:pt x="0" y="0"/>
                </a:moveTo>
                <a:lnTo>
                  <a:pt x="3541893" y="0"/>
                </a:lnTo>
                <a:lnTo>
                  <a:pt x="3955151" y="10116"/>
                </a:lnTo>
                <a:lnTo>
                  <a:pt x="0" y="2314573"/>
                </a:lnTo>
                <a:close/>
              </a:path>
            </a:pathLst>
          </a:custGeom>
          <a:solidFill>
            <a:srgbClr val="004C4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6" name="4"/>
          <p:cNvSpPr/>
          <p:nvPr/>
        </p:nvSpPr>
        <p:spPr bwMode="auto">
          <a:xfrm>
            <a:off x="-18237" y="-13063"/>
            <a:ext cx="2986517" cy="2303852"/>
          </a:xfrm>
          <a:custGeom>
            <a:avLst/>
            <a:gdLst>
              <a:gd name="connsiteX0" fmla="*/ 3934942 w 3982022"/>
              <a:gd name="connsiteY0" fmla="*/ 0 h 3071803"/>
              <a:gd name="connsiteX1" fmla="*/ 3982022 w 3982022"/>
              <a:gd name="connsiteY1" fmla="*/ 0 h 3071803"/>
              <a:gd name="connsiteX2" fmla="*/ 0 w 3982022"/>
              <a:gd name="connsiteY2" fmla="*/ 3071803 h 3071803"/>
              <a:gd name="connsiteX3" fmla="*/ 0 w 3982022"/>
              <a:gd name="connsiteY3" fmla="*/ 1848528 h 307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022" h="3071803">
                <a:moveTo>
                  <a:pt x="3934942" y="0"/>
                </a:moveTo>
                <a:lnTo>
                  <a:pt x="3982022" y="0"/>
                </a:lnTo>
                <a:lnTo>
                  <a:pt x="0" y="3071803"/>
                </a:lnTo>
                <a:lnTo>
                  <a:pt x="0" y="1848528"/>
                </a:lnTo>
                <a:close/>
              </a:path>
            </a:pathLst>
          </a:custGeom>
          <a:solidFill>
            <a:srgbClr val="8CC34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4" name="3"/>
          <p:cNvSpPr/>
          <p:nvPr/>
        </p:nvSpPr>
        <p:spPr bwMode="auto">
          <a:xfrm>
            <a:off x="6967698" y="2015967"/>
            <a:ext cx="2193928" cy="2607469"/>
          </a:xfrm>
          <a:custGeom>
            <a:avLst/>
            <a:gdLst>
              <a:gd name="connsiteX0" fmla="*/ 2919413 w 2925237"/>
              <a:gd name="connsiteY0" fmla="*/ 0 h 3476625"/>
              <a:gd name="connsiteX1" fmla="*/ 2925237 w 2925237"/>
              <a:gd name="connsiteY1" fmla="*/ 163915 h 3476625"/>
              <a:gd name="connsiteX2" fmla="*/ 2925237 w 2925237"/>
              <a:gd name="connsiteY2" fmla="*/ 3398721 h 3476625"/>
              <a:gd name="connsiteX3" fmla="*/ 0 w 2925237"/>
              <a:gd name="connsiteY3" fmla="*/ 3476625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5237" h="3476625">
                <a:moveTo>
                  <a:pt x="2919413" y="0"/>
                </a:moveTo>
                <a:lnTo>
                  <a:pt x="2925237" y="163915"/>
                </a:lnTo>
                <a:lnTo>
                  <a:pt x="2925237" y="3398721"/>
                </a:lnTo>
                <a:lnTo>
                  <a:pt x="0" y="3476625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2" name="2"/>
          <p:cNvSpPr/>
          <p:nvPr/>
        </p:nvSpPr>
        <p:spPr bwMode="auto">
          <a:xfrm>
            <a:off x="6178314" y="3098667"/>
            <a:ext cx="2983312" cy="2069021"/>
          </a:xfrm>
          <a:custGeom>
            <a:avLst/>
            <a:gdLst>
              <a:gd name="connsiteX0" fmla="*/ 3977749 w 3977749"/>
              <a:gd name="connsiteY0" fmla="*/ 0 h 2758695"/>
              <a:gd name="connsiteX1" fmla="*/ 3977749 w 3977749"/>
              <a:gd name="connsiteY1" fmla="*/ 2758695 h 2758695"/>
              <a:gd name="connsiteX2" fmla="*/ 626774 w 3977749"/>
              <a:gd name="connsiteY2" fmla="*/ 2758695 h 2758695"/>
              <a:gd name="connsiteX3" fmla="*/ 0 w 3977749"/>
              <a:gd name="connsiteY3" fmla="*/ 2734703 h 275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749" h="2758695">
                <a:moveTo>
                  <a:pt x="3977749" y="0"/>
                </a:moveTo>
                <a:lnTo>
                  <a:pt x="3977749" y="2758695"/>
                </a:lnTo>
                <a:lnTo>
                  <a:pt x="626774" y="2758695"/>
                </a:lnTo>
                <a:lnTo>
                  <a:pt x="0" y="2734703"/>
                </a:lnTo>
                <a:close/>
              </a:path>
            </a:pathLst>
          </a:custGeom>
          <a:solidFill>
            <a:srgbClr val="004C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3" name="1"/>
          <p:cNvSpPr/>
          <p:nvPr/>
        </p:nvSpPr>
        <p:spPr bwMode="auto">
          <a:xfrm>
            <a:off x="5906682" y="3674391"/>
            <a:ext cx="3254944" cy="1493297"/>
          </a:xfrm>
          <a:custGeom>
            <a:avLst/>
            <a:gdLst>
              <a:gd name="connsiteX0" fmla="*/ 4339925 w 4339925"/>
              <a:gd name="connsiteY0" fmla="*/ 0 h 1991063"/>
              <a:gd name="connsiteX1" fmla="*/ 4339925 w 4339925"/>
              <a:gd name="connsiteY1" fmla="*/ 913141 h 1991063"/>
              <a:gd name="connsiteX2" fmla="*/ 305017 w 4339925"/>
              <a:gd name="connsiteY2" fmla="*/ 1991063 h 1991063"/>
              <a:gd name="connsiteX3" fmla="*/ 0 w 4339925"/>
              <a:gd name="connsiteY3" fmla="*/ 1991063 h 199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9925" h="1991063">
                <a:moveTo>
                  <a:pt x="4339925" y="0"/>
                </a:moveTo>
                <a:lnTo>
                  <a:pt x="4339925" y="913141"/>
                </a:lnTo>
                <a:lnTo>
                  <a:pt x="305017" y="1991063"/>
                </a:lnTo>
                <a:lnTo>
                  <a:pt x="0" y="1991063"/>
                </a:lnTo>
                <a:close/>
              </a:path>
            </a:pathLst>
          </a:custGeom>
          <a:solidFill>
            <a:srgbClr val="8CC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15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PA_矩形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61046" y="1926062"/>
            <a:ext cx="6502858" cy="9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C4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学习交流与总结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4C4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6440" y="1008034"/>
            <a:ext cx="2562934" cy="7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C4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ea"/>
                <a:sym typeface="+mn-lt"/>
              </a:rPr>
              <a:t>201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C4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ea"/>
                <a:sym typeface="+mn-lt"/>
              </a:rPr>
              <a:t>8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4C4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0" name="PA_文本框 22"/>
          <p:cNvSpPr txBox="1"/>
          <p:nvPr>
            <p:custDataLst>
              <p:tags r:id="rId3"/>
            </p:custDataLst>
          </p:nvPr>
        </p:nvSpPr>
        <p:spPr>
          <a:xfrm>
            <a:off x="3277205" y="361830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汇报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人：胡迅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PA_文本框 22"/>
          <p:cNvSpPr txBox="1"/>
          <p:nvPr>
            <p:custDataLst>
              <p:tags r:id="rId4"/>
            </p:custDataLst>
          </p:nvPr>
        </p:nvSpPr>
        <p:spPr>
          <a:xfrm>
            <a:off x="4967727" y="3618300"/>
            <a:ext cx="1764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日期：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2018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rgbClr val="3F3F3F"/>
                </a:solidFill>
                <a:cs typeface="+mn-ea"/>
                <a:sym typeface="+mn-lt"/>
              </a:rPr>
              <a:t>7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778413" y="1202083"/>
            <a:ext cx="6585492" cy="2171406"/>
          </a:xfrm>
          <a:custGeom>
            <a:avLst/>
            <a:gdLst>
              <a:gd name="connsiteX0" fmla="*/ 0 w 6585492"/>
              <a:gd name="connsiteY0" fmla="*/ 0 h 2171406"/>
              <a:gd name="connsiteX1" fmla="*/ 1849289 w 6585492"/>
              <a:gd name="connsiteY1" fmla="*/ 0 h 2171406"/>
              <a:gd name="connsiteX2" fmla="*/ 1849289 w 6585492"/>
              <a:gd name="connsiteY2" fmla="*/ 149501 h 2171406"/>
              <a:gd name="connsiteX3" fmla="*/ 149501 w 6585492"/>
              <a:gd name="connsiteY3" fmla="*/ 149501 h 2171406"/>
              <a:gd name="connsiteX4" fmla="*/ 149501 w 6585492"/>
              <a:gd name="connsiteY4" fmla="*/ 2021905 h 2171406"/>
              <a:gd name="connsiteX5" fmla="*/ 6435991 w 6585492"/>
              <a:gd name="connsiteY5" fmla="*/ 2021905 h 2171406"/>
              <a:gd name="connsiteX6" fmla="*/ 6435991 w 6585492"/>
              <a:gd name="connsiteY6" fmla="*/ 149501 h 2171406"/>
              <a:gd name="connsiteX7" fmla="*/ 4399901 w 6585492"/>
              <a:gd name="connsiteY7" fmla="*/ 149501 h 2171406"/>
              <a:gd name="connsiteX8" fmla="*/ 4399901 w 6585492"/>
              <a:gd name="connsiteY8" fmla="*/ 0 h 2171406"/>
              <a:gd name="connsiteX9" fmla="*/ 6585492 w 6585492"/>
              <a:gd name="connsiteY9" fmla="*/ 0 h 2171406"/>
              <a:gd name="connsiteX10" fmla="*/ 6585492 w 6585492"/>
              <a:gd name="connsiteY10" fmla="*/ 2171406 h 2171406"/>
              <a:gd name="connsiteX11" fmla="*/ 0 w 6585492"/>
              <a:gd name="connsiteY11" fmla="*/ 2171406 h 217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85492" h="2171406">
                <a:moveTo>
                  <a:pt x="0" y="0"/>
                </a:moveTo>
                <a:lnTo>
                  <a:pt x="1849289" y="0"/>
                </a:lnTo>
                <a:lnTo>
                  <a:pt x="1849289" y="149501"/>
                </a:lnTo>
                <a:lnTo>
                  <a:pt x="149501" y="149501"/>
                </a:lnTo>
                <a:lnTo>
                  <a:pt x="149501" y="2021905"/>
                </a:lnTo>
                <a:lnTo>
                  <a:pt x="6435991" y="2021905"/>
                </a:lnTo>
                <a:lnTo>
                  <a:pt x="6435991" y="149501"/>
                </a:lnTo>
                <a:lnTo>
                  <a:pt x="4399901" y="149501"/>
                </a:lnTo>
                <a:lnTo>
                  <a:pt x="4399901" y="0"/>
                </a:lnTo>
                <a:lnTo>
                  <a:pt x="6585492" y="0"/>
                </a:lnTo>
                <a:lnTo>
                  <a:pt x="6585492" y="2171406"/>
                </a:lnTo>
                <a:lnTo>
                  <a:pt x="0" y="2171406"/>
                </a:lnTo>
                <a:close/>
              </a:path>
            </a:pathLst>
          </a:cu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50"/>
                            </p:stCondLst>
                            <p:childTnLst>
                              <p:par>
                                <p:cTn id="4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6" grpId="0" animBg="1"/>
      <p:bldP spid="44" grpId="0" animBg="1"/>
      <p:bldP spid="42" grpId="0" animBg="1"/>
      <p:bldP spid="43" grpId="0" animBg="1"/>
      <p:bldP spid="14" grpId="0" bldLvl="0" animBg="1"/>
      <p:bldP spid="19" grpId="0"/>
      <p:bldP spid="20" grpId="0"/>
      <p:bldP spid="22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93675" y="1355683"/>
            <a:ext cx="2213093" cy="2214246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3979611" y="905083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文本</a:t>
            </a:r>
            <a:r>
              <a:rPr lang="en-US" altLang="zh-CN" sz="1400" dirty="0">
                <a:sym typeface="+mn-lt"/>
              </a:rPr>
              <a:t>15000+</a:t>
            </a:r>
            <a:r>
              <a:rPr lang="zh-CN" altLang="en-US" sz="1400" dirty="0">
                <a:sym typeface="+mn-lt"/>
              </a:rPr>
              <a:t>条（积极</a:t>
            </a:r>
            <a:r>
              <a:rPr lang="en-US" altLang="zh-CN" sz="1400" dirty="0">
                <a:sym typeface="+mn-lt"/>
              </a:rPr>
              <a:t>9500+</a:t>
            </a:r>
            <a:r>
              <a:rPr lang="zh-CN" altLang="en-US" sz="1400" dirty="0">
                <a:sym typeface="+mn-lt"/>
              </a:rPr>
              <a:t>条，消极</a:t>
            </a:r>
            <a:r>
              <a:rPr lang="en-US" altLang="zh-CN" sz="1400" dirty="0">
                <a:sym typeface="+mn-lt"/>
              </a:rPr>
              <a:t>5500+</a:t>
            </a:r>
            <a:r>
              <a:rPr lang="zh-CN" altLang="en-US" sz="1400" dirty="0">
                <a:sym typeface="+mn-lt"/>
              </a:rPr>
              <a:t>条）</a:t>
            </a:r>
            <a:endParaRPr lang="zh-CN" altLang="en-US" sz="1400" dirty="0">
              <a:sym typeface="+mn-lt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3979611" y="2201487"/>
            <a:ext cx="43182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框架：</a:t>
            </a:r>
            <a:r>
              <a:rPr lang="en-US" altLang="zh-CN" sz="1400" dirty="0">
                <a:sym typeface="+mn-lt"/>
              </a:rPr>
              <a:t>Keras</a:t>
            </a:r>
            <a:endParaRPr lang="zh-CN" altLang="en-US" sz="1400" dirty="0">
              <a:sym typeface="+mn-lt"/>
            </a:endParaRPr>
          </a:p>
          <a:p>
            <a:r>
              <a:rPr lang="zh-CN" altLang="en-US" sz="1400" dirty="0">
                <a:sym typeface="+mn-lt"/>
              </a:rPr>
              <a:t>网络模型：基于</a:t>
            </a:r>
            <a:r>
              <a:rPr lang="en-US" altLang="zh-CN" sz="1400" dirty="0">
                <a:sym typeface="+mn-lt"/>
              </a:rPr>
              <a:t>LSTM</a:t>
            </a:r>
            <a:r>
              <a:rPr lang="zh-CN" altLang="en-US" sz="1400" dirty="0">
                <a:sym typeface="+mn-lt"/>
              </a:rPr>
              <a:t>的循环神经网络</a:t>
            </a:r>
            <a:endParaRPr lang="zh-CN" altLang="en-US" sz="1400" dirty="0"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3979611" y="3752335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测试结果：</a:t>
            </a:r>
            <a:r>
              <a:rPr lang="en-US" altLang="zh-CN" sz="1400" dirty="0">
                <a:sym typeface="+mn-lt"/>
              </a:rPr>
              <a:t>52.4%</a:t>
            </a:r>
            <a:endParaRPr lang="en-US" altLang="zh-CN" sz="1400" dirty="0">
              <a:sym typeface="+mn-lt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1096645" y="2317115"/>
            <a:ext cx="14065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F8F8F8"/>
                </a:solidFill>
                <a:cs typeface="+mn-ea"/>
                <a:sym typeface="+mn-lt"/>
              </a:rPr>
              <a:t>文本情感分类</a:t>
            </a:r>
            <a:endParaRPr lang="zh-CN" altLang="en-US" sz="1500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46726" y="707286"/>
            <a:ext cx="647735" cy="648072"/>
            <a:chOff x="2505666" y="1765071"/>
            <a:chExt cx="864096" cy="864096"/>
          </a:xfrm>
        </p:grpSpPr>
        <p:sp>
          <p:nvSpPr>
            <p:cNvPr id="16" name="椭圆 15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8CC34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563333" y="1845204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02324" y="2138793"/>
            <a:ext cx="647735" cy="648072"/>
            <a:chOff x="3405766" y="2600174"/>
            <a:chExt cx="864096" cy="864096"/>
          </a:xfrm>
        </p:grpSpPr>
        <p:sp>
          <p:nvSpPr>
            <p:cNvPr id="19" name="椭圆 18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3452333" y="2708805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02623" y="3570144"/>
            <a:ext cx="647735" cy="648072"/>
            <a:chOff x="2937714" y="49111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rgbClr val="004C4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2982433" y="5020204"/>
              <a:ext cx="752231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03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0" y="3404235"/>
            <a:ext cx="1003300" cy="10033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5" grpId="0" bldLvl="0" animBg="1"/>
      <p:bldP spid="7" grpId="0"/>
      <p:bldP spid="9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造成准确度低可能的原因：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060"/>
            <a:ext cx="7886700" cy="2710180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/>
              <a:t>数据集（消极评论文本比积极评论文本少一半）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停用词表（是否使用）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截词长度、词频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模型的一些参数（优化器选择、正则化）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迭代次数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93675" y="1355683"/>
            <a:ext cx="2213093" cy="2214246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3873566" y="541228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积极文本</a:t>
            </a:r>
            <a:r>
              <a:rPr lang="en-US" altLang="zh-CN" sz="1400" dirty="0">
                <a:sym typeface="+mn-lt"/>
              </a:rPr>
              <a:t>9500+</a:t>
            </a:r>
            <a:r>
              <a:rPr lang="zh-CN" altLang="en-US" sz="1400" dirty="0">
                <a:sym typeface="+mn-lt"/>
              </a:rPr>
              <a:t>条，消极文本</a:t>
            </a:r>
            <a:r>
              <a:rPr lang="en-US" altLang="zh-CN" sz="1400" dirty="0">
                <a:sym typeface="+mn-lt"/>
              </a:rPr>
              <a:t>10000+</a:t>
            </a:r>
            <a:r>
              <a:rPr lang="zh-CN" altLang="en-US" sz="1400" dirty="0">
                <a:sym typeface="+mn-lt"/>
              </a:rPr>
              <a:t>条</a:t>
            </a:r>
            <a:endParaRPr lang="zh-CN" altLang="en-US" sz="1400" dirty="0">
              <a:sym typeface="+mn-lt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3873566" y="1285182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使用停用词表</a:t>
            </a:r>
            <a:endParaRPr lang="zh-CN" altLang="en-US" sz="1400" dirty="0"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3979611" y="3640575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测试结果：</a:t>
            </a:r>
            <a:r>
              <a:rPr lang="en-US" altLang="zh-CN" sz="1400" dirty="0">
                <a:sym typeface="+mn-lt"/>
              </a:rPr>
              <a:t>89.1%</a:t>
            </a:r>
            <a:endParaRPr lang="en-US" altLang="zh-CN" sz="1400" dirty="0">
              <a:sym typeface="+mn-lt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1096645" y="2185670"/>
            <a:ext cx="1406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F8F8F8"/>
                </a:solidFill>
                <a:cs typeface="+mn-ea"/>
                <a:sym typeface="+mn-lt"/>
              </a:rPr>
              <a:t>文本情感分类（改进后）</a:t>
            </a:r>
            <a:endParaRPr lang="zh-CN" altLang="en-US" sz="1500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41011" y="380896"/>
            <a:ext cx="647735" cy="648072"/>
            <a:chOff x="2505666" y="1765071"/>
            <a:chExt cx="864096" cy="864096"/>
          </a:xfrm>
        </p:grpSpPr>
        <p:sp>
          <p:nvSpPr>
            <p:cNvPr id="16" name="椭圆 15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8CC34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563333" y="1845204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41999" y="1114538"/>
            <a:ext cx="647735" cy="648072"/>
            <a:chOff x="3405766" y="2600174"/>
            <a:chExt cx="864096" cy="864096"/>
          </a:xfrm>
        </p:grpSpPr>
        <p:sp>
          <p:nvSpPr>
            <p:cNvPr id="19" name="椭圆 18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3452333" y="2708805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8808" y="1859454"/>
            <a:ext cx="647735" cy="648072"/>
            <a:chOff x="2937714" y="49111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rgbClr val="004C4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2982433" y="5020204"/>
              <a:ext cx="752231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03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9545" y="3469640"/>
            <a:ext cx="4114165" cy="9906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077206" y="2669436"/>
            <a:ext cx="647735" cy="648072"/>
            <a:chOff x="2505666" y="1765071"/>
            <a:chExt cx="864096" cy="864096"/>
          </a:xfrm>
        </p:grpSpPr>
        <p:sp>
          <p:nvSpPr>
            <p:cNvPr id="12" name="椭圆 11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8CC34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13" name="TextBox 35"/>
            <p:cNvSpPr txBox="1"/>
            <p:nvPr/>
          </p:nvSpPr>
          <p:spPr>
            <a:xfrm>
              <a:off x="2563333" y="1845204"/>
              <a:ext cx="752231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04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27"/>
          <p:cNvSpPr txBox="1"/>
          <p:nvPr/>
        </p:nvSpPr>
        <p:spPr>
          <a:xfrm>
            <a:off x="3872931" y="2030303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截词长度由</a:t>
            </a:r>
            <a:r>
              <a:rPr lang="en-US" altLang="zh-CN" sz="1400" dirty="0">
                <a:sym typeface="+mn-lt"/>
              </a:rPr>
              <a:t>100</a:t>
            </a:r>
            <a:r>
              <a:rPr lang="zh-CN" altLang="en-US" sz="1400" dirty="0">
                <a:sym typeface="+mn-lt"/>
              </a:rPr>
              <a:t>改为</a:t>
            </a:r>
            <a:r>
              <a:rPr lang="en-US" altLang="zh-CN" sz="1400" dirty="0">
                <a:sym typeface="+mn-lt"/>
              </a:rPr>
              <a:t>50</a:t>
            </a:r>
            <a:r>
              <a:rPr lang="zh-CN" altLang="en-US" sz="1400" dirty="0">
                <a:sym typeface="+mn-lt"/>
              </a:rPr>
              <a:t>，最小词频为</a:t>
            </a:r>
            <a:r>
              <a:rPr lang="en-US" altLang="zh-CN" sz="1400" dirty="0">
                <a:sym typeface="+mn-lt"/>
              </a:rPr>
              <a:t>5</a:t>
            </a:r>
            <a:endParaRPr lang="en-US" altLang="zh-CN" sz="1400" dirty="0">
              <a:sym typeface="+mn-lt"/>
            </a:endParaRPr>
          </a:p>
        </p:txBody>
      </p:sp>
      <p:sp>
        <p:nvSpPr>
          <p:cNvPr id="22" name="TextBox 27"/>
          <p:cNvSpPr txBox="1"/>
          <p:nvPr/>
        </p:nvSpPr>
        <p:spPr>
          <a:xfrm>
            <a:off x="3979611" y="2829133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采用</a:t>
            </a:r>
            <a:r>
              <a:rPr lang="en-US" altLang="zh-CN" sz="1400" dirty="0">
                <a:sym typeface="+mn-lt"/>
              </a:rPr>
              <a:t>L2</a:t>
            </a:r>
            <a:r>
              <a:rPr lang="zh-CN" altLang="en-US" sz="1400" dirty="0">
                <a:sym typeface="+mn-lt"/>
              </a:rPr>
              <a:t>正则化，</a:t>
            </a:r>
            <a:r>
              <a:rPr lang="en-US" altLang="zh-CN" sz="1400" dirty="0">
                <a:sym typeface="+mn-lt"/>
              </a:rPr>
              <a:t>Adam</a:t>
            </a:r>
            <a:r>
              <a:rPr lang="zh-CN" altLang="en-US" sz="1400" dirty="0">
                <a:sym typeface="+mn-lt"/>
              </a:rPr>
              <a:t>优化器</a:t>
            </a:r>
            <a:endParaRPr lang="zh-CN" altLang="en-US" sz="1400" dirty="0"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085179" y="3469753"/>
            <a:ext cx="647735" cy="648072"/>
            <a:chOff x="3405766" y="2600174"/>
            <a:chExt cx="864096" cy="864096"/>
          </a:xfrm>
        </p:grpSpPr>
        <p:sp>
          <p:nvSpPr>
            <p:cNvPr id="27" name="椭圆 26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8" name="TextBox 36"/>
            <p:cNvSpPr txBox="1"/>
            <p:nvPr/>
          </p:nvSpPr>
          <p:spPr>
            <a:xfrm>
              <a:off x="3452333" y="2708805"/>
              <a:ext cx="752231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05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5" grpId="0" bldLvl="0" animBg="1"/>
      <p:bldP spid="7" grpId="0"/>
      <p:bldP spid="9" grpId="0"/>
      <p:bldP spid="11" grpId="0"/>
      <p:bldP spid="14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2"/>
          <p:cNvGrpSpPr/>
          <p:nvPr/>
        </p:nvGrpSpPr>
        <p:grpSpPr>
          <a:xfrm>
            <a:off x="1363248" y="2049486"/>
            <a:ext cx="6541548" cy="1262698"/>
            <a:chOff x="31445" y="161948"/>
            <a:chExt cx="2500824" cy="318131"/>
          </a:xfrm>
          <a:solidFill>
            <a:srgbClr val="004C41"/>
          </a:solidFill>
        </p:grpSpPr>
        <p:sp>
          <p:nvSpPr>
            <p:cNvPr id="16" name="4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222357" y="238997"/>
              <a:ext cx="972980" cy="13150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2800" b="1" kern="0" spc="300" dirty="0" smtClean="0">
                  <a:solidFill>
                    <a:prstClr val="white"/>
                  </a:solidFill>
                  <a:cs typeface="+mn-ea"/>
                  <a:sym typeface="+mn-lt"/>
                </a:rPr>
                <a:t>近期学习计划</a:t>
              </a:r>
              <a:endParaRPr lang="zh-CN" altLang="en-US" sz="2800" b="1" kern="0" spc="300" dirty="0" smtClea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1"/>
          <p:cNvGrpSpPr/>
          <p:nvPr/>
        </p:nvGrpSpPr>
        <p:grpSpPr>
          <a:xfrm>
            <a:off x="1561353" y="1373315"/>
            <a:ext cx="2619916" cy="2619916"/>
            <a:chOff x="267453" y="94709"/>
            <a:chExt cx="454824" cy="454824"/>
          </a:xfrm>
        </p:grpSpPr>
        <p:sp>
          <p:nvSpPr>
            <p:cNvPr id="20" name="3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004C4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60008" y="185449"/>
              <a:ext cx="267216" cy="27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9600" kern="0" dirty="0" smtClean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96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4" name="1"/>
          <p:cNvSpPr txBox="1">
            <a:spLocks noChangeArrowheads="1"/>
          </p:cNvSpPr>
          <p:nvPr/>
        </p:nvSpPr>
        <p:spPr bwMode="auto">
          <a:xfrm>
            <a:off x="221456" y="421482"/>
            <a:ext cx="2010966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近期学习计划</a:t>
            </a:r>
            <a:endParaRPr lang="zh-CN" altLang="en-US" sz="15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59366" y="1206333"/>
            <a:ext cx="745435" cy="735496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48707" y="2894798"/>
            <a:ext cx="745435" cy="735496"/>
          </a:xfrm>
          <a:prstGeom prst="ellipse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6495" y="1421130"/>
            <a:ext cx="2536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结合</a:t>
            </a:r>
            <a:r>
              <a:rPr lang="en-US" altLang="zh-CN" sz="1400" dirty="0">
                <a:cs typeface="+mn-ea"/>
                <a:sym typeface="+mn-lt"/>
              </a:rPr>
              <a:t>python</a:t>
            </a:r>
            <a:r>
              <a:rPr lang="zh-CN" altLang="en-US" sz="1400" dirty="0">
                <a:cs typeface="+mn-ea"/>
                <a:sym typeface="+mn-lt"/>
              </a:rPr>
              <a:t>语法</a:t>
            </a:r>
            <a:endParaRPr lang="zh-CN" altLang="en-US" sz="1400" dirty="0">
              <a:cs typeface="+mn-ea"/>
              <a:sym typeface="+mn-lt"/>
            </a:endParaRPr>
          </a:p>
          <a:p>
            <a:r>
              <a:rPr lang="zh-CN" altLang="en-US" sz="1400" dirty="0">
                <a:cs typeface="+mn-ea"/>
                <a:sym typeface="+mn-lt"/>
              </a:rPr>
              <a:t>学习</a:t>
            </a:r>
            <a:r>
              <a:rPr lang="en-US" altLang="zh-CN" sz="1400" dirty="0">
                <a:cs typeface="+mn-ea"/>
                <a:sym typeface="+mn-lt"/>
              </a:rPr>
              <a:t>Tensorflow</a:t>
            </a:r>
            <a:r>
              <a:rPr lang="zh-CN" altLang="en-US" sz="1400" dirty="0">
                <a:cs typeface="+mn-ea"/>
                <a:sym typeface="+mn-lt"/>
              </a:rPr>
              <a:t>深度学习框架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stCxn id="6" idx="6"/>
          </p:cNvCxnSpPr>
          <p:nvPr/>
        </p:nvCxnSpPr>
        <p:spPr>
          <a:xfrm>
            <a:off x="2404801" y="1574081"/>
            <a:ext cx="1302026" cy="0"/>
          </a:xfrm>
          <a:prstGeom prst="line">
            <a:avLst/>
          </a:prstGeom>
          <a:solidFill>
            <a:srgbClr val="DC5C31"/>
          </a:solidFill>
          <a:ln>
            <a:solidFill>
              <a:srgbClr val="CE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93923" y="3262878"/>
            <a:ext cx="1302026" cy="0"/>
          </a:xfrm>
          <a:prstGeom prst="line">
            <a:avLst/>
          </a:prstGeom>
          <a:solidFill>
            <a:srgbClr val="DC5C31"/>
          </a:solidFill>
          <a:ln>
            <a:solidFill>
              <a:srgbClr val="CE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KSO_Shape"/>
          <p:cNvSpPr/>
          <p:nvPr/>
        </p:nvSpPr>
        <p:spPr bwMode="auto">
          <a:xfrm>
            <a:off x="1891332" y="1345482"/>
            <a:ext cx="341817" cy="433595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015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1813947" y="3063765"/>
            <a:ext cx="435400" cy="360656"/>
          </a:xfrm>
          <a:custGeom>
            <a:avLst/>
            <a:gdLst>
              <a:gd name="T0" fmla="*/ 334092 w 2468563"/>
              <a:gd name="T1" fmla="*/ 1163517 h 2043113"/>
              <a:gd name="T2" fmla="*/ 311629 w 2468563"/>
              <a:gd name="T3" fmla="*/ 1134978 h 2043113"/>
              <a:gd name="T4" fmla="*/ 315291 w 2468563"/>
              <a:gd name="T5" fmla="*/ 1112098 h 2043113"/>
              <a:gd name="T6" fmla="*/ 370471 w 2468563"/>
              <a:gd name="T7" fmla="*/ 1125137 h 2043113"/>
              <a:gd name="T8" fmla="*/ 424186 w 2468563"/>
              <a:gd name="T9" fmla="*/ 1113082 h 2043113"/>
              <a:gd name="T10" fmla="*/ 435173 w 2468563"/>
              <a:gd name="T11" fmla="*/ 1130550 h 2043113"/>
              <a:gd name="T12" fmla="*/ 412711 w 2468563"/>
              <a:gd name="T13" fmla="*/ 1163025 h 2043113"/>
              <a:gd name="T14" fmla="*/ 523600 w 2468563"/>
              <a:gd name="T15" fmla="*/ 1053218 h 2043113"/>
              <a:gd name="T16" fmla="*/ 584854 w 2468563"/>
              <a:gd name="T17" fmla="*/ 1098646 h 2043113"/>
              <a:gd name="T18" fmla="*/ 636062 w 2468563"/>
              <a:gd name="T19" fmla="*/ 1158562 h 2043113"/>
              <a:gd name="T20" fmla="*/ 677960 w 2468563"/>
              <a:gd name="T21" fmla="*/ 1230511 h 2043113"/>
              <a:gd name="T22" fmla="*/ 733823 w 2468563"/>
              <a:gd name="T23" fmla="*/ 1397981 h 2043113"/>
              <a:gd name="T24" fmla="*/ 752199 w 2468563"/>
              <a:gd name="T25" fmla="*/ 1577975 h 2043113"/>
              <a:gd name="T26" fmla="*/ 10291 w 2468563"/>
              <a:gd name="T27" fmla="*/ 1413943 h 2043113"/>
              <a:gd name="T28" fmla="*/ 47533 w 2468563"/>
              <a:gd name="T29" fmla="*/ 1260469 h 2043113"/>
              <a:gd name="T30" fmla="*/ 83061 w 2468563"/>
              <a:gd name="T31" fmla="*/ 1184591 h 2043113"/>
              <a:gd name="T32" fmla="*/ 130839 w 2468563"/>
              <a:gd name="T33" fmla="*/ 1119764 h 2043113"/>
              <a:gd name="T34" fmla="*/ 193318 w 2468563"/>
              <a:gd name="T35" fmla="*/ 1068688 h 2043113"/>
              <a:gd name="T36" fmla="*/ 234235 w 2468563"/>
              <a:gd name="T37" fmla="*/ 1047079 h 2043113"/>
              <a:gd name="T38" fmla="*/ 399937 w 2468563"/>
              <a:gd name="T39" fmla="*/ 643940 h 2043113"/>
              <a:gd name="T40" fmla="*/ 463019 w 2468563"/>
              <a:gd name="T41" fmla="*/ 664037 h 2043113"/>
              <a:gd name="T42" fmla="*/ 516320 w 2468563"/>
              <a:gd name="T43" fmla="*/ 710847 h 2043113"/>
              <a:gd name="T44" fmla="*/ 530746 w 2468563"/>
              <a:gd name="T45" fmla="*/ 746874 h 2043113"/>
              <a:gd name="T46" fmla="*/ 532457 w 2468563"/>
              <a:gd name="T47" fmla="*/ 792704 h 2043113"/>
              <a:gd name="T48" fmla="*/ 542237 w 2468563"/>
              <a:gd name="T49" fmla="*/ 811575 h 2043113"/>
              <a:gd name="T50" fmla="*/ 549083 w 2468563"/>
              <a:gd name="T51" fmla="*/ 856424 h 2043113"/>
              <a:gd name="T52" fmla="*/ 538814 w 2468563"/>
              <a:gd name="T53" fmla="*/ 885343 h 2043113"/>
              <a:gd name="T54" fmla="*/ 523900 w 2468563"/>
              <a:gd name="T55" fmla="*/ 921860 h 2043113"/>
              <a:gd name="T56" fmla="*/ 502383 w 2468563"/>
              <a:gd name="T57" fmla="*/ 982150 h 2043113"/>
              <a:gd name="T58" fmla="*/ 460574 w 2468563"/>
              <a:gd name="T59" fmla="*/ 1037783 h 2043113"/>
              <a:gd name="T60" fmla="*/ 403849 w 2468563"/>
              <a:gd name="T61" fmla="*/ 1072340 h 2043113"/>
              <a:gd name="T62" fmla="*/ 340279 w 2468563"/>
              <a:gd name="T63" fmla="*/ 1069888 h 2043113"/>
              <a:gd name="T64" fmla="*/ 284777 w 2468563"/>
              <a:gd name="T65" fmla="*/ 1032391 h 2043113"/>
              <a:gd name="T66" fmla="*/ 244923 w 2468563"/>
              <a:gd name="T67" fmla="*/ 975288 h 2043113"/>
              <a:gd name="T68" fmla="*/ 226341 w 2468563"/>
              <a:gd name="T69" fmla="*/ 915733 h 2043113"/>
              <a:gd name="T70" fmla="*/ 209471 w 2468563"/>
              <a:gd name="T71" fmla="*/ 881177 h 2043113"/>
              <a:gd name="T72" fmla="*/ 200913 w 2468563"/>
              <a:gd name="T73" fmla="*/ 837308 h 2043113"/>
              <a:gd name="T74" fmla="*/ 212405 w 2468563"/>
              <a:gd name="T75" fmla="*/ 808388 h 2043113"/>
              <a:gd name="T76" fmla="*/ 217539 w 2468563"/>
              <a:gd name="T77" fmla="*/ 781675 h 2043113"/>
              <a:gd name="T78" fmla="*/ 222429 w 2468563"/>
              <a:gd name="T79" fmla="*/ 738051 h 2043113"/>
              <a:gd name="T80" fmla="*/ 244190 w 2468563"/>
              <a:gd name="T81" fmla="*/ 697613 h 2043113"/>
              <a:gd name="T82" fmla="*/ 302137 w 2468563"/>
              <a:gd name="T83" fmla="*/ 657419 h 2043113"/>
              <a:gd name="T84" fmla="*/ 363996 w 2468563"/>
              <a:gd name="T85" fmla="*/ 642225 h 2043113"/>
              <a:gd name="T86" fmla="*/ 1153781 w 2468563"/>
              <a:gd name="T87" fmla="*/ 571772 h 2043113"/>
              <a:gd name="T88" fmla="*/ 1202294 w 2468563"/>
              <a:gd name="T89" fmla="*/ 716875 h 2043113"/>
              <a:gd name="T90" fmla="*/ 1214545 w 2468563"/>
              <a:gd name="T91" fmla="*/ 827907 h 2043113"/>
              <a:gd name="T92" fmla="*/ 1535760 w 2468563"/>
              <a:gd name="T93" fmla="*/ 502163 h 2043113"/>
              <a:gd name="T94" fmla="*/ 1197638 w 2468563"/>
              <a:gd name="T95" fmla="*/ 845309 h 2043113"/>
              <a:gd name="T96" fmla="*/ 1149861 w 2468563"/>
              <a:gd name="T97" fmla="*/ 775454 h 2043113"/>
              <a:gd name="T98" fmla="*/ 1189798 w 2468563"/>
              <a:gd name="T99" fmla="*/ 617117 h 2043113"/>
              <a:gd name="T100" fmla="*/ 1104778 w 2468563"/>
              <a:gd name="T101" fmla="*/ 675207 h 2043113"/>
              <a:gd name="T102" fmla="*/ 1238555 w 2468563"/>
              <a:gd name="T103" fmla="*/ 84454 h 2043113"/>
              <a:gd name="T104" fmla="*/ 1264336 w 2468563"/>
              <a:gd name="T105" fmla="*/ 11016 h 2043113"/>
              <a:gd name="T106" fmla="*/ 1886365 w 2468563"/>
              <a:gd name="T107" fmla="*/ 234891 h 2043113"/>
              <a:gd name="T108" fmla="*/ 1905000 w 2468563"/>
              <a:gd name="T109" fmla="*/ 274522 h 2043113"/>
              <a:gd name="T110" fmla="*/ 1886365 w 2468563"/>
              <a:gd name="T111" fmla="*/ 314397 h 2043113"/>
              <a:gd name="T112" fmla="*/ 1809444 w 2468563"/>
              <a:gd name="T113" fmla="*/ 1074053 h 2043113"/>
              <a:gd name="T114" fmla="*/ 595895 w 2468563"/>
              <a:gd name="T115" fmla="*/ 317332 h 2043113"/>
              <a:gd name="T116" fmla="*/ 573582 w 2468563"/>
              <a:gd name="T117" fmla="*/ 279903 h 2043113"/>
              <a:gd name="T118" fmla="*/ 588539 w 2468563"/>
              <a:gd name="T119" fmla="*/ 238315 h 2043113"/>
              <a:gd name="T120" fmla="*/ 1011611 w 2468563"/>
              <a:gd name="T121" fmla="*/ 223148 h 2043113"/>
              <a:gd name="T122" fmla="*/ 1228980 w 2468563"/>
              <a:gd name="T123" fmla="*/ 1714 h 20431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68563" h="2043113">
                <a:moveTo>
                  <a:pt x="303264" y="1355839"/>
                </a:moveTo>
                <a:lnTo>
                  <a:pt x="429743" y="1638966"/>
                </a:lnTo>
                <a:lnTo>
                  <a:pt x="463711" y="1520110"/>
                </a:lnTo>
                <a:lnTo>
                  <a:pt x="460769" y="1519546"/>
                </a:lnTo>
                <a:lnTo>
                  <a:pt x="454442" y="1517635"/>
                </a:lnTo>
                <a:lnTo>
                  <a:pt x="448747" y="1515087"/>
                </a:lnTo>
                <a:lnTo>
                  <a:pt x="443052" y="1512857"/>
                </a:lnTo>
                <a:lnTo>
                  <a:pt x="437989" y="1509671"/>
                </a:lnTo>
                <a:lnTo>
                  <a:pt x="432927" y="1506486"/>
                </a:lnTo>
                <a:lnTo>
                  <a:pt x="428814" y="1502663"/>
                </a:lnTo>
                <a:lnTo>
                  <a:pt x="424385" y="1499159"/>
                </a:lnTo>
                <a:lnTo>
                  <a:pt x="420588" y="1495018"/>
                </a:lnTo>
                <a:lnTo>
                  <a:pt x="417108" y="1491196"/>
                </a:lnTo>
                <a:lnTo>
                  <a:pt x="413944" y="1486736"/>
                </a:lnTo>
                <a:lnTo>
                  <a:pt x="411096" y="1482595"/>
                </a:lnTo>
                <a:lnTo>
                  <a:pt x="408249" y="1478454"/>
                </a:lnTo>
                <a:lnTo>
                  <a:pt x="406034" y="1473994"/>
                </a:lnTo>
                <a:lnTo>
                  <a:pt x="403819" y="1469534"/>
                </a:lnTo>
                <a:lnTo>
                  <a:pt x="400022" y="1460934"/>
                </a:lnTo>
                <a:lnTo>
                  <a:pt x="397175" y="1453289"/>
                </a:lnTo>
                <a:lnTo>
                  <a:pt x="394960" y="1445962"/>
                </a:lnTo>
                <a:lnTo>
                  <a:pt x="393378" y="1439910"/>
                </a:lnTo>
                <a:lnTo>
                  <a:pt x="392746" y="1435450"/>
                </a:lnTo>
                <a:lnTo>
                  <a:pt x="392113" y="1430990"/>
                </a:lnTo>
                <a:lnTo>
                  <a:pt x="396542" y="1433857"/>
                </a:lnTo>
                <a:lnTo>
                  <a:pt x="401604" y="1436406"/>
                </a:lnTo>
                <a:lnTo>
                  <a:pt x="408565" y="1439910"/>
                </a:lnTo>
                <a:lnTo>
                  <a:pt x="417740" y="1443414"/>
                </a:lnTo>
                <a:lnTo>
                  <a:pt x="427548" y="1447236"/>
                </a:lnTo>
                <a:lnTo>
                  <a:pt x="439255" y="1450422"/>
                </a:lnTo>
                <a:lnTo>
                  <a:pt x="445583" y="1452333"/>
                </a:lnTo>
                <a:lnTo>
                  <a:pt x="451910" y="1453607"/>
                </a:lnTo>
                <a:lnTo>
                  <a:pt x="458555" y="1454881"/>
                </a:lnTo>
                <a:lnTo>
                  <a:pt x="465515" y="1455518"/>
                </a:lnTo>
                <a:lnTo>
                  <a:pt x="472476" y="1456474"/>
                </a:lnTo>
                <a:lnTo>
                  <a:pt x="480069" y="1456793"/>
                </a:lnTo>
                <a:lnTo>
                  <a:pt x="487346" y="1456793"/>
                </a:lnTo>
                <a:lnTo>
                  <a:pt x="494939" y="1456474"/>
                </a:lnTo>
                <a:lnTo>
                  <a:pt x="502533" y="1455837"/>
                </a:lnTo>
                <a:lnTo>
                  <a:pt x="510443" y="1454881"/>
                </a:lnTo>
                <a:lnTo>
                  <a:pt x="518036" y="1453289"/>
                </a:lnTo>
                <a:lnTo>
                  <a:pt x="526262" y="1450740"/>
                </a:lnTo>
                <a:lnTo>
                  <a:pt x="533855" y="1448192"/>
                </a:lnTo>
                <a:lnTo>
                  <a:pt x="541765" y="1445006"/>
                </a:lnTo>
                <a:lnTo>
                  <a:pt x="549675" y="1441184"/>
                </a:lnTo>
                <a:lnTo>
                  <a:pt x="557585" y="1436724"/>
                </a:lnTo>
                <a:lnTo>
                  <a:pt x="565178" y="1431309"/>
                </a:lnTo>
                <a:lnTo>
                  <a:pt x="573088" y="1425575"/>
                </a:lnTo>
                <a:lnTo>
                  <a:pt x="572455" y="1429716"/>
                </a:lnTo>
                <a:lnTo>
                  <a:pt x="571822" y="1434494"/>
                </a:lnTo>
                <a:lnTo>
                  <a:pt x="570873" y="1440228"/>
                </a:lnTo>
                <a:lnTo>
                  <a:pt x="568975" y="1447555"/>
                </a:lnTo>
                <a:lnTo>
                  <a:pt x="566760" y="1455200"/>
                </a:lnTo>
                <a:lnTo>
                  <a:pt x="563912" y="1463801"/>
                </a:lnTo>
                <a:lnTo>
                  <a:pt x="559799" y="1472720"/>
                </a:lnTo>
                <a:lnTo>
                  <a:pt x="557901" y="1477180"/>
                </a:lnTo>
                <a:lnTo>
                  <a:pt x="555054" y="1481639"/>
                </a:lnTo>
                <a:lnTo>
                  <a:pt x="552522" y="1486099"/>
                </a:lnTo>
                <a:lnTo>
                  <a:pt x="549359" y="1490240"/>
                </a:lnTo>
                <a:lnTo>
                  <a:pt x="546195" y="1494381"/>
                </a:lnTo>
                <a:lnTo>
                  <a:pt x="542714" y="1498522"/>
                </a:lnTo>
                <a:lnTo>
                  <a:pt x="538918" y="1502345"/>
                </a:lnTo>
                <a:lnTo>
                  <a:pt x="534805" y="1505849"/>
                </a:lnTo>
                <a:lnTo>
                  <a:pt x="530375" y="1509034"/>
                </a:lnTo>
                <a:lnTo>
                  <a:pt x="525946" y="1512220"/>
                </a:lnTo>
                <a:lnTo>
                  <a:pt x="520567" y="1514768"/>
                </a:lnTo>
                <a:lnTo>
                  <a:pt x="515188" y="1517316"/>
                </a:lnTo>
                <a:lnTo>
                  <a:pt x="511422" y="1518580"/>
                </a:lnTo>
                <a:lnTo>
                  <a:pt x="529292" y="1632494"/>
                </a:lnTo>
                <a:lnTo>
                  <a:pt x="666898" y="1361111"/>
                </a:lnTo>
                <a:lnTo>
                  <a:pt x="668973" y="1358269"/>
                </a:lnTo>
                <a:lnTo>
                  <a:pt x="678498" y="1363674"/>
                </a:lnTo>
                <a:lnTo>
                  <a:pt x="688023" y="1369079"/>
                </a:lnTo>
                <a:lnTo>
                  <a:pt x="697230" y="1374802"/>
                </a:lnTo>
                <a:lnTo>
                  <a:pt x="706438" y="1380524"/>
                </a:lnTo>
                <a:lnTo>
                  <a:pt x="715328" y="1386883"/>
                </a:lnTo>
                <a:lnTo>
                  <a:pt x="723900" y="1393560"/>
                </a:lnTo>
                <a:lnTo>
                  <a:pt x="732790" y="1400555"/>
                </a:lnTo>
                <a:lnTo>
                  <a:pt x="741045" y="1407549"/>
                </a:lnTo>
                <a:lnTo>
                  <a:pt x="749300" y="1414862"/>
                </a:lnTo>
                <a:lnTo>
                  <a:pt x="757873" y="1422493"/>
                </a:lnTo>
                <a:lnTo>
                  <a:pt x="765810" y="1430123"/>
                </a:lnTo>
                <a:lnTo>
                  <a:pt x="773430" y="1438072"/>
                </a:lnTo>
                <a:lnTo>
                  <a:pt x="781050" y="1446656"/>
                </a:lnTo>
                <a:lnTo>
                  <a:pt x="788670" y="1454923"/>
                </a:lnTo>
                <a:lnTo>
                  <a:pt x="796290" y="1463507"/>
                </a:lnTo>
                <a:lnTo>
                  <a:pt x="803593" y="1472409"/>
                </a:lnTo>
                <a:lnTo>
                  <a:pt x="810578" y="1481312"/>
                </a:lnTo>
                <a:lnTo>
                  <a:pt x="817563" y="1490850"/>
                </a:lnTo>
                <a:lnTo>
                  <a:pt x="824230" y="1500070"/>
                </a:lnTo>
                <a:lnTo>
                  <a:pt x="830898" y="1509608"/>
                </a:lnTo>
                <a:lnTo>
                  <a:pt x="837565" y="1519783"/>
                </a:lnTo>
                <a:lnTo>
                  <a:pt x="843915" y="1529957"/>
                </a:lnTo>
                <a:lnTo>
                  <a:pt x="849948" y="1539813"/>
                </a:lnTo>
                <a:lnTo>
                  <a:pt x="855980" y="1550305"/>
                </a:lnTo>
                <a:lnTo>
                  <a:pt x="862013" y="1560797"/>
                </a:lnTo>
                <a:lnTo>
                  <a:pt x="867728" y="1571289"/>
                </a:lnTo>
                <a:lnTo>
                  <a:pt x="873443" y="1582417"/>
                </a:lnTo>
                <a:lnTo>
                  <a:pt x="878523" y="1593227"/>
                </a:lnTo>
                <a:lnTo>
                  <a:pt x="889000" y="1615483"/>
                </a:lnTo>
                <a:lnTo>
                  <a:pt x="899160" y="1638374"/>
                </a:lnTo>
                <a:lnTo>
                  <a:pt x="908050" y="1661902"/>
                </a:lnTo>
                <a:lnTo>
                  <a:pt x="916623" y="1685748"/>
                </a:lnTo>
                <a:lnTo>
                  <a:pt x="924878" y="1709593"/>
                </a:lnTo>
                <a:lnTo>
                  <a:pt x="932180" y="1734393"/>
                </a:lnTo>
                <a:lnTo>
                  <a:pt x="939165" y="1759510"/>
                </a:lnTo>
                <a:lnTo>
                  <a:pt x="945515" y="1784627"/>
                </a:lnTo>
                <a:lnTo>
                  <a:pt x="950913" y="1810062"/>
                </a:lnTo>
                <a:lnTo>
                  <a:pt x="955675" y="1835816"/>
                </a:lnTo>
                <a:lnTo>
                  <a:pt x="960438" y="1861569"/>
                </a:lnTo>
                <a:lnTo>
                  <a:pt x="964248" y="1887322"/>
                </a:lnTo>
                <a:lnTo>
                  <a:pt x="967423" y="1913393"/>
                </a:lnTo>
                <a:lnTo>
                  <a:pt x="970280" y="1939464"/>
                </a:lnTo>
                <a:lnTo>
                  <a:pt x="972185" y="1965536"/>
                </a:lnTo>
                <a:lnTo>
                  <a:pt x="973773" y="1991289"/>
                </a:lnTo>
                <a:lnTo>
                  <a:pt x="974408" y="2017360"/>
                </a:lnTo>
                <a:lnTo>
                  <a:pt x="974725" y="2043113"/>
                </a:lnTo>
                <a:lnTo>
                  <a:pt x="0" y="2043113"/>
                </a:lnTo>
                <a:lnTo>
                  <a:pt x="0" y="2016406"/>
                </a:lnTo>
                <a:lnTo>
                  <a:pt x="635" y="1990017"/>
                </a:lnTo>
                <a:lnTo>
                  <a:pt x="1588" y="1963310"/>
                </a:lnTo>
                <a:lnTo>
                  <a:pt x="2858" y="1936603"/>
                </a:lnTo>
                <a:lnTo>
                  <a:pt x="5080" y="1909578"/>
                </a:lnTo>
                <a:lnTo>
                  <a:pt x="7303" y="1883189"/>
                </a:lnTo>
                <a:lnTo>
                  <a:pt x="10160" y="1856800"/>
                </a:lnTo>
                <a:lnTo>
                  <a:pt x="13335" y="1830729"/>
                </a:lnTo>
                <a:lnTo>
                  <a:pt x="17463" y="1804657"/>
                </a:lnTo>
                <a:lnTo>
                  <a:pt x="21590" y="1778904"/>
                </a:lnTo>
                <a:lnTo>
                  <a:pt x="26670" y="1753469"/>
                </a:lnTo>
                <a:lnTo>
                  <a:pt x="32385" y="1728352"/>
                </a:lnTo>
                <a:lnTo>
                  <a:pt x="38735" y="1703870"/>
                </a:lnTo>
                <a:lnTo>
                  <a:pt x="45403" y="1679389"/>
                </a:lnTo>
                <a:lnTo>
                  <a:pt x="53023" y="1655543"/>
                </a:lnTo>
                <a:lnTo>
                  <a:pt x="57150" y="1643779"/>
                </a:lnTo>
                <a:lnTo>
                  <a:pt x="61595" y="1632016"/>
                </a:lnTo>
                <a:lnTo>
                  <a:pt x="65723" y="1620888"/>
                </a:lnTo>
                <a:lnTo>
                  <a:pt x="70168" y="1609442"/>
                </a:lnTo>
                <a:lnTo>
                  <a:pt x="75248" y="1597996"/>
                </a:lnTo>
                <a:lnTo>
                  <a:pt x="79693" y="1586868"/>
                </a:lnTo>
                <a:lnTo>
                  <a:pt x="85090" y="1576058"/>
                </a:lnTo>
                <a:lnTo>
                  <a:pt x="90170" y="1565248"/>
                </a:lnTo>
                <a:lnTo>
                  <a:pt x="95885" y="1554438"/>
                </a:lnTo>
                <a:lnTo>
                  <a:pt x="101600" y="1544264"/>
                </a:lnTo>
                <a:lnTo>
                  <a:pt x="107633" y="1533772"/>
                </a:lnTo>
                <a:lnTo>
                  <a:pt x="113665" y="1523916"/>
                </a:lnTo>
                <a:lnTo>
                  <a:pt x="120015" y="1514060"/>
                </a:lnTo>
                <a:lnTo>
                  <a:pt x="126365" y="1504203"/>
                </a:lnTo>
                <a:lnTo>
                  <a:pt x="133033" y="1494665"/>
                </a:lnTo>
                <a:lnTo>
                  <a:pt x="140018" y="1485445"/>
                </a:lnTo>
                <a:lnTo>
                  <a:pt x="147003" y="1476225"/>
                </a:lnTo>
                <a:lnTo>
                  <a:pt x="154305" y="1467322"/>
                </a:lnTo>
                <a:lnTo>
                  <a:pt x="161925" y="1458738"/>
                </a:lnTo>
                <a:lnTo>
                  <a:pt x="169545" y="1449836"/>
                </a:lnTo>
                <a:lnTo>
                  <a:pt x="177800" y="1441569"/>
                </a:lnTo>
                <a:lnTo>
                  <a:pt x="186055" y="1433621"/>
                </a:lnTo>
                <a:lnTo>
                  <a:pt x="194310" y="1425672"/>
                </a:lnTo>
                <a:lnTo>
                  <a:pt x="202883" y="1418041"/>
                </a:lnTo>
                <a:lnTo>
                  <a:pt x="212090" y="1410729"/>
                </a:lnTo>
                <a:lnTo>
                  <a:pt x="221298" y="1403416"/>
                </a:lnTo>
                <a:lnTo>
                  <a:pt x="230823" y="1396739"/>
                </a:lnTo>
                <a:lnTo>
                  <a:pt x="240348" y="1390063"/>
                </a:lnTo>
                <a:lnTo>
                  <a:pt x="250508" y="1383704"/>
                </a:lnTo>
                <a:lnTo>
                  <a:pt x="260350" y="1377345"/>
                </a:lnTo>
                <a:lnTo>
                  <a:pt x="270828" y="1371622"/>
                </a:lnTo>
                <a:lnTo>
                  <a:pt x="281623" y="1365899"/>
                </a:lnTo>
                <a:lnTo>
                  <a:pt x="292418" y="1360494"/>
                </a:lnTo>
                <a:lnTo>
                  <a:pt x="303264" y="1355839"/>
                </a:lnTo>
                <a:close/>
                <a:moveTo>
                  <a:pt x="303530" y="1355725"/>
                </a:moveTo>
                <a:lnTo>
                  <a:pt x="303532" y="1355727"/>
                </a:lnTo>
                <a:lnTo>
                  <a:pt x="303525" y="1355727"/>
                </a:lnTo>
                <a:lnTo>
                  <a:pt x="303530" y="1355725"/>
                </a:lnTo>
                <a:close/>
                <a:moveTo>
                  <a:pt x="1481455" y="1064649"/>
                </a:moveTo>
                <a:lnTo>
                  <a:pt x="1492568" y="1069647"/>
                </a:lnTo>
                <a:lnTo>
                  <a:pt x="1492568" y="1069726"/>
                </a:lnTo>
                <a:lnTo>
                  <a:pt x="1481455" y="1064649"/>
                </a:lnTo>
                <a:close/>
                <a:moveTo>
                  <a:pt x="486569" y="830263"/>
                </a:moveTo>
                <a:lnTo>
                  <a:pt x="493856" y="830898"/>
                </a:lnTo>
                <a:lnTo>
                  <a:pt x="501460" y="831533"/>
                </a:lnTo>
                <a:lnTo>
                  <a:pt x="509381" y="832484"/>
                </a:lnTo>
                <a:lnTo>
                  <a:pt x="518252" y="833754"/>
                </a:lnTo>
                <a:lnTo>
                  <a:pt x="526807" y="835340"/>
                </a:lnTo>
                <a:lnTo>
                  <a:pt x="535361" y="836927"/>
                </a:lnTo>
                <a:lnTo>
                  <a:pt x="544549" y="839148"/>
                </a:lnTo>
                <a:lnTo>
                  <a:pt x="553737" y="841687"/>
                </a:lnTo>
                <a:lnTo>
                  <a:pt x="563242" y="844225"/>
                </a:lnTo>
                <a:lnTo>
                  <a:pt x="572431" y="847716"/>
                </a:lnTo>
                <a:lnTo>
                  <a:pt x="581619" y="851206"/>
                </a:lnTo>
                <a:lnTo>
                  <a:pt x="590807" y="855332"/>
                </a:lnTo>
                <a:lnTo>
                  <a:pt x="599995" y="859774"/>
                </a:lnTo>
                <a:lnTo>
                  <a:pt x="609183" y="864217"/>
                </a:lnTo>
                <a:lnTo>
                  <a:pt x="617738" y="869611"/>
                </a:lnTo>
                <a:lnTo>
                  <a:pt x="625975" y="875323"/>
                </a:lnTo>
                <a:lnTo>
                  <a:pt x="634530" y="881669"/>
                </a:lnTo>
                <a:lnTo>
                  <a:pt x="642134" y="888333"/>
                </a:lnTo>
                <a:lnTo>
                  <a:pt x="649738" y="895631"/>
                </a:lnTo>
                <a:lnTo>
                  <a:pt x="656708" y="903247"/>
                </a:lnTo>
                <a:lnTo>
                  <a:pt x="663045" y="911498"/>
                </a:lnTo>
                <a:lnTo>
                  <a:pt x="669065" y="920383"/>
                </a:lnTo>
                <a:lnTo>
                  <a:pt x="671599" y="924825"/>
                </a:lnTo>
                <a:lnTo>
                  <a:pt x="674451" y="929585"/>
                </a:lnTo>
                <a:lnTo>
                  <a:pt x="676669" y="934345"/>
                </a:lnTo>
                <a:lnTo>
                  <a:pt x="679203" y="939422"/>
                </a:lnTo>
                <a:lnTo>
                  <a:pt x="681421" y="944816"/>
                </a:lnTo>
                <a:lnTo>
                  <a:pt x="683005" y="950211"/>
                </a:lnTo>
                <a:lnTo>
                  <a:pt x="684590" y="955605"/>
                </a:lnTo>
                <a:lnTo>
                  <a:pt x="686491" y="961000"/>
                </a:lnTo>
                <a:lnTo>
                  <a:pt x="687758" y="967029"/>
                </a:lnTo>
                <a:lnTo>
                  <a:pt x="689025" y="973058"/>
                </a:lnTo>
                <a:lnTo>
                  <a:pt x="689659" y="979087"/>
                </a:lnTo>
                <a:lnTo>
                  <a:pt x="690609" y="985433"/>
                </a:lnTo>
                <a:lnTo>
                  <a:pt x="690926" y="991780"/>
                </a:lnTo>
                <a:lnTo>
                  <a:pt x="691560" y="998444"/>
                </a:lnTo>
                <a:lnTo>
                  <a:pt x="691560" y="1005107"/>
                </a:lnTo>
                <a:lnTo>
                  <a:pt x="690926" y="1012088"/>
                </a:lnTo>
                <a:lnTo>
                  <a:pt x="690609" y="1019069"/>
                </a:lnTo>
                <a:lnTo>
                  <a:pt x="689976" y="1026368"/>
                </a:lnTo>
                <a:lnTo>
                  <a:pt x="689025" y="1034301"/>
                </a:lnTo>
                <a:lnTo>
                  <a:pt x="688075" y="1041599"/>
                </a:lnTo>
                <a:lnTo>
                  <a:pt x="689025" y="1041916"/>
                </a:lnTo>
                <a:lnTo>
                  <a:pt x="691877" y="1042868"/>
                </a:lnTo>
                <a:lnTo>
                  <a:pt x="693778" y="1043820"/>
                </a:lnTo>
                <a:lnTo>
                  <a:pt x="695679" y="1044772"/>
                </a:lnTo>
                <a:lnTo>
                  <a:pt x="698213" y="1046676"/>
                </a:lnTo>
                <a:lnTo>
                  <a:pt x="700431" y="1048580"/>
                </a:lnTo>
                <a:lnTo>
                  <a:pt x="702649" y="1050802"/>
                </a:lnTo>
                <a:lnTo>
                  <a:pt x="704867" y="1053975"/>
                </a:lnTo>
                <a:lnTo>
                  <a:pt x="707085" y="1057148"/>
                </a:lnTo>
                <a:lnTo>
                  <a:pt x="708669" y="1061273"/>
                </a:lnTo>
                <a:lnTo>
                  <a:pt x="710253" y="1066033"/>
                </a:lnTo>
                <a:lnTo>
                  <a:pt x="711837" y="1071110"/>
                </a:lnTo>
                <a:lnTo>
                  <a:pt x="712471" y="1077139"/>
                </a:lnTo>
                <a:lnTo>
                  <a:pt x="712788" y="1084120"/>
                </a:lnTo>
                <a:lnTo>
                  <a:pt x="712471" y="1097765"/>
                </a:lnTo>
                <a:lnTo>
                  <a:pt x="711520" y="1108871"/>
                </a:lnTo>
                <a:lnTo>
                  <a:pt x="710887" y="1114266"/>
                </a:lnTo>
                <a:lnTo>
                  <a:pt x="709619" y="1119026"/>
                </a:lnTo>
                <a:lnTo>
                  <a:pt x="708669" y="1123468"/>
                </a:lnTo>
                <a:lnTo>
                  <a:pt x="707402" y="1127276"/>
                </a:lnTo>
                <a:lnTo>
                  <a:pt x="706451" y="1131401"/>
                </a:lnTo>
                <a:lnTo>
                  <a:pt x="704867" y="1134574"/>
                </a:lnTo>
                <a:lnTo>
                  <a:pt x="703283" y="1138065"/>
                </a:lnTo>
                <a:lnTo>
                  <a:pt x="701699" y="1140921"/>
                </a:lnTo>
                <a:lnTo>
                  <a:pt x="698213" y="1146315"/>
                </a:lnTo>
                <a:lnTo>
                  <a:pt x="694411" y="1151392"/>
                </a:lnTo>
                <a:lnTo>
                  <a:pt x="690293" y="1156470"/>
                </a:lnTo>
                <a:lnTo>
                  <a:pt x="688392" y="1159325"/>
                </a:lnTo>
                <a:lnTo>
                  <a:pt x="686174" y="1163133"/>
                </a:lnTo>
                <a:lnTo>
                  <a:pt x="684273" y="1167259"/>
                </a:lnTo>
                <a:lnTo>
                  <a:pt x="682372" y="1172653"/>
                </a:lnTo>
                <a:lnTo>
                  <a:pt x="681104" y="1178682"/>
                </a:lnTo>
                <a:lnTo>
                  <a:pt x="680154" y="1185663"/>
                </a:lnTo>
                <a:lnTo>
                  <a:pt x="678887" y="1193596"/>
                </a:lnTo>
                <a:lnTo>
                  <a:pt x="677302" y="1202164"/>
                </a:lnTo>
                <a:lnTo>
                  <a:pt x="675401" y="1210414"/>
                </a:lnTo>
                <a:lnTo>
                  <a:pt x="673184" y="1218982"/>
                </a:lnTo>
                <a:lnTo>
                  <a:pt x="670332" y="1227867"/>
                </a:lnTo>
                <a:lnTo>
                  <a:pt x="667164" y="1236435"/>
                </a:lnTo>
                <a:lnTo>
                  <a:pt x="663679" y="1245002"/>
                </a:lnTo>
                <a:lnTo>
                  <a:pt x="659877" y="1254205"/>
                </a:lnTo>
                <a:lnTo>
                  <a:pt x="655758" y="1262772"/>
                </a:lnTo>
                <a:lnTo>
                  <a:pt x="651005" y="1271657"/>
                </a:lnTo>
                <a:lnTo>
                  <a:pt x="646570" y="1280225"/>
                </a:lnTo>
                <a:lnTo>
                  <a:pt x="641183" y="1288793"/>
                </a:lnTo>
                <a:lnTo>
                  <a:pt x="635797" y="1297360"/>
                </a:lnTo>
                <a:lnTo>
                  <a:pt x="629777" y="1305611"/>
                </a:lnTo>
                <a:lnTo>
                  <a:pt x="623758" y="1313544"/>
                </a:lnTo>
                <a:lnTo>
                  <a:pt x="617421" y="1321477"/>
                </a:lnTo>
                <a:lnTo>
                  <a:pt x="610767" y="1329410"/>
                </a:lnTo>
                <a:lnTo>
                  <a:pt x="604114" y="1336708"/>
                </a:lnTo>
                <a:lnTo>
                  <a:pt x="596827" y="1343689"/>
                </a:lnTo>
                <a:lnTo>
                  <a:pt x="589540" y="1350353"/>
                </a:lnTo>
                <a:lnTo>
                  <a:pt x="581619" y="1356699"/>
                </a:lnTo>
                <a:lnTo>
                  <a:pt x="574015" y="1362729"/>
                </a:lnTo>
                <a:lnTo>
                  <a:pt x="566094" y="1368123"/>
                </a:lnTo>
                <a:lnTo>
                  <a:pt x="557856" y="1373200"/>
                </a:lnTo>
                <a:lnTo>
                  <a:pt x="549302" y="1377643"/>
                </a:lnTo>
                <a:lnTo>
                  <a:pt x="541064" y="1382085"/>
                </a:lnTo>
                <a:lnTo>
                  <a:pt x="532510" y="1385258"/>
                </a:lnTo>
                <a:lnTo>
                  <a:pt x="523321" y="1388432"/>
                </a:lnTo>
                <a:lnTo>
                  <a:pt x="514450" y="1390653"/>
                </a:lnTo>
                <a:lnTo>
                  <a:pt x="505262" y="1392239"/>
                </a:lnTo>
                <a:lnTo>
                  <a:pt x="496074" y="1393191"/>
                </a:lnTo>
                <a:lnTo>
                  <a:pt x="486569" y="1393826"/>
                </a:lnTo>
                <a:lnTo>
                  <a:pt x="477064" y="1393191"/>
                </a:lnTo>
                <a:lnTo>
                  <a:pt x="467876" y="1392239"/>
                </a:lnTo>
                <a:lnTo>
                  <a:pt x="458687" y="1390653"/>
                </a:lnTo>
                <a:lnTo>
                  <a:pt x="449816" y="1388432"/>
                </a:lnTo>
                <a:lnTo>
                  <a:pt x="440945" y="1385258"/>
                </a:lnTo>
                <a:lnTo>
                  <a:pt x="432073" y="1382085"/>
                </a:lnTo>
                <a:lnTo>
                  <a:pt x="423836" y="1377643"/>
                </a:lnTo>
                <a:lnTo>
                  <a:pt x="415281" y="1373200"/>
                </a:lnTo>
                <a:lnTo>
                  <a:pt x="407044" y="1368123"/>
                </a:lnTo>
                <a:lnTo>
                  <a:pt x="399123" y="1362729"/>
                </a:lnTo>
                <a:lnTo>
                  <a:pt x="391202" y="1356699"/>
                </a:lnTo>
                <a:lnTo>
                  <a:pt x="383915" y="1350353"/>
                </a:lnTo>
                <a:lnTo>
                  <a:pt x="376628" y="1343689"/>
                </a:lnTo>
                <a:lnTo>
                  <a:pt x="369024" y="1336708"/>
                </a:lnTo>
                <a:lnTo>
                  <a:pt x="362370" y="1329410"/>
                </a:lnTo>
                <a:lnTo>
                  <a:pt x="355717" y="1321477"/>
                </a:lnTo>
                <a:lnTo>
                  <a:pt x="349380" y="1313544"/>
                </a:lnTo>
                <a:lnTo>
                  <a:pt x="343360" y="1305611"/>
                </a:lnTo>
                <a:lnTo>
                  <a:pt x="337340" y="1297360"/>
                </a:lnTo>
                <a:lnTo>
                  <a:pt x="332271" y="1288793"/>
                </a:lnTo>
                <a:lnTo>
                  <a:pt x="326885" y="1280225"/>
                </a:lnTo>
                <a:lnTo>
                  <a:pt x="322132" y="1271657"/>
                </a:lnTo>
                <a:lnTo>
                  <a:pt x="317380" y="1262772"/>
                </a:lnTo>
                <a:lnTo>
                  <a:pt x="313261" y="1254205"/>
                </a:lnTo>
                <a:lnTo>
                  <a:pt x="309459" y="1245002"/>
                </a:lnTo>
                <a:lnTo>
                  <a:pt x="306291" y="1236435"/>
                </a:lnTo>
                <a:lnTo>
                  <a:pt x="302805" y="1227867"/>
                </a:lnTo>
                <a:lnTo>
                  <a:pt x="300271" y="1218982"/>
                </a:lnTo>
                <a:lnTo>
                  <a:pt x="297736" y="1210414"/>
                </a:lnTo>
                <a:lnTo>
                  <a:pt x="295835" y="1202164"/>
                </a:lnTo>
                <a:lnTo>
                  <a:pt x="294251" y="1193596"/>
                </a:lnTo>
                <a:lnTo>
                  <a:pt x="293300" y="1185663"/>
                </a:lnTo>
                <a:lnTo>
                  <a:pt x="292033" y="1178682"/>
                </a:lnTo>
                <a:lnTo>
                  <a:pt x="290766" y="1172653"/>
                </a:lnTo>
                <a:lnTo>
                  <a:pt x="288865" y="1167259"/>
                </a:lnTo>
                <a:lnTo>
                  <a:pt x="286964" y="1163133"/>
                </a:lnTo>
                <a:lnTo>
                  <a:pt x="284746" y="1159325"/>
                </a:lnTo>
                <a:lnTo>
                  <a:pt x="282845" y="1156470"/>
                </a:lnTo>
                <a:lnTo>
                  <a:pt x="278726" y="1151392"/>
                </a:lnTo>
                <a:lnTo>
                  <a:pt x="274924" y="1146315"/>
                </a:lnTo>
                <a:lnTo>
                  <a:pt x="271439" y="1140921"/>
                </a:lnTo>
                <a:lnTo>
                  <a:pt x="268271" y="1134574"/>
                </a:lnTo>
                <a:lnTo>
                  <a:pt x="266686" y="1131401"/>
                </a:lnTo>
                <a:lnTo>
                  <a:pt x="265419" y="1127276"/>
                </a:lnTo>
                <a:lnTo>
                  <a:pt x="264469" y="1123468"/>
                </a:lnTo>
                <a:lnTo>
                  <a:pt x="263518" y="1119026"/>
                </a:lnTo>
                <a:lnTo>
                  <a:pt x="262568" y="1114266"/>
                </a:lnTo>
                <a:lnTo>
                  <a:pt x="261934" y="1108871"/>
                </a:lnTo>
                <a:lnTo>
                  <a:pt x="260983" y="1097765"/>
                </a:lnTo>
                <a:lnTo>
                  <a:pt x="260350" y="1084120"/>
                </a:lnTo>
                <a:lnTo>
                  <a:pt x="260983" y="1077139"/>
                </a:lnTo>
                <a:lnTo>
                  <a:pt x="261617" y="1071110"/>
                </a:lnTo>
                <a:lnTo>
                  <a:pt x="262884" y="1066033"/>
                </a:lnTo>
                <a:lnTo>
                  <a:pt x="264469" y="1061273"/>
                </a:lnTo>
                <a:lnTo>
                  <a:pt x="266053" y="1057148"/>
                </a:lnTo>
                <a:lnTo>
                  <a:pt x="268271" y="1053975"/>
                </a:lnTo>
                <a:lnTo>
                  <a:pt x="270488" y="1050802"/>
                </a:lnTo>
                <a:lnTo>
                  <a:pt x="272706" y="1048580"/>
                </a:lnTo>
                <a:lnTo>
                  <a:pt x="275241" y="1046676"/>
                </a:lnTo>
                <a:lnTo>
                  <a:pt x="277459" y="1044772"/>
                </a:lnTo>
                <a:lnTo>
                  <a:pt x="279360" y="1043820"/>
                </a:lnTo>
                <a:lnTo>
                  <a:pt x="281578" y="1042868"/>
                </a:lnTo>
                <a:lnTo>
                  <a:pt x="284112" y="1041916"/>
                </a:lnTo>
                <a:lnTo>
                  <a:pt x="285063" y="1041599"/>
                </a:lnTo>
                <a:lnTo>
                  <a:pt x="283795" y="1034301"/>
                </a:lnTo>
                <a:lnTo>
                  <a:pt x="283162" y="1026368"/>
                </a:lnTo>
                <a:lnTo>
                  <a:pt x="282528" y="1019069"/>
                </a:lnTo>
                <a:lnTo>
                  <a:pt x="281894" y="1012088"/>
                </a:lnTo>
                <a:lnTo>
                  <a:pt x="281894" y="1005107"/>
                </a:lnTo>
                <a:lnTo>
                  <a:pt x="281894" y="998444"/>
                </a:lnTo>
                <a:lnTo>
                  <a:pt x="282211" y="991780"/>
                </a:lnTo>
                <a:lnTo>
                  <a:pt x="282528" y="985433"/>
                </a:lnTo>
                <a:lnTo>
                  <a:pt x="283162" y="979087"/>
                </a:lnTo>
                <a:lnTo>
                  <a:pt x="284112" y="973058"/>
                </a:lnTo>
                <a:lnTo>
                  <a:pt x="285063" y="967029"/>
                </a:lnTo>
                <a:lnTo>
                  <a:pt x="286964" y="961000"/>
                </a:lnTo>
                <a:lnTo>
                  <a:pt x="288231" y="955605"/>
                </a:lnTo>
                <a:lnTo>
                  <a:pt x="289815" y="950211"/>
                </a:lnTo>
                <a:lnTo>
                  <a:pt x="291716" y="944816"/>
                </a:lnTo>
                <a:lnTo>
                  <a:pt x="293934" y="939422"/>
                </a:lnTo>
                <a:lnTo>
                  <a:pt x="296152" y="934345"/>
                </a:lnTo>
                <a:lnTo>
                  <a:pt x="298687" y="929585"/>
                </a:lnTo>
                <a:lnTo>
                  <a:pt x="301221" y="924825"/>
                </a:lnTo>
                <a:lnTo>
                  <a:pt x="304073" y="920383"/>
                </a:lnTo>
                <a:lnTo>
                  <a:pt x="309776" y="911498"/>
                </a:lnTo>
                <a:lnTo>
                  <a:pt x="316429" y="903247"/>
                </a:lnTo>
                <a:lnTo>
                  <a:pt x="323400" y="895631"/>
                </a:lnTo>
                <a:lnTo>
                  <a:pt x="330687" y="888333"/>
                </a:lnTo>
                <a:lnTo>
                  <a:pt x="338924" y="881669"/>
                </a:lnTo>
                <a:lnTo>
                  <a:pt x="346845" y="875323"/>
                </a:lnTo>
                <a:lnTo>
                  <a:pt x="355400" y="869611"/>
                </a:lnTo>
                <a:lnTo>
                  <a:pt x="364271" y="864217"/>
                </a:lnTo>
                <a:lnTo>
                  <a:pt x="373142" y="859774"/>
                </a:lnTo>
                <a:lnTo>
                  <a:pt x="382014" y="855332"/>
                </a:lnTo>
                <a:lnTo>
                  <a:pt x="391519" y="851206"/>
                </a:lnTo>
                <a:lnTo>
                  <a:pt x="400707" y="847716"/>
                </a:lnTo>
                <a:lnTo>
                  <a:pt x="410212" y="844225"/>
                </a:lnTo>
                <a:lnTo>
                  <a:pt x="419400" y="841687"/>
                </a:lnTo>
                <a:lnTo>
                  <a:pt x="428588" y="839148"/>
                </a:lnTo>
                <a:lnTo>
                  <a:pt x="437776" y="836927"/>
                </a:lnTo>
                <a:lnTo>
                  <a:pt x="446331" y="835340"/>
                </a:lnTo>
                <a:lnTo>
                  <a:pt x="455202" y="833754"/>
                </a:lnTo>
                <a:lnTo>
                  <a:pt x="463440" y="832484"/>
                </a:lnTo>
                <a:lnTo>
                  <a:pt x="471678" y="831533"/>
                </a:lnTo>
                <a:lnTo>
                  <a:pt x="479598" y="830898"/>
                </a:lnTo>
                <a:lnTo>
                  <a:pt x="486569" y="830263"/>
                </a:lnTo>
                <a:close/>
                <a:moveTo>
                  <a:pt x="977804" y="422275"/>
                </a:moveTo>
                <a:lnTo>
                  <a:pt x="977804" y="1118375"/>
                </a:lnTo>
                <a:lnTo>
                  <a:pt x="1390015" y="817113"/>
                </a:lnTo>
                <a:lnTo>
                  <a:pt x="1449070" y="773953"/>
                </a:lnTo>
                <a:lnTo>
                  <a:pt x="1478598" y="752373"/>
                </a:lnTo>
                <a:lnTo>
                  <a:pt x="1493520" y="741583"/>
                </a:lnTo>
                <a:lnTo>
                  <a:pt x="1495108" y="740313"/>
                </a:lnTo>
                <a:lnTo>
                  <a:pt x="1495743" y="739996"/>
                </a:lnTo>
                <a:lnTo>
                  <a:pt x="1499235" y="741583"/>
                </a:lnTo>
                <a:lnTo>
                  <a:pt x="1491298" y="737457"/>
                </a:lnTo>
                <a:lnTo>
                  <a:pt x="1551940" y="766971"/>
                </a:lnTo>
                <a:lnTo>
                  <a:pt x="1551940" y="767288"/>
                </a:lnTo>
                <a:lnTo>
                  <a:pt x="1551940" y="768240"/>
                </a:lnTo>
                <a:lnTo>
                  <a:pt x="1552258" y="773001"/>
                </a:lnTo>
                <a:lnTo>
                  <a:pt x="1552575" y="781887"/>
                </a:lnTo>
                <a:lnTo>
                  <a:pt x="1557973" y="928187"/>
                </a:lnTo>
                <a:lnTo>
                  <a:pt x="1560361" y="996818"/>
                </a:lnTo>
                <a:lnTo>
                  <a:pt x="1511300" y="1036404"/>
                </a:lnTo>
                <a:lnTo>
                  <a:pt x="1507808" y="1039260"/>
                </a:lnTo>
                <a:lnTo>
                  <a:pt x="1505903" y="1040847"/>
                </a:lnTo>
                <a:lnTo>
                  <a:pt x="1505903" y="1041165"/>
                </a:lnTo>
                <a:lnTo>
                  <a:pt x="1549083" y="1060841"/>
                </a:lnTo>
                <a:lnTo>
                  <a:pt x="1563053" y="1067106"/>
                </a:lnTo>
                <a:lnTo>
                  <a:pt x="1563053" y="1067188"/>
                </a:lnTo>
                <a:lnTo>
                  <a:pt x="1573848" y="1071948"/>
                </a:lnTo>
                <a:lnTo>
                  <a:pt x="1563053" y="1067106"/>
                </a:lnTo>
                <a:lnTo>
                  <a:pt x="1563053" y="1066553"/>
                </a:lnTo>
                <a:lnTo>
                  <a:pt x="1563053" y="1065284"/>
                </a:lnTo>
                <a:lnTo>
                  <a:pt x="1562735" y="1056080"/>
                </a:lnTo>
                <a:lnTo>
                  <a:pt x="1562100" y="1037991"/>
                </a:lnTo>
                <a:lnTo>
                  <a:pt x="1560513" y="1001178"/>
                </a:lnTo>
                <a:lnTo>
                  <a:pt x="1560361" y="996818"/>
                </a:lnTo>
                <a:lnTo>
                  <a:pt x="1624965" y="944689"/>
                </a:lnTo>
                <a:lnTo>
                  <a:pt x="1990090" y="650185"/>
                </a:lnTo>
                <a:lnTo>
                  <a:pt x="2001202" y="641616"/>
                </a:lnTo>
                <a:lnTo>
                  <a:pt x="1911350" y="530225"/>
                </a:lnTo>
                <a:lnTo>
                  <a:pt x="2162175" y="556883"/>
                </a:lnTo>
                <a:lnTo>
                  <a:pt x="2135188" y="807592"/>
                </a:lnTo>
                <a:lnTo>
                  <a:pt x="2045652" y="696518"/>
                </a:lnTo>
                <a:lnTo>
                  <a:pt x="2034540" y="705087"/>
                </a:lnTo>
                <a:lnTo>
                  <a:pt x="1669415" y="999591"/>
                </a:lnTo>
                <a:lnTo>
                  <a:pt x="1555750" y="1091307"/>
                </a:lnTo>
                <a:lnTo>
                  <a:pt x="1551940" y="1094480"/>
                </a:lnTo>
                <a:lnTo>
                  <a:pt x="1550353" y="1095749"/>
                </a:lnTo>
                <a:lnTo>
                  <a:pt x="1550035" y="1095749"/>
                </a:lnTo>
                <a:lnTo>
                  <a:pt x="1506855" y="1076074"/>
                </a:lnTo>
                <a:lnTo>
                  <a:pt x="1492568" y="1069647"/>
                </a:lnTo>
                <a:lnTo>
                  <a:pt x="1492568" y="1069092"/>
                </a:lnTo>
                <a:lnTo>
                  <a:pt x="1492568" y="1068140"/>
                </a:lnTo>
                <a:lnTo>
                  <a:pt x="1492250" y="1058619"/>
                </a:lnTo>
                <a:lnTo>
                  <a:pt x="1491615" y="1040847"/>
                </a:lnTo>
                <a:lnTo>
                  <a:pt x="1490028" y="1004034"/>
                </a:lnTo>
                <a:lnTo>
                  <a:pt x="1487488" y="930726"/>
                </a:lnTo>
                <a:lnTo>
                  <a:pt x="1483991" y="836157"/>
                </a:lnTo>
                <a:lnTo>
                  <a:pt x="1490980" y="831076"/>
                </a:lnTo>
                <a:lnTo>
                  <a:pt x="1520190" y="809496"/>
                </a:lnTo>
                <a:lnTo>
                  <a:pt x="1534795" y="798706"/>
                </a:lnTo>
                <a:lnTo>
                  <a:pt x="1537018" y="797437"/>
                </a:lnTo>
                <a:lnTo>
                  <a:pt x="1537335" y="797120"/>
                </a:lnTo>
                <a:lnTo>
                  <a:pt x="1535492" y="795947"/>
                </a:lnTo>
                <a:lnTo>
                  <a:pt x="1541780" y="799024"/>
                </a:lnTo>
                <a:lnTo>
                  <a:pt x="1533843" y="794898"/>
                </a:lnTo>
                <a:lnTo>
                  <a:pt x="1535492" y="795947"/>
                </a:lnTo>
                <a:lnTo>
                  <a:pt x="1481455" y="769510"/>
                </a:lnTo>
                <a:lnTo>
                  <a:pt x="1481455" y="769827"/>
                </a:lnTo>
                <a:lnTo>
                  <a:pt x="1481455" y="771097"/>
                </a:lnTo>
                <a:lnTo>
                  <a:pt x="1481773" y="775540"/>
                </a:lnTo>
                <a:lnTo>
                  <a:pt x="1482090" y="784743"/>
                </a:lnTo>
                <a:lnTo>
                  <a:pt x="1483991" y="836157"/>
                </a:lnTo>
                <a:lnTo>
                  <a:pt x="1431608" y="874237"/>
                </a:lnTo>
                <a:lnTo>
                  <a:pt x="977804" y="1205369"/>
                </a:lnTo>
                <a:lnTo>
                  <a:pt x="977804" y="1279208"/>
                </a:lnTo>
                <a:lnTo>
                  <a:pt x="2233708" y="1279208"/>
                </a:lnTo>
                <a:lnTo>
                  <a:pt x="2233708" y="422275"/>
                </a:lnTo>
                <a:lnTo>
                  <a:pt x="977804" y="422275"/>
                </a:lnTo>
                <a:close/>
                <a:moveTo>
                  <a:pt x="1604961" y="109349"/>
                </a:moveTo>
                <a:lnTo>
                  <a:pt x="1432317" y="288925"/>
                </a:lnTo>
                <a:lnTo>
                  <a:pt x="1770657" y="288925"/>
                </a:lnTo>
                <a:lnTo>
                  <a:pt x="1604961" y="109349"/>
                </a:lnTo>
                <a:close/>
                <a:moveTo>
                  <a:pt x="1605916" y="0"/>
                </a:moveTo>
                <a:lnTo>
                  <a:pt x="1610688" y="317"/>
                </a:lnTo>
                <a:lnTo>
                  <a:pt x="1615461" y="951"/>
                </a:lnTo>
                <a:lnTo>
                  <a:pt x="1619915" y="2219"/>
                </a:lnTo>
                <a:lnTo>
                  <a:pt x="1623733" y="4121"/>
                </a:lnTo>
                <a:lnTo>
                  <a:pt x="1627870" y="6022"/>
                </a:lnTo>
                <a:lnTo>
                  <a:pt x="1631688" y="8241"/>
                </a:lnTo>
                <a:lnTo>
                  <a:pt x="1635188" y="11410"/>
                </a:lnTo>
                <a:lnTo>
                  <a:pt x="1638369" y="14263"/>
                </a:lnTo>
                <a:lnTo>
                  <a:pt x="1892057" y="288925"/>
                </a:lnTo>
                <a:lnTo>
                  <a:pt x="2401839" y="288925"/>
                </a:lnTo>
                <a:lnTo>
                  <a:pt x="2408511" y="289242"/>
                </a:lnTo>
                <a:lnTo>
                  <a:pt x="2415184" y="290192"/>
                </a:lnTo>
                <a:lnTo>
                  <a:pt x="2421538" y="291776"/>
                </a:lnTo>
                <a:lnTo>
                  <a:pt x="2427893" y="294310"/>
                </a:lnTo>
                <a:lnTo>
                  <a:pt x="2433612" y="297160"/>
                </a:lnTo>
                <a:lnTo>
                  <a:pt x="2439332" y="300645"/>
                </a:lnTo>
                <a:lnTo>
                  <a:pt x="2444415" y="304129"/>
                </a:lnTo>
                <a:lnTo>
                  <a:pt x="2448864" y="308563"/>
                </a:lnTo>
                <a:lnTo>
                  <a:pt x="2453312" y="313314"/>
                </a:lnTo>
                <a:lnTo>
                  <a:pt x="2457442" y="318699"/>
                </a:lnTo>
                <a:lnTo>
                  <a:pt x="2460620" y="323767"/>
                </a:lnTo>
                <a:lnTo>
                  <a:pt x="2463162" y="329785"/>
                </a:lnTo>
                <a:lnTo>
                  <a:pt x="2465703" y="335803"/>
                </a:lnTo>
                <a:lnTo>
                  <a:pt x="2467292" y="342138"/>
                </a:lnTo>
                <a:lnTo>
                  <a:pt x="2468245" y="348790"/>
                </a:lnTo>
                <a:lnTo>
                  <a:pt x="2468563" y="355442"/>
                </a:lnTo>
                <a:lnTo>
                  <a:pt x="2468245" y="362410"/>
                </a:lnTo>
                <a:lnTo>
                  <a:pt x="2467292" y="369062"/>
                </a:lnTo>
                <a:lnTo>
                  <a:pt x="2465703" y="375397"/>
                </a:lnTo>
                <a:lnTo>
                  <a:pt x="2463162" y="381415"/>
                </a:lnTo>
                <a:lnTo>
                  <a:pt x="2460620" y="387433"/>
                </a:lnTo>
                <a:lnTo>
                  <a:pt x="2457442" y="392818"/>
                </a:lnTo>
                <a:lnTo>
                  <a:pt x="2453312" y="397886"/>
                </a:lnTo>
                <a:lnTo>
                  <a:pt x="2448864" y="402954"/>
                </a:lnTo>
                <a:lnTo>
                  <a:pt x="2444415" y="407071"/>
                </a:lnTo>
                <a:lnTo>
                  <a:pt x="2439332" y="410872"/>
                </a:lnTo>
                <a:lnTo>
                  <a:pt x="2433612" y="414040"/>
                </a:lnTo>
                <a:lnTo>
                  <a:pt x="2427893" y="417207"/>
                </a:lnTo>
                <a:lnTo>
                  <a:pt x="2421538" y="419108"/>
                </a:lnTo>
                <a:lnTo>
                  <a:pt x="2415184" y="420691"/>
                </a:lnTo>
                <a:lnTo>
                  <a:pt x="2408511" y="421958"/>
                </a:lnTo>
                <a:lnTo>
                  <a:pt x="2401839" y="422275"/>
                </a:lnTo>
                <a:lnTo>
                  <a:pt x="2344738" y="422275"/>
                </a:lnTo>
                <a:lnTo>
                  <a:pt x="2344738" y="1390650"/>
                </a:lnTo>
                <a:lnTo>
                  <a:pt x="866775" y="1390650"/>
                </a:lnTo>
                <a:lnTo>
                  <a:pt x="866775" y="422275"/>
                </a:lnTo>
                <a:lnTo>
                  <a:pt x="809674" y="422275"/>
                </a:lnTo>
                <a:lnTo>
                  <a:pt x="803001" y="421958"/>
                </a:lnTo>
                <a:lnTo>
                  <a:pt x="796329" y="420691"/>
                </a:lnTo>
                <a:lnTo>
                  <a:pt x="789974" y="419108"/>
                </a:lnTo>
                <a:lnTo>
                  <a:pt x="783620" y="417207"/>
                </a:lnTo>
                <a:lnTo>
                  <a:pt x="777900" y="414040"/>
                </a:lnTo>
                <a:lnTo>
                  <a:pt x="772181" y="410872"/>
                </a:lnTo>
                <a:lnTo>
                  <a:pt x="767098" y="407071"/>
                </a:lnTo>
                <a:lnTo>
                  <a:pt x="762649" y="402954"/>
                </a:lnTo>
                <a:lnTo>
                  <a:pt x="758201" y="397886"/>
                </a:lnTo>
                <a:lnTo>
                  <a:pt x="754070" y="392818"/>
                </a:lnTo>
                <a:lnTo>
                  <a:pt x="750893" y="387433"/>
                </a:lnTo>
                <a:lnTo>
                  <a:pt x="748033" y="381415"/>
                </a:lnTo>
                <a:lnTo>
                  <a:pt x="745809" y="375397"/>
                </a:lnTo>
                <a:lnTo>
                  <a:pt x="744221" y="369062"/>
                </a:lnTo>
                <a:lnTo>
                  <a:pt x="743267" y="362410"/>
                </a:lnTo>
                <a:lnTo>
                  <a:pt x="742950" y="355442"/>
                </a:lnTo>
                <a:lnTo>
                  <a:pt x="743267" y="348790"/>
                </a:lnTo>
                <a:lnTo>
                  <a:pt x="744221" y="342138"/>
                </a:lnTo>
                <a:lnTo>
                  <a:pt x="745809" y="335803"/>
                </a:lnTo>
                <a:lnTo>
                  <a:pt x="748033" y="329785"/>
                </a:lnTo>
                <a:lnTo>
                  <a:pt x="750893" y="323767"/>
                </a:lnTo>
                <a:lnTo>
                  <a:pt x="754070" y="318699"/>
                </a:lnTo>
                <a:lnTo>
                  <a:pt x="758201" y="313314"/>
                </a:lnTo>
                <a:lnTo>
                  <a:pt x="762649" y="308563"/>
                </a:lnTo>
                <a:lnTo>
                  <a:pt x="767098" y="304129"/>
                </a:lnTo>
                <a:lnTo>
                  <a:pt x="772181" y="300645"/>
                </a:lnTo>
                <a:lnTo>
                  <a:pt x="777900" y="297160"/>
                </a:lnTo>
                <a:lnTo>
                  <a:pt x="783620" y="294310"/>
                </a:lnTo>
                <a:lnTo>
                  <a:pt x="789974" y="291776"/>
                </a:lnTo>
                <a:lnTo>
                  <a:pt x="796329" y="290192"/>
                </a:lnTo>
                <a:lnTo>
                  <a:pt x="803001" y="289242"/>
                </a:lnTo>
                <a:lnTo>
                  <a:pt x="809674" y="288925"/>
                </a:lnTo>
                <a:lnTo>
                  <a:pt x="1310879" y="288925"/>
                </a:lnTo>
                <a:lnTo>
                  <a:pt x="1311607" y="287475"/>
                </a:lnTo>
                <a:lnTo>
                  <a:pt x="1314152" y="283672"/>
                </a:lnTo>
                <a:lnTo>
                  <a:pt x="1317334" y="280502"/>
                </a:lnTo>
                <a:lnTo>
                  <a:pt x="1573462" y="13629"/>
                </a:lnTo>
                <a:lnTo>
                  <a:pt x="1576962" y="10777"/>
                </a:lnTo>
                <a:lnTo>
                  <a:pt x="1580780" y="7924"/>
                </a:lnTo>
                <a:lnTo>
                  <a:pt x="1584280" y="5705"/>
                </a:lnTo>
                <a:lnTo>
                  <a:pt x="1588735" y="3804"/>
                </a:lnTo>
                <a:lnTo>
                  <a:pt x="1592553" y="2219"/>
                </a:lnTo>
                <a:lnTo>
                  <a:pt x="1597007" y="951"/>
                </a:lnTo>
                <a:lnTo>
                  <a:pt x="1601780" y="317"/>
                </a:lnTo>
                <a:lnTo>
                  <a:pt x="16059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015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6495" y="2893060"/>
            <a:ext cx="32848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cs typeface="+mn-ea"/>
                <a:sym typeface="+mn-lt"/>
              </a:rPr>
              <a:t>针对之前图像分类的准确度不是很高，决定学习一些机器学习的常用算法，如</a:t>
            </a:r>
            <a:r>
              <a:rPr lang="en-US" altLang="zh-CN" sz="1400" dirty="0">
                <a:cs typeface="+mn-ea"/>
                <a:sym typeface="+mn-lt"/>
              </a:rPr>
              <a:t>SVM</a:t>
            </a:r>
            <a:r>
              <a:rPr lang="zh-CN" altLang="en-US" sz="1400" dirty="0">
                <a:cs typeface="+mn-ea"/>
                <a:sym typeface="+mn-lt"/>
              </a:rPr>
              <a:t>，朴素贝叶斯等，并尝试使用进行图像的分类，对比各类算法的准确度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/>
      <p:bldP spid="6" grpId="0" bldLvl="0" animBg="1"/>
      <p:bldP spid="11" grpId="0" bldLvl="0" animBg="1"/>
      <p:bldP spid="12" grpId="0"/>
      <p:bldP spid="19" grpId="0" bldLvl="0" animBg="1"/>
      <p:bldP spid="21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31794" y="474666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文本框 3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0656" y="1878479"/>
            <a:ext cx="8051341" cy="742950"/>
          </a:xfrm>
          <a:prstGeom prst="rect">
            <a:avLst/>
          </a:prstGeom>
          <a:noFill/>
          <a:ln>
            <a:noFill/>
          </a:ln>
        </p:spPr>
        <p:txBody>
          <a:bodyPr wrap="square"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685165">
              <a:spcBef>
                <a:spcPct val="0"/>
              </a:spcBef>
              <a:buNone/>
              <a:defRPr/>
            </a:pPr>
            <a:r>
              <a:rPr lang="en-US" altLang="zh-CN" sz="45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r>
              <a:rPr lang="zh-CN" altLang="en-US" sz="45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！</a:t>
            </a:r>
            <a:endParaRPr lang="zh-CN" altLang="en-US" sz="45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0468423">
            <a:off x="2643788" y="4863613"/>
            <a:ext cx="9144000" cy="1059543"/>
          </a:xfrm>
          <a:prstGeom prst="rect">
            <a:avLst/>
          </a:prstGeom>
          <a:gradFill flip="none" rotWithShape="1">
            <a:gsLst>
              <a:gs pos="2000">
                <a:srgbClr val="00382E"/>
              </a:gs>
              <a:gs pos="97248">
                <a:srgbClr val="004C41"/>
              </a:gs>
              <a:gs pos="58000">
                <a:srgbClr val="009900"/>
              </a:gs>
              <a:gs pos="39000">
                <a:srgbClr val="009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19871707">
            <a:off x="-1253298" y="-2038296"/>
            <a:ext cx="9144000" cy="1059543"/>
          </a:xfrm>
          <a:prstGeom prst="rect">
            <a:avLst/>
          </a:prstGeom>
          <a:gradFill flip="none" rotWithShape="1">
            <a:gsLst>
              <a:gs pos="2000">
                <a:srgbClr val="00382E"/>
              </a:gs>
              <a:gs pos="97248">
                <a:srgbClr val="004C41"/>
              </a:gs>
              <a:gs pos="58000">
                <a:srgbClr val="009900"/>
              </a:gs>
              <a:gs pos="39000">
                <a:srgbClr val="009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4"/>
          <p:cNvCxnSpPr/>
          <p:nvPr/>
        </p:nvCxnSpPr>
        <p:spPr bwMode="auto">
          <a:xfrm>
            <a:off x="2257425" y="1288256"/>
            <a:ext cx="0" cy="3052763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3"/>
          <p:cNvCxnSpPr/>
          <p:nvPr/>
        </p:nvCxnSpPr>
        <p:spPr bwMode="auto">
          <a:xfrm>
            <a:off x="2257425" y="4341019"/>
            <a:ext cx="4643438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"/>
          <p:cNvCxnSpPr/>
          <p:nvPr/>
        </p:nvCxnSpPr>
        <p:spPr bwMode="auto">
          <a:xfrm>
            <a:off x="6900863" y="1288256"/>
            <a:ext cx="0" cy="3052763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"/>
          <p:cNvCxnSpPr/>
          <p:nvPr/>
        </p:nvCxnSpPr>
        <p:spPr bwMode="auto">
          <a:xfrm>
            <a:off x="2257425" y="1288256"/>
            <a:ext cx="358379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0"/>
          <p:cNvCxnSpPr/>
          <p:nvPr/>
        </p:nvCxnSpPr>
        <p:spPr bwMode="auto">
          <a:xfrm>
            <a:off x="6542485" y="1288256"/>
            <a:ext cx="358378" cy="0"/>
          </a:xfrm>
          <a:prstGeom prst="line">
            <a:avLst/>
          </a:prstGeom>
          <a:ln>
            <a:solidFill>
              <a:srgbClr val="6CAE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9"/>
          <p:cNvSpPr txBox="1">
            <a:spLocks noChangeArrowheads="1"/>
          </p:cNvSpPr>
          <p:nvPr/>
        </p:nvSpPr>
        <p:spPr bwMode="auto">
          <a:xfrm>
            <a:off x="3132535" y="972741"/>
            <a:ext cx="289440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3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目录  </a:t>
            </a:r>
            <a:r>
              <a:rPr lang="en-US" altLang="zh-CN" sz="33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content</a:t>
            </a:r>
            <a:endParaRPr lang="zh-CN" altLang="en-US" sz="33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8"/>
          <p:cNvSpPr/>
          <p:nvPr/>
        </p:nvSpPr>
        <p:spPr bwMode="auto">
          <a:xfrm>
            <a:off x="3333115" y="2129790"/>
            <a:ext cx="528320" cy="371475"/>
          </a:xfrm>
          <a:prstGeom prst="rect">
            <a:avLst/>
          </a:prstGeom>
          <a:solidFill>
            <a:srgbClr val="8CC345"/>
          </a:solidFill>
          <a:ln>
            <a:solidFill>
              <a:srgbClr val="8CC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0" b="1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5" name="7"/>
          <p:cNvSpPr>
            <a:spLocks noChangeArrowheads="1"/>
          </p:cNvSpPr>
          <p:nvPr/>
        </p:nvSpPr>
        <p:spPr bwMode="auto">
          <a:xfrm>
            <a:off x="4269105" y="2151380"/>
            <a:ext cx="1780540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学习内容概述</a:t>
            </a:r>
            <a:endParaRPr lang="zh-CN" altLang="en-US" sz="18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6"/>
          <p:cNvSpPr/>
          <p:nvPr/>
        </p:nvSpPr>
        <p:spPr bwMode="auto">
          <a:xfrm>
            <a:off x="3333115" y="2629535"/>
            <a:ext cx="528320" cy="371475"/>
          </a:xfrm>
          <a:prstGeom prst="rect">
            <a:avLst/>
          </a:prstGeom>
          <a:solidFill>
            <a:srgbClr val="8CC345"/>
          </a:solidFill>
          <a:ln>
            <a:solidFill>
              <a:srgbClr val="8CC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0" b="1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7" name="5"/>
          <p:cNvSpPr>
            <a:spLocks noChangeArrowheads="1"/>
          </p:cNvSpPr>
          <p:nvPr/>
        </p:nvSpPr>
        <p:spPr bwMode="auto">
          <a:xfrm>
            <a:off x="4269105" y="2641600"/>
            <a:ext cx="1586230" cy="3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学习完成情况</a:t>
            </a:r>
            <a:endParaRPr lang="zh-CN" altLang="en-US" sz="18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4"/>
          <p:cNvSpPr/>
          <p:nvPr/>
        </p:nvSpPr>
        <p:spPr bwMode="auto">
          <a:xfrm>
            <a:off x="3333115" y="3131185"/>
            <a:ext cx="528320" cy="371475"/>
          </a:xfrm>
          <a:prstGeom prst="rect">
            <a:avLst/>
          </a:prstGeom>
          <a:solidFill>
            <a:srgbClr val="8CC345"/>
          </a:solidFill>
          <a:ln>
            <a:solidFill>
              <a:srgbClr val="8CC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0" b="1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1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9" name="3"/>
          <p:cNvSpPr>
            <a:spLocks noChangeArrowheads="1"/>
          </p:cNvSpPr>
          <p:nvPr/>
        </p:nvSpPr>
        <p:spPr bwMode="auto">
          <a:xfrm>
            <a:off x="4269105" y="3113405"/>
            <a:ext cx="1542415" cy="34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近期学习计划</a:t>
            </a:r>
            <a:endParaRPr lang="en-US" altLang="zh-CN" sz="18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ldLvl="0" animBg="1"/>
      <p:bldP spid="65" grpId="0"/>
      <p:bldP spid="66" grpId="0" bldLvl="0" animBg="1"/>
      <p:bldP spid="67" grpId="0"/>
      <p:bldP spid="68" grpId="0" bldLvl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2"/>
          <p:cNvGrpSpPr/>
          <p:nvPr/>
        </p:nvGrpSpPr>
        <p:grpSpPr>
          <a:xfrm>
            <a:off x="1363248" y="2049486"/>
            <a:ext cx="6541548" cy="1262698"/>
            <a:chOff x="31445" y="161948"/>
            <a:chExt cx="2500824" cy="318131"/>
          </a:xfrm>
          <a:solidFill>
            <a:srgbClr val="004C41"/>
          </a:solidFill>
        </p:grpSpPr>
        <p:sp>
          <p:nvSpPr>
            <p:cNvPr id="16" name="12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222356" y="238997"/>
              <a:ext cx="972980" cy="13150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2800" b="1" kern="0" spc="300" dirty="0" smtClean="0">
                  <a:solidFill>
                    <a:prstClr val="white"/>
                  </a:solidFill>
                  <a:cs typeface="+mn-ea"/>
                  <a:sym typeface="+mn-lt"/>
                </a:rPr>
                <a:t>学习内容概述</a:t>
              </a:r>
              <a:endParaRPr lang="zh-CN" altLang="en-US" sz="2800" b="1" kern="0" spc="3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1"/>
          <p:cNvGrpSpPr/>
          <p:nvPr/>
        </p:nvGrpSpPr>
        <p:grpSpPr>
          <a:xfrm>
            <a:off x="1561353" y="1373315"/>
            <a:ext cx="2619916" cy="2619916"/>
            <a:chOff x="267453" y="94709"/>
            <a:chExt cx="454824" cy="454824"/>
          </a:xfrm>
        </p:grpSpPr>
        <p:sp>
          <p:nvSpPr>
            <p:cNvPr id="20" name="4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3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004C4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70583" y="176347"/>
              <a:ext cx="269714" cy="27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9600" kern="0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96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4" name="1"/>
          <p:cNvSpPr txBox="1">
            <a:spLocks noChangeArrowheads="1"/>
          </p:cNvSpPr>
          <p:nvPr/>
        </p:nvSpPr>
        <p:spPr bwMode="auto">
          <a:xfrm>
            <a:off x="221456" y="421482"/>
            <a:ext cx="2010966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学习内容概述</a:t>
            </a:r>
            <a:endParaRPr lang="zh-CN" altLang="en-US" sz="15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602615" y="1333500"/>
            <a:ext cx="2294255" cy="2282825"/>
          </a:xfrm>
          <a:prstGeom prst="ellipse">
            <a:avLst/>
          </a:prstGeom>
          <a:solidFill>
            <a:srgbClr val="004C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rtlCol="0" anchor="ctr"/>
          <a:lstStyle/>
          <a:p>
            <a:pPr algn="ctr"/>
            <a:r>
              <a:rPr lang="zh-CN" altLang="en-US" sz="1400" b="1" dirty="0">
                <a:cs typeface="+mn-ea"/>
                <a:sym typeface="+mn-lt"/>
              </a:rPr>
              <a:t>初入机器学习和深度学习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126" name="Oval 9"/>
          <p:cNvSpPr>
            <a:spLocks noChangeArrowheads="1"/>
          </p:cNvSpPr>
          <p:nvPr/>
        </p:nvSpPr>
        <p:spPr bwMode="auto">
          <a:xfrm>
            <a:off x="3407410" y="1333500"/>
            <a:ext cx="2328545" cy="2379980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rtlCol="0" anchor="ctr"/>
          <a:lstStyle/>
          <a:p>
            <a:pPr algn="ctr"/>
            <a:r>
              <a:rPr lang="zh-CN" altLang="en-US" sz="1400" b="1">
                <a:cs typeface="+mn-ea"/>
                <a:sym typeface="+mn-lt"/>
              </a:rPr>
              <a:t>了解各类神经网络模型</a:t>
            </a:r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28" name="Oval 11"/>
          <p:cNvSpPr>
            <a:spLocks noChangeArrowheads="1"/>
          </p:cNvSpPr>
          <p:nvPr/>
        </p:nvSpPr>
        <p:spPr bwMode="auto">
          <a:xfrm>
            <a:off x="6142355" y="1285240"/>
            <a:ext cx="2381250" cy="2379345"/>
          </a:xfrm>
          <a:prstGeom prst="ellipse">
            <a:avLst/>
          </a:prstGeom>
          <a:solidFill>
            <a:srgbClr val="8C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rtlCol="0" anchor="ctr"/>
          <a:lstStyle/>
          <a:p>
            <a:pPr algn="ctr"/>
            <a:r>
              <a:rPr lang="zh-CN" altLang="en-US" sz="1400" b="1">
                <a:cs typeface="+mn-ea"/>
                <a:sym typeface="+mn-lt"/>
              </a:rPr>
              <a:t>对神经网络的简单应用</a:t>
            </a:r>
            <a:endParaRPr lang="zh-CN" altLang="en-US" sz="1400" b="1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/>
      <p:bldP spid="86" grpId="0" bldLvl="0" animBg="1"/>
      <p:bldP spid="126" grpId="0" bldLvl="0" animBg="1"/>
      <p:bldP spid="12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4" name="1"/>
          <p:cNvSpPr txBox="1">
            <a:spLocks noChangeArrowheads="1"/>
          </p:cNvSpPr>
          <p:nvPr/>
        </p:nvSpPr>
        <p:spPr bwMode="auto">
          <a:xfrm>
            <a:off x="221456" y="421482"/>
            <a:ext cx="2010966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00" b="1" dirty="0">
                <a:solidFill>
                  <a:srgbClr val="004C41"/>
                </a:solidFill>
                <a:latin typeface="+mn-lt"/>
                <a:ea typeface="+mn-ea"/>
                <a:cs typeface="+mn-ea"/>
                <a:sym typeface="+mn-lt"/>
              </a:rPr>
              <a:t>学习内容概述</a:t>
            </a:r>
            <a:endParaRPr lang="zh-CN" altLang="en-US" sz="1500" b="1" dirty="0">
              <a:solidFill>
                <a:srgbClr val="004C4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597" y="2845390"/>
            <a:ext cx="9142810" cy="52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5" tIns="43418" rIns="86835" bIns="43418" anchor="ctr"/>
          <a:lstStyle/>
          <a:p>
            <a:pPr algn="ctr">
              <a:defRPr/>
            </a:pPr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36842" y="2553090"/>
            <a:ext cx="584145" cy="58460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81499" y="2553090"/>
            <a:ext cx="584145" cy="58460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424818" y="2553090"/>
            <a:ext cx="584145" cy="58460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68137" y="2553090"/>
            <a:ext cx="585485" cy="58460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912794" y="2553090"/>
            <a:ext cx="584145" cy="584603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1152" y="2617450"/>
            <a:ext cx="455526" cy="455883"/>
          </a:xfrm>
          <a:prstGeom prst="ellipse">
            <a:avLst/>
          </a:prstGeom>
          <a:solidFill>
            <a:srgbClr val="004C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rtlCol="0" anchor="ctr"/>
          <a:lstStyle/>
          <a:p>
            <a:pPr algn="ctr"/>
            <a:r>
              <a:rPr lang="en-US" altLang="zh-CN" sz="1015" dirty="0">
                <a:cs typeface="+mn-ea"/>
                <a:sym typeface="+mn-lt"/>
              </a:rPr>
              <a:t>1</a:t>
            </a: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5809" y="2617450"/>
            <a:ext cx="455526" cy="455883"/>
          </a:xfrm>
          <a:prstGeom prst="ellipse">
            <a:avLst/>
          </a:prstGeom>
          <a:solidFill>
            <a:srgbClr val="CECC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5" dirty="0">
                <a:cs typeface="+mn-ea"/>
                <a:sym typeface="+mn-lt"/>
              </a:rPr>
              <a:t>2</a:t>
            </a: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487788" y="2617450"/>
            <a:ext cx="455526" cy="455883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5" dirty="0">
                <a:cs typeface="+mn-ea"/>
                <a:sym typeface="+mn-lt"/>
              </a:rPr>
              <a:t>3</a:t>
            </a: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75764" y="2617450"/>
            <a:ext cx="455526" cy="455883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rtlCol="0" anchor="ctr"/>
          <a:lstStyle/>
          <a:p>
            <a:pPr algn="ctr"/>
            <a:r>
              <a:rPr lang="en-US" altLang="zh-CN" sz="1015" dirty="0">
                <a:cs typeface="+mn-ea"/>
                <a:sym typeface="+mn-lt"/>
              </a:rPr>
              <a:t>5</a:t>
            </a: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31106" y="2617450"/>
            <a:ext cx="455526" cy="455883"/>
          </a:xfrm>
          <a:prstGeom prst="ellipse">
            <a:avLst/>
          </a:prstGeom>
          <a:solidFill>
            <a:srgbClr val="CECC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rtlCol="0" anchor="ctr"/>
          <a:lstStyle/>
          <a:p>
            <a:pPr algn="ctr"/>
            <a:r>
              <a:rPr lang="en-US" altLang="zh-CN" sz="1015" dirty="0">
                <a:cs typeface="+mn-ea"/>
                <a:sym typeface="+mn-lt"/>
              </a:rPr>
              <a:t>4</a:t>
            </a: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 flipH="1" flipV="1">
            <a:off x="2472756" y="3084059"/>
            <a:ext cx="282694" cy="1225520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136525" y="3558540"/>
            <a:ext cx="2626995" cy="795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7187" tIns="38594" rIns="77187" bIns="38594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安装虚拟机和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Ubuntu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系统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安装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pycharm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tensorflow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学习一些常用命令和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基本语法</a:t>
            </a:r>
            <a:endParaRPr lang="zh-CN" altLang="en-US" sz="1200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4921879" y="3084059"/>
            <a:ext cx="281354" cy="1225520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 flipH="1" flipV="1">
            <a:off x="7466125" y="3084059"/>
            <a:ext cx="282695" cy="1225520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076998" y="1295390"/>
            <a:ext cx="281354" cy="1225520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527461" y="1295390"/>
            <a:ext cx="281354" cy="1225520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87" tIns="38594" rIns="77187" bIns="38594" anchor="ctr"/>
          <a:lstStyle/>
          <a:p>
            <a:pPr algn="ctr">
              <a:defRPr/>
            </a:pPr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22" name="矩形 30"/>
          <p:cNvSpPr>
            <a:spLocks noChangeArrowheads="1"/>
          </p:cNvSpPr>
          <p:nvPr/>
        </p:nvSpPr>
        <p:spPr bwMode="auto">
          <a:xfrm>
            <a:off x="3101114" y="1296732"/>
            <a:ext cx="2278970" cy="795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7187" tIns="38594" rIns="77187" bIns="38594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BP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神经网络，反向传播算法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使用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tensorflow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搭建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BP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神经网络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实现鸢尾花数据集分类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矩形 31"/>
          <p:cNvSpPr>
            <a:spLocks noChangeArrowheads="1"/>
          </p:cNvSpPr>
          <p:nvPr/>
        </p:nvSpPr>
        <p:spPr bwMode="auto">
          <a:xfrm>
            <a:off x="2846705" y="3558540"/>
            <a:ext cx="2356485" cy="795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7187" tIns="38594" rIns="77187" bIns="38594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卷积神经网络（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CNN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）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经典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lenet5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模型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基于</a:t>
            </a: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mnist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数据集的手写数字识别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矩形 32"/>
          <p:cNvSpPr>
            <a:spLocks noChangeArrowheads="1"/>
          </p:cNvSpPr>
          <p:nvPr/>
        </p:nvSpPr>
        <p:spPr bwMode="auto">
          <a:xfrm>
            <a:off x="5615885" y="1296732"/>
            <a:ext cx="2347299" cy="795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7187" tIns="38594" rIns="77187" bIns="38594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图像分类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风格迁移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对五种花数据集进行分类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矩形 33"/>
          <p:cNvSpPr>
            <a:spLocks noChangeArrowheads="1"/>
          </p:cNvSpPr>
          <p:nvPr/>
        </p:nvSpPr>
        <p:spPr bwMode="auto">
          <a:xfrm>
            <a:off x="5730875" y="3558540"/>
            <a:ext cx="1963420" cy="795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7187" tIns="38594" rIns="77187" bIns="38594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循环神经网络（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RNN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）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词嵌入、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LSTM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网络</a:t>
            </a:r>
            <a:endParaRPr lang="en-US" altLang="zh-CN" sz="1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基于</a:t>
            </a: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keras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的文本情感分类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2630" y="-1018598"/>
            <a:ext cx="590550" cy="666461"/>
          </a:xfrm>
          <a:prstGeom prst="rect">
            <a:avLst/>
          </a:prstGeom>
          <a:solidFill>
            <a:srgbClr val="CE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8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88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288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288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bldLvl="0" animBg="1"/>
      <p:bldP spid="12" grpId="0" animBg="1"/>
      <p:bldP spid="13" grpId="0" animBg="1"/>
      <p:bldP spid="15" grpId="0" animBg="1"/>
      <p:bldP spid="14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2"/>
          <p:cNvGrpSpPr/>
          <p:nvPr/>
        </p:nvGrpSpPr>
        <p:grpSpPr>
          <a:xfrm>
            <a:off x="1363248" y="2049486"/>
            <a:ext cx="6541548" cy="1262698"/>
            <a:chOff x="31445" y="161948"/>
            <a:chExt cx="2500824" cy="318131"/>
          </a:xfrm>
          <a:solidFill>
            <a:srgbClr val="004C41"/>
          </a:solidFill>
        </p:grpSpPr>
        <p:sp>
          <p:nvSpPr>
            <p:cNvPr id="16" name="4"/>
            <p:cNvSpPr/>
            <p:nvPr/>
          </p:nvSpPr>
          <p:spPr>
            <a:xfrm>
              <a:off x="31445" y="176315"/>
              <a:ext cx="2268640" cy="293086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2257111" y="204921"/>
              <a:ext cx="318131" cy="232184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1222359" y="238997"/>
              <a:ext cx="972980" cy="13150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2800" b="1" kern="0" spc="300" dirty="0" smtClean="0">
                  <a:solidFill>
                    <a:prstClr val="white"/>
                  </a:solidFill>
                  <a:cs typeface="+mn-ea"/>
                  <a:sym typeface="+mn-lt"/>
                </a:rPr>
                <a:t>学习完成情况</a:t>
              </a:r>
              <a:endParaRPr lang="zh-CN" altLang="en-US" sz="2800" b="1" kern="0" spc="300" dirty="0" smtClea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1"/>
          <p:cNvGrpSpPr/>
          <p:nvPr/>
        </p:nvGrpSpPr>
        <p:grpSpPr>
          <a:xfrm>
            <a:off x="1561353" y="1373315"/>
            <a:ext cx="2619916" cy="2619916"/>
            <a:chOff x="267453" y="94709"/>
            <a:chExt cx="454824" cy="454824"/>
          </a:xfrm>
        </p:grpSpPr>
        <p:sp>
          <p:nvSpPr>
            <p:cNvPr id="20" name="3"/>
            <p:cNvSpPr/>
            <p:nvPr/>
          </p:nvSpPr>
          <p:spPr>
            <a:xfrm>
              <a:off x="301756" y="114952"/>
              <a:ext cx="390525" cy="39528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2"/>
            <p:cNvSpPr/>
            <p:nvPr/>
          </p:nvSpPr>
          <p:spPr>
            <a:xfrm>
              <a:off x="343738" y="170570"/>
              <a:ext cx="302255" cy="302255"/>
            </a:xfrm>
            <a:prstGeom prst="ellipse">
              <a:avLst/>
            </a:prstGeom>
            <a:solidFill>
              <a:srgbClr val="004C4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800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67453" y="94709"/>
              <a:ext cx="454824" cy="454824"/>
            </a:xfrm>
            <a:prstGeom prst="donut">
              <a:avLst>
                <a:gd name="adj" fmla="val 8567"/>
              </a:avLst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200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60008" y="185449"/>
              <a:ext cx="267216" cy="27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9600" kern="0" dirty="0" smtClean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96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93675" y="1355683"/>
            <a:ext cx="2213093" cy="2214246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3979611" y="905083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训练数据集：三类鸢尾花，</a:t>
            </a:r>
            <a:r>
              <a:rPr lang="en-US" altLang="zh-CN" sz="1400" dirty="0">
                <a:sym typeface="+mn-lt"/>
              </a:rPr>
              <a:t>150</a:t>
            </a:r>
            <a:r>
              <a:rPr lang="zh-CN" altLang="en-US" sz="1400" dirty="0">
                <a:sym typeface="+mn-lt"/>
              </a:rPr>
              <a:t>组数据</a:t>
            </a:r>
            <a:endParaRPr lang="zh-CN" altLang="en-US" sz="1400" dirty="0">
              <a:sym typeface="+mn-lt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3979611" y="2201487"/>
            <a:ext cx="43182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框架：</a:t>
            </a:r>
            <a:r>
              <a:rPr lang="en-US" altLang="zh-CN" sz="1400" dirty="0">
                <a:sym typeface="+mn-lt"/>
              </a:rPr>
              <a:t>Tensorflow</a:t>
            </a:r>
            <a:endParaRPr lang="zh-CN" altLang="en-US" sz="1400" dirty="0">
              <a:sym typeface="+mn-lt"/>
            </a:endParaRPr>
          </a:p>
          <a:p>
            <a:r>
              <a:rPr lang="zh-CN" altLang="en-US" sz="1400" dirty="0">
                <a:sym typeface="+mn-lt"/>
              </a:rPr>
              <a:t>网络模型：</a:t>
            </a:r>
            <a:r>
              <a:rPr lang="en-US" altLang="zh-CN" sz="1400" dirty="0">
                <a:sym typeface="+mn-lt"/>
              </a:rPr>
              <a:t>BP</a:t>
            </a:r>
            <a:r>
              <a:rPr lang="zh-CN" altLang="en-US" sz="1400" dirty="0">
                <a:sym typeface="+mn-lt"/>
              </a:rPr>
              <a:t>神经网络</a:t>
            </a:r>
            <a:endParaRPr lang="zh-CN" altLang="en-US" sz="1400" dirty="0"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3979611" y="3752335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训练结果：</a:t>
            </a:r>
            <a:r>
              <a:rPr lang="en-US" altLang="zh-CN" sz="1400" dirty="0">
                <a:sym typeface="+mn-lt"/>
              </a:rPr>
              <a:t>99.3%</a:t>
            </a:r>
            <a:endParaRPr lang="en-US" altLang="zh-CN" sz="1400" dirty="0">
              <a:sym typeface="+mn-lt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1096645" y="2317115"/>
            <a:ext cx="14065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F8F8F8"/>
                </a:solidFill>
                <a:cs typeface="+mn-ea"/>
                <a:sym typeface="+mn-lt"/>
              </a:rPr>
              <a:t>鸢尾花分类</a:t>
            </a:r>
            <a:endParaRPr lang="zh-CN" altLang="en-US" sz="1500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46726" y="707286"/>
            <a:ext cx="647735" cy="648072"/>
            <a:chOff x="2505666" y="1765071"/>
            <a:chExt cx="864096" cy="864096"/>
          </a:xfrm>
        </p:grpSpPr>
        <p:sp>
          <p:nvSpPr>
            <p:cNvPr id="16" name="椭圆 15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8CC34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563333" y="1845204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02324" y="2138793"/>
            <a:ext cx="647735" cy="648072"/>
            <a:chOff x="3405766" y="2600174"/>
            <a:chExt cx="864096" cy="864096"/>
          </a:xfrm>
        </p:grpSpPr>
        <p:sp>
          <p:nvSpPr>
            <p:cNvPr id="19" name="椭圆 18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3452333" y="2708805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02623" y="3570144"/>
            <a:ext cx="647735" cy="648072"/>
            <a:chOff x="2937714" y="49111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rgbClr val="004C4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2982433" y="5020204"/>
              <a:ext cx="752231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03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5" grpId="0" bldLvl="0" animBg="1"/>
      <p:bldP spid="7" grpId="0"/>
      <p:bldP spid="9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93675" y="1355683"/>
            <a:ext cx="2213093" cy="2214246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3979611" y="771098"/>
            <a:ext cx="43182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en-US" altLang="zh-CN" sz="1400" dirty="0">
                <a:sym typeface="+mn-lt"/>
              </a:rPr>
              <a:t>MNIST</a:t>
            </a:r>
            <a:r>
              <a:rPr lang="zh-CN" altLang="en-US" sz="1400" dirty="0">
                <a:sym typeface="+mn-lt"/>
              </a:rPr>
              <a:t>数据集：</a:t>
            </a:r>
            <a:r>
              <a:rPr lang="en-US" altLang="zh-CN" sz="1400" dirty="0">
                <a:sym typeface="+mn-lt"/>
              </a:rPr>
              <a:t>55000</a:t>
            </a:r>
            <a:r>
              <a:rPr lang="zh-CN" altLang="en-US" sz="1400" dirty="0">
                <a:sym typeface="+mn-lt"/>
              </a:rPr>
              <a:t>张训练集</a:t>
            </a:r>
            <a:endParaRPr lang="zh-CN" altLang="en-US" sz="1400" dirty="0">
              <a:sym typeface="+mn-lt"/>
            </a:endParaRPr>
          </a:p>
          <a:p>
            <a:r>
              <a:rPr lang="en-US" altLang="zh-CN" sz="1400" dirty="0">
                <a:sym typeface="+mn-lt"/>
              </a:rPr>
              <a:t>	            5000</a:t>
            </a:r>
            <a:r>
              <a:rPr lang="zh-CN" altLang="en-US" sz="1400" dirty="0">
                <a:sym typeface="+mn-lt"/>
              </a:rPr>
              <a:t>张测试集</a:t>
            </a:r>
            <a:endParaRPr lang="zh-CN" altLang="en-US" sz="1400" dirty="0">
              <a:sym typeface="+mn-lt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3979611" y="2201487"/>
            <a:ext cx="43182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框架：</a:t>
            </a:r>
            <a:r>
              <a:rPr lang="en-US" altLang="zh-CN" sz="1400" dirty="0">
                <a:sym typeface="+mn-lt"/>
              </a:rPr>
              <a:t>Tensorflow</a:t>
            </a:r>
            <a:endParaRPr lang="zh-CN" altLang="en-US" sz="1400" dirty="0">
              <a:sym typeface="+mn-lt"/>
            </a:endParaRPr>
          </a:p>
          <a:p>
            <a:r>
              <a:rPr lang="zh-CN" altLang="en-US" sz="1400" dirty="0">
                <a:sym typeface="+mn-lt"/>
              </a:rPr>
              <a:t>网络模型：</a:t>
            </a:r>
            <a:r>
              <a:rPr lang="en-US" altLang="zh-CN" sz="1400" dirty="0">
                <a:sym typeface="+mn-lt"/>
              </a:rPr>
              <a:t>lenet5</a:t>
            </a:r>
            <a:endParaRPr lang="en-US" altLang="zh-CN" sz="1400" dirty="0"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3979611" y="3752335"/>
            <a:ext cx="431823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测试结果：</a:t>
            </a:r>
            <a:r>
              <a:rPr lang="en-US" altLang="zh-CN" sz="1400" dirty="0">
                <a:sym typeface="+mn-lt"/>
              </a:rPr>
              <a:t>99.6%</a:t>
            </a:r>
            <a:endParaRPr lang="en-US" altLang="zh-CN" sz="1400" dirty="0">
              <a:sym typeface="+mn-lt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1096645" y="2317115"/>
            <a:ext cx="14065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F8F8F8"/>
                </a:solidFill>
                <a:cs typeface="+mn-ea"/>
                <a:sym typeface="+mn-lt"/>
              </a:rPr>
              <a:t>手写数字识别</a:t>
            </a:r>
            <a:endParaRPr lang="zh-CN" altLang="en-US" sz="1500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46726" y="707286"/>
            <a:ext cx="647735" cy="648072"/>
            <a:chOff x="2505666" y="1765071"/>
            <a:chExt cx="864096" cy="864096"/>
          </a:xfrm>
        </p:grpSpPr>
        <p:sp>
          <p:nvSpPr>
            <p:cNvPr id="16" name="椭圆 15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8CC34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563333" y="1845204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02324" y="2138793"/>
            <a:ext cx="647735" cy="648072"/>
            <a:chOff x="3405766" y="2600174"/>
            <a:chExt cx="864096" cy="864096"/>
          </a:xfrm>
        </p:grpSpPr>
        <p:sp>
          <p:nvSpPr>
            <p:cNvPr id="19" name="椭圆 18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3452333" y="2708805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02623" y="3570144"/>
            <a:ext cx="647735" cy="648072"/>
            <a:chOff x="2937714" y="49111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rgbClr val="004C4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2982433" y="5020204"/>
              <a:ext cx="752231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03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5" grpId="0" bldLvl="0" animBg="1"/>
      <p:bldP spid="7" grpId="0"/>
      <p:bldP spid="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2"/>
          <p:cNvSpPr/>
          <p:nvPr/>
        </p:nvSpPr>
        <p:spPr>
          <a:xfrm>
            <a:off x="1" y="381000"/>
            <a:ext cx="136922" cy="381000"/>
          </a:xfrm>
          <a:prstGeom prst="rect">
            <a:avLst/>
          </a:prstGeom>
          <a:solidFill>
            <a:srgbClr val="8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5044440"/>
            <a:ext cx="9144000" cy="99060"/>
          </a:xfrm>
          <a:prstGeom prst="rect">
            <a:avLst/>
          </a:prstGeom>
          <a:solidFill>
            <a:srgbClr val="00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93675" y="1355683"/>
            <a:ext cx="2213093" cy="2214246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15" dirty="0">
              <a:cs typeface="+mn-ea"/>
              <a:sym typeface="+mn-lt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3979611" y="771098"/>
            <a:ext cx="43182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五类花（玫瑰、雏菊、郁金香、蒲公英、向日葵）</a:t>
            </a:r>
            <a:endParaRPr lang="zh-CN" altLang="en-US" sz="1400" dirty="0">
              <a:sym typeface="+mn-lt"/>
            </a:endParaRPr>
          </a:p>
          <a:p>
            <a:r>
              <a:rPr lang="zh-CN" altLang="en-US" sz="1400" dirty="0">
                <a:sym typeface="+mn-lt"/>
              </a:rPr>
              <a:t>训练集：</a:t>
            </a:r>
            <a:r>
              <a:rPr lang="en-US" altLang="zh-CN" sz="1400" dirty="0">
                <a:sym typeface="+mn-lt"/>
              </a:rPr>
              <a:t>2933</a:t>
            </a:r>
            <a:r>
              <a:rPr lang="zh-CN" altLang="en-US" sz="1400" dirty="0">
                <a:sym typeface="+mn-lt"/>
              </a:rPr>
              <a:t>张</a:t>
            </a:r>
            <a:r>
              <a:rPr lang="en-US" altLang="zh-CN" sz="1400" dirty="0">
                <a:sym typeface="+mn-lt"/>
              </a:rPr>
              <a:t>	   </a:t>
            </a:r>
            <a:r>
              <a:rPr lang="zh-CN" altLang="en-US" sz="1400" dirty="0">
                <a:sym typeface="+mn-lt"/>
              </a:rPr>
              <a:t>测试集：</a:t>
            </a:r>
            <a:r>
              <a:rPr lang="en-US" altLang="zh-CN" sz="1400" dirty="0">
                <a:sym typeface="+mn-lt"/>
              </a:rPr>
              <a:t>737</a:t>
            </a:r>
            <a:r>
              <a:rPr lang="zh-CN" altLang="en-US" sz="1400" dirty="0">
                <a:sym typeface="+mn-lt"/>
              </a:rPr>
              <a:t>张    （</a:t>
            </a:r>
            <a:r>
              <a:rPr lang="en-US" altLang="zh-CN" sz="1400" dirty="0">
                <a:sym typeface="+mn-lt"/>
              </a:rPr>
              <a:t>8:2</a:t>
            </a:r>
            <a:r>
              <a:rPr lang="zh-CN" altLang="en-US" sz="1400" dirty="0">
                <a:sym typeface="+mn-lt"/>
              </a:rPr>
              <a:t>）</a:t>
            </a:r>
            <a:endParaRPr lang="zh-CN" altLang="en-US" sz="1400" dirty="0">
              <a:sym typeface="+mn-lt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3979611" y="2201487"/>
            <a:ext cx="43182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框架：</a:t>
            </a:r>
            <a:r>
              <a:rPr lang="en-US" altLang="zh-CN" sz="1400" dirty="0">
                <a:sym typeface="+mn-lt"/>
              </a:rPr>
              <a:t>Tensorflow</a:t>
            </a:r>
            <a:endParaRPr lang="zh-CN" altLang="en-US" sz="1400" dirty="0">
              <a:sym typeface="+mn-lt"/>
            </a:endParaRPr>
          </a:p>
          <a:p>
            <a:r>
              <a:rPr lang="zh-CN" altLang="en-US" sz="1400" dirty="0">
                <a:sym typeface="+mn-lt"/>
              </a:rPr>
              <a:t>网络模型：卷积神经网络</a:t>
            </a:r>
            <a:endParaRPr lang="en-US" altLang="zh-CN" sz="1400" dirty="0"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3979611" y="3752335"/>
            <a:ext cx="43182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defRPr>
            </a:lvl1pPr>
          </a:lstStyle>
          <a:p>
            <a:r>
              <a:rPr lang="zh-CN" altLang="en-US" sz="1400" dirty="0">
                <a:sym typeface="+mn-lt"/>
              </a:rPr>
              <a:t>测试结果：</a:t>
            </a:r>
            <a:r>
              <a:rPr lang="en-US" altLang="zh-CN" sz="1400" dirty="0">
                <a:sym typeface="+mn-lt"/>
              </a:rPr>
              <a:t>56.5%--&gt;62.4%(</a:t>
            </a:r>
            <a:r>
              <a:rPr lang="zh-CN" altLang="zh-CN" sz="1400" dirty="0">
                <a:sym typeface="+mn-lt"/>
              </a:rPr>
              <a:t>降低学习率，并增加迭代次数</a:t>
            </a:r>
            <a:r>
              <a:rPr lang="en-US" altLang="zh-CN" sz="1400" dirty="0">
                <a:sym typeface="+mn-lt"/>
              </a:rPr>
              <a:t>)</a:t>
            </a:r>
            <a:endParaRPr lang="en-US" altLang="zh-CN" sz="1400" dirty="0">
              <a:sym typeface="+mn-lt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1096645" y="2317115"/>
            <a:ext cx="14065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F8F8F8"/>
                </a:solidFill>
                <a:cs typeface="+mn-ea"/>
                <a:sym typeface="+mn-lt"/>
              </a:rPr>
              <a:t>图像分类</a:t>
            </a:r>
            <a:endParaRPr lang="zh-CN" altLang="en-US" sz="1500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46726" y="707286"/>
            <a:ext cx="647735" cy="648072"/>
            <a:chOff x="2505666" y="1765071"/>
            <a:chExt cx="864096" cy="864096"/>
          </a:xfrm>
        </p:grpSpPr>
        <p:sp>
          <p:nvSpPr>
            <p:cNvPr id="16" name="椭圆 15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8CC34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563333" y="1845204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01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02324" y="2138793"/>
            <a:ext cx="647735" cy="648072"/>
            <a:chOff x="3405766" y="2600174"/>
            <a:chExt cx="864096" cy="864096"/>
          </a:xfrm>
        </p:grpSpPr>
        <p:sp>
          <p:nvSpPr>
            <p:cNvPr id="19" name="椭圆 18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3452333" y="2708805"/>
              <a:ext cx="78951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02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02623" y="3570144"/>
            <a:ext cx="647735" cy="648072"/>
            <a:chOff x="2937714" y="49111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rgbClr val="004C4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2982433" y="5020204"/>
              <a:ext cx="752231" cy="675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F8F8F8"/>
                  </a:solidFill>
                  <a:cs typeface="+mn-ea"/>
                  <a:sym typeface="+mn-lt"/>
                </a:rPr>
                <a:t>03</a:t>
              </a:r>
              <a:endParaRPr lang="zh-CN" altLang="en-US" sz="27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5" grpId="0" bldLvl="0" animBg="1"/>
      <p:bldP spid="7" grpId="0"/>
      <p:bldP spid="9" grpId="0"/>
      <p:bldP spid="11" grpId="0"/>
      <p:bldP spid="14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fdrusj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1474</Words>
  <Application>WPS 演示</Application>
  <PresentationFormat>全屏显示(16:9)</PresentationFormat>
  <Paragraphs>187</Paragraphs>
  <Slides>15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仿宋_GB2312</vt:lpstr>
      <vt:lpstr>Impact</vt:lpstr>
      <vt:lpstr>Calibri</vt:lpstr>
      <vt:lpstr>Calibri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造成准确度低可能的原因：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绿色多边形</dc:title>
  <dc:creator>第一PPT</dc:creator>
  <cp:keywords>www.1ppt.com</cp:keywords>
  <dc:description>www.1ppt.com</dc:description>
  <cp:lastModifiedBy>/aiq津津</cp:lastModifiedBy>
  <cp:revision>121</cp:revision>
  <dcterms:created xsi:type="dcterms:W3CDTF">2017-08-15T01:04:00Z</dcterms:created>
  <dcterms:modified xsi:type="dcterms:W3CDTF">2018-08-08T14:09:43Z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2052-10.1.0.7469</vt:lpwstr>
  </property>
</Properties>
</file>