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503" r:id="rId2"/>
    <p:sldId id="486" r:id="rId3"/>
    <p:sldId id="504" r:id="rId4"/>
    <p:sldId id="736" r:id="rId5"/>
    <p:sldId id="810" r:id="rId6"/>
    <p:sldId id="798" r:id="rId7"/>
    <p:sldId id="805" r:id="rId8"/>
    <p:sldId id="806" r:id="rId9"/>
    <p:sldId id="809" r:id="rId10"/>
    <p:sldId id="811" r:id="rId11"/>
    <p:sldId id="812" r:id="rId12"/>
    <p:sldId id="515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8">
          <p15:clr>
            <a:srgbClr val="A4A3A4"/>
          </p15:clr>
        </p15:guide>
        <p15:guide id="2" orient="horz" pos="4049">
          <p15:clr>
            <a:srgbClr val="A4A3A4"/>
          </p15:clr>
        </p15:guide>
        <p15:guide id="3" pos="391">
          <p15:clr>
            <a:srgbClr val="A4A3A4"/>
          </p15:clr>
        </p15:guide>
        <p15:guide id="4" pos="7001">
          <p15:clr>
            <a:srgbClr val="A4A3A4"/>
          </p15:clr>
        </p15:guide>
        <p15:guide id="5" pos="176">
          <p15:clr>
            <a:srgbClr val="A4A3A4"/>
          </p15:clr>
        </p15:guide>
        <p15:guide id="6" pos="35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00BBCF"/>
    <a:srgbClr val="00B0F0"/>
    <a:srgbClr val="4BC3F6"/>
    <a:srgbClr val="EDF0F1"/>
    <a:srgbClr val="DBEFF9"/>
    <a:srgbClr val="2EABEE"/>
    <a:srgbClr val="D7EAEE"/>
    <a:srgbClr val="FFC78B"/>
    <a:srgbClr val="FFD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0" autoAdjust="0"/>
  </p:normalViewPr>
  <p:slideViewPr>
    <p:cSldViewPr snapToGrid="0">
      <p:cViewPr varScale="1">
        <p:scale>
          <a:sx n="82" d="100"/>
          <a:sy n="82" d="100"/>
        </p:scale>
        <p:origin x="158" y="62"/>
      </p:cViewPr>
      <p:guideLst>
        <p:guide orient="horz" pos="1138"/>
        <p:guide orient="horz" pos="4049"/>
        <p:guide pos="391"/>
        <p:guide pos="7001"/>
        <p:guide pos="176"/>
        <p:guide pos="35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4C0826-6BC5-4534-8F91-2515044AF1B8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850CF96B-807B-42CA-A56C-8B7DD84A9928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CF96B-807B-42CA-A56C-8B7DD84A9928}" type="slidenum">
              <a:rPr lang="zh-CN" altLang="en-US" smtClean="0"/>
              <a:t>1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>
                <a:solidFill>
                  <a:prstClr val="black"/>
                </a:solidFill>
              </a:rPr>
              <a:t>10</a:t>
            </a:fld>
            <a:endParaRPr lang="ms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2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573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53250" name="文本占位符 573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7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CF96B-807B-42CA-A56C-8B7DD84A9928}" type="slidenum">
              <a:rPr lang="zh-CN" altLang="en-US" smtClean="0"/>
              <a:t>12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3788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14338" name="文本占位符 37890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>
                <a:solidFill>
                  <a:prstClr val="black"/>
                </a:solidFill>
              </a:rPr>
              <a:t>3</a:t>
            </a:fld>
            <a:endParaRPr lang="ms-MY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573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53250" name="文本占位符 573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573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53250" name="文本占位符 573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2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573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53250" name="文本占位符 573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0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573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53250" name="文本占位符 573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6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573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53250" name="文本占位符 573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5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573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53250" name="文本占位符 573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5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D66E807D-79EF-487D-9465-8ED402EFA855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0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D66E807D-79EF-487D-9465-8ED402EFA855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794"/>
            <a:ext cx="12193412" cy="6858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A189C7D2-1C20-4C99-952F-3D3373B99268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78B0E3AC-7124-4449-AF5F-956EB24724C7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2700000">
            <a:off x="677350" y="463350"/>
            <a:ext cx="472225" cy="472225"/>
          </a:xfrm>
          <a:prstGeom prst="roundRect">
            <a:avLst>
              <a:gd name="adj" fmla="val 8833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8400000" scaled="0"/>
          </a:gradFill>
          <a:ln w="6350">
            <a:solidFill>
              <a:schemeClr val="bg1"/>
            </a:solidFill>
          </a:ln>
          <a:effectLst>
            <a:outerShdw blurRad="558800" dist="38100" dir="8100000" algn="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2700000">
            <a:off x="900869" y="463350"/>
            <a:ext cx="472225" cy="472225"/>
          </a:xfrm>
          <a:prstGeom prst="roundRect">
            <a:avLst>
              <a:gd name="adj" fmla="val 8833"/>
            </a:avLst>
          </a:prstGeom>
          <a:gradFill flip="none" rotWithShape="1">
            <a:gsLst>
              <a:gs pos="0">
                <a:srgbClr val="D4DAE0"/>
              </a:gs>
              <a:gs pos="6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>
            <a:solidFill>
              <a:schemeClr val="bg1"/>
            </a:solidFill>
          </a:ln>
          <a:effectLst>
            <a:outerShdw blurRad="457200" dist="177800" dir="8760000" algn="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D1A1F9BE-C1BF-4776-BBF6-EEC9416625D5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464BF189-4A7B-400A-AC8A-6FDFEB436152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6A2DB4AC-7A3E-4334-8954-60B21C580D1C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B7E276-A276-4CB5-8D98-2DEF33258381}" type="datetimeFigureOut">
              <a:rPr lang="zh-CN" altLang="en-US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ea typeface="宋体" panose="02010600030101010101" pitchFamily="2" charset="-122"/>
                <a:cs typeface="+mn-ea"/>
              </a:defRPr>
            </a:lvl1pPr>
          </a:lstStyle>
          <a:p>
            <a:fld id="{6A8AD761-064D-4A06-BED2-AFFC226E5DAA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欧美清新工作总结年中汇报"/>
          <p:cNvSpPr/>
          <p:nvPr/>
        </p:nvSpPr>
        <p:spPr>
          <a:xfrm>
            <a:off x="1916058" y="3142667"/>
            <a:ext cx="83598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 dirty="0">
                <a:ln w="6350"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+mn-lt"/>
                <a:ea typeface="+mn-ea"/>
                <a:cs typeface="+mn-ea"/>
                <a:sym typeface="+mn-lt"/>
              </a:rPr>
              <a:t>学习汇报与总结</a:t>
            </a:r>
            <a:endParaRPr lang="zh-CN" altLang="en-US" sz="4400" dirty="0">
              <a:ln w="63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4" name="1"/>
          <p:cNvGrpSpPr/>
          <p:nvPr/>
        </p:nvGrpSpPr>
        <p:grpSpPr>
          <a:xfrm>
            <a:off x="2946217" y="1355428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65" name="同心圆 4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7" name="2"/>
          <p:cNvSpPr txBox="1"/>
          <p:nvPr/>
        </p:nvSpPr>
        <p:spPr>
          <a:xfrm>
            <a:off x="3310666" y="1440570"/>
            <a:ext cx="87267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9600" b="1" dirty="0"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Times New Roman" panose="02020603050405020304" pitchFamily="18" charset="0"/>
                <a:ea typeface="+mn-ea"/>
                <a:cs typeface="+mn-ea"/>
                <a:sym typeface="+mn-lt"/>
              </a:rPr>
              <a:t>2</a:t>
            </a:r>
          </a:p>
        </p:txBody>
      </p:sp>
      <p:grpSp>
        <p:nvGrpSpPr>
          <p:cNvPr id="68" name="02"/>
          <p:cNvGrpSpPr/>
          <p:nvPr/>
        </p:nvGrpSpPr>
        <p:grpSpPr>
          <a:xfrm>
            <a:off x="4549763" y="1355428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69" name="同心圆 10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" name="03"/>
          <p:cNvGrpSpPr/>
          <p:nvPr/>
        </p:nvGrpSpPr>
        <p:grpSpPr>
          <a:xfrm>
            <a:off x="6153309" y="1355428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72" name="同心圆 13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7BC04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7BC04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4" name="1"/>
          <p:cNvSpPr txBox="1"/>
          <p:nvPr/>
        </p:nvSpPr>
        <p:spPr>
          <a:xfrm>
            <a:off x="6532231" y="1440570"/>
            <a:ext cx="84495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9600" b="1" dirty="0"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Times New Roman" panose="02020603050405020304" pitchFamily="18" charset="0"/>
                <a:ea typeface="+mn-ea"/>
                <a:cs typeface="+mn-ea"/>
                <a:sym typeface="+mn-lt"/>
              </a:rPr>
              <a:t>1</a:t>
            </a:r>
          </a:p>
        </p:txBody>
      </p:sp>
      <p:grpSp>
        <p:nvGrpSpPr>
          <p:cNvPr id="75" name="04"/>
          <p:cNvGrpSpPr/>
          <p:nvPr/>
        </p:nvGrpSpPr>
        <p:grpSpPr>
          <a:xfrm>
            <a:off x="7756855" y="1355428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76" name="同心圆 16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" name="7"/>
          <p:cNvSpPr txBox="1"/>
          <p:nvPr/>
        </p:nvSpPr>
        <p:spPr>
          <a:xfrm>
            <a:off x="8139597" y="1501530"/>
            <a:ext cx="83766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9600" b="1" dirty="0"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Times New Roman" panose="02020603050405020304" pitchFamily="18" charset="0"/>
                <a:ea typeface="+mn-ea"/>
                <a:cs typeface="+mn-ea"/>
                <a:sym typeface="+mn-lt"/>
              </a:rPr>
              <a:t>8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4824371" y="1635160"/>
            <a:ext cx="1074606" cy="1077086"/>
            <a:chOff x="626567" y="2926788"/>
            <a:chExt cx="1180804" cy="1183528"/>
          </a:xfrm>
        </p:grpSpPr>
        <p:grpSp>
          <p:nvGrpSpPr>
            <p:cNvPr id="80" name="钟表"/>
            <p:cNvGrpSpPr/>
            <p:nvPr/>
          </p:nvGrpSpPr>
          <p:grpSpPr bwMode="auto">
            <a:xfrm>
              <a:off x="626567" y="2926788"/>
              <a:ext cx="1180804" cy="1183528"/>
              <a:chOff x="183" y="1395"/>
              <a:chExt cx="867" cy="86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87" name="Freeform 5"/>
              <p:cNvSpPr/>
              <p:nvPr/>
            </p:nvSpPr>
            <p:spPr bwMode="auto">
              <a:xfrm>
                <a:off x="183" y="1395"/>
                <a:ext cx="867" cy="869"/>
              </a:xfrm>
              <a:custGeom>
                <a:avLst/>
                <a:gdLst>
                  <a:gd name="T0" fmla="*/ 0 w 478"/>
                  <a:gd name="T1" fmla="*/ 239 h 478"/>
                  <a:gd name="T2" fmla="*/ 239 w 478"/>
                  <a:gd name="T3" fmla="*/ 478 h 478"/>
                  <a:gd name="T4" fmla="*/ 478 w 478"/>
                  <a:gd name="T5" fmla="*/ 239 h 478"/>
                  <a:gd name="T6" fmla="*/ 239 w 478"/>
                  <a:gd name="T7" fmla="*/ 0 h 478"/>
                  <a:gd name="T8" fmla="*/ 0 w 478"/>
                  <a:gd name="T9" fmla="*/ 239 h 478"/>
                  <a:gd name="T10" fmla="*/ 17 w 478"/>
                  <a:gd name="T11" fmla="*/ 239 h 478"/>
                  <a:gd name="T12" fmla="*/ 239 w 478"/>
                  <a:gd name="T13" fmla="*/ 17 h 478"/>
                  <a:gd name="T14" fmla="*/ 461 w 478"/>
                  <a:gd name="T15" fmla="*/ 239 h 478"/>
                  <a:gd name="T16" fmla="*/ 239 w 478"/>
                  <a:gd name="T17" fmla="*/ 461 h 478"/>
                  <a:gd name="T18" fmla="*/ 17 w 478"/>
                  <a:gd name="T19" fmla="*/ 239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8" h="478">
                    <a:moveTo>
                      <a:pt x="0" y="239"/>
                    </a:moveTo>
                    <a:cubicBezTo>
                      <a:pt x="0" y="371"/>
                      <a:pt x="107" y="478"/>
                      <a:pt x="239" y="478"/>
                    </a:cubicBezTo>
                    <a:cubicBezTo>
                      <a:pt x="371" y="478"/>
                      <a:pt x="478" y="371"/>
                      <a:pt x="478" y="239"/>
                    </a:cubicBezTo>
                    <a:cubicBezTo>
                      <a:pt x="478" y="107"/>
                      <a:pt x="371" y="0"/>
                      <a:pt x="239" y="0"/>
                    </a:cubicBezTo>
                    <a:cubicBezTo>
                      <a:pt x="107" y="0"/>
                      <a:pt x="0" y="107"/>
                      <a:pt x="0" y="239"/>
                    </a:cubicBezTo>
                    <a:close/>
                    <a:moveTo>
                      <a:pt x="17" y="239"/>
                    </a:moveTo>
                    <a:cubicBezTo>
                      <a:pt x="17" y="116"/>
                      <a:pt x="117" y="17"/>
                      <a:pt x="239" y="17"/>
                    </a:cubicBezTo>
                    <a:cubicBezTo>
                      <a:pt x="362" y="17"/>
                      <a:pt x="461" y="116"/>
                      <a:pt x="461" y="239"/>
                    </a:cubicBezTo>
                    <a:cubicBezTo>
                      <a:pt x="461" y="361"/>
                      <a:pt x="362" y="461"/>
                      <a:pt x="239" y="461"/>
                    </a:cubicBezTo>
                    <a:cubicBezTo>
                      <a:pt x="117" y="461"/>
                      <a:pt x="17" y="361"/>
                      <a:pt x="17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" name="Rectangle 6"/>
              <p:cNvSpPr/>
              <p:nvPr/>
            </p:nvSpPr>
            <p:spPr bwMode="auto">
              <a:xfrm>
                <a:off x="593" y="1475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435" y="1519"/>
                <a:ext cx="36" cy="51"/>
              </a:xfrm>
              <a:custGeom>
                <a:avLst/>
                <a:gdLst>
                  <a:gd name="T0" fmla="*/ 0 w 36"/>
                  <a:gd name="T1" fmla="*/ 5 h 51"/>
                  <a:gd name="T2" fmla="*/ 26 w 36"/>
                  <a:gd name="T3" fmla="*/ 51 h 51"/>
                  <a:gd name="T4" fmla="*/ 36 w 36"/>
                  <a:gd name="T5" fmla="*/ 45 h 51"/>
                  <a:gd name="T6" fmla="*/ 9 w 36"/>
                  <a:gd name="T7" fmla="*/ 0 h 51"/>
                  <a:gd name="T8" fmla="*/ 0 w 36"/>
                  <a:gd name="T9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5"/>
                    </a:moveTo>
                    <a:lnTo>
                      <a:pt x="26" y="51"/>
                    </a:lnTo>
                    <a:lnTo>
                      <a:pt x="36" y="45"/>
                    </a:lnTo>
                    <a:lnTo>
                      <a:pt x="9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306" y="1646"/>
                <a:ext cx="51" cy="36"/>
              </a:xfrm>
              <a:custGeom>
                <a:avLst/>
                <a:gdLst>
                  <a:gd name="T0" fmla="*/ 0 w 51"/>
                  <a:gd name="T1" fmla="*/ 11 h 36"/>
                  <a:gd name="T2" fmla="*/ 46 w 51"/>
                  <a:gd name="T3" fmla="*/ 36 h 36"/>
                  <a:gd name="T4" fmla="*/ 51 w 51"/>
                  <a:gd name="T5" fmla="*/ 27 h 36"/>
                  <a:gd name="T6" fmla="*/ 8 w 51"/>
                  <a:gd name="T7" fmla="*/ 0 h 36"/>
                  <a:gd name="T8" fmla="*/ 0 w 51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11"/>
                    </a:moveTo>
                    <a:lnTo>
                      <a:pt x="46" y="36"/>
                    </a:lnTo>
                    <a:lnTo>
                      <a:pt x="51" y="27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" name="Rectangle 9"/>
              <p:cNvSpPr/>
              <p:nvPr/>
            </p:nvSpPr>
            <p:spPr bwMode="auto">
              <a:xfrm>
                <a:off x="263" y="1806"/>
                <a:ext cx="51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Freeform 10"/>
              <p:cNvSpPr/>
              <p:nvPr/>
            </p:nvSpPr>
            <p:spPr bwMode="auto">
              <a:xfrm>
                <a:off x="306" y="1975"/>
                <a:ext cx="51" cy="38"/>
              </a:xfrm>
              <a:custGeom>
                <a:avLst/>
                <a:gdLst>
                  <a:gd name="T0" fmla="*/ 0 w 51"/>
                  <a:gd name="T1" fmla="*/ 27 h 38"/>
                  <a:gd name="T2" fmla="*/ 8 w 51"/>
                  <a:gd name="T3" fmla="*/ 38 h 38"/>
                  <a:gd name="T4" fmla="*/ 51 w 51"/>
                  <a:gd name="T5" fmla="*/ 11 h 38"/>
                  <a:gd name="T6" fmla="*/ 46 w 51"/>
                  <a:gd name="T7" fmla="*/ 0 h 38"/>
                  <a:gd name="T8" fmla="*/ 0 w 51"/>
                  <a:gd name="T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27"/>
                    </a:moveTo>
                    <a:lnTo>
                      <a:pt x="8" y="38"/>
                    </a:lnTo>
                    <a:lnTo>
                      <a:pt x="51" y="11"/>
                    </a:lnTo>
                    <a:lnTo>
                      <a:pt x="4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Freeform 11"/>
              <p:cNvSpPr/>
              <p:nvPr/>
            </p:nvSpPr>
            <p:spPr bwMode="auto">
              <a:xfrm>
                <a:off x="435" y="2090"/>
                <a:ext cx="36" cy="50"/>
              </a:xfrm>
              <a:custGeom>
                <a:avLst/>
                <a:gdLst>
                  <a:gd name="T0" fmla="*/ 0 w 36"/>
                  <a:gd name="T1" fmla="*/ 43 h 50"/>
                  <a:gd name="T2" fmla="*/ 9 w 36"/>
                  <a:gd name="T3" fmla="*/ 50 h 50"/>
                  <a:gd name="T4" fmla="*/ 36 w 36"/>
                  <a:gd name="T5" fmla="*/ 5 h 50"/>
                  <a:gd name="T6" fmla="*/ 26 w 36"/>
                  <a:gd name="T7" fmla="*/ 0 h 50"/>
                  <a:gd name="T8" fmla="*/ 0 w 36"/>
                  <a:gd name="T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43"/>
                    </a:moveTo>
                    <a:lnTo>
                      <a:pt x="9" y="50"/>
                    </a:lnTo>
                    <a:lnTo>
                      <a:pt x="36" y="5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12"/>
              <p:cNvSpPr/>
              <p:nvPr/>
            </p:nvSpPr>
            <p:spPr bwMode="auto">
              <a:xfrm>
                <a:off x="593" y="2133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Freeform 13"/>
              <p:cNvSpPr/>
              <p:nvPr/>
            </p:nvSpPr>
            <p:spPr bwMode="auto">
              <a:xfrm>
                <a:off x="764" y="2090"/>
                <a:ext cx="36" cy="50"/>
              </a:xfrm>
              <a:custGeom>
                <a:avLst/>
                <a:gdLst>
                  <a:gd name="T0" fmla="*/ 0 w 36"/>
                  <a:gd name="T1" fmla="*/ 5 h 50"/>
                  <a:gd name="T2" fmla="*/ 25 w 36"/>
                  <a:gd name="T3" fmla="*/ 50 h 50"/>
                  <a:gd name="T4" fmla="*/ 36 w 36"/>
                  <a:gd name="T5" fmla="*/ 43 h 50"/>
                  <a:gd name="T6" fmla="*/ 10 w 36"/>
                  <a:gd name="T7" fmla="*/ 0 h 50"/>
                  <a:gd name="T8" fmla="*/ 0 w 3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5"/>
                    </a:moveTo>
                    <a:lnTo>
                      <a:pt x="25" y="50"/>
                    </a:lnTo>
                    <a:lnTo>
                      <a:pt x="36" y="43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Freeform 14"/>
              <p:cNvSpPr/>
              <p:nvPr/>
            </p:nvSpPr>
            <p:spPr bwMode="auto">
              <a:xfrm>
                <a:off x="876" y="1975"/>
                <a:ext cx="51" cy="38"/>
              </a:xfrm>
              <a:custGeom>
                <a:avLst/>
                <a:gdLst>
                  <a:gd name="T0" fmla="*/ 0 w 51"/>
                  <a:gd name="T1" fmla="*/ 11 h 38"/>
                  <a:gd name="T2" fmla="*/ 45 w 51"/>
                  <a:gd name="T3" fmla="*/ 38 h 38"/>
                  <a:gd name="T4" fmla="*/ 51 w 51"/>
                  <a:gd name="T5" fmla="*/ 27 h 38"/>
                  <a:gd name="T6" fmla="*/ 5 w 51"/>
                  <a:gd name="T7" fmla="*/ 0 h 38"/>
                  <a:gd name="T8" fmla="*/ 0 w 51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11"/>
                    </a:moveTo>
                    <a:lnTo>
                      <a:pt x="45" y="38"/>
                    </a:lnTo>
                    <a:lnTo>
                      <a:pt x="51" y="27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Rectangle 15"/>
              <p:cNvSpPr/>
              <p:nvPr/>
            </p:nvSpPr>
            <p:spPr bwMode="auto">
              <a:xfrm>
                <a:off x="920" y="1806"/>
                <a:ext cx="52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Freeform 16"/>
              <p:cNvSpPr/>
              <p:nvPr/>
            </p:nvSpPr>
            <p:spPr bwMode="auto">
              <a:xfrm>
                <a:off x="876" y="1646"/>
                <a:ext cx="51" cy="36"/>
              </a:xfrm>
              <a:custGeom>
                <a:avLst/>
                <a:gdLst>
                  <a:gd name="T0" fmla="*/ 0 w 51"/>
                  <a:gd name="T1" fmla="*/ 27 h 36"/>
                  <a:gd name="T2" fmla="*/ 5 w 51"/>
                  <a:gd name="T3" fmla="*/ 36 h 36"/>
                  <a:gd name="T4" fmla="*/ 51 w 51"/>
                  <a:gd name="T5" fmla="*/ 11 h 36"/>
                  <a:gd name="T6" fmla="*/ 45 w 51"/>
                  <a:gd name="T7" fmla="*/ 0 h 36"/>
                  <a:gd name="T8" fmla="*/ 0 w 51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27"/>
                    </a:moveTo>
                    <a:lnTo>
                      <a:pt x="5" y="36"/>
                    </a:lnTo>
                    <a:lnTo>
                      <a:pt x="51" y="11"/>
                    </a:lnTo>
                    <a:lnTo>
                      <a:pt x="45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Freeform 17"/>
              <p:cNvSpPr/>
              <p:nvPr/>
            </p:nvSpPr>
            <p:spPr bwMode="auto">
              <a:xfrm>
                <a:off x="764" y="1519"/>
                <a:ext cx="36" cy="51"/>
              </a:xfrm>
              <a:custGeom>
                <a:avLst/>
                <a:gdLst>
                  <a:gd name="T0" fmla="*/ 0 w 36"/>
                  <a:gd name="T1" fmla="*/ 45 h 51"/>
                  <a:gd name="T2" fmla="*/ 10 w 36"/>
                  <a:gd name="T3" fmla="*/ 51 h 51"/>
                  <a:gd name="T4" fmla="*/ 36 w 36"/>
                  <a:gd name="T5" fmla="*/ 5 h 51"/>
                  <a:gd name="T6" fmla="*/ 25 w 36"/>
                  <a:gd name="T7" fmla="*/ 0 h 51"/>
                  <a:gd name="T8" fmla="*/ 0 w 36"/>
                  <a:gd name="T9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45"/>
                    </a:moveTo>
                    <a:lnTo>
                      <a:pt x="10" y="51"/>
                    </a:lnTo>
                    <a:lnTo>
                      <a:pt x="36" y="5"/>
                    </a:lnTo>
                    <a:lnTo>
                      <a:pt x="25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2"/>
            <p:cNvGrpSpPr/>
            <p:nvPr/>
          </p:nvGrpSpPr>
          <p:grpSpPr>
            <a:xfrm>
              <a:off x="1193820" y="3125827"/>
              <a:ext cx="45720" cy="784936"/>
              <a:chOff x="5275684" y="1747635"/>
              <a:chExt cx="46296" cy="794824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5276261" y="1747635"/>
                <a:ext cx="45719" cy="542925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275684" y="1999534"/>
                <a:ext cx="45719" cy="542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1"/>
            <p:cNvGrpSpPr/>
            <p:nvPr/>
          </p:nvGrpSpPr>
          <p:grpSpPr>
            <a:xfrm>
              <a:off x="988223" y="3479596"/>
              <a:ext cx="467942" cy="77072"/>
              <a:chOff x="5031626" y="2106315"/>
              <a:chExt cx="545439" cy="89837"/>
            </a:xfrm>
          </p:grpSpPr>
          <p:sp>
            <p:nvSpPr>
              <p:cNvPr id="83" name="矩形 82"/>
              <p:cNvSpPr/>
              <p:nvPr/>
            </p:nvSpPr>
            <p:spPr>
              <a:xfrm rot="5400000">
                <a:off x="5321532" y="1940617"/>
                <a:ext cx="89836" cy="421231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 rot="5400000">
                <a:off x="5197324" y="1940618"/>
                <a:ext cx="89836" cy="4212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686300" y="4245610"/>
            <a:ext cx="3041015" cy="459105"/>
            <a:chOff x="4650282" y="2679006"/>
            <a:chExt cx="5543003" cy="459177"/>
          </a:xfrm>
        </p:grpSpPr>
        <p:sp>
          <p:nvSpPr>
            <p:cNvPr id="2" name="圆角矩形 1"/>
            <p:cNvSpPr/>
            <p:nvPr/>
          </p:nvSpPr>
          <p:spPr>
            <a:xfrm>
              <a:off x="4650282" y="2679006"/>
              <a:ext cx="5543003" cy="451555"/>
            </a:xfrm>
            <a:prstGeom prst="roundRect">
              <a:avLst/>
            </a:prstGeom>
            <a:gradFill flip="none" rotWithShape="1">
              <a:gsLst>
                <a:gs pos="0">
                  <a:srgbClr val="D4DAE0"/>
                </a:gs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400000" scaled="0"/>
              <a:tileRect/>
            </a:gradFill>
            <a:ln>
              <a:solidFill>
                <a:schemeClr val="bg1"/>
              </a:solidFill>
            </a:ln>
            <a:effectLst>
              <a:outerShdw blurRad="457200" dist="177800" dir="8760000" algn="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12"/>
            <p:cNvSpPr txBox="1"/>
            <p:nvPr/>
          </p:nvSpPr>
          <p:spPr>
            <a:xfrm>
              <a:off x="5300766" y="2679006"/>
              <a:ext cx="4892519" cy="459177"/>
            </a:xfrm>
            <a:prstGeom prst="rect">
              <a:avLst/>
            </a:prstGeom>
            <a:noFill/>
          </p:spPr>
          <p:txBody>
            <a:bodyPr wrap="square" lIns="91413" tIns="45706" rIns="91413" bIns="45706" rtlCol="0">
              <a:spAutoFit/>
            </a:bodyPr>
            <a:lstStyle/>
            <a:p>
              <a:r>
                <a:rPr lang="zh-CN" altLang="en-US" sz="2400" dirty="0">
                  <a:solidFill>
                    <a:srgbClr val="576469"/>
                  </a:solidFill>
                  <a:latin typeface="+mj-ea"/>
                  <a:ea typeface="微软雅黑" panose="020B0503020204020204" charset="-122"/>
                  <a:cs typeface="+mn-ea"/>
                  <a:sym typeface="+mn-lt"/>
                </a:rPr>
                <a:t>汇报人：范可</a:t>
              </a:r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4857340" y="2825801"/>
              <a:ext cx="165036" cy="160444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3CA0EA"/>
                </a:gs>
              </a:gsLst>
              <a:lin ang="84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  <p:bldP spid="74" grpId="0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463549" y="2006333"/>
            <a:ext cx="2763947" cy="3446339"/>
            <a:chOff x="3295850" y="1908877"/>
            <a:chExt cx="3738030" cy="4660916"/>
          </a:xfrm>
        </p:grpSpPr>
        <p:sp>
          <p:nvSpPr>
            <p:cNvPr id="41" name="圆角矩形 40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42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prstClr val="black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44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prstClr val="black"/>
                </a:solidFill>
              </a:endParaRPr>
            </a:p>
          </p:txBody>
        </p:sp>
      </p:grpSp>
      <p:sp>
        <p:nvSpPr>
          <p:cNvPr id="45" name="圆角矩形 44"/>
          <p:cNvSpPr/>
          <p:nvPr/>
        </p:nvSpPr>
        <p:spPr>
          <a:xfrm>
            <a:off x="4535183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B0F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46" name="组合 45"/>
          <p:cNvGrpSpPr/>
          <p:nvPr/>
        </p:nvGrpSpPr>
        <p:grpSpPr>
          <a:xfrm>
            <a:off x="4628901" y="3044179"/>
            <a:ext cx="158011" cy="158012"/>
            <a:chOff x="4486616" y="3001075"/>
            <a:chExt cx="274695" cy="274699"/>
          </a:xfrm>
        </p:grpSpPr>
        <p:sp>
          <p:nvSpPr>
            <p:cNvPr id="47" name="椭圆 46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29561" y="3044179"/>
            <a:ext cx="158011" cy="158012"/>
            <a:chOff x="4486616" y="3001075"/>
            <a:chExt cx="274695" cy="274699"/>
          </a:xfrm>
        </p:grpSpPr>
        <p:sp>
          <p:nvSpPr>
            <p:cNvPr id="50" name="椭圆 49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18304" y="3089061"/>
            <a:ext cx="384317" cy="61431"/>
            <a:chOff x="4318304" y="3089060"/>
            <a:chExt cx="384317" cy="61430"/>
          </a:xfrm>
        </p:grpSpPr>
        <p:sp>
          <p:nvSpPr>
            <p:cNvPr id="53" name="圆角矩形 52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200015" y="2792095"/>
            <a:ext cx="4455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开题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057211" y="2763793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57" name="Freeform 489"/>
            <p:cNvSpPr/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490"/>
            <p:cNvSpPr/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491"/>
            <p:cNvSpPr/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1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2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3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4" name="Freeform 496"/>
            <p:cNvSpPr/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773200" y="2163083"/>
            <a:ext cx="601529" cy="562743"/>
            <a:chOff x="5030931" y="2884106"/>
            <a:chExt cx="601529" cy="562742"/>
          </a:xfrm>
        </p:grpSpPr>
        <p:sp>
          <p:nvSpPr>
            <p:cNvPr id="66" name="椭圆 65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030931" y="2902999"/>
              <a:ext cx="60152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B0F0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9F34605-B210-4411-AF9D-B1ECAAD95A0E}"/>
              </a:ext>
            </a:extLst>
          </p:cNvPr>
          <p:cNvSpPr txBox="1"/>
          <p:nvPr/>
        </p:nvSpPr>
        <p:spPr>
          <a:xfrm>
            <a:off x="1889712" y="2281823"/>
            <a:ext cx="6535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自然语言领域这方向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不局限于分类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821475739"/>
      </p:ext>
    </p:extLst>
  </p:cSld>
  <p:clrMapOvr>
    <a:masterClrMapping/>
  </p:clrMapOvr>
  <p:transition spd="med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欧美清新工作总结年中汇报"/>
          <p:cNvSpPr/>
          <p:nvPr/>
        </p:nvSpPr>
        <p:spPr>
          <a:xfrm>
            <a:off x="1916058" y="3710632"/>
            <a:ext cx="835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THANKS FOR WATCHING!</a:t>
            </a:r>
            <a:endParaRPr lang="zh-CN" altLang="en-US" sz="28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4" name="1"/>
          <p:cNvGrpSpPr/>
          <p:nvPr/>
        </p:nvGrpSpPr>
        <p:grpSpPr>
          <a:xfrm>
            <a:off x="2946217" y="1804643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65" name="同心圆 4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7" name="2"/>
          <p:cNvSpPr txBox="1"/>
          <p:nvPr/>
        </p:nvSpPr>
        <p:spPr>
          <a:xfrm>
            <a:off x="3295326" y="2099764"/>
            <a:ext cx="872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7200" dirty="0"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+mn-lt"/>
                <a:ea typeface="+mn-ea"/>
                <a:cs typeface="+mn-ea"/>
                <a:sym typeface="+mn-lt"/>
              </a:rPr>
              <a:t>谢</a:t>
            </a:r>
          </a:p>
        </p:txBody>
      </p:sp>
      <p:grpSp>
        <p:nvGrpSpPr>
          <p:cNvPr id="68" name="02"/>
          <p:cNvGrpSpPr/>
          <p:nvPr/>
        </p:nvGrpSpPr>
        <p:grpSpPr>
          <a:xfrm>
            <a:off x="4549763" y="1804643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69" name="同心圆 10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" name="03"/>
          <p:cNvGrpSpPr/>
          <p:nvPr/>
        </p:nvGrpSpPr>
        <p:grpSpPr>
          <a:xfrm>
            <a:off x="6153309" y="1804643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72" name="同心圆 13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4" name="1"/>
          <p:cNvSpPr txBox="1"/>
          <p:nvPr/>
        </p:nvSpPr>
        <p:spPr>
          <a:xfrm>
            <a:off x="6532231" y="1992042"/>
            <a:ext cx="844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7200" dirty="0"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+mn-lt"/>
                <a:ea typeface="+mn-ea"/>
                <a:cs typeface="+mn-ea"/>
                <a:sym typeface="+mn-lt"/>
              </a:rPr>
              <a:t>观</a:t>
            </a:r>
          </a:p>
        </p:txBody>
      </p:sp>
      <p:grpSp>
        <p:nvGrpSpPr>
          <p:cNvPr id="75" name="04"/>
          <p:cNvGrpSpPr/>
          <p:nvPr/>
        </p:nvGrpSpPr>
        <p:grpSpPr>
          <a:xfrm>
            <a:off x="7756855" y="1804643"/>
            <a:ext cx="1602802" cy="165457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76" name="同心圆 16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" name="7"/>
          <p:cNvSpPr txBox="1"/>
          <p:nvPr/>
        </p:nvSpPr>
        <p:spPr>
          <a:xfrm>
            <a:off x="8140232" y="1992042"/>
            <a:ext cx="83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7200" dirty="0"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+mn-lt"/>
                <a:ea typeface="+mn-ea"/>
                <a:cs typeface="+mn-ea"/>
                <a:sym typeface="+mn-lt"/>
              </a:rPr>
              <a:t>看</a:t>
            </a:r>
          </a:p>
        </p:txBody>
      </p:sp>
      <p:sp>
        <p:nvSpPr>
          <p:cNvPr id="51" name="2"/>
          <p:cNvSpPr txBox="1"/>
          <p:nvPr/>
        </p:nvSpPr>
        <p:spPr>
          <a:xfrm>
            <a:off x="4924429" y="2099764"/>
            <a:ext cx="872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7200" dirty="0">
                <a:gradFill>
                  <a:gsLst>
                    <a:gs pos="0">
                      <a:srgbClr val="0070C0"/>
                    </a:gs>
                    <a:gs pos="100000">
                      <a:srgbClr val="3CA0EA"/>
                    </a:gs>
                  </a:gsLst>
                  <a:lin ang="8400000" scaled="0"/>
                </a:gradFill>
                <a:latin typeface="+mn-lt"/>
                <a:ea typeface="+mn-ea"/>
                <a:cs typeface="+mn-ea"/>
                <a:sym typeface="+mn-lt"/>
              </a:rPr>
              <a:t>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  <p:bldP spid="74" grpId="0"/>
      <p:bldP spid="78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椭圆 58"/>
          <p:cNvSpPr/>
          <p:nvPr/>
        </p:nvSpPr>
        <p:spPr>
          <a:xfrm>
            <a:off x="1654517" y="2168343"/>
            <a:ext cx="2520019" cy="2520019"/>
          </a:xfrm>
          <a:prstGeom prst="ellipse">
            <a:avLst/>
          </a:prstGeom>
          <a:gradFill flip="none" rotWithShape="1">
            <a:gsLst>
              <a:gs pos="0">
                <a:srgbClr val="D4DAE0"/>
              </a:gs>
              <a:gs pos="6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>
            <a:solidFill>
              <a:schemeClr val="bg1"/>
            </a:solidFill>
          </a:ln>
          <a:effectLst>
            <a:outerShdw blurRad="457200" dist="177800" dir="8760000" algn="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2034540" y="3739515"/>
            <a:ext cx="176212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1218565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  录</a:t>
            </a:r>
          </a:p>
        </p:txBody>
      </p:sp>
      <p:sp>
        <p:nvSpPr>
          <p:cNvPr id="63" name="Freeform 16"/>
          <p:cNvSpPr>
            <a:spLocks noEditPoints="1"/>
          </p:cNvSpPr>
          <p:nvPr/>
        </p:nvSpPr>
        <p:spPr bwMode="auto">
          <a:xfrm>
            <a:off x="2457383" y="2600803"/>
            <a:ext cx="915509" cy="1012563"/>
          </a:xfrm>
          <a:custGeom>
            <a:avLst/>
            <a:gdLst>
              <a:gd name="T0" fmla="*/ 315 w 632"/>
              <a:gd name="T1" fmla="*/ 617 h 699"/>
              <a:gd name="T2" fmla="*/ 322 w 632"/>
              <a:gd name="T3" fmla="*/ 617 h 699"/>
              <a:gd name="T4" fmla="*/ 357 w 632"/>
              <a:gd name="T5" fmla="*/ 591 h 699"/>
              <a:gd name="T6" fmla="*/ 365 w 632"/>
              <a:gd name="T7" fmla="*/ 589 h 699"/>
              <a:gd name="T8" fmla="*/ 383 w 632"/>
              <a:gd name="T9" fmla="*/ 581 h 699"/>
              <a:gd name="T10" fmla="*/ 377 w 632"/>
              <a:gd name="T11" fmla="*/ 576 h 699"/>
              <a:gd name="T12" fmla="*/ 378 w 632"/>
              <a:gd name="T13" fmla="*/ 567 h 699"/>
              <a:gd name="T14" fmla="*/ 374 w 632"/>
              <a:gd name="T15" fmla="*/ 555 h 699"/>
              <a:gd name="T16" fmla="*/ 349 w 632"/>
              <a:gd name="T17" fmla="*/ 536 h 699"/>
              <a:gd name="T18" fmla="*/ 340 w 632"/>
              <a:gd name="T19" fmla="*/ 534 h 699"/>
              <a:gd name="T20" fmla="*/ 323 w 632"/>
              <a:gd name="T21" fmla="*/ 541 h 699"/>
              <a:gd name="T22" fmla="*/ 320 w 632"/>
              <a:gd name="T23" fmla="*/ 552 h 699"/>
              <a:gd name="T24" fmla="*/ 328 w 632"/>
              <a:gd name="T25" fmla="*/ 575 h 699"/>
              <a:gd name="T26" fmla="*/ 327 w 632"/>
              <a:gd name="T27" fmla="*/ 576 h 699"/>
              <a:gd name="T28" fmla="*/ 306 w 632"/>
              <a:gd name="T29" fmla="*/ 573 h 699"/>
              <a:gd name="T30" fmla="*/ 290 w 632"/>
              <a:gd name="T31" fmla="*/ 565 h 699"/>
              <a:gd name="T32" fmla="*/ 290 w 632"/>
              <a:gd name="T33" fmla="*/ 560 h 699"/>
              <a:gd name="T34" fmla="*/ 298 w 632"/>
              <a:gd name="T35" fmla="*/ 542 h 699"/>
              <a:gd name="T36" fmla="*/ 296 w 632"/>
              <a:gd name="T37" fmla="*/ 531 h 699"/>
              <a:gd name="T38" fmla="*/ 278 w 632"/>
              <a:gd name="T39" fmla="*/ 523 h 699"/>
              <a:gd name="T40" fmla="*/ 262 w 632"/>
              <a:gd name="T41" fmla="*/ 523 h 699"/>
              <a:gd name="T42" fmla="*/ 244 w 632"/>
              <a:gd name="T43" fmla="*/ 533 h 699"/>
              <a:gd name="T44" fmla="*/ 241 w 632"/>
              <a:gd name="T45" fmla="*/ 542 h 699"/>
              <a:gd name="T46" fmla="*/ 248 w 632"/>
              <a:gd name="T47" fmla="*/ 575 h 699"/>
              <a:gd name="T48" fmla="*/ 278 w 632"/>
              <a:gd name="T49" fmla="*/ 597 h 699"/>
              <a:gd name="T50" fmla="*/ 262 w 632"/>
              <a:gd name="T51" fmla="*/ 567 h 699"/>
              <a:gd name="T52" fmla="*/ 259 w 632"/>
              <a:gd name="T53" fmla="*/ 541 h 699"/>
              <a:gd name="T54" fmla="*/ 264 w 632"/>
              <a:gd name="T55" fmla="*/ 539 h 699"/>
              <a:gd name="T56" fmla="*/ 281 w 632"/>
              <a:gd name="T57" fmla="*/ 539 h 699"/>
              <a:gd name="T58" fmla="*/ 278 w 632"/>
              <a:gd name="T59" fmla="*/ 547 h 699"/>
              <a:gd name="T60" fmla="*/ 273 w 632"/>
              <a:gd name="T61" fmla="*/ 567 h 699"/>
              <a:gd name="T62" fmla="*/ 281 w 632"/>
              <a:gd name="T63" fmla="*/ 579 h 699"/>
              <a:gd name="T64" fmla="*/ 315 w 632"/>
              <a:gd name="T65" fmla="*/ 591 h 699"/>
              <a:gd name="T66" fmla="*/ 309 w 632"/>
              <a:gd name="T67" fmla="*/ 609 h 699"/>
              <a:gd name="T68" fmla="*/ 312 w 632"/>
              <a:gd name="T69" fmla="*/ 615 h 699"/>
              <a:gd name="T70" fmla="*/ 399 w 632"/>
              <a:gd name="T71" fmla="*/ 600 h 699"/>
              <a:gd name="T72" fmla="*/ 357 w 632"/>
              <a:gd name="T73" fmla="*/ 609 h 699"/>
              <a:gd name="T74" fmla="*/ 335 w 632"/>
              <a:gd name="T75" fmla="*/ 628 h 699"/>
              <a:gd name="T76" fmla="*/ 343 w 632"/>
              <a:gd name="T77" fmla="*/ 642 h 699"/>
              <a:gd name="T78" fmla="*/ 365 w 632"/>
              <a:gd name="T79" fmla="*/ 625 h 699"/>
              <a:gd name="T80" fmla="*/ 398 w 632"/>
              <a:gd name="T81" fmla="*/ 617 h 699"/>
              <a:gd name="T82" fmla="*/ 427 w 632"/>
              <a:gd name="T83" fmla="*/ 604 h 699"/>
              <a:gd name="T84" fmla="*/ 424 w 632"/>
              <a:gd name="T85" fmla="*/ 621 h 699"/>
              <a:gd name="T86" fmla="*/ 51 w 632"/>
              <a:gd name="T87" fmla="*/ 651 h 699"/>
              <a:gd name="T88" fmla="*/ 475 w 632"/>
              <a:gd name="T89" fmla="*/ 305 h 699"/>
              <a:gd name="T90" fmla="*/ 0 w 632"/>
              <a:gd name="T91" fmla="*/ 0 h 699"/>
              <a:gd name="T92" fmla="*/ 524 w 632"/>
              <a:gd name="T93" fmla="*/ 466 h 699"/>
              <a:gd name="T94" fmla="*/ 152 w 632"/>
              <a:gd name="T95" fmla="*/ 116 h 699"/>
              <a:gd name="T96" fmla="*/ 152 w 632"/>
              <a:gd name="T97" fmla="*/ 82 h 699"/>
              <a:gd name="T98" fmla="*/ 84 w 632"/>
              <a:gd name="T99" fmla="*/ 187 h 699"/>
              <a:gd name="T100" fmla="*/ 428 w 632"/>
              <a:gd name="T101" fmla="*/ 222 h 699"/>
              <a:gd name="T102" fmla="*/ 428 w 632"/>
              <a:gd name="T103" fmla="*/ 242 h 699"/>
              <a:gd name="T104" fmla="*/ 84 w 632"/>
              <a:gd name="T105" fmla="*/ 281 h 699"/>
              <a:gd name="T106" fmla="*/ 428 w 632"/>
              <a:gd name="T107" fmla="*/ 281 h 699"/>
              <a:gd name="T108" fmla="*/ 84 w 632"/>
              <a:gd name="T109" fmla="*/ 357 h 699"/>
              <a:gd name="T110" fmla="*/ 571 w 632"/>
              <a:gd name="T111" fmla="*/ 250 h 699"/>
              <a:gd name="T112" fmla="*/ 632 w 632"/>
              <a:gd name="T113" fmla="*/ 311 h 699"/>
              <a:gd name="T114" fmla="*/ 454 w 632"/>
              <a:gd name="T115" fmla="*/ 489 h 699"/>
              <a:gd name="T116" fmla="*/ 393 w 632"/>
              <a:gd name="T117" fmla="*/ 428 h 699"/>
              <a:gd name="T118" fmla="*/ 375 w 632"/>
              <a:gd name="T119" fmla="*/ 445 h 699"/>
              <a:gd name="T120" fmla="*/ 445 w 632"/>
              <a:gd name="T121" fmla="*/ 50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2" h="699">
                <a:moveTo>
                  <a:pt x="312" y="615"/>
                </a:moveTo>
                <a:lnTo>
                  <a:pt x="312" y="615"/>
                </a:lnTo>
                <a:lnTo>
                  <a:pt x="315" y="617"/>
                </a:lnTo>
                <a:lnTo>
                  <a:pt x="319" y="618"/>
                </a:lnTo>
                <a:lnTo>
                  <a:pt x="319" y="618"/>
                </a:lnTo>
                <a:lnTo>
                  <a:pt x="322" y="617"/>
                </a:lnTo>
                <a:lnTo>
                  <a:pt x="327" y="615"/>
                </a:lnTo>
                <a:lnTo>
                  <a:pt x="335" y="609"/>
                </a:lnTo>
                <a:lnTo>
                  <a:pt x="357" y="591"/>
                </a:lnTo>
                <a:lnTo>
                  <a:pt x="357" y="591"/>
                </a:lnTo>
                <a:lnTo>
                  <a:pt x="365" y="589"/>
                </a:lnTo>
                <a:lnTo>
                  <a:pt x="365" y="589"/>
                </a:lnTo>
                <a:lnTo>
                  <a:pt x="369" y="591"/>
                </a:lnTo>
                <a:lnTo>
                  <a:pt x="375" y="594"/>
                </a:lnTo>
                <a:lnTo>
                  <a:pt x="383" y="581"/>
                </a:lnTo>
                <a:lnTo>
                  <a:pt x="378" y="576"/>
                </a:lnTo>
                <a:lnTo>
                  <a:pt x="378" y="576"/>
                </a:lnTo>
                <a:lnTo>
                  <a:pt x="377" y="576"/>
                </a:lnTo>
                <a:lnTo>
                  <a:pt x="377" y="576"/>
                </a:lnTo>
                <a:lnTo>
                  <a:pt x="378" y="571"/>
                </a:lnTo>
                <a:lnTo>
                  <a:pt x="378" y="567"/>
                </a:lnTo>
                <a:lnTo>
                  <a:pt x="377" y="560"/>
                </a:lnTo>
                <a:lnTo>
                  <a:pt x="374" y="555"/>
                </a:lnTo>
                <a:lnTo>
                  <a:pt x="374" y="555"/>
                </a:lnTo>
                <a:lnTo>
                  <a:pt x="369" y="547"/>
                </a:lnTo>
                <a:lnTo>
                  <a:pt x="359" y="539"/>
                </a:lnTo>
                <a:lnTo>
                  <a:pt x="349" y="536"/>
                </a:lnTo>
                <a:lnTo>
                  <a:pt x="344" y="534"/>
                </a:lnTo>
                <a:lnTo>
                  <a:pt x="340" y="534"/>
                </a:lnTo>
                <a:lnTo>
                  <a:pt x="340" y="534"/>
                </a:lnTo>
                <a:lnTo>
                  <a:pt x="332" y="536"/>
                </a:lnTo>
                <a:lnTo>
                  <a:pt x="327" y="537"/>
                </a:lnTo>
                <a:lnTo>
                  <a:pt x="323" y="541"/>
                </a:lnTo>
                <a:lnTo>
                  <a:pt x="322" y="544"/>
                </a:lnTo>
                <a:lnTo>
                  <a:pt x="322" y="544"/>
                </a:lnTo>
                <a:lnTo>
                  <a:pt x="320" y="552"/>
                </a:lnTo>
                <a:lnTo>
                  <a:pt x="322" y="560"/>
                </a:lnTo>
                <a:lnTo>
                  <a:pt x="325" y="568"/>
                </a:lnTo>
                <a:lnTo>
                  <a:pt x="328" y="575"/>
                </a:lnTo>
                <a:lnTo>
                  <a:pt x="328" y="575"/>
                </a:lnTo>
                <a:lnTo>
                  <a:pt x="327" y="576"/>
                </a:lnTo>
                <a:lnTo>
                  <a:pt x="327" y="576"/>
                </a:lnTo>
                <a:lnTo>
                  <a:pt x="320" y="576"/>
                </a:lnTo>
                <a:lnTo>
                  <a:pt x="320" y="576"/>
                </a:lnTo>
                <a:lnTo>
                  <a:pt x="306" y="573"/>
                </a:lnTo>
                <a:lnTo>
                  <a:pt x="296" y="570"/>
                </a:lnTo>
                <a:lnTo>
                  <a:pt x="291" y="567"/>
                </a:lnTo>
                <a:lnTo>
                  <a:pt x="290" y="565"/>
                </a:lnTo>
                <a:lnTo>
                  <a:pt x="290" y="565"/>
                </a:lnTo>
                <a:lnTo>
                  <a:pt x="290" y="563"/>
                </a:lnTo>
                <a:lnTo>
                  <a:pt x="290" y="560"/>
                </a:lnTo>
                <a:lnTo>
                  <a:pt x="293" y="554"/>
                </a:lnTo>
                <a:lnTo>
                  <a:pt x="293" y="554"/>
                </a:lnTo>
                <a:lnTo>
                  <a:pt x="298" y="542"/>
                </a:lnTo>
                <a:lnTo>
                  <a:pt x="298" y="537"/>
                </a:lnTo>
                <a:lnTo>
                  <a:pt x="296" y="531"/>
                </a:lnTo>
                <a:lnTo>
                  <a:pt x="296" y="531"/>
                </a:lnTo>
                <a:lnTo>
                  <a:pt x="291" y="528"/>
                </a:lnTo>
                <a:lnTo>
                  <a:pt x="285" y="525"/>
                </a:lnTo>
                <a:lnTo>
                  <a:pt x="278" y="523"/>
                </a:lnTo>
                <a:lnTo>
                  <a:pt x="272" y="521"/>
                </a:lnTo>
                <a:lnTo>
                  <a:pt x="272" y="521"/>
                </a:lnTo>
                <a:lnTo>
                  <a:pt x="262" y="523"/>
                </a:lnTo>
                <a:lnTo>
                  <a:pt x="254" y="525"/>
                </a:lnTo>
                <a:lnTo>
                  <a:pt x="248" y="529"/>
                </a:lnTo>
                <a:lnTo>
                  <a:pt x="244" y="533"/>
                </a:lnTo>
                <a:lnTo>
                  <a:pt x="244" y="533"/>
                </a:lnTo>
                <a:lnTo>
                  <a:pt x="243" y="537"/>
                </a:lnTo>
                <a:lnTo>
                  <a:pt x="241" y="542"/>
                </a:lnTo>
                <a:lnTo>
                  <a:pt x="241" y="552"/>
                </a:lnTo>
                <a:lnTo>
                  <a:pt x="244" y="563"/>
                </a:lnTo>
                <a:lnTo>
                  <a:pt x="248" y="575"/>
                </a:lnTo>
                <a:lnTo>
                  <a:pt x="257" y="594"/>
                </a:lnTo>
                <a:lnTo>
                  <a:pt x="265" y="607"/>
                </a:lnTo>
                <a:lnTo>
                  <a:pt x="278" y="597"/>
                </a:lnTo>
                <a:lnTo>
                  <a:pt x="278" y="597"/>
                </a:lnTo>
                <a:lnTo>
                  <a:pt x="270" y="583"/>
                </a:lnTo>
                <a:lnTo>
                  <a:pt x="262" y="567"/>
                </a:lnTo>
                <a:lnTo>
                  <a:pt x="257" y="552"/>
                </a:lnTo>
                <a:lnTo>
                  <a:pt x="257" y="546"/>
                </a:lnTo>
                <a:lnTo>
                  <a:pt x="259" y="541"/>
                </a:lnTo>
                <a:lnTo>
                  <a:pt x="259" y="541"/>
                </a:lnTo>
                <a:lnTo>
                  <a:pt x="260" y="539"/>
                </a:lnTo>
                <a:lnTo>
                  <a:pt x="264" y="539"/>
                </a:lnTo>
                <a:lnTo>
                  <a:pt x="272" y="539"/>
                </a:lnTo>
                <a:lnTo>
                  <a:pt x="272" y="539"/>
                </a:lnTo>
                <a:lnTo>
                  <a:pt x="281" y="539"/>
                </a:lnTo>
                <a:lnTo>
                  <a:pt x="281" y="539"/>
                </a:lnTo>
                <a:lnTo>
                  <a:pt x="278" y="547"/>
                </a:lnTo>
                <a:lnTo>
                  <a:pt x="278" y="547"/>
                </a:lnTo>
                <a:lnTo>
                  <a:pt x="275" y="552"/>
                </a:lnTo>
                <a:lnTo>
                  <a:pt x="273" y="558"/>
                </a:lnTo>
                <a:lnTo>
                  <a:pt x="273" y="567"/>
                </a:lnTo>
                <a:lnTo>
                  <a:pt x="275" y="573"/>
                </a:lnTo>
                <a:lnTo>
                  <a:pt x="275" y="573"/>
                </a:lnTo>
                <a:lnTo>
                  <a:pt x="281" y="579"/>
                </a:lnTo>
                <a:lnTo>
                  <a:pt x="290" y="584"/>
                </a:lnTo>
                <a:lnTo>
                  <a:pt x="301" y="589"/>
                </a:lnTo>
                <a:lnTo>
                  <a:pt x="315" y="591"/>
                </a:lnTo>
                <a:lnTo>
                  <a:pt x="315" y="591"/>
                </a:lnTo>
                <a:lnTo>
                  <a:pt x="311" y="602"/>
                </a:lnTo>
                <a:lnTo>
                  <a:pt x="309" y="609"/>
                </a:lnTo>
                <a:lnTo>
                  <a:pt x="309" y="612"/>
                </a:lnTo>
                <a:lnTo>
                  <a:pt x="312" y="615"/>
                </a:lnTo>
                <a:lnTo>
                  <a:pt x="312" y="615"/>
                </a:lnTo>
                <a:close/>
                <a:moveTo>
                  <a:pt x="398" y="617"/>
                </a:moveTo>
                <a:lnTo>
                  <a:pt x="399" y="600"/>
                </a:lnTo>
                <a:lnTo>
                  <a:pt x="399" y="600"/>
                </a:lnTo>
                <a:lnTo>
                  <a:pt x="383" y="600"/>
                </a:lnTo>
                <a:lnTo>
                  <a:pt x="370" y="604"/>
                </a:lnTo>
                <a:lnTo>
                  <a:pt x="357" y="609"/>
                </a:lnTo>
                <a:lnTo>
                  <a:pt x="348" y="615"/>
                </a:lnTo>
                <a:lnTo>
                  <a:pt x="340" y="621"/>
                </a:lnTo>
                <a:lnTo>
                  <a:pt x="335" y="628"/>
                </a:lnTo>
                <a:lnTo>
                  <a:pt x="330" y="633"/>
                </a:lnTo>
                <a:lnTo>
                  <a:pt x="343" y="642"/>
                </a:lnTo>
                <a:lnTo>
                  <a:pt x="343" y="642"/>
                </a:lnTo>
                <a:lnTo>
                  <a:pt x="346" y="639"/>
                </a:lnTo>
                <a:lnTo>
                  <a:pt x="357" y="630"/>
                </a:lnTo>
                <a:lnTo>
                  <a:pt x="365" y="625"/>
                </a:lnTo>
                <a:lnTo>
                  <a:pt x="374" y="620"/>
                </a:lnTo>
                <a:lnTo>
                  <a:pt x="385" y="618"/>
                </a:lnTo>
                <a:lnTo>
                  <a:pt x="398" y="617"/>
                </a:lnTo>
                <a:lnTo>
                  <a:pt x="398" y="617"/>
                </a:lnTo>
                <a:close/>
                <a:moveTo>
                  <a:pt x="424" y="621"/>
                </a:moveTo>
                <a:lnTo>
                  <a:pt x="427" y="604"/>
                </a:lnTo>
                <a:lnTo>
                  <a:pt x="409" y="602"/>
                </a:lnTo>
                <a:lnTo>
                  <a:pt x="407" y="618"/>
                </a:lnTo>
                <a:lnTo>
                  <a:pt x="424" y="621"/>
                </a:lnTo>
                <a:close/>
                <a:moveTo>
                  <a:pt x="475" y="507"/>
                </a:moveTo>
                <a:lnTo>
                  <a:pt x="475" y="651"/>
                </a:lnTo>
                <a:lnTo>
                  <a:pt x="51" y="651"/>
                </a:lnTo>
                <a:lnTo>
                  <a:pt x="51" y="50"/>
                </a:lnTo>
                <a:lnTo>
                  <a:pt x="475" y="50"/>
                </a:lnTo>
                <a:lnTo>
                  <a:pt x="475" y="305"/>
                </a:lnTo>
                <a:lnTo>
                  <a:pt x="524" y="261"/>
                </a:lnTo>
                <a:lnTo>
                  <a:pt x="524" y="0"/>
                </a:lnTo>
                <a:lnTo>
                  <a:pt x="0" y="0"/>
                </a:lnTo>
                <a:lnTo>
                  <a:pt x="0" y="699"/>
                </a:lnTo>
                <a:lnTo>
                  <a:pt x="524" y="699"/>
                </a:lnTo>
                <a:lnTo>
                  <a:pt x="524" y="466"/>
                </a:lnTo>
                <a:lnTo>
                  <a:pt x="475" y="507"/>
                </a:lnTo>
                <a:close/>
                <a:moveTo>
                  <a:pt x="152" y="82"/>
                </a:moveTo>
                <a:lnTo>
                  <a:pt x="152" y="116"/>
                </a:lnTo>
                <a:lnTo>
                  <a:pt x="372" y="116"/>
                </a:lnTo>
                <a:lnTo>
                  <a:pt x="372" y="82"/>
                </a:lnTo>
                <a:lnTo>
                  <a:pt x="152" y="82"/>
                </a:lnTo>
                <a:close/>
                <a:moveTo>
                  <a:pt x="428" y="168"/>
                </a:moveTo>
                <a:lnTo>
                  <a:pt x="84" y="168"/>
                </a:lnTo>
                <a:lnTo>
                  <a:pt x="84" y="187"/>
                </a:lnTo>
                <a:lnTo>
                  <a:pt x="428" y="187"/>
                </a:lnTo>
                <a:lnTo>
                  <a:pt x="428" y="168"/>
                </a:lnTo>
                <a:close/>
                <a:moveTo>
                  <a:pt x="428" y="222"/>
                </a:moveTo>
                <a:lnTo>
                  <a:pt x="84" y="222"/>
                </a:lnTo>
                <a:lnTo>
                  <a:pt x="84" y="242"/>
                </a:lnTo>
                <a:lnTo>
                  <a:pt x="428" y="242"/>
                </a:lnTo>
                <a:lnTo>
                  <a:pt x="428" y="222"/>
                </a:lnTo>
                <a:close/>
                <a:moveTo>
                  <a:pt x="428" y="281"/>
                </a:moveTo>
                <a:lnTo>
                  <a:pt x="84" y="281"/>
                </a:lnTo>
                <a:lnTo>
                  <a:pt x="84" y="298"/>
                </a:lnTo>
                <a:lnTo>
                  <a:pt x="428" y="298"/>
                </a:lnTo>
                <a:lnTo>
                  <a:pt x="428" y="281"/>
                </a:lnTo>
                <a:close/>
                <a:moveTo>
                  <a:pt x="428" y="339"/>
                </a:moveTo>
                <a:lnTo>
                  <a:pt x="84" y="339"/>
                </a:lnTo>
                <a:lnTo>
                  <a:pt x="84" y="357"/>
                </a:lnTo>
                <a:lnTo>
                  <a:pt x="428" y="357"/>
                </a:lnTo>
                <a:lnTo>
                  <a:pt x="428" y="339"/>
                </a:lnTo>
                <a:close/>
                <a:moveTo>
                  <a:pt x="571" y="250"/>
                </a:moveTo>
                <a:lnTo>
                  <a:pt x="542" y="279"/>
                </a:lnTo>
                <a:lnTo>
                  <a:pt x="603" y="340"/>
                </a:lnTo>
                <a:lnTo>
                  <a:pt x="632" y="311"/>
                </a:lnTo>
                <a:lnTo>
                  <a:pt x="571" y="250"/>
                </a:lnTo>
                <a:close/>
                <a:moveTo>
                  <a:pt x="393" y="428"/>
                </a:moveTo>
                <a:lnTo>
                  <a:pt x="454" y="489"/>
                </a:lnTo>
                <a:lnTo>
                  <a:pt x="596" y="348"/>
                </a:lnTo>
                <a:lnTo>
                  <a:pt x="533" y="285"/>
                </a:lnTo>
                <a:lnTo>
                  <a:pt x="393" y="428"/>
                </a:lnTo>
                <a:close/>
                <a:moveTo>
                  <a:pt x="445" y="500"/>
                </a:moveTo>
                <a:lnTo>
                  <a:pt x="382" y="439"/>
                </a:lnTo>
                <a:lnTo>
                  <a:pt x="375" y="445"/>
                </a:lnTo>
                <a:lnTo>
                  <a:pt x="357" y="525"/>
                </a:lnTo>
                <a:lnTo>
                  <a:pt x="437" y="507"/>
                </a:lnTo>
                <a:lnTo>
                  <a:pt x="445" y="50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3CA0EA"/>
              </a:gs>
            </a:gsLst>
            <a:lin ang="84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solidFill>
                <a:srgbClr val="BE100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3087" y="2276800"/>
            <a:ext cx="5292039" cy="648005"/>
            <a:chOff x="4650282" y="1772313"/>
            <a:chExt cx="4489728" cy="451555"/>
          </a:xfrm>
        </p:grpSpPr>
        <p:sp>
          <p:nvSpPr>
            <p:cNvPr id="2" name="圆角矩形 1"/>
            <p:cNvSpPr/>
            <p:nvPr/>
          </p:nvSpPr>
          <p:spPr>
            <a:xfrm>
              <a:off x="4650282" y="1772313"/>
              <a:ext cx="4489728" cy="451555"/>
            </a:xfrm>
            <a:prstGeom prst="roundRect">
              <a:avLst/>
            </a:prstGeom>
            <a:gradFill flip="none" rotWithShape="1">
              <a:gsLst>
                <a:gs pos="0">
                  <a:srgbClr val="D4DAE0"/>
                </a:gs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400000" scaled="0"/>
              <a:tileRect/>
            </a:gradFill>
            <a:ln>
              <a:solidFill>
                <a:schemeClr val="bg1"/>
              </a:solidFill>
            </a:ln>
            <a:effectLst>
              <a:outerShdw blurRad="457200" dist="177800" dir="8760000" algn="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V="1">
              <a:off x="4833189" y="1910308"/>
              <a:ext cx="222894" cy="175605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3CA0EA"/>
                </a:gs>
              </a:gsLst>
              <a:lin ang="84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TextBox 12"/>
            <p:cNvSpPr txBox="1"/>
            <p:nvPr/>
          </p:nvSpPr>
          <p:spPr>
            <a:xfrm>
              <a:off x="5197950" y="1843797"/>
              <a:ext cx="1277247" cy="319922"/>
            </a:xfrm>
            <a:prstGeom prst="rect">
              <a:avLst/>
            </a:prstGeom>
            <a:noFill/>
          </p:spPr>
          <p:txBody>
            <a:bodyPr wrap="square" lIns="91413" tIns="45706" rIns="91413" bIns="45706" rtlCol="0">
              <a:spAutoFit/>
            </a:bodyPr>
            <a:lstStyle/>
            <a:p>
              <a:r>
                <a:rPr lang="en-US" altLang="zh-CN" sz="2400" b="1" dirty="0">
                  <a:solidFill>
                    <a:srgbClr val="576469"/>
                  </a:solidFill>
                  <a:latin typeface="Times New Roman" panose="02020603050405020304" pitchFamily="18" charset="0"/>
                  <a:ea typeface="+mn-ea"/>
                  <a:cs typeface="+mn-ea"/>
                  <a:sym typeface="+mn-lt"/>
                </a:rPr>
                <a:t>PART 01</a:t>
              </a:r>
            </a:p>
          </p:txBody>
        </p:sp>
        <p:sp>
          <p:nvSpPr>
            <p:cNvPr id="70" name="TextBox 12"/>
            <p:cNvSpPr txBox="1"/>
            <p:nvPr/>
          </p:nvSpPr>
          <p:spPr>
            <a:xfrm>
              <a:off x="6338175" y="1837803"/>
              <a:ext cx="2607734" cy="319922"/>
            </a:xfrm>
            <a:prstGeom prst="rect">
              <a:avLst/>
            </a:prstGeom>
            <a:noFill/>
          </p:spPr>
          <p:txBody>
            <a:bodyPr wrap="square" lIns="91413" tIns="45706" rIns="91413" bIns="45706" rtlCol="0">
              <a:spAutoFit/>
            </a:bodyPr>
            <a:lstStyle/>
            <a:p>
              <a:r>
                <a:rPr lang="zh-CN" altLang="en-US" sz="2400" b="1" dirty="0">
                  <a:solidFill>
                    <a:srgbClr val="576469"/>
                  </a:solidFill>
                  <a:latin typeface="Times New Roman" panose="02020603050405020304" pitchFamily="18" charset="0"/>
                  <a:ea typeface="+mn-ea"/>
                  <a:cs typeface="+mn-ea"/>
                  <a:sym typeface="+mn-lt"/>
                </a:rPr>
                <a:t>论文</a:t>
              </a:r>
              <a:endParaRPr lang="zh-CN" altLang="en-US" sz="2400" b="1" dirty="0">
                <a:solidFill>
                  <a:srgbClr val="57646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79209" y="4316486"/>
            <a:ext cx="5292039" cy="648005"/>
            <a:chOff x="4650282" y="1772313"/>
            <a:chExt cx="4564002" cy="451555"/>
          </a:xfrm>
        </p:grpSpPr>
        <p:sp>
          <p:nvSpPr>
            <p:cNvPr id="7" name="圆角矩形 6"/>
            <p:cNvSpPr/>
            <p:nvPr/>
          </p:nvSpPr>
          <p:spPr>
            <a:xfrm>
              <a:off x="4650282" y="1772313"/>
              <a:ext cx="4489728" cy="451555"/>
            </a:xfrm>
            <a:prstGeom prst="roundRect">
              <a:avLst/>
            </a:prstGeom>
            <a:gradFill flip="none" rotWithShape="1">
              <a:gsLst>
                <a:gs pos="0">
                  <a:srgbClr val="D4DAE0"/>
                </a:gs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400000" scaled="0"/>
              <a:tileRect/>
            </a:gradFill>
            <a:ln>
              <a:solidFill>
                <a:schemeClr val="bg1"/>
              </a:solidFill>
            </a:ln>
            <a:effectLst>
              <a:outerShdw blurRad="457200" dist="177800" dir="8760000" algn="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V="1">
              <a:off x="4833189" y="1910308"/>
              <a:ext cx="222894" cy="175605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3CA0EA"/>
                </a:gs>
              </a:gsLst>
              <a:lin ang="84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5197950" y="1843797"/>
              <a:ext cx="1277247" cy="319922"/>
            </a:xfrm>
            <a:prstGeom prst="rect">
              <a:avLst/>
            </a:prstGeom>
            <a:noFill/>
          </p:spPr>
          <p:txBody>
            <a:bodyPr wrap="square" lIns="91413" tIns="45706" rIns="91413" bIns="45706" rtlCol="0">
              <a:spAutoFit/>
            </a:bodyPr>
            <a:lstStyle/>
            <a:p>
              <a:r>
                <a:rPr lang="en-US" altLang="zh-CN" sz="2400" b="1" dirty="0">
                  <a:solidFill>
                    <a:srgbClr val="576469"/>
                  </a:solidFill>
                  <a:latin typeface="Times New Roman" panose="02020603050405020304" pitchFamily="18" charset="0"/>
                  <a:ea typeface="+mn-ea"/>
                  <a:cs typeface="+mn-ea"/>
                  <a:sym typeface="+mn-lt"/>
                </a:rPr>
                <a:t>PART 02</a:t>
              </a:r>
            </a:p>
          </p:txBody>
        </p:sp>
        <p:sp>
          <p:nvSpPr>
            <p:cNvPr id="10" name="TextBox 12"/>
            <p:cNvSpPr txBox="1"/>
            <p:nvPr/>
          </p:nvSpPr>
          <p:spPr>
            <a:xfrm>
              <a:off x="6338053" y="1838245"/>
              <a:ext cx="2876231" cy="319922"/>
            </a:xfrm>
            <a:prstGeom prst="rect">
              <a:avLst/>
            </a:prstGeom>
            <a:noFill/>
          </p:spPr>
          <p:txBody>
            <a:bodyPr wrap="square" lIns="91413" tIns="45706" rIns="91413" bIns="45706" rtlCol="0">
              <a:spAutoFit/>
            </a:bodyPr>
            <a:lstStyle/>
            <a:p>
              <a:r>
                <a:rPr lang="zh-CN" altLang="en-US" sz="2400" b="1" dirty="0">
                  <a:solidFill>
                    <a:srgbClr val="576469"/>
                  </a:solidFill>
                  <a:latin typeface="+mn-lt"/>
                  <a:ea typeface="+mn-ea"/>
                  <a:cs typeface="+mn-ea"/>
                  <a:sym typeface="+mn-lt"/>
                </a:rPr>
                <a:t>开题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0" grpId="0"/>
      <p:bldP spid="6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463549" y="2006333"/>
            <a:ext cx="2763947" cy="3446339"/>
            <a:chOff x="3295850" y="1908877"/>
            <a:chExt cx="3738030" cy="4660916"/>
          </a:xfrm>
        </p:grpSpPr>
        <p:sp>
          <p:nvSpPr>
            <p:cNvPr id="41" name="圆角矩形 40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42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prstClr val="black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44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prstClr val="black"/>
                </a:solidFill>
              </a:endParaRPr>
            </a:p>
          </p:txBody>
        </p:sp>
      </p:grpSp>
      <p:sp>
        <p:nvSpPr>
          <p:cNvPr id="45" name="圆角矩形 44"/>
          <p:cNvSpPr/>
          <p:nvPr/>
        </p:nvSpPr>
        <p:spPr>
          <a:xfrm>
            <a:off x="4535183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B0F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46" name="组合 45"/>
          <p:cNvGrpSpPr/>
          <p:nvPr/>
        </p:nvGrpSpPr>
        <p:grpSpPr>
          <a:xfrm>
            <a:off x="4628901" y="3044179"/>
            <a:ext cx="158011" cy="158012"/>
            <a:chOff x="4486616" y="3001075"/>
            <a:chExt cx="274695" cy="274699"/>
          </a:xfrm>
        </p:grpSpPr>
        <p:sp>
          <p:nvSpPr>
            <p:cNvPr id="47" name="椭圆 46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29561" y="3044179"/>
            <a:ext cx="158011" cy="158012"/>
            <a:chOff x="4486616" y="3001075"/>
            <a:chExt cx="274695" cy="274699"/>
          </a:xfrm>
        </p:grpSpPr>
        <p:sp>
          <p:nvSpPr>
            <p:cNvPr id="50" name="椭圆 49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18304" y="3089061"/>
            <a:ext cx="384317" cy="61431"/>
            <a:chOff x="4318304" y="3089060"/>
            <a:chExt cx="384317" cy="61430"/>
          </a:xfrm>
        </p:grpSpPr>
        <p:sp>
          <p:nvSpPr>
            <p:cNvPr id="53" name="圆角矩形 52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200015" y="2792095"/>
            <a:ext cx="4455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论文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057211" y="2763793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57" name="Freeform 489"/>
            <p:cNvSpPr/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490"/>
            <p:cNvSpPr/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491"/>
            <p:cNvSpPr/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1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2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3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4" name="Freeform 496"/>
            <p:cNvSpPr/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773200" y="2163082"/>
            <a:ext cx="601529" cy="1289740"/>
            <a:chOff x="5030931" y="2884106"/>
            <a:chExt cx="601529" cy="1289738"/>
          </a:xfrm>
        </p:grpSpPr>
        <p:sp>
          <p:nvSpPr>
            <p:cNvPr id="66" name="椭圆 65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030931" y="2902999"/>
              <a:ext cx="601529" cy="127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B0F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rotWithShape="1">
          <a:blip r:embed="rId3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 rot="16200000" flipH="1">
            <a:off x="6096232" y="-5407892"/>
            <a:ext cx="0" cy="12240090"/>
          </a:xfrm>
          <a:prstGeom prst="line">
            <a:avLst/>
          </a:prstGeom>
          <a:ln w="365125">
            <a:solidFill>
              <a:srgbClr val="42AB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标题 8"/>
          <p:cNvSpPr txBox="1"/>
          <p:nvPr/>
        </p:nvSpPr>
        <p:spPr>
          <a:xfrm>
            <a:off x="1570007" y="451631"/>
            <a:ext cx="469083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40" tIns="45722" rIns="91440" bIns="4572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CN" altLang="en-US" sz="27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+mj-ea"/>
                <a:ea typeface="+mn-ea"/>
                <a:cs typeface="+mn-ea"/>
                <a:sym typeface="+mn-lt"/>
              </a:rPr>
              <a:t>KNN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1062" y="240805"/>
            <a:ext cx="810215" cy="83400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719569" y="342208"/>
            <a:ext cx="613204" cy="631211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37" tIns="59819" rIns="119637" bIns="59819"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145677" y="252238"/>
            <a:ext cx="286038" cy="294400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4885" rIns="0" bIns="44885" rtlCol="0" anchor="ctr"/>
          <a:lstStyle/>
          <a:p>
            <a:pPr algn="ctr"/>
            <a:endParaRPr lang="zh-CN" altLang="en-US" sz="31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27710" y="451485"/>
            <a:ext cx="605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46DE48-91CA-4BFB-8709-2F1967AA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9" y="1677257"/>
            <a:ext cx="4471704" cy="397484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30FCC9-E808-4FC1-80AD-71B9C6B6E93E}"/>
              </a:ext>
            </a:extLst>
          </p:cNvPr>
          <p:cNvCxnSpPr>
            <a:cxnSpLocks/>
          </p:cNvCxnSpPr>
          <p:nvPr/>
        </p:nvCxnSpPr>
        <p:spPr>
          <a:xfrm>
            <a:off x="4327848" y="3853543"/>
            <a:ext cx="163285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D5C15A6-AA55-4EB1-9954-4A19730F4555}"/>
              </a:ext>
            </a:extLst>
          </p:cNvPr>
          <p:cNvCxnSpPr>
            <a:cxnSpLocks/>
          </p:cNvCxnSpPr>
          <p:nvPr/>
        </p:nvCxnSpPr>
        <p:spPr>
          <a:xfrm flipV="1">
            <a:off x="4649755" y="2316661"/>
            <a:ext cx="1611086" cy="39499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E311D7F-7CE7-43CA-952D-8D0C1CB0A1BE}"/>
              </a:ext>
            </a:extLst>
          </p:cNvPr>
          <p:cNvSpPr txBox="1"/>
          <p:nvPr/>
        </p:nvSpPr>
        <p:spPr>
          <a:xfrm>
            <a:off x="6167536" y="2021157"/>
            <a:ext cx="75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K=5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A63085-7D53-441B-944D-050612A28CAC}"/>
              </a:ext>
            </a:extLst>
          </p:cNvPr>
          <p:cNvSpPr txBox="1"/>
          <p:nvPr/>
        </p:nvSpPr>
        <p:spPr>
          <a:xfrm>
            <a:off x="5949820" y="3591933"/>
            <a:ext cx="75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K=3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BBC0AE-A4AD-497A-B943-110CF3987C33}"/>
              </a:ext>
            </a:extLst>
          </p:cNvPr>
          <p:cNvSpPr txBox="1"/>
          <p:nvPr/>
        </p:nvSpPr>
        <p:spPr>
          <a:xfrm>
            <a:off x="7175241" y="2711657"/>
            <a:ext cx="413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KNN</a:t>
            </a:r>
            <a:r>
              <a:rPr lang="zh-CN" altLang="en-US" sz="2800" dirty="0"/>
              <a:t>分类效果和</a:t>
            </a:r>
            <a:r>
              <a:rPr lang="en-US" altLang="zh-CN" sz="2800" dirty="0"/>
              <a:t>k</a:t>
            </a:r>
            <a:r>
              <a:rPr lang="zh-CN" altLang="en-US" sz="2800" dirty="0"/>
              <a:t>的取值有很大关系</a:t>
            </a: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8"/>
          <p:cNvSpPr txBox="1"/>
          <p:nvPr/>
        </p:nvSpPr>
        <p:spPr>
          <a:xfrm>
            <a:off x="1140203" y="505788"/>
            <a:ext cx="10466483" cy="95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40" tIns="45722" rIns="91440" bIns="4572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CN" altLang="en-US" sz="27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Efﬁciency </a:t>
            </a:r>
            <a:r>
              <a:rPr lang="en-US" altLang="zh-CN" sz="2800" dirty="0" err="1"/>
              <a:t>kNN</a:t>
            </a:r>
            <a:r>
              <a:rPr lang="en-US" altLang="zh-CN" sz="2800" dirty="0"/>
              <a:t> Classiﬁcation with Different Numbers of Nearest Neighbors 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27314" y="344817"/>
            <a:ext cx="810215" cy="83400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25820" y="446216"/>
            <a:ext cx="613204" cy="631211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37" tIns="59819" rIns="119637" bIns="59819"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97184" y="206437"/>
            <a:ext cx="286038" cy="294400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4885" rIns="0" bIns="44885" rtlCol="0" anchor="ctr"/>
          <a:lstStyle/>
          <a:p>
            <a:pPr algn="ctr"/>
            <a:endParaRPr lang="zh-CN" altLang="en-US" sz="31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3541" y="555457"/>
            <a:ext cx="605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732334-1FAF-4BD5-BE80-16FDDAF447E3}"/>
              </a:ext>
            </a:extLst>
          </p:cNvPr>
          <p:cNvSpPr/>
          <p:nvPr/>
        </p:nvSpPr>
        <p:spPr>
          <a:xfrm>
            <a:off x="2154197" y="2441806"/>
            <a:ext cx="90238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750"/>
              </a:lnSpc>
              <a:spcAft>
                <a:spcPts val="0"/>
              </a:spcAft>
              <a:buSzPts val="1200"/>
              <a:tabLst>
                <a:tab pos="651510" algn="l"/>
                <a:tab pos="1799590" algn="l"/>
                <a:tab pos="4777105" algn="l"/>
              </a:tabLst>
            </a:pPr>
            <a:r>
              <a:rPr lang="zh-CN" altLang="zh-CN" sz="2400" b="1" dirty="0">
                <a:latin typeface="宋体" panose="02010600030101010101" pitchFamily="2" charset="-122"/>
                <a:ea typeface="微软雅黑" panose="020B0503020204020204" pitchFamily="34" charset="-122"/>
                <a:cs typeface="PMingLiU"/>
              </a:rPr>
              <a:t>Shichao</a:t>
            </a:r>
            <a:r>
              <a:rPr lang="zh-CN" altLang="zh-CN" sz="2400" b="1" spc="-65" dirty="0">
                <a:latin typeface="宋体" panose="02010600030101010101" pitchFamily="2" charset="-122"/>
                <a:ea typeface="微软雅黑" panose="020B0503020204020204" pitchFamily="34" charset="-122"/>
                <a:cs typeface="PMingLiU"/>
              </a:rPr>
              <a:t> </a:t>
            </a:r>
            <a:r>
              <a:rPr lang="zh-CN" altLang="zh-CN" sz="2400" b="1" dirty="0">
                <a:latin typeface="宋体" panose="02010600030101010101" pitchFamily="2" charset="-122"/>
                <a:ea typeface="微软雅黑" panose="020B0503020204020204" pitchFamily="34" charset="-122"/>
                <a:cs typeface="PMingLiU"/>
              </a:rPr>
              <a:t>Zhang</a:t>
            </a:r>
            <a:r>
              <a:rPr lang="zh-CN" altLang="zh-CN" sz="2400" dirty="0">
                <a:latin typeface="宋体" panose="02010600030101010101" pitchFamily="2" charset="-122"/>
                <a:ea typeface="PMingLiU"/>
                <a:cs typeface="PMingLiU"/>
              </a:rPr>
              <a:t>，Xuelong   Li，Ming </a:t>
            </a:r>
            <a:r>
              <a:rPr lang="zh-CN" altLang="zh-CN" sz="2400" spc="85" dirty="0">
                <a:latin typeface="宋体" panose="02010600030101010101" pitchFamily="2" charset="-122"/>
                <a:ea typeface="PMingLiU"/>
                <a:cs typeface="PMingLiU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PMingLiU"/>
                <a:cs typeface="PMingLiU"/>
              </a:rPr>
              <a:t>Zong，Xiaofeng </a:t>
            </a:r>
            <a:r>
              <a:rPr lang="zh-CN" altLang="zh-CN" sz="2400" spc="195" dirty="0">
                <a:latin typeface="宋体" panose="02010600030101010101" pitchFamily="2" charset="-122"/>
                <a:ea typeface="PMingLiU"/>
                <a:cs typeface="PMingLiU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PMingLiU"/>
                <a:cs typeface="PMingLiU"/>
              </a:rPr>
              <a:t>Zhu</a:t>
            </a:r>
            <a:endParaRPr lang="en-US" altLang="zh-CN" sz="2400" dirty="0">
              <a:latin typeface="宋体" panose="02010600030101010101" pitchFamily="2" charset="-122"/>
              <a:ea typeface="PMingLiU"/>
              <a:cs typeface="PMingLiU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D377F-0210-450C-8875-F34F0F4E9269}"/>
              </a:ext>
            </a:extLst>
          </p:cNvPr>
          <p:cNvSpPr/>
          <p:nvPr/>
        </p:nvSpPr>
        <p:spPr>
          <a:xfrm>
            <a:off x="2034073" y="3669307"/>
            <a:ext cx="9143999" cy="5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50"/>
              </a:lnSpc>
              <a:spcAft>
                <a:spcPts val="0"/>
              </a:spcAft>
              <a:buSzPts val="1200"/>
              <a:tabLst>
                <a:tab pos="651510" algn="l"/>
                <a:tab pos="1799590" algn="l"/>
                <a:tab pos="4777105" algn="l"/>
              </a:tabLst>
            </a:pPr>
            <a:r>
              <a:rPr lang="zh-CN" altLang="zh-CN" sz="2400" dirty="0">
                <a:latin typeface="宋体" panose="02010600030101010101" pitchFamily="2" charset="-122"/>
              </a:rPr>
              <a:t>IEEE Transactions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</a:rPr>
              <a:t>on Neural Networks and Learning Systems	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A24357-4EF7-49CB-8B69-BA3DB37A5B94}"/>
              </a:ext>
            </a:extLst>
          </p:cNvPr>
          <p:cNvSpPr txBox="1"/>
          <p:nvPr/>
        </p:nvSpPr>
        <p:spPr>
          <a:xfrm>
            <a:off x="1140203" y="2303306"/>
            <a:ext cx="88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作者</a:t>
            </a:r>
            <a:r>
              <a:rPr lang="zh-CN" altLang="en-US" dirty="0"/>
              <a:t>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B836B3-E532-4E7F-BC5A-D41DAFF73F1D}"/>
              </a:ext>
            </a:extLst>
          </p:cNvPr>
          <p:cNvSpPr txBox="1"/>
          <p:nvPr/>
        </p:nvSpPr>
        <p:spPr>
          <a:xfrm>
            <a:off x="1140203" y="3605408"/>
            <a:ext cx="88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期刊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4854E4-B61E-4467-8E7F-99C3BCBA3289}"/>
              </a:ext>
            </a:extLst>
          </p:cNvPr>
          <p:cNvSpPr txBox="1"/>
          <p:nvPr/>
        </p:nvSpPr>
        <p:spPr>
          <a:xfrm>
            <a:off x="522777" y="4900014"/>
            <a:ext cx="152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核心思想</a:t>
            </a:r>
            <a:r>
              <a:rPr lang="zh-CN" altLang="en-US" dirty="0"/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760203-70BD-4107-AA46-DE6CE60D10B9}"/>
              </a:ext>
            </a:extLst>
          </p:cNvPr>
          <p:cNvSpPr txBox="1"/>
          <p:nvPr/>
        </p:nvSpPr>
        <p:spPr>
          <a:xfrm>
            <a:off x="2043667" y="4826991"/>
            <a:ext cx="759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通过训练集训练出一个模型，然后测试集通过模型就能自动得到</a:t>
            </a:r>
            <a:r>
              <a:rPr lang="en-US" altLang="zh-CN" sz="2400" dirty="0"/>
              <a:t>k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71390590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8"/>
          <p:cNvSpPr txBox="1"/>
          <p:nvPr/>
        </p:nvSpPr>
        <p:spPr>
          <a:xfrm>
            <a:off x="883588" y="472336"/>
            <a:ext cx="10466483" cy="95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40" tIns="45722" rIns="91440" bIns="4572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CN" altLang="en-US" sz="27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Efﬁciency </a:t>
            </a:r>
            <a:r>
              <a:rPr lang="en-US" altLang="zh-CN" sz="2800" dirty="0" err="1"/>
              <a:t>kNN</a:t>
            </a:r>
            <a:r>
              <a:rPr lang="en-US" altLang="zh-CN" sz="2800" dirty="0"/>
              <a:t> Classiﬁcation with Different Numbers of Nearest Neighbors 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27314" y="344817"/>
            <a:ext cx="810215" cy="83400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25820" y="446216"/>
            <a:ext cx="613204" cy="631211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37" tIns="59819" rIns="119637" bIns="59819"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97184" y="206437"/>
            <a:ext cx="286038" cy="294400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4885" rIns="0" bIns="44885" rtlCol="0" anchor="ctr"/>
          <a:lstStyle/>
          <a:p>
            <a:pPr algn="ctr"/>
            <a:endParaRPr lang="zh-CN" altLang="en-US" sz="31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3541" y="555457"/>
            <a:ext cx="605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F6CB87-BE33-4764-9CFC-0D0C8C6A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69" y="2206658"/>
            <a:ext cx="7376018" cy="7931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0A905-8BF7-44E6-A24F-AB6CC0D5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679" y="3649382"/>
            <a:ext cx="5220482" cy="20049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1E72CF-B29D-400B-B2B4-DEC8ABCD5836}"/>
              </a:ext>
            </a:extLst>
          </p:cNvPr>
          <p:cNvSpPr txBox="1"/>
          <p:nvPr/>
        </p:nvSpPr>
        <p:spPr>
          <a:xfrm>
            <a:off x="7679094" y="3779990"/>
            <a:ext cx="3405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个训练样本，每一列非</a:t>
            </a:r>
            <a:r>
              <a:rPr lang="en-US" altLang="zh-CN" dirty="0"/>
              <a:t>0</a:t>
            </a:r>
            <a:r>
              <a:rPr lang="zh-CN" altLang="en-US" dirty="0"/>
              <a:t>值，就表示几个训练样本相关，比如说第一列，表示第一个训练样本，三个非</a:t>
            </a:r>
            <a:r>
              <a:rPr lang="en-US" altLang="zh-CN" dirty="0"/>
              <a:t>0</a:t>
            </a:r>
            <a:r>
              <a:rPr lang="zh-CN" altLang="en-US" dirty="0"/>
              <a:t>值，有两个训练样本和它相关</a:t>
            </a:r>
          </a:p>
        </p:txBody>
      </p:sp>
    </p:spTree>
    <p:extLst>
      <p:ext uri="{BB962C8B-B14F-4D97-AF65-F5344CB8AC3E}">
        <p14:creationId xmlns:p14="http://schemas.microsoft.com/office/powerpoint/2010/main" val="408759003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7314" y="344817"/>
            <a:ext cx="810215" cy="83400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25820" y="446216"/>
            <a:ext cx="613204" cy="631211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37" tIns="59819" rIns="119637" bIns="59819"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97184" y="206437"/>
            <a:ext cx="286038" cy="294400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4885" rIns="0" bIns="44885" rtlCol="0" anchor="ctr"/>
          <a:lstStyle/>
          <a:p>
            <a:pPr algn="ctr"/>
            <a:endParaRPr lang="zh-CN" altLang="en-US" sz="31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3541" y="555457"/>
            <a:ext cx="605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9A1C32-A342-4B66-9921-7104E44F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36" y="1841855"/>
            <a:ext cx="6662941" cy="412227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604B6E1-A230-4916-B371-B7D9D6F176B4}"/>
              </a:ext>
            </a:extLst>
          </p:cNvPr>
          <p:cNvCxnSpPr>
            <a:cxnSpLocks/>
          </p:cNvCxnSpPr>
          <p:nvPr/>
        </p:nvCxnSpPr>
        <p:spPr>
          <a:xfrm flipV="1">
            <a:off x="7100596" y="2610041"/>
            <a:ext cx="1828800" cy="65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EDE673-E1B5-4029-895C-DC94C1F08064}"/>
              </a:ext>
            </a:extLst>
          </p:cNvPr>
          <p:cNvCxnSpPr>
            <a:cxnSpLocks/>
          </p:cNvCxnSpPr>
          <p:nvPr/>
        </p:nvCxnSpPr>
        <p:spPr>
          <a:xfrm flipV="1">
            <a:off x="6588762" y="4717721"/>
            <a:ext cx="19003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4685306-B32B-45D5-BC1C-7F19B5ED0058}"/>
              </a:ext>
            </a:extLst>
          </p:cNvPr>
          <p:cNvSpPr txBox="1"/>
          <p:nvPr/>
        </p:nvSpPr>
        <p:spPr>
          <a:xfrm>
            <a:off x="8929396" y="2413746"/>
            <a:ext cx="111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ktree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D7F1A4-E6E4-4DD4-9E7B-EB13983575B0}"/>
              </a:ext>
            </a:extLst>
          </p:cNvPr>
          <p:cNvSpPr txBox="1"/>
          <p:nvPr/>
        </p:nvSpPr>
        <p:spPr>
          <a:xfrm>
            <a:off x="8444206" y="4456111"/>
            <a:ext cx="1595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</a:t>
            </a:r>
            <a:r>
              <a:rPr lang="zh-CN" altLang="en-US" sz="2800" dirty="0"/>
              <a:t>*</a:t>
            </a:r>
            <a:r>
              <a:rPr lang="en-US" altLang="zh-CN" sz="2800" dirty="0"/>
              <a:t>tree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A7FEAC-FEA2-4ED0-95A4-4616A0875032}"/>
              </a:ext>
            </a:extLst>
          </p:cNvPr>
          <p:cNvSpPr txBox="1"/>
          <p:nvPr/>
        </p:nvSpPr>
        <p:spPr>
          <a:xfrm>
            <a:off x="1635967" y="535629"/>
            <a:ext cx="449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Ktree</a:t>
            </a:r>
            <a:r>
              <a:rPr lang="zh-CN" altLang="en-US" sz="2800" dirty="0"/>
              <a:t>、</a:t>
            </a:r>
            <a:r>
              <a:rPr lang="en-US" altLang="zh-CN" sz="2800" dirty="0"/>
              <a:t>K</a:t>
            </a:r>
            <a:r>
              <a:rPr lang="zh-CN" altLang="en-US" sz="2800" dirty="0"/>
              <a:t>*</a:t>
            </a:r>
            <a:r>
              <a:rPr lang="en-US" altLang="zh-CN" sz="2800" dirty="0"/>
              <a:t>tree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20911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10" grpId="0"/>
      <p:bldP spid="1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8"/>
          <p:cNvSpPr txBox="1"/>
          <p:nvPr/>
        </p:nvSpPr>
        <p:spPr>
          <a:xfrm>
            <a:off x="883588" y="472336"/>
            <a:ext cx="10466483" cy="95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40" tIns="45722" rIns="91440" bIns="4572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CN" altLang="en-US" sz="27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Efﬁciency </a:t>
            </a:r>
            <a:r>
              <a:rPr lang="en-US" altLang="zh-CN" sz="2800" dirty="0" err="1"/>
              <a:t>kNN</a:t>
            </a:r>
            <a:r>
              <a:rPr lang="en-US" altLang="zh-CN" sz="2800" dirty="0"/>
              <a:t> Classiﬁcation with Different Numbers of Nearest Neighbors 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27314" y="344817"/>
            <a:ext cx="810215" cy="83400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25820" y="446216"/>
            <a:ext cx="613204" cy="631211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37" tIns="59819" rIns="119637" bIns="59819"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97184" y="206437"/>
            <a:ext cx="286038" cy="294400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4885" rIns="0" bIns="44885" rtlCol="0" anchor="ctr"/>
          <a:lstStyle/>
          <a:p>
            <a:pPr algn="ctr"/>
            <a:endParaRPr lang="zh-CN" altLang="en-US" sz="31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3541" y="555457"/>
            <a:ext cx="605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510DD-9746-4D1A-9AE8-36318769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40" y="1840147"/>
            <a:ext cx="5331285" cy="4165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E2B6E0-75AD-4641-B794-7488BD161B3A}"/>
              </a:ext>
            </a:extLst>
          </p:cNvPr>
          <p:cNvSpPr/>
          <p:nvPr/>
        </p:nvSpPr>
        <p:spPr>
          <a:xfrm>
            <a:off x="683541" y="2494587"/>
            <a:ext cx="2562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GS-</a:t>
            </a:r>
            <a:r>
              <a:rPr lang="en-US" altLang="zh-CN" sz="2400" dirty="0" err="1"/>
              <a:t>kNN</a:t>
            </a:r>
            <a:r>
              <a:rPr lang="en-US" altLang="zh-CN" sz="2400" dirty="0"/>
              <a:t> </a:t>
            </a:r>
            <a:r>
              <a:rPr lang="zh-CN" altLang="en-US" sz="2400" dirty="0"/>
              <a:t>：</a:t>
            </a:r>
            <a:r>
              <a:rPr lang="en-US" altLang="zh-CN" sz="2400" dirty="0"/>
              <a:t>O(n^2)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E2953B-79C7-401D-9D33-799878DD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015" y="3215144"/>
            <a:ext cx="2035531" cy="390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AEB92E-2A49-45F2-9267-C574221C9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15" y="3922997"/>
            <a:ext cx="1801767" cy="46369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F9D3257-5C9F-4CF7-8C1E-B576F6BF18BC}"/>
              </a:ext>
            </a:extLst>
          </p:cNvPr>
          <p:cNvSpPr/>
          <p:nvPr/>
        </p:nvSpPr>
        <p:spPr>
          <a:xfrm>
            <a:off x="683542" y="3143854"/>
            <a:ext cx="1126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Ktree</a:t>
            </a:r>
            <a:r>
              <a:rPr lang="en-US" altLang="zh-CN" sz="2400" dirty="0"/>
              <a:t>: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555106-5B81-4294-BE60-EF3E99D3D133}"/>
              </a:ext>
            </a:extLst>
          </p:cNvPr>
          <p:cNvSpPr/>
          <p:nvPr/>
        </p:nvSpPr>
        <p:spPr>
          <a:xfrm>
            <a:off x="719923" y="3922997"/>
            <a:ext cx="1126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K*tree: </a:t>
            </a:r>
          </a:p>
        </p:txBody>
      </p:sp>
    </p:spTree>
    <p:extLst>
      <p:ext uri="{BB962C8B-B14F-4D97-AF65-F5344CB8AC3E}">
        <p14:creationId xmlns:p14="http://schemas.microsoft.com/office/powerpoint/2010/main" val="250490456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7314" y="344817"/>
            <a:ext cx="810215" cy="83400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25820" y="446216"/>
            <a:ext cx="613204" cy="631211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37" tIns="59819" rIns="119637" bIns="59819"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97184" y="206437"/>
            <a:ext cx="286038" cy="294400"/>
          </a:xfrm>
          <a:prstGeom prst="ellipse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4885" rIns="0" bIns="44885" rtlCol="0" anchor="ctr"/>
          <a:lstStyle/>
          <a:p>
            <a:pPr algn="ctr"/>
            <a:endParaRPr lang="zh-CN" altLang="en-US" sz="31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3541" y="555457"/>
            <a:ext cx="605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D3C994-8B52-45E6-9FDF-76E62F1D2FD5}"/>
              </a:ext>
            </a:extLst>
          </p:cNvPr>
          <p:cNvSpPr txBox="1"/>
          <p:nvPr/>
        </p:nvSpPr>
        <p:spPr>
          <a:xfrm>
            <a:off x="1239024" y="1378194"/>
            <a:ext cx="8989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样本集很少，特征很多，比如</a:t>
            </a:r>
            <a:r>
              <a:rPr lang="en-US" altLang="zh-CN" sz="2400" dirty="0" err="1"/>
              <a:t>arcene</a:t>
            </a:r>
            <a:r>
              <a:rPr lang="zh-CN" altLang="en-US" sz="2400" dirty="0"/>
              <a:t>数据集（</a:t>
            </a:r>
            <a:r>
              <a:rPr lang="en-US" altLang="zh-CN" sz="2400" dirty="0"/>
              <a:t>100,10000</a:t>
            </a:r>
            <a:r>
              <a:rPr lang="zh-CN" altLang="en-US" sz="2400" dirty="0"/>
              <a:t>），测试时间比</a:t>
            </a:r>
            <a:r>
              <a:rPr lang="en-US" altLang="zh-CN" sz="2400" dirty="0" err="1"/>
              <a:t>knn</a:t>
            </a:r>
            <a:r>
              <a:rPr lang="zh-CN" altLang="en-US" sz="2400" dirty="0"/>
              <a:t>慢的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准确率整体上比</a:t>
            </a:r>
            <a:r>
              <a:rPr lang="en-US" altLang="zh-CN" sz="2400" dirty="0" err="1"/>
              <a:t>knn</a:t>
            </a:r>
            <a:r>
              <a:rPr lang="zh-CN" altLang="en-US" sz="2400" dirty="0"/>
              <a:t>高，但是比</a:t>
            </a:r>
            <a:r>
              <a:rPr lang="en-US" altLang="zh-CN" sz="2400" dirty="0" err="1"/>
              <a:t>adknn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sknn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gsknn</a:t>
            </a:r>
            <a:r>
              <a:rPr lang="zh-CN" altLang="en-US" sz="2400" dirty="0"/>
              <a:t>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F34605-B210-4411-AF9D-B1ECAAD95A0E}"/>
              </a:ext>
            </a:extLst>
          </p:cNvPr>
          <p:cNvSpPr txBox="1"/>
          <p:nvPr/>
        </p:nvSpPr>
        <p:spPr>
          <a:xfrm>
            <a:off x="1283222" y="3825551"/>
            <a:ext cx="92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改进方案：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改公式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改模型</a:t>
            </a:r>
          </a:p>
        </p:txBody>
      </p:sp>
    </p:spTree>
    <p:extLst>
      <p:ext uri="{BB962C8B-B14F-4D97-AF65-F5344CB8AC3E}">
        <p14:creationId xmlns:p14="http://schemas.microsoft.com/office/powerpoint/2010/main" val="243610879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badi MT"/>
        <a:ea typeface="方正正纤黑简体"/>
        <a:cs typeface=""/>
      </a:majorFont>
      <a:minorFont>
        <a:latin typeface="Abadi MT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258</Words>
  <Application>Microsoft Office PowerPoint</Application>
  <PresentationFormat>宽屏</PresentationFormat>
  <Paragraphs>58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Abadi MT</vt:lpstr>
      <vt:lpstr>PMingLiU</vt:lpstr>
      <vt:lpstr>方正正纤黑简体</vt:lpstr>
      <vt:lpstr>华文行楷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演示文稿2</dc:title>
  <dc:creator>春秋视觉</dc:creator>
  <cp:lastModifiedBy>范可</cp:lastModifiedBy>
  <cp:revision>368</cp:revision>
  <dcterms:created xsi:type="dcterms:W3CDTF">2013-08-14T15:08:00Z</dcterms:created>
  <dcterms:modified xsi:type="dcterms:W3CDTF">2018-09-15T03:51:05Z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  <property fmtid="{D5CDD505-2E9C-101B-9397-08002B2CF9AE}" pid="3" name="KSORubyTemplateID">
    <vt:lpwstr>2</vt:lpwstr>
  </property>
</Properties>
</file>