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23" r:id="rId2"/>
    <p:sldId id="465" r:id="rId3"/>
    <p:sldId id="490" r:id="rId4"/>
    <p:sldId id="491" r:id="rId5"/>
    <p:sldId id="492" r:id="rId6"/>
    <p:sldId id="493" r:id="rId7"/>
    <p:sldId id="258" r:id="rId8"/>
    <p:sldId id="494" r:id="rId9"/>
    <p:sldId id="495" r:id="rId10"/>
    <p:sldId id="496" r:id="rId11"/>
    <p:sldId id="49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5DE"/>
    <a:srgbClr val="ADD1A3"/>
    <a:srgbClr val="8FA45E"/>
    <a:srgbClr val="8ABE7C"/>
    <a:srgbClr val="78853E"/>
    <a:srgbClr val="838559"/>
    <a:srgbClr val="818440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6" y="72"/>
      </p:cViewPr>
      <p:guideLst>
        <p:guide orient="horz" pos="16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F4488-D25F-41A1-927D-89634636E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7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18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2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D6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 t="56970"/>
          <a:stretch>
            <a:fillRect/>
          </a:stretch>
        </p:blipFill>
        <p:spPr>
          <a:xfrm>
            <a:off x="0" y="3906982"/>
            <a:ext cx="12192000" cy="2951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D6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 t="56970" b="32626"/>
          <a:stretch>
            <a:fillRect/>
          </a:stretch>
        </p:blipFill>
        <p:spPr>
          <a:xfrm>
            <a:off x="0" y="6144491"/>
            <a:ext cx="12192000" cy="713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19378" y="64192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110799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论文部分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0535" y="3034857"/>
            <a:ext cx="129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问题</a:t>
            </a:r>
            <a:endParaRPr lang="x-none" altLang="zh-CN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627505" y="3207577"/>
            <a:ext cx="560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左大括号 3"/>
          <p:cNvSpPr/>
          <p:nvPr/>
        </p:nvSpPr>
        <p:spPr>
          <a:xfrm>
            <a:off x="2239463" y="2855668"/>
            <a:ext cx="155575" cy="727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95038" y="2779795"/>
            <a:ext cx="84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dirty="0"/>
              <a:t>（1）</a:t>
            </a:r>
            <a:r>
              <a:rPr lang="en-US" altLang="zh-CN" dirty="0"/>
              <a:t>two-stage detector</a:t>
            </a:r>
            <a:r>
              <a:rPr lang="zh-CN" altLang="en-US" dirty="0"/>
              <a:t>检测准确率很高，但是速度不如</a:t>
            </a:r>
            <a:r>
              <a:rPr lang="en-US" altLang="zh-CN" dirty="0"/>
              <a:t>one-stage detector</a:t>
            </a:r>
            <a:endParaRPr lang="x-none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395038" y="3333793"/>
            <a:ext cx="780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dirty="0"/>
              <a:t>（2）</a:t>
            </a:r>
            <a:r>
              <a:rPr lang="en-US" altLang="zh-CN" dirty="0"/>
              <a:t>one stage detector</a:t>
            </a:r>
            <a:r>
              <a:rPr lang="zh-CN" altLang="en-US" dirty="0"/>
              <a:t>检测速度比</a:t>
            </a:r>
            <a:r>
              <a:rPr lang="en-US" altLang="zh-CN" dirty="0"/>
              <a:t>two stage</a:t>
            </a:r>
            <a:r>
              <a:rPr lang="zh-CN" altLang="en-US" dirty="0"/>
              <a:t>快，但是准确率不如</a:t>
            </a:r>
            <a:r>
              <a:rPr lang="en-US" altLang="zh-CN" dirty="0"/>
              <a:t>two stage</a:t>
            </a:r>
            <a:endParaRPr lang="x-none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470535" y="4311574"/>
            <a:ext cx="129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原因</a:t>
            </a:r>
            <a:endParaRPr lang="x-none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679393" y="4496240"/>
            <a:ext cx="560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44650" y="4311574"/>
            <a:ext cx="443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样本的类别不平衡所致（</a:t>
            </a:r>
            <a:r>
              <a:rPr lang="en-US" altLang="zh-CN" dirty="0"/>
              <a:t>class imbalance</a:t>
            </a:r>
            <a:r>
              <a:rPr lang="zh-CN" altLang="en-US" dirty="0"/>
              <a:t>）</a:t>
            </a:r>
            <a:endParaRPr lang="x-none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2527559" y="2115507"/>
            <a:ext cx="84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two-stage detector</a:t>
            </a:r>
            <a:r>
              <a:rPr lang="zh-CN" altLang="en-US" dirty="0"/>
              <a:t>代表：</a:t>
            </a:r>
            <a:r>
              <a:rPr lang="en-US" altLang="zh-CN" dirty="0"/>
              <a:t>RCNN</a:t>
            </a:r>
            <a:r>
              <a:rPr lang="zh-CN" altLang="en-US" dirty="0"/>
              <a:t>系列</a:t>
            </a:r>
            <a:r>
              <a:rPr lang="en-US" altLang="zh-CN" dirty="0"/>
              <a:t>             one-stage detector</a:t>
            </a:r>
            <a:r>
              <a:rPr lang="zh-CN" altLang="en-US" dirty="0"/>
              <a:t>代表：</a:t>
            </a:r>
            <a:r>
              <a:rPr lang="en-US" altLang="zh-CN" dirty="0"/>
              <a:t>SSD</a:t>
            </a:r>
            <a:r>
              <a:rPr lang="zh-CN" altLang="en-US" dirty="0"/>
              <a:t>、</a:t>
            </a:r>
            <a:r>
              <a:rPr lang="en-US" altLang="zh-CN" dirty="0"/>
              <a:t>YOLO</a:t>
            </a:r>
            <a:endParaRPr lang="x-none" altLang="zh-CN" dirty="0"/>
          </a:p>
        </p:txBody>
      </p:sp>
      <p:sp>
        <p:nvSpPr>
          <p:cNvPr id="26" name="文本框 25"/>
          <p:cNvSpPr txBox="1"/>
          <p:nvPr/>
        </p:nvSpPr>
        <p:spPr>
          <a:xfrm>
            <a:off x="470535" y="4991787"/>
            <a:ext cx="129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解决方案</a:t>
            </a:r>
            <a:endParaRPr lang="x-none" altLang="zh-CN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679393" y="5176453"/>
            <a:ext cx="560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444651" y="4991787"/>
            <a:ext cx="166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提出</a:t>
            </a:r>
            <a:r>
              <a:rPr lang="en-US" altLang="zh-CN" dirty="0"/>
              <a:t>focal loss</a:t>
            </a:r>
            <a:endParaRPr lang="x-none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420923" y="5666592"/>
            <a:ext cx="129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效果</a:t>
            </a:r>
            <a:endParaRPr lang="x-none" altLang="zh-CN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629781" y="5851258"/>
            <a:ext cx="560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395038" y="5666592"/>
            <a:ext cx="731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模型既有</a:t>
            </a:r>
            <a:r>
              <a:rPr lang="en-US" altLang="zh-CN" dirty="0"/>
              <a:t>one-stage detector</a:t>
            </a:r>
            <a:r>
              <a:rPr lang="zh-CN" altLang="en-US" dirty="0"/>
              <a:t>的速度，又有</a:t>
            </a:r>
            <a:r>
              <a:rPr lang="en-US" altLang="zh-CN" dirty="0"/>
              <a:t>two-stage detector</a:t>
            </a:r>
            <a:r>
              <a:rPr lang="zh-CN" altLang="en-US" dirty="0"/>
              <a:t>的准确率</a:t>
            </a:r>
            <a:endParaRPr lang="x-none" altLang="zh-CN" dirty="0"/>
          </a:p>
        </p:txBody>
      </p:sp>
      <p:sp>
        <p:nvSpPr>
          <p:cNvPr id="7" name="矩形 6"/>
          <p:cNvSpPr/>
          <p:nvPr/>
        </p:nvSpPr>
        <p:spPr>
          <a:xfrm>
            <a:off x="526412" y="1574657"/>
            <a:ext cx="71056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《Focal Loss for Dense Object Detection》(RBG. Kaiming He. 2017)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6849434" y="4134813"/>
            <a:ext cx="155575" cy="727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971502" y="3997949"/>
            <a:ext cx="443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正负样本的不平衡</a:t>
            </a:r>
            <a:endParaRPr lang="x-none" altLang="zh-CN" dirty="0"/>
          </a:p>
        </p:txBody>
      </p:sp>
      <p:sp>
        <p:nvSpPr>
          <p:cNvPr id="34" name="文本框 33"/>
          <p:cNvSpPr txBox="1"/>
          <p:nvPr/>
        </p:nvSpPr>
        <p:spPr>
          <a:xfrm>
            <a:off x="7005010" y="4614303"/>
            <a:ext cx="204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难易样本的不平衡</a:t>
            </a:r>
            <a:endParaRPr lang="x-none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" grpId="0"/>
      <p:bldP spid="4" grpId="0" animBg="1"/>
      <p:bldP spid="6" grpId="0"/>
      <p:bldP spid="8" grpId="0"/>
      <p:bldP spid="18" grpId="0"/>
      <p:bldP spid="21" grpId="0"/>
      <p:bldP spid="25" grpId="0"/>
      <p:bldP spid="26" grpId="0"/>
      <p:bldP spid="28" grpId="0"/>
      <p:bldP spid="29" grpId="0"/>
      <p:bldP spid="31" grpId="0"/>
      <p:bldP spid="7" grpId="0"/>
      <p:bldP spid="32" grpId="0" animBg="1"/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110799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实验结果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8030" y="1629426"/>
            <a:ext cx="92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九分类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50E782-33C1-4677-A918-33B3F8788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80050"/>
              </p:ext>
            </p:extLst>
          </p:nvPr>
        </p:nvGraphicFramePr>
        <p:xfrm>
          <a:off x="2401477" y="1838276"/>
          <a:ext cx="7389046" cy="434848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366013">
                  <a:extLst>
                    <a:ext uri="{9D8B030D-6E8A-4147-A177-3AD203B41FA5}">
                      <a16:colId xmlns:a16="http://schemas.microsoft.com/office/drawing/2014/main" val="4067832702"/>
                    </a:ext>
                  </a:extLst>
                </a:gridCol>
                <a:gridCol w="1563140">
                  <a:extLst>
                    <a:ext uri="{9D8B030D-6E8A-4147-A177-3AD203B41FA5}">
                      <a16:colId xmlns:a16="http://schemas.microsoft.com/office/drawing/2014/main" val="1833843472"/>
                    </a:ext>
                  </a:extLst>
                </a:gridCol>
                <a:gridCol w="887895">
                  <a:extLst>
                    <a:ext uri="{9D8B030D-6E8A-4147-A177-3AD203B41FA5}">
                      <a16:colId xmlns:a16="http://schemas.microsoft.com/office/drawing/2014/main" val="3607120232"/>
                    </a:ext>
                  </a:extLst>
                </a:gridCol>
                <a:gridCol w="1200943">
                  <a:extLst>
                    <a:ext uri="{9D8B030D-6E8A-4147-A177-3AD203B41FA5}">
                      <a16:colId xmlns:a16="http://schemas.microsoft.com/office/drawing/2014/main" val="1656140570"/>
                    </a:ext>
                  </a:extLst>
                </a:gridCol>
                <a:gridCol w="1123685">
                  <a:extLst>
                    <a:ext uri="{9D8B030D-6E8A-4147-A177-3AD203B41FA5}">
                      <a16:colId xmlns:a16="http://schemas.microsoft.com/office/drawing/2014/main" val="2457575735"/>
                    </a:ext>
                  </a:extLst>
                </a:gridCol>
                <a:gridCol w="1123685">
                  <a:extLst>
                    <a:ext uri="{9D8B030D-6E8A-4147-A177-3AD203B41FA5}">
                      <a16:colId xmlns:a16="http://schemas.microsoft.com/office/drawing/2014/main" val="1516521945"/>
                    </a:ext>
                  </a:extLst>
                </a:gridCol>
                <a:gridCol w="1123685">
                  <a:extLst>
                    <a:ext uri="{9D8B030D-6E8A-4147-A177-3AD203B41FA5}">
                      <a16:colId xmlns:a16="http://schemas.microsoft.com/office/drawing/2014/main" val="1818405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测试集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条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Cross entropy</a:t>
                      </a:r>
                    </a:p>
                    <a:p>
                      <a:r>
                        <a:rPr lang="zh-CN" altLang="en-US" dirty="0"/>
                        <a:t>正确数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条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  准确率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Focal loss</a:t>
                      </a:r>
                    </a:p>
                    <a:p>
                      <a:r>
                        <a:rPr lang="zh-CN" altLang="en-US" dirty="0"/>
                        <a:t>正确数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条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 准确率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9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售后服务问题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65.12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4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销量信息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85.29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销量问题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63.49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69.98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57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投诉盘点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91.51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市场策略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77.53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83.15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21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品牌战略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78.30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2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品牌活动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92.83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9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产品质量问题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87.42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↓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9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产品力吐槽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55.63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3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5909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5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8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6463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结论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2744" y="2300173"/>
            <a:ext cx="9084439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由于模型仅采用测试集进行测试，因此结果可靠。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实验结果表明，采用</a:t>
            </a:r>
            <a:r>
              <a:rPr lang="en-US" altLang="zh-CN" sz="2400" dirty="0"/>
              <a:t>focal loss</a:t>
            </a:r>
            <a:r>
              <a:rPr lang="zh-CN" altLang="en-US" sz="2400" dirty="0"/>
              <a:t>之后，使得小类数据测试准确率上升，且涨幅显著；大类数据精度略微下降，总体精度持平，符合预期。</a:t>
            </a:r>
          </a:p>
        </p:txBody>
      </p:sp>
    </p:spTree>
    <p:extLst>
      <p:ext uri="{BB962C8B-B14F-4D97-AF65-F5344CB8AC3E}">
        <p14:creationId xmlns:p14="http://schemas.microsoft.com/office/powerpoint/2010/main" val="6094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386355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二分类标准交叉熵</a:t>
            </a:r>
            <a:r>
              <a:rPr lang="en-US" altLang="zh-CN" b="1" dirty="0">
                <a:solidFill>
                  <a:srgbClr val="8FA45E"/>
                </a:solidFill>
              </a:rPr>
              <a:t>cross entropy(CE)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58415" y="3378200"/>
            <a:ext cx="1051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变换为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641600" y="4726940"/>
            <a:ext cx="83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x-none" dirty="0"/>
              <a:t>其中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851" y="1823616"/>
            <a:ext cx="4972050" cy="962025"/>
          </a:xfrm>
          <a:prstGeom prst="rect">
            <a:avLst/>
          </a:prstGeom>
          <a:ln>
            <a:solidFill>
              <a:srgbClr val="D6E5DE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6987" b="7852"/>
          <a:stretch>
            <a:fillRect/>
          </a:stretch>
        </p:blipFill>
        <p:spPr>
          <a:xfrm>
            <a:off x="3853180" y="3348355"/>
            <a:ext cx="3516630" cy="3949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24630" y="4391660"/>
            <a:ext cx="3437890" cy="103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5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5448935" cy="3683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8FA45E"/>
                </a:solidFill>
              </a:rPr>
              <a:t>balanced CE(</a:t>
            </a:r>
            <a:r>
              <a:rPr lang="zh-CN" altLang="en-US" b="1" dirty="0">
                <a:solidFill>
                  <a:srgbClr val="8FA45E"/>
                </a:solidFill>
              </a:rPr>
              <a:t>加入</a:t>
            </a:r>
            <a:r>
              <a:rPr lang="en-US" altLang="zh-CN" b="1" dirty="0">
                <a:solidFill>
                  <a:srgbClr val="8FA45E"/>
                </a:solidFill>
              </a:rPr>
              <a:t>α</a:t>
            </a:r>
            <a:r>
              <a:rPr lang="en-US" altLang="zh-CN" b="1" baseline="-25000" dirty="0">
                <a:solidFill>
                  <a:srgbClr val="8FA45E"/>
                </a:solidFill>
              </a:rPr>
              <a:t>t</a:t>
            </a:r>
            <a:r>
              <a:rPr lang="zh-CN" altLang="en-US" b="1" dirty="0">
                <a:solidFill>
                  <a:srgbClr val="8FA45E"/>
                </a:solidFill>
              </a:rPr>
              <a:t>因子，解决正负样本不平衡问题</a:t>
            </a:r>
            <a:r>
              <a:rPr lang="en-US" altLang="zh-CN" b="1" dirty="0">
                <a:solidFill>
                  <a:srgbClr val="8FA45E"/>
                </a:solidFill>
              </a:rPr>
              <a:t>)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26415" y="3697605"/>
            <a:ext cx="785939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α</a:t>
            </a:r>
            <a:r>
              <a:rPr lang="en-US" altLang="zh-CN" sz="2400" baseline="-25000" dirty="0"/>
              <a:t>t</a:t>
            </a:r>
            <a:r>
              <a:rPr lang="zh-CN" altLang="en-US" sz="2000" dirty="0"/>
              <a:t>用</a:t>
            </a:r>
            <a:r>
              <a:rPr lang="zh-CN" altLang="zh-CN" sz="2000" dirty="0"/>
              <a:t>于调节正负类比例，</a:t>
            </a:r>
            <a:r>
              <a:rPr lang="zh-CN" altLang="zh-CN" sz="2000" dirty="0">
                <a:sym typeface="+mn-ea"/>
              </a:rPr>
              <a:t>取值范围</a:t>
            </a:r>
            <a:r>
              <a:rPr lang="en-US" altLang="zh-CN" sz="2000" dirty="0">
                <a:sym typeface="+mn-ea"/>
              </a:rPr>
              <a:t>[0,1]</a:t>
            </a:r>
            <a:r>
              <a:rPr lang="zh-CN" altLang="en-US" sz="2000" dirty="0">
                <a:sym typeface="+mn-ea"/>
              </a:rPr>
              <a:t>，</a:t>
            </a:r>
            <a:r>
              <a:rPr lang="zh-CN" altLang="zh-CN" sz="2000" dirty="0"/>
              <a:t>大小一般为相反类的比重。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/>
              <a:t>负样本越多，赋予权重越小，这样就可以降低负样本的影响。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FF0000"/>
                </a:solidFill>
              </a:rPr>
              <a:t>但无法解决难易样本之间的不平衡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11534"/>
          <a:stretch>
            <a:fillRect/>
          </a:stretch>
        </p:blipFill>
        <p:spPr>
          <a:xfrm>
            <a:off x="4046220" y="2112645"/>
            <a:ext cx="3628390" cy="882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5074285" cy="3683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b="1" dirty="0">
                <a:solidFill>
                  <a:srgbClr val="8FA45E"/>
                </a:solidFill>
              </a:rPr>
              <a:t>focal loss(</a:t>
            </a:r>
            <a:r>
              <a:rPr lang="zh-CN" altLang="en-US" b="1" dirty="0">
                <a:solidFill>
                  <a:srgbClr val="8FA45E"/>
                </a:solidFill>
              </a:rPr>
              <a:t>加入</a:t>
            </a:r>
            <a:r>
              <a:rPr lang="en-US" altLang="zh-CN" b="1" dirty="0">
                <a:solidFill>
                  <a:srgbClr val="8FA45E"/>
                </a:solidFill>
              </a:rPr>
              <a:t>γ</a:t>
            </a:r>
            <a:r>
              <a:rPr lang="zh-CN" altLang="en-US" b="1" dirty="0">
                <a:solidFill>
                  <a:srgbClr val="8FA45E"/>
                </a:solidFill>
              </a:rPr>
              <a:t>因子，解决难易样本不平衡问题</a:t>
            </a:r>
            <a:r>
              <a:rPr lang="en-US" altLang="zh-CN" b="1" dirty="0">
                <a:solidFill>
                  <a:srgbClr val="8FA45E"/>
                </a:solidFill>
              </a:rPr>
              <a:t>)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5797"/>
          <a:stretch>
            <a:fillRect/>
          </a:stretch>
        </p:blipFill>
        <p:spPr>
          <a:xfrm>
            <a:off x="795655" y="1684655"/>
            <a:ext cx="4272280" cy="748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415" y="2646680"/>
            <a:ext cx="5616575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γ取值范围[0,5]，在作者的实验中γ=2效果最好。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对于简单样本，p</a:t>
            </a:r>
            <a:r>
              <a:rPr lang="zh-CN" altLang="zh-CN" baseline="-25000" dirty="0"/>
              <a:t>t</a:t>
            </a:r>
            <a:r>
              <a:rPr lang="zh-CN" altLang="zh-CN" dirty="0"/>
              <a:t>会比较大，因此权重自然减小了。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对于困难样本，</a:t>
            </a:r>
            <a:r>
              <a:rPr lang="zh-CN" altLang="zh-CN" dirty="0">
                <a:sym typeface="+mn-ea"/>
              </a:rPr>
              <a:t>p</a:t>
            </a:r>
            <a:r>
              <a:rPr lang="zh-CN" altLang="zh-CN" baseline="-25000" dirty="0">
                <a:sym typeface="+mn-ea"/>
              </a:rPr>
              <a:t>t</a:t>
            </a:r>
            <a:r>
              <a:rPr lang="zh-CN" altLang="zh-CN" dirty="0">
                <a:sym typeface="+mn-ea"/>
              </a:rPr>
              <a:t>会</a:t>
            </a:r>
            <a:r>
              <a:rPr lang="zh-CN" altLang="zh-CN" dirty="0"/>
              <a:t>比较小，则权重比较大，让网络倾向于利用这样的样本来进行参数的更新。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这个权重是动态变化的，如果复杂的样本逐渐变得好分，则它的影响也会逐渐下降。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1255" y="1835150"/>
            <a:ext cx="5509895" cy="3371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3747135" cy="3683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结合</a:t>
            </a:r>
            <a:r>
              <a:rPr lang="en-US" altLang="zh-CN" b="1" dirty="0">
                <a:solidFill>
                  <a:srgbClr val="8FA45E"/>
                </a:solidFill>
              </a:rPr>
              <a:t>α</a:t>
            </a:r>
            <a:r>
              <a:rPr lang="en-US" altLang="zh-CN" b="1" baseline="-25000" dirty="0">
                <a:solidFill>
                  <a:srgbClr val="8FA45E"/>
                </a:solidFill>
              </a:rPr>
              <a:t>t</a:t>
            </a:r>
            <a:r>
              <a:rPr lang="zh-CN" altLang="en-US" b="1" dirty="0">
                <a:solidFill>
                  <a:srgbClr val="8FA45E"/>
                </a:solidFill>
              </a:rPr>
              <a:t>和</a:t>
            </a:r>
            <a:r>
              <a:rPr lang="en-US" altLang="zh-CN" b="1" dirty="0">
                <a:solidFill>
                  <a:srgbClr val="8FA45E"/>
                </a:solidFill>
              </a:rPr>
              <a:t>γ</a:t>
            </a:r>
            <a:r>
              <a:rPr lang="zh-CN" altLang="en-US" b="1" dirty="0">
                <a:solidFill>
                  <a:srgbClr val="8FA45E"/>
                </a:solidFill>
              </a:rPr>
              <a:t>，形成最终的</a:t>
            </a:r>
            <a:r>
              <a:rPr lang="en-US" altLang="zh-CN" b="1" dirty="0">
                <a:solidFill>
                  <a:srgbClr val="8FA45E"/>
                </a:solidFill>
              </a:rPr>
              <a:t>focal loss</a:t>
            </a:r>
            <a:r>
              <a:rPr lang="zh-CN" altLang="en-US" b="1" dirty="0">
                <a:solidFill>
                  <a:srgbClr val="8FA45E"/>
                </a:solidFill>
              </a:rP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-5062" r="3441"/>
          <a:stretch>
            <a:fillRect/>
          </a:stretch>
        </p:blipFill>
        <p:spPr>
          <a:xfrm>
            <a:off x="584200" y="1575435"/>
            <a:ext cx="3689350" cy="5797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6415" y="2283460"/>
            <a:ext cx="1136142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8FA45E"/>
                </a:solidFill>
              </a:rPr>
              <a:t>为了验证</a:t>
            </a:r>
            <a:r>
              <a:rPr lang="en-US" altLang="zh-CN" b="1" dirty="0">
                <a:solidFill>
                  <a:srgbClr val="8FA45E"/>
                </a:solidFill>
              </a:rPr>
              <a:t>focal loss</a:t>
            </a:r>
            <a:r>
              <a:rPr lang="zh-CN" altLang="en-US" b="1" dirty="0">
                <a:solidFill>
                  <a:srgbClr val="8FA45E"/>
                </a:solidFill>
              </a:rPr>
              <a:t>的效果，作者顺带设计了一个RetinaNet网络，非重点，了解即可。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10" y="2651760"/>
            <a:ext cx="11804015" cy="303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52447" y="1207325"/>
            <a:ext cx="1697990" cy="3683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8FA45E"/>
                </a:solidFill>
              </a:rPr>
              <a:t>paper</a:t>
            </a:r>
            <a:r>
              <a:rPr lang="zh-CN" altLang="en-US" b="1" dirty="0">
                <a:solidFill>
                  <a:srgbClr val="8FA45E"/>
                </a:solidFill>
              </a:rPr>
              <a:t>实验结果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80" y="1575435"/>
            <a:ext cx="2626320" cy="22320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10" y="3896360"/>
            <a:ext cx="2705406" cy="21600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7480" y="1575435"/>
            <a:ext cx="7451725" cy="4567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110799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实验部分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8029" y="1629426"/>
            <a:ext cx="125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数据集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汽车行业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50E782-33C1-4677-A918-33B3F8788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21631"/>
              </p:ext>
            </p:extLst>
          </p:nvPr>
        </p:nvGraphicFramePr>
        <p:xfrm>
          <a:off x="2556722" y="1998758"/>
          <a:ext cx="70785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678327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3843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7120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0159374"/>
                    </a:ext>
                  </a:extLst>
                </a:gridCol>
                <a:gridCol w="982555">
                  <a:extLst>
                    <a:ext uri="{9D8B030D-6E8A-4147-A177-3AD203B41FA5}">
                      <a16:colId xmlns:a16="http://schemas.microsoft.com/office/drawing/2014/main" val="130314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类别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数据量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条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9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售后服务问题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431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二分类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10050</a:t>
                      </a:r>
                      <a:endParaRPr lang="zh-CN" altLang="en-US" dirty="0"/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九分类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34394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6774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销量信息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9619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销量问题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2464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57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投诉盘点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1353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5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市场策略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889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21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品牌战略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3112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2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品牌活动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9212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9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产品质量问题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6561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9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产品力吐槽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753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3276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110799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参数设置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87C63F0-DB48-4365-8F19-1406B3045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10307"/>
              </p:ext>
            </p:extLst>
          </p:nvPr>
        </p:nvGraphicFramePr>
        <p:xfrm>
          <a:off x="1959428" y="213106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95936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5692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二分类（九分类）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69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双向</a:t>
                      </a:r>
                      <a:r>
                        <a:rPr lang="en-US" altLang="zh-CN" dirty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8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停用词表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词长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2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训练集：测试集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（每类随机）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58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88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cross entropy  </a:t>
                      </a:r>
                      <a:r>
                        <a:rPr lang="en-US" altLang="zh-CN" b="1" dirty="0"/>
                        <a:t>VS  </a:t>
                      </a:r>
                      <a:r>
                        <a:rPr lang="en-US" altLang="zh-CN" b="0" dirty="0"/>
                        <a:t>focal loss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3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75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110799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实验结果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8030" y="1629426"/>
            <a:ext cx="92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二分类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7634020-7797-48CB-94C9-4D2EE6F4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53957"/>
              </p:ext>
            </p:extLst>
          </p:nvPr>
        </p:nvGraphicFramePr>
        <p:xfrm>
          <a:off x="2401477" y="2262346"/>
          <a:ext cx="7389046" cy="177800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366013">
                  <a:extLst>
                    <a:ext uri="{9D8B030D-6E8A-4147-A177-3AD203B41FA5}">
                      <a16:colId xmlns:a16="http://schemas.microsoft.com/office/drawing/2014/main" val="4067832702"/>
                    </a:ext>
                  </a:extLst>
                </a:gridCol>
                <a:gridCol w="1563140">
                  <a:extLst>
                    <a:ext uri="{9D8B030D-6E8A-4147-A177-3AD203B41FA5}">
                      <a16:colId xmlns:a16="http://schemas.microsoft.com/office/drawing/2014/main" val="1833843472"/>
                    </a:ext>
                  </a:extLst>
                </a:gridCol>
                <a:gridCol w="887895">
                  <a:extLst>
                    <a:ext uri="{9D8B030D-6E8A-4147-A177-3AD203B41FA5}">
                      <a16:colId xmlns:a16="http://schemas.microsoft.com/office/drawing/2014/main" val="3607120232"/>
                    </a:ext>
                  </a:extLst>
                </a:gridCol>
                <a:gridCol w="1200943">
                  <a:extLst>
                    <a:ext uri="{9D8B030D-6E8A-4147-A177-3AD203B41FA5}">
                      <a16:colId xmlns:a16="http://schemas.microsoft.com/office/drawing/2014/main" val="1656140570"/>
                    </a:ext>
                  </a:extLst>
                </a:gridCol>
                <a:gridCol w="1123685">
                  <a:extLst>
                    <a:ext uri="{9D8B030D-6E8A-4147-A177-3AD203B41FA5}">
                      <a16:colId xmlns:a16="http://schemas.microsoft.com/office/drawing/2014/main" val="2457575735"/>
                    </a:ext>
                  </a:extLst>
                </a:gridCol>
                <a:gridCol w="1123685">
                  <a:extLst>
                    <a:ext uri="{9D8B030D-6E8A-4147-A177-3AD203B41FA5}">
                      <a16:colId xmlns:a16="http://schemas.microsoft.com/office/drawing/2014/main" val="1516521945"/>
                    </a:ext>
                  </a:extLst>
                </a:gridCol>
                <a:gridCol w="1123685">
                  <a:extLst>
                    <a:ext uri="{9D8B030D-6E8A-4147-A177-3AD203B41FA5}">
                      <a16:colId xmlns:a16="http://schemas.microsoft.com/office/drawing/2014/main" val="1818405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测试集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条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Cross entropy</a:t>
                      </a:r>
                    </a:p>
                    <a:p>
                      <a:r>
                        <a:rPr lang="zh-CN" altLang="en-US" dirty="0"/>
                        <a:t>正确数       准确率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Focal loss</a:t>
                      </a:r>
                    </a:p>
                    <a:p>
                      <a:r>
                        <a:rPr lang="zh-CN" altLang="en-US" dirty="0"/>
                        <a:t>正确数       准确率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9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售后服务问题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82.56%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97.67%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4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销量信息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98.44%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99.25%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98.41%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5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79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645</Words>
  <Application>Microsoft Office PowerPoint</Application>
  <PresentationFormat>宽屏</PresentationFormat>
  <Paragraphs>203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清新叶子</dc:title>
  <dc:creator>第一PPT</dc:creator>
  <cp:keywords>www.1ppt.com</cp:keywords>
  <dc:description>www.1ppt.com</dc:description>
  <cp:lastModifiedBy>hx</cp:lastModifiedBy>
  <cp:revision>310</cp:revision>
  <dcterms:created xsi:type="dcterms:W3CDTF">2019-06-06T12:27:00Z</dcterms:created>
  <dcterms:modified xsi:type="dcterms:W3CDTF">2019-08-13T14:44:20Z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2052-10.8.2.6543</vt:lpwstr>
  </property>
</Properties>
</file>