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76" r:id="rId2"/>
    <p:sldId id="423" r:id="rId3"/>
    <p:sldId id="47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5DE"/>
    <a:srgbClr val="ADD1A3"/>
    <a:srgbClr val="8FA45E"/>
    <a:srgbClr val="8ABE7C"/>
    <a:srgbClr val="78853E"/>
    <a:srgbClr val="838559"/>
    <a:srgbClr val="818440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6" y="72"/>
      </p:cViewPr>
      <p:guideLst>
        <p:guide orient="horz" pos="1613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4488-D25F-41A1-927D-89634636E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8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4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D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t="56970"/>
          <a:stretch>
            <a:fillRect/>
          </a:stretch>
        </p:blipFill>
        <p:spPr>
          <a:xfrm>
            <a:off x="0" y="3906982"/>
            <a:ext cx="12192000" cy="2951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D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t="56970" b="32626"/>
          <a:stretch>
            <a:fillRect/>
          </a:stretch>
        </p:blipFill>
        <p:spPr>
          <a:xfrm>
            <a:off x="0" y="6144491"/>
            <a:ext cx="12192000" cy="713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19378" y="64192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模型比较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0C02FEC-9B7B-49EA-B484-7ABA6E778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75738"/>
              </p:ext>
            </p:extLst>
          </p:nvPr>
        </p:nvGraphicFramePr>
        <p:xfrm>
          <a:off x="1378226" y="2088763"/>
          <a:ext cx="9647583" cy="249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1899">
                  <a:extLst>
                    <a:ext uri="{9D8B030D-6E8A-4147-A177-3AD203B41FA5}">
                      <a16:colId xmlns:a16="http://schemas.microsoft.com/office/drawing/2014/main" val="98825158"/>
                    </a:ext>
                  </a:extLst>
                </a:gridCol>
                <a:gridCol w="1721899">
                  <a:extLst>
                    <a:ext uri="{9D8B030D-6E8A-4147-A177-3AD203B41FA5}">
                      <a16:colId xmlns:a16="http://schemas.microsoft.com/office/drawing/2014/main" val="3555528097"/>
                    </a:ext>
                  </a:extLst>
                </a:gridCol>
                <a:gridCol w="1721899">
                  <a:extLst>
                    <a:ext uri="{9D8B030D-6E8A-4147-A177-3AD203B41FA5}">
                      <a16:colId xmlns:a16="http://schemas.microsoft.com/office/drawing/2014/main" val="952147873"/>
                    </a:ext>
                  </a:extLst>
                </a:gridCol>
                <a:gridCol w="1513620">
                  <a:extLst>
                    <a:ext uri="{9D8B030D-6E8A-4147-A177-3AD203B41FA5}">
                      <a16:colId xmlns:a16="http://schemas.microsoft.com/office/drawing/2014/main" val="1959078839"/>
                    </a:ext>
                  </a:extLst>
                </a:gridCol>
                <a:gridCol w="1497274">
                  <a:extLst>
                    <a:ext uri="{9D8B030D-6E8A-4147-A177-3AD203B41FA5}">
                      <a16:colId xmlns:a16="http://schemas.microsoft.com/office/drawing/2014/main" val="4105944454"/>
                    </a:ext>
                  </a:extLst>
                </a:gridCol>
                <a:gridCol w="1470992">
                  <a:extLst>
                    <a:ext uri="{9D8B030D-6E8A-4147-A177-3AD203B41FA5}">
                      <a16:colId xmlns:a16="http://schemas.microsoft.com/office/drawing/2014/main" val="385071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情感分类模型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 err="1"/>
                        <a:t>batchsize</a:t>
                      </a:r>
                      <a:r>
                        <a:rPr lang="en-US" altLang="zh-CN" dirty="0"/>
                        <a:t>=1,epoch=30,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意图分类模型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batchsize</a:t>
                      </a:r>
                      <a:r>
                        <a:rPr lang="en-US" altLang="zh-CN" dirty="0"/>
                        <a:t>=1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epoch=50</a:t>
                      </a:r>
                      <a:r>
                        <a:rPr lang="zh-CN" altLang="en-US" dirty="0"/>
                        <a:t>，词长</a:t>
                      </a:r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93.01%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93.89%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78.88%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79.53%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81.40%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</a:t>
                      </a:r>
                      <a:r>
                        <a:rPr lang="en-US" altLang="zh-CN" dirty="0"/>
                        <a:t>neg</a:t>
                      </a: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98.6976%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98.60465%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94.698%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94.586%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94.977%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</a:t>
                      </a:r>
                      <a:r>
                        <a:rPr lang="en-US" altLang="zh-CN" dirty="0"/>
                        <a:t>pos</a:t>
                      </a: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98.65%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98.5988%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98.6273%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62705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A2E773D-DF03-48D9-AFC7-AB3C83DB2710}"/>
              </a:ext>
            </a:extLst>
          </p:cNvPr>
          <p:cNvCxnSpPr/>
          <p:nvPr/>
        </p:nvCxnSpPr>
        <p:spPr>
          <a:xfrm>
            <a:off x="6983896" y="3962400"/>
            <a:ext cx="649356" cy="13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922DEA-6772-48DC-B280-A3F6E43433B1}"/>
              </a:ext>
            </a:extLst>
          </p:cNvPr>
          <p:cNvCxnSpPr/>
          <p:nvPr/>
        </p:nvCxnSpPr>
        <p:spPr>
          <a:xfrm>
            <a:off x="6983896" y="4331251"/>
            <a:ext cx="649356" cy="13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DBA3DF-0808-4B92-B694-57721221D0F7}"/>
              </a:ext>
            </a:extLst>
          </p:cNvPr>
          <p:cNvCxnSpPr/>
          <p:nvPr/>
        </p:nvCxnSpPr>
        <p:spPr>
          <a:xfrm>
            <a:off x="8461513" y="3962400"/>
            <a:ext cx="649356" cy="13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EE41ED-6841-41D0-A9DA-BB1A3BE27148}"/>
              </a:ext>
            </a:extLst>
          </p:cNvPr>
          <p:cNvCxnSpPr/>
          <p:nvPr/>
        </p:nvCxnSpPr>
        <p:spPr>
          <a:xfrm>
            <a:off x="8461513" y="4331251"/>
            <a:ext cx="649356" cy="13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2DC024-3C88-4171-8CAA-49C97F22E7B9}"/>
              </a:ext>
            </a:extLst>
          </p:cNvPr>
          <p:cNvCxnSpPr/>
          <p:nvPr/>
        </p:nvCxnSpPr>
        <p:spPr>
          <a:xfrm>
            <a:off x="9992139" y="3962400"/>
            <a:ext cx="649356" cy="13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7204BF-DC6B-4978-AC11-EC05FD07081B}"/>
              </a:ext>
            </a:extLst>
          </p:cNvPr>
          <p:cNvCxnSpPr/>
          <p:nvPr/>
        </p:nvCxnSpPr>
        <p:spPr>
          <a:xfrm>
            <a:off x="9992139" y="4355545"/>
            <a:ext cx="649356" cy="13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4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数据不平衡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F7B171-C360-4BD9-8974-352CD74E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30941"/>
              </p:ext>
            </p:extLst>
          </p:nvPr>
        </p:nvGraphicFramePr>
        <p:xfrm>
          <a:off x="1422950" y="1576657"/>
          <a:ext cx="9563102" cy="479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1000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957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80655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0988888"/>
                    </a:ext>
                  </a:extLst>
                </a:gridCol>
                <a:gridCol w="1004406">
                  <a:extLst>
                    <a:ext uri="{9D8B030D-6E8A-4147-A177-3AD203B41FA5}">
                      <a16:colId xmlns:a16="http://schemas.microsoft.com/office/drawing/2014/main" val="163257780"/>
                    </a:ext>
                  </a:extLst>
                </a:gridCol>
                <a:gridCol w="2056296">
                  <a:extLst>
                    <a:ext uri="{9D8B030D-6E8A-4147-A177-3AD203B41FA5}">
                      <a16:colId xmlns:a16="http://schemas.microsoft.com/office/drawing/2014/main" val="27825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Accuracy(</a:t>
                      </a:r>
                      <a:r>
                        <a:rPr lang="en-US" altLang="zh-CN" dirty="0" err="1"/>
                        <a:t>BiLSTM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0.982421875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6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吐槽服务、退换货、货不齐全、不给发货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0.886925795053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5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吐槽质量：旧、掉页、包装、正版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0.89014084507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6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吐槽物流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0.971264367816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3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0.846153846154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2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0.905249679898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18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0.947692307692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9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周边环境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0.913580246914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4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0.888888888889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5588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A502D4-28BF-4F14-814E-62B0B6958DF0}"/>
              </a:ext>
            </a:extLst>
          </p:cNvPr>
          <p:cNvSpPr txBox="1"/>
          <p:nvPr/>
        </p:nvSpPr>
        <p:spPr>
          <a:xfrm>
            <a:off x="6811618" y="6372177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5375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E8E47-65F7-4E7F-BC7D-6FCE5BF73BCF}"/>
              </a:ext>
            </a:extLst>
          </p:cNvPr>
          <p:cNvSpPr txBox="1"/>
          <p:nvPr/>
        </p:nvSpPr>
        <p:spPr>
          <a:xfrm>
            <a:off x="8072590" y="6372177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5105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解决方案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0535" y="2601595"/>
            <a:ext cx="12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负类数据</a:t>
            </a:r>
            <a:endParaRPr lang="en-US" altLang="zh-CN" dirty="0"/>
          </a:p>
          <a:p>
            <a:pPr algn="ctr"/>
            <a:r>
              <a:rPr lang="en-US" altLang="zh-CN" dirty="0"/>
              <a:t>5375</a:t>
            </a:r>
            <a:endParaRPr lang="x-none" altLang="zh-CN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627505" y="2774315"/>
            <a:ext cx="560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>
            <a:off x="2205355" y="2040890"/>
            <a:ext cx="155575" cy="1461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26335" y="1961515"/>
            <a:ext cx="13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吐槽内容</a:t>
            </a:r>
            <a:r>
              <a:rPr lang="en-US" altLang="zh-CN" dirty="0"/>
              <a:t>(1)</a:t>
            </a:r>
          </a:p>
          <a:p>
            <a:pPr algn="ctr"/>
            <a:r>
              <a:rPr lang="en-US" altLang="zh-CN" dirty="0"/>
              <a:t>2560</a:t>
            </a:r>
            <a:endParaRPr lang="x-none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605667" y="3247926"/>
            <a:ext cx="84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其他</a:t>
            </a:r>
            <a:r>
              <a:rPr lang="en-US" altLang="zh-CN" dirty="0"/>
              <a:t>(0)</a:t>
            </a:r>
          </a:p>
          <a:p>
            <a:pPr algn="ctr"/>
            <a:r>
              <a:rPr lang="en-US" altLang="zh-CN" dirty="0"/>
              <a:t>2815</a:t>
            </a:r>
            <a:endParaRPr lang="x-none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1DC5BE-3981-411B-AF48-51924778F282}"/>
              </a:ext>
            </a:extLst>
          </p:cNvPr>
          <p:cNvCxnSpPr/>
          <p:nvPr/>
        </p:nvCxnSpPr>
        <p:spPr>
          <a:xfrm>
            <a:off x="3525078" y="3484687"/>
            <a:ext cx="560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F382481-8964-4153-B73C-179F37043638}"/>
              </a:ext>
            </a:extLst>
          </p:cNvPr>
          <p:cNvSpPr/>
          <p:nvPr/>
        </p:nvSpPr>
        <p:spPr>
          <a:xfrm>
            <a:off x="4102928" y="2751262"/>
            <a:ext cx="155575" cy="1461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B0D5682-D7C3-4AAD-8E26-860763CF2805}"/>
              </a:ext>
            </a:extLst>
          </p:cNvPr>
          <p:cNvCxnSpPr>
            <a:stCxn id="20" idx="1"/>
          </p:cNvCxnSpPr>
          <p:nvPr/>
        </p:nvCxnSpPr>
        <p:spPr>
          <a:xfrm>
            <a:off x="4102928" y="3481830"/>
            <a:ext cx="155575" cy="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FA1781E-5F54-4339-A8EA-3FF76A13C3F9}"/>
              </a:ext>
            </a:extLst>
          </p:cNvPr>
          <p:cNvSpPr txBox="1"/>
          <p:nvPr/>
        </p:nvSpPr>
        <p:spPr>
          <a:xfrm>
            <a:off x="4258503" y="2304752"/>
            <a:ext cx="13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酒店服务</a:t>
            </a:r>
            <a:r>
              <a:rPr lang="en-US" altLang="zh-CN" dirty="0"/>
              <a:t>(1)</a:t>
            </a:r>
          </a:p>
          <a:p>
            <a:pPr algn="ctr"/>
            <a:r>
              <a:rPr lang="en-US" altLang="zh-CN" dirty="0"/>
              <a:t>781</a:t>
            </a:r>
            <a:endParaRPr lang="x-none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C30E12-186C-4646-A857-BFEA065A07D8}"/>
              </a:ext>
            </a:extLst>
          </p:cNvPr>
          <p:cNvSpPr txBox="1"/>
          <p:nvPr/>
        </p:nvSpPr>
        <p:spPr>
          <a:xfrm>
            <a:off x="4329885" y="3158663"/>
            <a:ext cx="132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酒店设施</a:t>
            </a:r>
            <a:r>
              <a:rPr lang="en-US" altLang="zh-CN" dirty="0"/>
              <a:t>(2)</a:t>
            </a:r>
          </a:p>
          <a:p>
            <a:pPr algn="ctr"/>
            <a:r>
              <a:rPr lang="en-US" altLang="zh-CN" dirty="0"/>
              <a:t>975</a:t>
            </a:r>
            <a:endParaRPr lang="x-none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223EF04-AF38-4C2B-ACA8-9F9DB50C8458}"/>
              </a:ext>
            </a:extLst>
          </p:cNvPr>
          <p:cNvSpPr txBox="1"/>
          <p:nvPr/>
        </p:nvSpPr>
        <p:spPr>
          <a:xfrm>
            <a:off x="4421212" y="3894257"/>
            <a:ext cx="86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其他</a:t>
            </a:r>
            <a:r>
              <a:rPr lang="en-US" altLang="zh-CN" dirty="0"/>
              <a:t>(0)</a:t>
            </a:r>
          </a:p>
          <a:p>
            <a:pPr algn="ctr"/>
            <a:r>
              <a:rPr lang="en-US" altLang="zh-CN" dirty="0"/>
              <a:t>1059</a:t>
            </a:r>
            <a:endParaRPr lang="x-none" altLang="zh-CN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32A3387-974B-45DC-B0D6-90E2F9D95C38}"/>
              </a:ext>
            </a:extLst>
          </p:cNvPr>
          <p:cNvCxnSpPr/>
          <p:nvPr/>
        </p:nvCxnSpPr>
        <p:spPr>
          <a:xfrm>
            <a:off x="5357246" y="4212397"/>
            <a:ext cx="560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DCBD72D2-2308-4F03-AAF1-637D416D3D24}"/>
              </a:ext>
            </a:extLst>
          </p:cNvPr>
          <p:cNvSpPr/>
          <p:nvPr/>
        </p:nvSpPr>
        <p:spPr>
          <a:xfrm>
            <a:off x="5935096" y="3478972"/>
            <a:ext cx="155575" cy="1461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44390A-56F0-4A1F-B6C1-62C892339F6E}"/>
              </a:ext>
            </a:extLst>
          </p:cNvPr>
          <p:cNvSpPr txBox="1"/>
          <p:nvPr/>
        </p:nvSpPr>
        <p:spPr>
          <a:xfrm>
            <a:off x="1482821" y="2318623"/>
            <a:ext cx="82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69F95C-E432-4D3B-A684-B89A6A2AE1F3}"/>
              </a:ext>
            </a:extLst>
          </p:cNvPr>
          <p:cNvSpPr txBox="1"/>
          <p:nvPr/>
        </p:nvSpPr>
        <p:spPr>
          <a:xfrm>
            <a:off x="3394903" y="3031791"/>
            <a:ext cx="82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32A6F3-D5FC-48B6-BC14-C339A5A995A4}"/>
              </a:ext>
            </a:extLst>
          </p:cNvPr>
          <p:cNvSpPr txBox="1"/>
          <p:nvPr/>
        </p:nvSpPr>
        <p:spPr>
          <a:xfrm>
            <a:off x="5195583" y="3798434"/>
            <a:ext cx="82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53CD81-3D00-4127-BC25-34B172363A7B}"/>
              </a:ext>
            </a:extLst>
          </p:cNvPr>
          <p:cNvSpPr txBox="1"/>
          <p:nvPr/>
        </p:nvSpPr>
        <p:spPr>
          <a:xfrm>
            <a:off x="6101331" y="3294306"/>
            <a:ext cx="51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吐槽服务、退换货、货不齐全、不给发货</a:t>
            </a:r>
            <a:r>
              <a:rPr lang="en-US" altLang="zh-CN" dirty="0"/>
              <a:t>(1) 283</a:t>
            </a:r>
            <a:endParaRPr lang="x-none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2703A9-9ED2-4C8F-A423-E7BE9B1405DA}"/>
              </a:ext>
            </a:extLst>
          </p:cNvPr>
          <p:cNvSpPr txBox="1"/>
          <p:nvPr/>
        </p:nvSpPr>
        <p:spPr>
          <a:xfrm>
            <a:off x="6090670" y="3620328"/>
            <a:ext cx="44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吐槽质量：旧、掉页、包装、正版</a:t>
            </a:r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355</a:t>
            </a:r>
            <a:endParaRPr lang="x-none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97766E5-45D9-47A1-A3C0-ACBFFAE85D26}"/>
              </a:ext>
            </a:extLst>
          </p:cNvPr>
          <p:cNvSpPr txBox="1"/>
          <p:nvPr/>
        </p:nvSpPr>
        <p:spPr>
          <a:xfrm>
            <a:off x="6090670" y="39896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吐槽物流</a:t>
            </a:r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174</a:t>
            </a:r>
            <a:endParaRPr lang="x-none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9BE045-AF8E-48F1-AA81-5C78B9E63430}"/>
              </a:ext>
            </a:extLst>
          </p:cNvPr>
          <p:cNvSpPr txBox="1"/>
          <p:nvPr/>
        </p:nvSpPr>
        <p:spPr>
          <a:xfrm>
            <a:off x="6090669" y="43861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周边环境</a:t>
            </a:r>
            <a:r>
              <a:rPr lang="en-US" altLang="zh-CN" dirty="0"/>
              <a:t>(4)</a:t>
            </a:r>
            <a:r>
              <a:rPr lang="zh-CN" altLang="en-US" dirty="0"/>
              <a:t> </a:t>
            </a:r>
            <a:r>
              <a:rPr lang="en-US" altLang="zh-CN" dirty="0"/>
              <a:t>162</a:t>
            </a:r>
            <a:endParaRPr lang="x-none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67F839A-2862-41E6-94BF-599F40847C0B}"/>
              </a:ext>
            </a:extLst>
          </p:cNvPr>
          <p:cNvSpPr txBox="1"/>
          <p:nvPr/>
        </p:nvSpPr>
        <p:spPr>
          <a:xfrm>
            <a:off x="6090669" y="4755441"/>
            <a:ext cx="123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价格</a:t>
            </a:r>
            <a:r>
              <a:rPr lang="en-US" altLang="zh-CN" dirty="0"/>
              <a:t>(5)</a:t>
            </a:r>
            <a:r>
              <a:rPr lang="zh-CN" altLang="en-US" dirty="0"/>
              <a:t> </a:t>
            </a:r>
            <a:r>
              <a:rPr lang="en-US" altLang="zh-CN" dirty="0"/>
              <a:t>85</a:t>
            </a:r>
            <a:endParaRPr lang="x-none" altLang="zh-CN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26405A7-F471-48D8-B068-867ABBC57716}"/>
              </a:ext>
            </a:extLst>
          </p:cNvPr>
          <p:cNvCxnSpPr/>
          <p:nvPr/>
        </p:nvCxnSpPr>
        <p:spPr>
          <a:xfrm>
            <a:off x="7338954" y="4957394"/>
            <a:ext cx="560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E77FDB45-F838-4D0C-9034-F1D63537B68E}"/>
              </a:ext>
            </a:extLst>
          </p:cNvPr>
          <p:cNvSpPr/>
          <p:nvPr/>
        </p:nvSpPr>
        <p:spPr>
          <a:xfrm>
            <a:off x="7916804" y="4580604"/>
            <a:ext cx="91753" cy="753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5898C8C-D1FA-4774-B5B9-38637E94B34F}"/>
              </a:ext>
            </a:extLst>
          </p:cNvPr>
          <p:cNvSpPr txBox="1"/>
          <p:nvPr/>
        </p:nvSpPr>
        <p:spPr>
          <a:xfrm>
            <a:off x="7139244" y="4944107"/>
            <a:ext cx="95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关键词</a:t>
            </a:r>
            <a:endParaRPr lang="en-US" altLang="zh-CN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42F95C1-7765-4C40-BDFB-2735C181A399}"/>
              </a:ext>
            </a:extLst>
          </p:cNvPr>
          <p:cNvSpPr txBox="1"/>
          <p:nvPr/>
        </p:nvSpPr>
        <p:spPr>
          <a:xfrm>
            <a:off x="7994593" y="4413226"/>
            <a:ext cx="244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书：吐槽书籍价格 </a:t>
            </a:r>
            <a:r>
              <a:rPr lang="en-US" altLang="zh-CN" dirty="0"/>
              <a:t>13</a:t>
            </a:r>
            <a:endParaRPr lang="x-none" altLang="zh-CN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0B2B06-08CB-4E87-B3B6-861A78650873}"/>
              </a:ext>
            </a:extLst>
          </p:cNvPr>
          <p:cNvSpPr txBox="1"/>
          <p:nvPr/>
        </p:nvSpPr>
        <p:spPr>
          <a:xfrm>
            <a:off x="8008556" y="5116190"/>
            <a:ext cx="260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酒店：吐槽酒店价格 </a:t>
            </a:r>
            <a:r>
              <a:rPr lang="en-US" altLang="zh-CN" dirty="0"/>
              <a:t>72</a:t>
            </a:r>
            <a:endParaRPr lang="x-none" altLang="zh-CN" dirty="0"/>
          </a:p>
        </p:txBody>
      </p:sp>
    </p:spTree>
    <p:extLst>
      <p:ext uri="{BB962C8B-B14F-4D97-AF65-F5344CB8AC3E}">
        <p14:creationId xmlns:p14="http://schemas.microsoft.com/office/powerpoint/2010/main" val="102206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/>
      <p:bldP spid="4" grpId="0" animBg="1"/>
      <p:bldP spid="6" grpId="0"/>
      <p:bldP spid="8" grpId="0"/>
      <p:bldP spid="20" grpId="0" animBg="1"/>
      <p:bldP spid="25" grpId="0"/>
      <p:bldP spid="26" grpId="0"/>
      <p:bldP spid="27" grpId="0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 animBg="1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301</Words>
  <Application>Microsoft Office PowerPoint</Application>
  <PresentationFormat>宽屏</PresentationFormat>
  <Paragraphs>111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清新叶子</dc:title>
  <dc:creator>第一PPT</dc:creator>
  <cp:keywords>www.1ppt.com</cp:keywords>
  <dc:description>www.1ppt.com</dc:description>
  <cp:lastModifiedBy>hx</cp:lastModifiedBy>
  <cp:revision>256</cp:revision>
  <dcterms:created xsi:type="dcterms:W3CDTF">2019-06-06T12:27:22Z</dcterms:created>
  <dcterms:modified xsi:type="dcterms:W3CDTF">2019-07-09T14:32:19Z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